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75" r:id="rId2"/>
    <p:sldId id="280" r:id="rId3"/>
    <p:sldId id="276" r:id="rId4"/>
    <p:sldId id="283" r:id="rId5"/>
    <p:sldId id="284" r:id="rId6"/>
    <p:sldId id="281" r:id="rId7"/>
    <p:sldId id="282" r:id="rId8"/>
    <p:sldId id="277" r:id="rId9"/>
    <p:sldId id="278" r:id="rId10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821" autoAdjust="0"/>
  </p:normalViewPr>
  <p:slideViewPr>
    <p:cSldViewPr snapToGrid="0" snapToObjects="1">
      <p:cViewPr varScale="1">
        <p:scale>
          <a:sx n="68" d="100"/>
          <a:sy n="68" d="100"/>
        </p:scale>
        <p:origin x="-10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38B4DF77-5973-4576-A153-B585CF4D5023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CF3A983-CF82-43A3-8367-D8C0338B0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72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6AD628FD-68B9-4FAE-95E7-39756BD76C07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BDC9A7D7-9760-40E8-A649-1B24985C69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099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5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3807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book is</a:t>
            </a:r>
            <a:r>
              <a:rPr lang="en-US" baseline="0" dirty="0" smtClean="0"/>
              <a:t> very tactical in the sense it describes tools and methods to develop strategy and influence planning.</a:t>
            </a:r>
          </a:p>
          <a:p>
            <a:r>
              <a:rPr lang="en-US" baseline="0" dirty="0" smtClean="0"/>
              <a:t>Far too often we are “worded” to death.  The use of visual tools overcomes communication barriers and allows individuals to speak a common visual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A7D7-9760-40E8-A649-1B24985C69C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027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A7D7-9760-40E8-A649-1B24985C69C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605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BP</a:t>
            </a:r>
            <a:r>
              <a:rPr lang="en-US" baseline="0" dirty="0" smtClean="0"/>
              <a:t> – Can’t resist drawing and sketching when charts and whiteboards are available</a:t>
            </a:r>
          </a:p>
          <a:p>
            <a:r>
              <a:rPr lang="en-US" baseline="0" dirty="0" smtClean="0"/>
              <a:t>YP – Can’t resist highlighting and commenting on others’ drawings</a:t>
            </a:r>
          </a:p>
          <a:p>
            <a:r>
              <a:rPr lang="en-US" baseline="0" dirty="0" smtClean="0"/>
              <a:t>RP – Gets annoyed at simple drawings of complex subjects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A7D7-9760-40E8-A649-1B24985C69C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542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– comparing</a:t>
            </a:r>
            <a:r>
              <a:rPr lang="en-US" baseline="0" dirty="0" smtClean="0"/>
              <a:t> new/unknown with known/familiar</a:t>
            </a:r>
            <a:endParaRPr lang="en-US" dirty="0" smtClean="0"/>
          </a:p>
          <a:p>
            <a:r>
              <a:rPr lang="en-US" dirty="0" smtClean="0"/>
              <a:t>2 – exactly</a:t>
            </a:r>
            <a:r>
              <a:rPr lang="en-US" baseline="0" dirty="0" smtClean="0"/>
              <a:t> what we did Tuesday…captures thoughts/statements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baseline="0" dirty="0" smtClean="0"/>
              <a:t> – standard templates to organize </a:t>
            </a:r>
            <a:r>
              <a:rPr lang="en-US" baseline="0" dirty="0" err="1" smtClean="0"/>
              <a:t>thougths</a:t>
            </a:r>
            <a:endParaRPr lang="en-US" dirty="0" smtClean="0"/>
          </a:p>
          <a:p>
            <a:r>
              <a:rPr lang="en-US" dirty="0" smtClean="0"/>
              <a:t>4 – Seeing</a:t>
            </a:r>
            <a:r>
              <a:rPr lang="en-US" baseline="0" dirty="0" smtClean="0"/>
              <a:t> the forest AND the trees….immersing the team in a visual environment</a:t>
            </a:r>
            <a:endParaRPr lang="en-US" dirty="0" smtClean="0"/>
          </a:p>
          <a:p>
            <a:r>
              <a:rPr lang="en-US" dirty="0" smtClean="0"/>
              <a:t>5 – visualizing</a:t>
            </a:r>
            <a:r>
              <a:rPr lang="en-US" baseline="0" dirty="0" smtClean="0"/>
              <a:t> the path forward</a:t>
            </a:r>
            <a:endParaRPr lang="en-US" dirty="0" smtClean="0"/>
          </a:p>
          <a:p>
            <a:r>
              <a:rPr lang="en-US" dirty="0" smtClean="0"/>
              <a:t>6 – relates to #2</a:t>
            </a:r>
            <a:r>
              <a:rPr lang="en-US" baseline="0" dirty="0" smtClean="0"/>
              <a:t>; organizational dialogue</a:t>
            </a:r>
            <a:endParaRPr lang="en-US" dirty="0" smtClean="0"/>
          </a:p>
          <a:p>
            <a:r>
              <a:rPr lang="en-US" dirty="0" smtClean="0"/>
              <a:t>7 – smartphones</a:t>
            </a:r>
            <a:r>
              <a:rPr lang="en-US" baseline="0" dirty="0" smtClean="0"/>
              <a:t> and digital visualization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A7D7-9760-40E8-A649-1B24985C69C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952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MA_ppt_wDUI_front_bkgrnd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1" r="824" b="847"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COHORT Logo by Toby Cisneros 2 16 2010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3733800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3581400"/>
            <a:ext cx="7772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3BE7E35-FD43-40B2-A8DC-3D74320A1775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70953-C2AE-4F3B-8374-3FEFA623E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26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0BF1A38-A953-4FCE-B1D1-59CB948A1690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0E3D3-DF8E-4460-B68C-D2C8433AAE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61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"/>
            <a:ext cx="21336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2484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D0A6A4A-4C59-4ADA-BCE3-5CA458A3A190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1AFC7-B83A-4ED4-9A35-2D02950F96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33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EC84710-1362-455A-B23C-1555A842860C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B8713-D1A5-45AF-B493-4A7D975980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22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BA66043-21E5-43E9-899D-0E2056DD30AB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BD028-46D6-408F-AFCB-D1FC23253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42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E5CC97B-6E44-45E2-A5BA-6372E834AD81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B9A81-C957-4016-B431-1AB78D40BC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52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053A55A-0F27-4B1E-ADD8-B5D991D7FCC8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B48EF-103C-4A34-ACBB-3ED6EC4D17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85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38F6D77-4E0C-477D-81FE-EB0E05298A3D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3E831-F15E-45E7-978F-57208CD58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3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166640-0945-4314-8485-6FD5C37B22C8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0848C-D171-4D97-853B-41F5381542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19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1B51331-F82B-495A-BB1B-3B5A0718FC07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DCFAA-7E5B-448F-8248-31683448C3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59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BEE0A60-05DF-4F40-9292-FEA555043B5A}" type="datetime1">
              <a:rPr lang="en-US" altLang="en-US"/>
              <a:pPr/>
              <a:t>1/20/16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12DC4-EDFD-4F06-B8E4-23AE661064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69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MA_ppt_wDUI_inside_bkgrnd_top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7" t="6667" r="8507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2200" y="76200"/>
            <a:ext cx="6629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E54B1B-FC4B-4110-AAEA-6F156A1A3A9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0" name="Picture 8" descr="COHORT Logo by Toby Cisneros 2 16 2010"/>
          <p:cNvPicPr>
            <a:picLocks noChangeAspect="1"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87166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0" y="6553200"/>
            <a:ext cx="3124200" cy="26193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latin typeface="+mn-lt"/>
                <a:ea typeface="+mn-ea"/>
                <a:cs typeface="ＭＳ Ｐゴシック" charset="-128"/>
              </a:rPr>
              <a:t>APG Senior Leadership Cohort Program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ea typeface="ＭＳ Ｐゴシック" panose="020B0600070205080204" pitchFamily="34" charset="-128"/>
              </a:rPr>
              <a:t>APG Senior Leadership Cohort Program 2015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800600"/>
            <a:ext cx="8305800" cy="1752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Book Presentation</a:t>
            </a:r>
          </a:p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“Visual Leaders”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pic>
        <p:nvPicPr>
          <p:cNvPr id="15364" name="Picture 4" descr="OPM Se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3276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1055688" y="4003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>
                <a:ea typeface="ＭＳ Ｐゴシック" panose="020B0600070205080204" pitchFamily="34" charset="-128"/>
              </a:rPr>
              <a:t>Leadership Book Review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Visual Leaders:  New Tools for Visioning, Management, &amp; Organization Change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Author:  David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Sibbet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pic>
        <p:nvPicPr>
          <p:cNvPr id="17412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5134" y="2224713"/>
            <a:ext cx="4038600" cy="282538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Key Messages from this Book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>
                <a:ea typeface="ＭＳ Ｐゴシック" panose="020B0600070205080204" pitchFamily="34" charset="-128"/>
              </a:rPr>
              <a:t>Visualization is a critical part of leadership excellence especially in the modern work environment</a:t>
            </a:r>
          </a:p>
          <a:p>
            <a:r>
              <a:rPr lang="en-US" altLang="en-US" sz="2400" dirty="0" smtClean="0">
                <a:ea typeface="ＭＳ Ｐゴシック" panose="020B0600070205080204" pitchFamily="34" charset="-128"/>
              </a:rPr>
              <a:t>We, as leaders, should leverage visualization tools to:</a:t>
            </a:r>
          </a:p>
          <a:p>
            <a:pPr lvl="1"/>
            <a:r>
              <a:rPr lang="en-US" altLang="en-US" sz="2400" dirty="0" smtClean="0">
                <a:ea typeface="ＭＳ Ｐゴシック" panose="020B0600070205080204" pitchFamily="34" charset="-128"/>
              </a:rPr>
              <a:t>Create alignment and ownership</a:t>
            </a:r>
          </a:p>
          <a:p>
            <a:pPr lvl="1"/>
            <a:r>
              <a:rPr lang="en-US" altLang="en-US" sz="2400" dirty="0" smtClean="0">
                <a:ea typeface="ＭＳ Ｐゴシック" panose="020B0600070205080204" pitchFamily="34" charset="-128"/>
              </a:rPr>
              <a:t>Think big picture</a:t>
            </a:r>
          </a:p>
          <a:p>
            <a:pPr lvl="1"/>
            <a:r>
              <a:rPr lang="en-US" altLang="en-US" sz="2400" dirty="0" smtClean="0">
                <a:ea typeface="ＭＳ Ｐゴシック" panose="020B0600070205080204" pitchFamily="34" charset="-128"/>
              </a:rPr>
              <a:t>Remember our plans - Important for the older folks ;)</a:t>
            </a:r>
          </a:p>
          <a:p>
            <a:pPr lvl="1"/>
            <a:r>
              <a:rPr lang="en-US" altLang="en-US" sz="2400" dirty="0" smtClean="0">
                <a:ea typeface="ＭＳ Ｐゴシック" panose="020B0600070205080204" pitchFamily="34" charset="-128"/>
              </a:rPr>
              <a:t>Show how the individuals within an organization can influence strategy and planning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“A picture is worth a thousand words”</a:t>
            </a:r>
          </a:p>
          <a:p>
            <a:pPr marL="457200" lvl="1" indent="0"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Story Telling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08" y="1610139"/>
            <a:ext cx="9109714" cy="4393096"/>
          </a:xfrm>
        </p:spPr>
      </p:pic>
    </p:spTree>
    <p:extLst>
      <p:ext uri="{BB962C8B-B14F-4D97-AF65-F5344CB8AC3E}">
        <p14:creationId xmlns:p14="http://schemas.microsoft.com/office/powerpoint/2010/main" val="374652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Story Telling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60000">
            <a:off x="153775" y="1648722"/>
            <a:ext cx="8797464" cy="4702050"/>
          </a:xfrm>
        </p:spPr>
      </p:pic>
    </p:spTree>
    <p:extLst>
      <p:ext uri="{BB962C8B-B14F-4D97-AF65-F5344CB8AC3E}">
        <p14:creationId xmlns:p14="http://schemas.microsoft.com/office/powerpoint/2010/main" val="237650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Black-Pen</a:t>
            </a:r>
          </a:p>
          <a:p>
            <a:r>
              <a:rPr lang="en-US" dirty="0" smtClean="0"/>
              <a:t>Yellow-Pen</a:t>
            </a:r>
          </a:p>
          <a:p>
            <a:r>
              <a:rPr lang="en-US" dirty="0" smtClean="0"/>
              <a:t>Red-Pen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387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Seven Essential Tools for Visual Leaders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Metaphors and Models</a:t>
            </a:r>
          </a:p>
          <a:p>
            <a:r>
              <a:rPr lang="en-US" dirty="0" smtClean="0"/>
              <a:t>Visual Meetings</a:t>
            </a:r>
          </a:p>
          <a:p>
            <a:r>
              <a:rPr lang="en-US" dirty="0" smtClean="0"/>
              <a:t>Graphic Templates</a:t>
            </a:r>
          </a:p>
          <a:p>
            <a:r>
              <a:rPr lang="en-US" dirty="0" smtClean="0"/>
              <a:t>Decision Rooms</a:t>
            </a:r>
          </a:p>
          <a:p>
            <a:r>
              <a:rPr lang="en-US" dirty="0" smtClean="0"/>
              <a:t>Roadmaps &amp; Visual Plans</a:t>
            </a:r>
          </a:p>
          <a:p>
            <a:r>
              <a:rPr lang="en-US" dirty="0" smtClean="0"/>
              <a:t>Graphic </a:t>
            </a:r>
            <a:r>
              <a:rPr lang="en-US" dirty="0" err="1" smtClean="0"/>
              <a:t>Storymaps</a:t>
            </a:r>
            <a:endParaRPr lang="en-US" dirty="0" smtClean="0"/>
          </a:p>
          <a:p>
            <a:r>
              <a:rPr lang="en-US" dirty="0" smtClean="0"/>
              <a:t>Video &amp; Virtual Visuals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>
                <a:ea typeface="ＭＳ Ｐゴシック" panose="020B0600070205080204" pitchFamily="34" charset="-128"/>
              </a:rPr>
              <a:t>Quotes I Would Like To Share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Nothing is as engaging as acknowledging what people are saying by writing it down and drawing out the metaphors and models that shape their ideas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Visual tools provide the important complement to our fundamental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strorytelling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nature….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What This Book Meant To Me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New role as Division Chief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Influence organizational change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Influence strategy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New Senior Level Initiatives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Highly “visual” intensive effort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 APG.potx</Template>
  <TotalTime>3621</TotalTime>
  <Words>369</Words>
  <Application>Microsoft Macintosh PowerPoint</Application>
  <PresentationFormat>On-screen Show (4:3)</PresentationFormat>
  <Paragraphs>54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1_Custom Design</vt:lpstr>
      <vt:lpstr>APG Senior Leadership Cohort Program 2015</vt:lpstr>
      <vt:lpstr>Leadership Book Review</vt:lpstr>
      <vt:lpstr>Key Messages from this Book</vt:lpstr>
      <vt:lpstr>Visual Story Telling</vt:lpstr>
      <vt:lpstr>Visual Story Telling</vt:lpstr>
      <vt:lpstr>Who are You?</vt:lpstr>
      <vt:lpstr>Seven Essential Tools for Visual Leaders</vt:lpstr>
      <vt:lpstr>Quotes I Would Like To Share</vt:lpstr>
      <vt:lpstr>What This Book Meant To 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with Impact</dc:title>
  <dc:creator>Trish Mooney</dc:creator>
  <cp:lastModifiedBy>Trish Mooney</cp:lastModifiedBy>
  <cp:revision>24</cp:revision>
  <cp:lastPrinted>2016-01-20T14:28:34Z</cp:lastPrinted>
  <dcterms:created xsi:type="dcterms:W3CDTF">2011-06-26T12:32:45Z</dcterms:created>
  <dcterms:modified xsi:type="dcterms:W3CDTF">2016-01-20T15:38:13Z</dcterms:modified>
</cp:coreProperties>
</file>