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75" r:id="rId2"/>
    <p:sldId id="281" r:id="rId3"/>
    <p:sldId id="282" r:id="rId4"/>
    <p:sldId id="283" r:id="rId5"/>
    <p:sldId id="284" r:id="rId6"/>
    <p:sldId id="285" r:id="rId7"/>
    <p:sldId id="276" r:id="rId8"/>
    <p:sldId id="277" r:id="rId9"/>
    <p:sldId id="278" r:id="rId1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hiddenSlides="1" frameSlides="1"/>
  <p:clrMru>
    <a:srgbClr val="006666"/>
    <a:srgbClr val="9900CC"/>
    <a:srgbClr val="FAE494"/>
    <a:srgbClr val="0000CC"/>
    <a:srgbClr val="003300"/>
    <a:srgbClr val="006600"/>
    <a:srgbClr val="CCCCFF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-102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9D35F22-DB1A-4F08-8098-5C63B7CA5118}" type="datetime1">
              <a:rPr lang="en-US"/>
              <a:pPr/>
              <a:t>1/5/17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8A65B04-6936-4675-806F-7A5AC1EA99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0926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11602C00-B308-4747-98A4-632B0F92C13C}" type="datetime1">
              <a:rPr lang="en-US"/>
              <a:pPr/>
              <a:t>1/5/17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343AE5D2-AE3C-48E0-BDF4-F1B37232A5E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2399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z="2400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CMA_ppt_wDUI_front_bkgrnd"/>
          <p:cNvPicPr>
            <a:picLocks noChangeAspect="1" noChangeArrowheads="1"/>
          </p:cNvPicPr>
          <p:nvPr/>
        </p:nvPicPr>
        <p:blipFill>
          <a:blip r:embed="rId2"/>
          <a:srcRect l="241" r="824" b="847"/>
          <a:stretch>
            <a:fillRect/>
          </a:stretch>
        </p:blipFill>
        <p:spPr bwMode="auto">
          <a:xfrm>
            <a:off x="0" y="-17463"/>
            <a:ext cx="9144000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 descr="COHORT Logo by Toby Cisneros 2 16 20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57200"/>
            <a:ext cx="3733800" cy="191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3581400"/>
            <a:ext cx="77724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95800"/>
            <a:ext cx="6400800" cy="8382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E85A4A0-D8C4-441D-A4EA-B201A5F17AFD}" type="datetime1">
              <a:rPr lang="en-US" smtClean="0"/>
              <a:t>1/5/17</a:t>
            </a:fld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C2CE5-3EAD-4BFE-BD61-309311FE770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C7E716F-ED9F-4467-9723-75ABE02E12FC}" type="datetime1">
              <a:rPr lang="en-US" smtClean="0"/>
              <a:t>1/5/17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FAFE8D-5A59-4E35-93AD-3432C9126C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76200"/>
            <a:ext cx="2133600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200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CA059F6-A2FE-4C93-B2FA-1734B72C65A0}" type="datetime1">
              <a:rPr lang="en-US" smtClean="0"/>
              <a:t>1/5/17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8DE63B-D250-4AB5-99F2-B40E336979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3831C92-A557-4FC2-B560-8789C3C17315}" type="datetime1">
              <a:rPr lang="en-US" smtClean="0"/>
              <a:t>1/5/17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F274AE-D76C-47DA-AFA7-B25D4F3BC4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727B19B-FF9A-4866-9CBA-B2A05BF9FD0D}" type="datetime1">
              <a:rPr lang="en-US" smtClean="0"/>
              <a:t>1/5/17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E4B958-1B49-4C23-AD79-0DA226133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E2FEE7A-308A-44C0-9162-89EFAECDF28C}" type="datetime1">
              <a:rPr lang="en-US" smtClean="0"/>
              <a:t>1/5/17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CD4B26-B873-4286-8CDC-4C6E2058B8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CAF886E-F929-4743-A422-733177C42460}" type="datetime1">
              <a:rPr lang="en-US" smtClean="0"/>
              <a:t>1/5/17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F9A438-8256-4EFC-85E8-005212AEF8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7B3F4E5-5117-445A-AB58-F4545E34D316}" type="datetime1">
              <a:rPr lang="en-US" smtClean="0"/>
              <a:t>1/5/17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8FABCE-C869-4AF7-A2E1-9E92CD7770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371BC75-1042-4365-9D25-50B74817CAFC}" type="datetime1">
              <a:rPr lang="en-US" smtClean="0"/>
              <a:t>1/5/17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94248F-8B8E-4A14-A8DB-0A0F7DA4DC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842BC06-42C0-4E80-97C9-09A65101563A}" type="datetime1">
              <a:rPr lang="en-US" smtClean="0"/>
              <a:t>1/5/17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0EF055-4EE0-42DD-BEEB-43A9BDC2BA2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5D43220-01A0-492D-B2DA-453812430E3C}" type="datetime1">
              <a:rPr lang="en-US" smtClean="0"/>
              <a:t>1/5/17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37D471-DC28-4FE3-A360-124630B130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emf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CMA_ppt_wDUI_inside_bkgrnd_top"/>
          <p:cNvPicPr>
            <a:picLocks noChangeAspect="1" noChangeArrowheads="1"/>
          </p:cNvPicPr>
          <p:nvPr/>
        </p:nvPicPr>
        <p:blipFill>
          <a:blip r:embed="rId13"/>
          <a:srcRect l="757" t="6667" r="8507"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62200" y="76200"/>
            <a:ext cx="66294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C0D60EF-9256-44A1-87D5-855B129E9235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0" name="Picture 8" descr="COHORT Logo by Toby Cisneros 2 16 2010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28600" y="152400"/>
            <a:ext cx="1871663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Text Box 9"/>
          <p:cNvSpPr txBox="1">
            <a:spLocks noChangeArrowheads="1"/>
          </p:cNvSpPr>
          <p:nvPr/>
        </p:nvSpPr>
        <p:spPr bwMode="auto">
          <a:xfrm>
            <a:off x="0" y="6553200"/>
            <a:ext cx="3124200" cy="2619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100" i="1"/>
              <a:t>APG Senior Leadership Cohort Program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jpeg"/><Relationship Id="rId6" Type="http://schemas.openxmlformats.org/officeDocument/2006/relationships/image" Target="../media/image17.jpeg"/><Relationship Id="rId7" Type="http://schemas.openxmlformats.org/officeDocument/2006/relationships/image" Target="../media/image18.jpeg"/><Relationship Id="rId8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57400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 smtClean="0">
                <a:ea typeface="ＭＳ Ｐゴシック" pitchFamily="34" charset="-128"/>
              </a:rPr>
              <a:t>APG Senior Leadership Cohort Program 2016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4800600"/>
            <a:ext cx="8305800" cy="17526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34" charset="-128"/>
              </a:rPr>
              <a:t>The Introvert Advantage –                        </a:t>
            </a:r>
            <a:r>
              <a:rPr lang="en-US" i="1" dirty="0" smtClean="0">
                <a:ea typeface="ＭＳ Ｐゴシック" pitchFamily="34" charset="-128"/>
              </a:rPr>
              <a:t>How to Thrive in an Extrovert World</a:t>
            </a:r>
          </a:p>
          <a:p>
            <a:pPr eaLnBrk="1" hangingPunct="1"/>
            <a:r>
              <a:rPr lang="en-US" dirty="0" smtClean="0">
                <a:ea typeface="ＭＳ Ｐゴシック" pitchFamily="34" charset="-128"/>
              </a:rPr>
              <a:t>Troy A. Alexander</a:t>
            </a:r>
          </a:p>
        </p:txBody>
      </p:sp>
      <p:pic>
        <p:nvPicPr>
          <p:cNvPr id="15363" name="Picture 4" descr="OPM Se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327660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7"/>
          <p:cNvSpPr>
            <a:spLocks noChangeArrowheads="1"/>
          </p:cNvSpPr>
          <p:nvPr/>
        </p:nvSpPr>
        <p:spPr bwMode="auto">
          <a:xfrm>
            <a:off x="1055688" y="4003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fld id="{A1FC2CE5-3EAD-4BFE-BD61-309311FE7703}" type="slidenum">
              <a:rPr lang="en-US" sz="2000" b="1" smtClean="0">
                <a:latin typeface="Times New Roman" pitchFamily="18" charset="0"/>
                <a:cs typeface="Times New Roman" pitchFamily="18" charset="0"/>
              </a:rPr>
              <a:pPr/>
              <a:t>1</a:t>
            </a:fld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 Introvert Advantage </a:t>
            </a:r>
            <a:r>
              <a:rPr lang="en-US" sz="28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Book Review</a:t>
            </a:r>
          </a:p>
        </p:txBody>
      </p:sp>
      <p:sp>
        <p:nvSpPr>
          <p:cNvPr id="17410" name="Content Placeholder 4"/>
          <p:cNvSpPr>
            <a:spLocks noGrp="1"/>
          </p:cNvSpPr>
          <p:nvPr>
            <p:ph sz="half" idx="1"/>
          </p:nvPr>
        </p:nvSpPr>
        <p:spPr>
          <a:xfrm>
            <a:off x="168811" y="1515269"/>
            <a:ext cx="4965897" cy="4800600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en-US" sz="2400" b="1" spc="-15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 Introvert Advantage – </a:t>
            </a:r>
            <a:r>
              <a:rPr lang="en-US" sz="2400" b="1" i="1" spc="-15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How to Thrive in an Extrovert World</a:t>
            </a:r>
          </a:p>
          <a:p>
            <a:pPr indent="0"/>
            <a:endParaRPr lang="en-US" sz="2400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u="sng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Author:</a:t>
            </a:r>
            <a:r>
              <a:rPr 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 Marti Olsen Laney, </a:t>
            </a:r>
            <a:r>
              <a:rPr lang="en-US" sz="2400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Psy</a:t>
            </a:r>
            <a:r>
              <a:rPr 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. D.</a:t>
            </a: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u="sng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Book Focus: </a:t>
            </a:r>
            <a:r>
              <a:rPr 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Introversion; Interpersonal relations</a:t>
            </a: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Workman Publishing/New York</a:t>
            </a: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ISBN 0-7611-2369-5</a:t>
            </a: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1325" y="1567657"/>
            <a:ext cx="3133725" cy="469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fld id="{00CD4B26-B873-4286-8CDC-4C6E2058B85E}" type="slidenum">
              <a:rPr lang="en-US" sz="2000" b="1" smtClean="0">
                <a:latin typeface="Times New Roman" pitchFamily="18" charset="0"/>
                <a:cs typeface="Times New Roman" pitchFamily="18" charset="0"/>
              </a:rPr>
              <a:pPr/>
              <a:t>2</a:t>
            </a:fld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 Introvert Advantage </a:t>
            </a:r>
            <a:r>
              <a:rPr lang="en-US" sz="28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Book Review</a:t>
            </a:r>
          </a:p>
        </p:txBody>
      </p:sp>
      <p:sp>
        <p:nvSpPr>
          <p:cNvPr id="17410" name="Content Placeholder 4"/>
          <p:cNvSpPr>
            <a:spLocks noGrp="1"/>
          </p:cNvSpPr>
          <p:nvPr>
            <p:ph sz="half" idx="1"/>
          </p:nvPr>
        </p:nvSpPr>
        <p:spPr>
          <a:xfrm>
            <a:off x="168811" y="1336432"/>
            <a:ext cx="8822789" cy="5247248"/>
          </a:xfrm>
        </p:spPr>
        <p:txBody>
          <a:bodyPr/>
          <a:lstStyle/>
          <a:p>
            <a:pPr marL="514350" indent="-514350">
              <a:buFont typeface="+mj-lt"/>
              <a:buAutoNum type="romanUcPeriod"/>
            </a:pPr>
            <a:r>
              <a:rPr lang="en-US" sz="24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 Fish Out of Water</a:t>
            </a:r>
          </a:p>
          <a:p>
            <a:pPr marL="914400" lvl="1" indent="-514350">
              <a:buFont typeface="+mj-lt"/>
              <a:buAutoNum type="romanLcPeriod"/>
            </a:pP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What’s an </a:t>
            </a:r>
            <a:r>
              <a:rPr lang="en-US" sz="2000" dirty="0" err="1" smtClean="0">
                <a:solidFill>
                  <a:srgbClr val="0000CC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Innie</a:t>
            </a: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? Are  you one?</a:t>
            </a:r>
          </a:p>
          <a:p>
            <a:pPr marL="914400" lvl="1" indent="-514350">
              <a:buFont typeface="+mj-lt"/>
              <a:buAutoNum type="romanLcPeriod"/>
            </a:pP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Why are Introverts an Optical Illusion?</a:t>
            </a:r>
          </a:p>
          <a:p>
            <a:pPr marL="914400" lvl="1" indent="-514350">
              <a:buFont typeface="+mj-lt"/>
              <a:buAutoNum type="romanLcPeriod"/>
            </a:pP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 Emerging </a:t>
            </a:r>
            <a:r>
              <a:rPr lang="en-US" sz="2000" dirty="0" err="1" smtClean="0">
                <a:solidFill>
                  <a:srgbClr val="0000CC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Brainscape</a:t>
            </a: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: Born to be introverted?</a:t>
            </a:r>
          </a:p>
          <a:p>
            <a:pPr marL="514350" indent="-514350">
              <a:spcBef>
                <a:spcPts val="1200"/>
              </a:spcBef>
              <a:buFont typeface="+mj-lt"/>
              <a:buAutoNum type="romanUcPeriod"/>
            </a:pPr>
            <a:r>
              <a:rPr lang="en-US" sz="24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Navigating the Extroverted Waters</a:t>
            </a:r>
          </a:p>
          <a:p>
            <a:pPr marL="914400" lvl="1" indent="-514350">
              <a:buFont typeface="+mj-lt"/>
              <a:buAutoNum type="romanLcPeriod"/>
            </a:pP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Relationships: Face the music and dance</a:t>
            </a:r>
          </a:p>
          <a:p>
            <a:pPr marL="914400" lvl="1" indent="-514350">
              <a:buFont typeface="+mj-lt"/>
              <a:buAutoNum type="romanLcPeriod"/>
            </a:pP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Parenting: Are they up from their nap already?</a:t>
            </a:r>
          </a:p>
          <a:p>
            <a:pPr marL="914400" lvl="1" indent="-514350">
              <a:buFont typeface="+mj-lt"/>
              <a:buAutoNum type="romanLcPeriod"/>
            </a:pP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Socializing: Party Pooper of Pooped from the Party?</a:t>
            </a:r>
          </a:p>
          <a:p>
            <a:pPr marL="914400" lvl="1" indent="-514350">
              <a:buFont typeface="+mj-lt"/>
              <a:buAutoNum type="romanLcPeriod"/>
            </a:pP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Working: Hazards from 9 to 5</a:t>
            </a:r>
          </a:p>
          <a:p>
            <a:pPr marL="514350" indent="-514350">
              <a:spcBef>
                <a:spcPts val="1200"/>
              </a:spcBef>
              <a:buFont typeface="+mj-lt"/>
              <a:buAutoNum type="romanUcPeriod"/>
            </a:pPr>
            <a:r>
              <a:rPr lang="en-US" sz="24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Creating the “Just Right” Life</a:t>
            </a:r>
          </a:p>
          <a:p>
            <a:pPr marL="914400" lvl="1" indent="-514350">
              <a:buFont typeface="+mj-lt"/>
              <a:buAutoNum type="romanLcPeriod"/>
            </a:pP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Three P’s: Personal Pacing, Priorities, and Parameters</a:t>
            </a:r>
          </a:p>
          <a:p>
            <a:pPr marL="914400" lvl="1" indent="-514350">
              <a:buFont typeface="+mj-lt"/>
              <a:buAutoNum type="romanLcPeriod"/>
            </a:pP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Nurture your Nature</a:t>
            </a:r>
          </a:p>
          <a:p>
            <a:pPr marL="914400" lvl="1" indent="-514350">
              <a:buFont typeface="+mj-lt"/>
              <a:buAutoNum type="romanLcPeriod"/>
            </a:pP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Extroverting: Shine your light into the World</a:t>
            </a:r>
          </a:p>
        </p:txBody>
      </p:sp>
      <p:pic>
        <p:nvPicPr>
          <p:cNvPr id="33796" name="Picture 4" descr="http://az616578.vo.msecnd.net/files/2016/05/04/635979905917491921-132766301_GiantLeap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5273" y="1536943"/>
            <a:ext cx="2206327" cy="1371600"/>
          </a:xfrm>
          <a:prstGeom prst="rect">
            <a:avLst/>
          </a:prstGeom>
          <a:noFill/>
        </p:spPr>
      </p:pic>
      <p:pic>
        <p:nvPicPr>
          <p:cNvPr id="33798" name="Picture 6" descr="http://static.uglyhedgehog.com/upload/2013/1/3/1357219651057-northsearoughwe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77074" y="3381545"/>
            <a:ext cx="1822724" cy="1371600"/>
          </a:xfrm>
          <a:prstGeom prst="rect">
            <a:avLst/>
          </a:prstGeom>
          <a:noFill/>
        </p:spPr>
      </p:pic>
      <p:pic>
        <p:nvPicPr>
          <p:cNvPr id="33800" name="Picture 8" descr="https://thethrivingselfdotcom.files.wordpress.com/2016/10/k1pz4femeq.jpg"/>
          <p:cNvPicPr>
            <a:picLocks noChangeAspect="1" noChangeArrowheads="1"/>
          </p:cNvPicPr>
          <p:nvPr/>
        </p:nvPicPr>
        <p:blipFill>
          <a:blip r:embed="rId4"/>
          <a:srcRect r="17301"/>
          <a:stretch>
            <a:fillRect/>
          </a:stretch>
        </p:blipFill>
        <p:spPr bwMode="auto">
          <a:xfrm>
            <a:off x="7038148" y="5226147"/>
            <a:ext cx="1700576" cy="1371600"/>
          </a:xfrm>
          <a:prstGeom prst="rect">
            <a:avLst/>
          </a:prstGeom>
          <a:noFill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359622"/>
            <a:ext cx="2133600" cy="476250"/>
          </a:xfrm>
        </p:spPr>
        <p:txBody>
          <a:bodyPr/>
          <a:lstStyle/>
          <a:p>
            <a:fld id="{00CD4B26-B873-4286-8CDC-4C6E2058B85E}" type="slidenum">
              <a:rPr lang="en-US" sz="2000" b="1" smtClean="0">
                <a:latin typeface="Times New Roman" pitchFamily="18" charset="0"/>
                <a:cs typeface="Times New Roman" pitchFamily="18" charset="0"/>
              </a:rPr>
              <a:pPr/>
              <a:t>3</a:t>
            </a:fld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Introversion Self-Assessment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24045" y="1643063"/>
            <a:ext cx="8895911" cy="3571875"/>
            <a:chOff x="142875" y="1643063"/>
            <a:chExt cx="8895911" cy="3571875"/>
          </a:xfrm>
        </p:grpSpPr>
        <p:pic>
          <p:nvPicPr>
            <p:cNvPr id="4710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42875" y="1643063"/>
              <a:ext cx="4438650" cy="3571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710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09661" y="1643063"/>
              <a:ext cx="4429125" cy="3076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Content Placeholder 4"/>
          <p:cNvSpPr>
            <a:spLocks noGrp="1"/>
          </p:cNvSpPr>
          <p:nvPr>
            <p:ph sz="half" idx="1"/>
          </p:nvPr>
        </p:nvSpPr>
        <p:spPr>
          <a:xfrm>
            <a:off x="2089052" y="5472332"/>
            <a:ext cx="4965897" cy="886265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Greater than 20 </a:t>
            </a:r>
            <a:r>
              <a:rPr lang="en-US" sz="2400" u="sng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True</a:t>
            </a:r>
            <a:r>
              <a:rPr 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– Introverted Less than 10 </a:t>
            </a:r>
            <a:r>
              <a:rPr lang="en-US" sz="2400" u="sng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True</a:t>
            </a:r>
            <a:r>
              <a:rPr 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– Extroverted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fld id="{00CD4B26-B873-4286-8CDC-4C6E2058B85E}" type="slidenum">
              <a:rPr lang="en-US" sz="2000" b="1" smtClean="0">
                <a:latin typeface="Times New Roman" pitchFamily="18" charset="0"/>
                <a:cs typeface="Times New Roman" pitchFamily="18" charset="0"/>
              </a:rPr>
              <a:pPr/>
              <a:t>4</a:t>
            </a:fld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Born to be Introverted – Brain Chemistry</a:t>
            </a:r>
          </a:p>
        </p:txBody>
      </p:sp>
      <p:sp>
        <p:nvSpPr>
          <p:cNvPr id="9" name="Content Placeholder 4"/>
          <p:cNvSpPr>
            <a:spLocks noGrp="1"/>
          </p:cNvSpPr>
          <p:nvPr>
            <p:ph sz="half" idx="1"/>
          </p:nvPr>
        </p:nvSpPr>
        <p:spPr>
          <a:xfrm>
            <a:off x="181708" y="3657597"/>
            <a:ext cx="8780584" cy="2222696"/>
          </a:xfrm>
        </p:spPr>
        <p:txBody>
          <a:bodyPr/>
          <a:lstStyle/>
          <a:p>
            <a:pPr marL="0" indent="0">
              <a:spcAft>
                <a:spcPts val="1200"/>
              </a:spcAft>
            </a:pP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Extroverts</a:t>
            </a:r>
            <a:r>
              <a:rPr lang="en-US" sz="2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are linked with the </a:t>
            </a: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dopamine/adrenaline</a:t>
            </a:r>
            <a:r>
              <a:rPr lang="en-US" sz="2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energy-spending, sympathetic nervous system, </a:t>
            </a:r>
            <a:r>
              <a:rPr lang="en-US" sz="2000" dirty="0" smtClean="0">
                <a:solidFill>
                  <a:srgbClr val="0033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introverts </a:t>
            </a:r>
            <a:r>
              <a:rPr lang="en-US" sz="2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 connected with the </a:t>
            </a:r>
            <a:r>
              <a:rPr lang="en-US" sz="2000" dirty="0" err="1" smtClean="0">
                <a:solidFill>
                  <a:srgbClr val="0033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acytylcholine</a:t>
            </a:r>
            <a:r>
              <a:rPr lang="en-US" sz="2000" dirty="0" smtClean="0">
                <a:solidFill>
                  <a:srgbClr val="0066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</a:t>
            </a:r>
            <a:r>
              <a:rPr lang="en-US" sz="2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energy-</a:t>
            </a:r>
            <a:r>
              <a:rPr lang="en-US" sz="2000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conserviing</a:t>
            </a:r>
            <a:r>
              <a:rPr lang="en-US" sz="2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parasympathetic nervous system.</a:t>
            </a:r>
          </a:p>
          <a:p>
            <a:pPr marL="0" indent="0"/>
            <a:r>
              <a:rPr lang="en-US" sz="2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Two primary systems, the </a:t>
            </a:r>
            <a:r>
              <a:rPr lang="en-US" sz="2000" dirty="0" smtClean="0">
                <a:solidFill>
                  <a:srgbClr val="0033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Throttle-Down (parasympathetic) </a:t>
            </a:r>
            <a:r>
              <a:rPr lang="en-US" sz="2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 </a:t>
            </a: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Full-Throttle (sympathetic)</a:t>
            </a:r>
            <a:r>
              <a:rPr lang="en-US" sz="2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are the basic foundations of </a:t>
            </a:r>
            <a:r>
              <a:rPr lang="en-US" sz="2000" dirty="0" smtClean="0">
                <a:solidFill>
                  <a:srgbClr val="0033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introverted</a:t>
            </a:r>
            <a:r>
              <a:rPr lang="en-US" sz="2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and </a:t>
            </a:r>
            <a:r>
              <a:rPr lang="en-US" sz="2000" dirty="0" smtClean="0">
                <a:solidFill>
                  <a:srgbClr val="0000CC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extroverted </a:t>
            </a:r>
            <a:r>
              <a:rPr lang="en-US" sz="2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temperaments.</a:t>
            </a: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 b="40283"/>
          <a:stretch>
            <a:fillRect/>
          </a:stretch>
        </p:blipFill>
        <p:spPr bwMode="auto">
          <a:xfrm>
            <a:off x="5345" y="1359951"/>
            <a:ext cx="2352675" cy="2269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/>
          <a:srcRect b="34899"/>
          <a:stretch>
            <a:fillRect/>
          </a:stretch>
        </p:blipFill>
        <p:spPr bwMode="auto">
          <a:xfrm>
            <a:off x="6898887" y="1359951"/>
            <a:ext cx="2219325" cy="2269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Group 11"/>
          <p:cNvGrpSpPr/>
          <p:nvPr/>
        </p:nvGrpSpPr>
        <p:grpSpPr>
          <a:xfrm>
            <a:off x="2352574" y="1617545"/>
            <a:ext cx="4574449" cy="1754326"/>
            <a:chOff x="2380710" y="1359951"/>
            <a:chExt cx="4574449" cy="1754326"/>
          </a:xfrm>
        </p:grpSpPr>
        <p:sp>
          <p:nvSpPr>
            <p:cNvPr id="10" name="TextBox 9"/>
            <p:cNvSpPr txBox="1"/>
            <p:nvPr/>
          </p:nvSpPr>
          <p:spPr>
            <a:xfrm>
              <a:off x="2380710" y="1359951"/>
              <a:ext cx="2272930" cy="1754326"/>
            </a:xfrm>
            <a:prstGeom prst="rect">
              <a:avLst/>
            </a:prstGeom>
            <a:solidFill>
              <a:srgbClr val="99FFCC"/>
            </a:solidFill>
            <a:ln cmpd="tri">
              <a:solidFill>
                <a:srgbClr val="0000CC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 smtClean="0">
                  <a:latin typeface="Times New Roman" pitchFamily="18" charset="0"/>
                  <a:cs typeface="Times New Roman" pitchFamily="18" charset="0"/>
                </a:rPr>
                <a:t>Throttle-Down</a:t>
              </a:r>
            </a:p>
            <a:p>
              <a:pPr algn="ctr"/>
              <a:r>
                <a:rPr lang="en-US" sz="1200" b="1" i="1" dirty="0" smtClean="0">
                  <a:latin typeface="Times New Roman" pitchFamily="18" charset="0"/>
                  <a:cs typeface="Times New Roman" pitchFamily="18" charset="0"/>
                </a:rPr>
                <a:t>Parasympathetic System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Reticular Activating System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Hypothalamus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Anterior Thalamus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sz="1200" dirty="0" err="1" smtClean="0">
                  <a:latin typeface="Times New Roman" pitchFamily="18" charset="0"/>
                  <a:cs typeface="Times New Roman" pitchFamily="18" charset="0"/>
                </a:rPr>
                <a:t>Broca’s</a:t>
              </a: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 Area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Frontal Lobe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Hippocampus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sz="1200" dirty="0" err="1" smtClean="0">
                  <a:latin typeface="Times New Roman" pitchFamily="18" charset="0"/>
                  <a:cs typeface="Times New Roman" pitchFamily="18" charset="0"/>
                </a:rPr>
                <a:t>Amygdala</a:t>
              </a:r>
              <a:endParaRPr lang="en-US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682229" y="1544617"/>
              <a:ext cx="2272930" cy="1384995"/>
            </a:xfrm>
            <a:prstGeom prst="rect">
              <a:avLst/>
            </a:prstGeom>
            <a:solidFill>
              <a:srgbClr val="CCCCFF"/>
            </a:solidFill>
            <a:ln cmpd="tri">
              <a:solidFill>
                <a:srgbClr val="0000CC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 smtClean="0">
                  <a:latin typeface="Times New Roman" pitchFamily="18" charset="0"/>
                  <a:cs typeface="Times New Roman" pitchFamily="18" charset="0"/>
                </a:rPr>
                <a:t>Full-Throttle</a:t>
              </a:r>
            </a:p>
            <a:p>
              <a:pPr algn="ctr"/>
              <a:r>
                <a:rPr lang="en-US" sz="1200" b="1" i="1" dirty="0"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1200" b="1" i="1" dirty="0" smtClean="0">
                  <a:latin typeface="Times New Roman" pitchFamily="18" charset="0"/>
                  <a:cs typeface="Times New Roman" pitchFamily="18" charset="0"/>
                </a:rPr>
                <a:t>ympathetic System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Reticular Activating System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Hypothalamus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Posterior Thalamus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sz="1200" dirty="0" err="1" smtClean="0">
                  <a:latin typeface="Times New Roman" pitchFamily="18" charset="0"/>
                  <a:cs typeface="Times New Roman" pitchFamily="18" charset="0"/>
                </a:rPr>
                <a:t>Amygdala</a:t>
              </a:r>
              <a:endParaRPr lang="en-US" sz="1200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Temporal and Motor Area</a:t>
              </a:r>
              <a:endParaRPr lang="en-US" sz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379043" y="5987087"/>
            <a:ext cx="6385915" cy="461665"/>
          </a:xfrm>
          <a:prstGeom prst="rect">
            <a:avLst/>
          </a:prstGeom>
          <a:solidFill>
            <a:srgbClr val="FAE494"/>
          </a:solidFill>
          <a:ln cmpd="tri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Introversion is a temperament not a pathology!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984612" y="6381750"/>
            <a:ext cx="2133600" cy="476250"/>
          </a:xfrm>
        </p:spPr>
        <p:txBody>
          <a:bodyPr/>
          <a:lstStyle/>
          <a:p>
            <a:fld id="{00CD4B26-B873-4286-8CDC-4C6E2058B85E}" type="slidenum">
              <a:rPr lang="en-US" sz="2000" b="1" smtClean="0">
                <a:latin typeface="Times New Roman" pitchFamily="18" charset="0"/>
                <a:cs typeface="Times New Roman" pitchFamily="18" charset="0"/>
              </a:rPr>
              <a:pPr/>
              <a:t>5</a:t>
            </a:fld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image.slidesharecdn.com/wed-gs-20frieden-140501092808-phpapp01/95/wed-gs-frieden-9-638.jpg?cb=139894675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3987154" y="987520"/>
            <a:ext cx="1479176" cy="1143000"/>
          </a:xfrm>
          <a:prstGeom prst="rect">
            <a:avLst/>
          </a:prstGeom>
          <a:noFill/>
        </p:spPr>
      </p:pic>
      <p:sp>
        <p:nvSpPr>
          <p:cNvPr id="1740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 tale of two worlds</a:t>
            </a:r>
          </a:p>
        </p:txBody>
      </p:sp>
      <p:sp>
        <p:nvSpPr>
          <p:cNvPr id="9" name="Content Placeholder 4"/>
          <p:cNvSpPr>
            <a:spLocks noGrp="1"/>
          </p:cNvSpPr>
          <p:nvPr>
            <p:ph sz="half" idx="1"/>
          </p:nvPr>
        </p:nvSpPr>
        <p:spPr>
          <a:xfrm>
            <a:off x="2362200" y="844062"/>
            <a:ext cx="4784187" cy="5036231"/>
          </a:xfrm>
        </p:spPr>
        <p:txBody>
          <a:bodyPr/>
          <a:lstStyle/>
          <a:p>
            <a:pPr marL="0" indent="0" algn="ctr">
              <a:spcAft>
                <a:spcPts val="1200"/>
              </a:spcAft>
              <a:buNone/>
            </a:pPr>
            <a:r>
              <a:rPr lang="en-US" sz="24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Population</a:t>
            </a:r>
          </a:p>
          <a:p>
            <a:pPr marL="0" indent="0" algn="ctr">
              <a:spcAft>
                <a:spcPts val="1200"/>
              </a:spcAft>
              <a:buNone/>
            </a:pPr>
            <a:endParaRPr lang="en-US" sz="2400" b="1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Energy Management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endParaRPr lang="en-US" sz="2400" b="1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Idea Cultivation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endParaRPr lang="en-US" sz="2400" b="1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Social Engagement/Interaction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0755" y="5987087"/>
            <a:ext cx="7922490" cy="461665"/>
          </a:xfrm>
          <a:prstGeom prst="rect">
            <a:avLst/>
          </a:prstGeom>
          <a:solidFill>
            <a:srgbClr val="FAE494"/>
          </a:solidFill>
          <a:ln cmpd="tri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Introvert and Extrovert manifestations are very different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48132" y="1798908"/>
            <a:ext cx="78089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1927" y="1798908"/>
            <a:ext cx="14763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Picture 6" descr="Image result for wooden con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14096" y="3142370"/>
            <a:ext cx="1143000" cy="1143000"/>
          </a:xfrm>
          <a:prstGeom prst="rect">
            <a:avLst/>
          </a:prstGeom>
          <a:noFill/>
        </p:spPr>
      </p:pic>
      <p:pic>
        <p:nvPicPr>
          <p:cNvPr id="49160" name="Picture 8" descr="https://s-media-cache-ak0.pinimg.com/564x/08/0c/5f/080c5f36fd48e5548fea3b10f6d7b4c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59238" y="3142370"/>
            <a:ext cx="1143000" cy="1143000"/>
          </a:xfrm>
          <a:prstGeom prst="rect">
            <a:avLst/>
          </a:prstGeom>
          <a:noFill/>
        </p:spPr>
      </p:pic>
      <p:pic>
        <p:nvPicPr>
          <p:cNvPr id="49162" name="Picture 10" descr="https://proxy.bigfooty.com/forum/proxy.php?image=http%3A%2F%2Fi66.photobucket.com%2Falbums%2Fh270%2FMythfreak_2006%2FPictures%2Fline-graph-down.jpg&amp;hash=aee174cefb8d7eeea9a0dd3c66f10fe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50744" y="4475282"/>
            <a:ext cx="1524000" cy="1143000"/>
          </a:xfrm>
          <a:prstGeom prst="rect">
            <a:avLst/>
          </a:prstGeom>
          <a:noFill/>
        </p:spPr>
      </p:pic>
      <p:pic>
        <p:nvPicPr>
          <p:cNvPr id="49164" name="Picture 12" descr="https://adimagination.files.wordpress.com/2011/04/ascending-graph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19269" y="4475282"/>
            <a:ext cx="1143000" cy="11430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 rot="16200000">
            <a:off x="-1988986" y="3431159"/>
            <a:ext cx="4580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pc="600" dirty="0" smtClean="0">
                <a:solidFill>
                  <a:srgbClr val="9900CC"/>
                </a:solidFill>
                <a:effectLst>
                  <a:reflection blurRad="6350" stA="55000" endA="50" endPos="8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INTROVERTS</a:t>
            </a:r>
            <a:endParaRPr lang="en-US" sz="3200" b="1" spc="600" dirty="0">
              <a:solidFill>
                <a:srgbClr val="9900CC"/>
              </a:solidFill>
              <a:effectLst>
                <a:reflection blurRad="6350" stA="55000" endA="50" endPos="85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5400000">
            <a:off x="6538307" y="3431159"/>
            <a:ext cx="4580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pc="600" dirty="0" smtClean="0">
                <a:solidFill>
                  <a:srgbClr val="006666"/>
                </a:solidFill>
                <a:effectLst>
                  <a:reflection blurRad="6350" stA="55000" endA="50" endPos="85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EXTROVERTS</a:t>
            </a:r>
            <a:endParaRPr lang="en-US" sz="3200" b="1" spc="600" dirty="0">
              <a:solidFill>
                <a:srgbClr val="006666"/>
              </a:solidFill>
              <a:effectLst>
                <a:reflection blurRad="6350" stA="55000" endA="50" endPos="85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975240" y="6385905"/>
            <a:ext cx="2133600" cy="476250"/>
          </a:xfrm>
        </p:spPr>
        <p:txBody>
          <a:bodyPr/>
          <a:lstStyle/>
          <a:p>
            <a:fld id="{00CD4B26-B873-4286-8CDC-4C6E2058B85E}" type="slidenum">
              <a:rPr lang="en-US" sz="2000" b="1" smtClean="0">
                <a:latin typeface="Times New Roman" pitchFamily="18" charset="0"/>
                <a:cs typeface="Times New Roman" pitchFamily="18" charset="0"/>
              </a:rPr>
              <a:pPr/>
              <a:t>6</a:t>
            </a:fld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Key Messages from this Book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72465"/>
          </a:xfrm>
        </p:spPr>
        <p:txBody>
          <a:bodyPr/>
          <a:lstStyle/>
          <a:p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Introverts and Extroverts have different primary systems responsible for the differences in their temperaments</a:t>
            </a:r>
          </a:p>
          <a:p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Introverts must plan ahead to manage their energy levels to be effective</a:t>
            </a:r>
          </a:p>
          <a:p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Most social paradigms and expectations have been developed by extraverts; introverts can be effective in this area but must strategize and plan before hand</a:t>
            </a:r>
          </a:p>
          <a:p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Introverts should be comfortable with themselves – their temperaments are set at birth</a:t>
            </a:r>
          </a:p>
          <a:p>
            <a:endParaRPr lang="en-US" sz="2800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372665"/>
            <a:ext cx="2133600" cy="476250"/>
          </a:xfrm>
        </p:spPr>
        <p:txBody>
          <a:bodyPr/>
          <a:lstStyle/>
          <a:p>
            <a:fld id="{FAF274AE-D76C-47DA-AFA7-B25D4F3BC4B1}" type="slidenum">
              <a:rPr lang="en-US" sz="2000" b="1" smtClean="0">
                <a:latin typeface="Times New Roman" pitchFamily="18" charset="0"/>
                <a:cs typeface="Times New Roman" pitchFamily="18" charset="0"/>
              </a:rPr>
              <a:pPr/>
              <a:t>7</a:t>
            </a:fld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Quotes from the book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457200" y="1445452"/>
            <a:ext cx="8229600" cy="4856871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6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Introversion is a temperament not a pathology!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Extroverts are like lighthouses, focusing their beacon outward toward the world. Introverts are more like lanterns, radiating a glow inside themselves.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Plan what you can do out of what you must do, and then set your pace.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Spend your energy wisely.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Confidence rests on an inner pledge. It’s an agreement you make with yourself to learn or do whatever you need to do in order to attain your goals.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Extroverting is a gas guzzler.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fld id="{FAF274AE-D76C-47DA-AFA7-B25D4F3BC4B1}" type="slidenum">
              <a:rPr lang="en-US" sz="2000" b="1" smtClean="0">
                <a:latin typeface="Times New Roman" pitchFamily="18" charset="0"/>
                <a:cs typeface="Times New Roman" pitchFamily="18" charset="0"/>
              </a:rPr>
              <a:pPr/>
              <a:t>8</a:t>
            </a:fld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What This Book Meant To Me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 book does a great job of explaining the foundations of introversion </a:t>
            </a:r>
            <a:r>
              <a:rPr lang="en-US" sz="2800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vs</a:t>
            </a:r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extroversion.</a:t>
            </a:r>
          </a:p>
          <a:p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 book provides really good strategies and approaches for interacting with extroverts.</a:t>
            </a:r>
          </a:p>
          <a:p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 book would be made better if it spent some time talking about </a:t>
            </a:r>
            <a:r>
              <a:rPr lang="en-US" sz="28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how introverts can influence extroverts</a:t>
            </a:r>
          </a:p>
          <a:p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 wish that I would have read this book long ago.        I strongly recommend to both introverts and extroverts.</a:t>
            </a:r>
          </a:p>
          <a:p>
            <a:endParaRPr lang="en-US" sz="2800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fld id="{FAF274AE-D76C-47DA-AFA7-B25D4F3BC4B1}" type="slidenum">
              <a:rPr lang="en-US" sz="2000" b="1" smtClean="0">
                <a:latin typeface="Times New Roman" pitchFamily="18" charset="0"/>
                <a:cs typeface="Times New Roman" pitchFamily="18" charset="0"/>
              </a:rPr>
              <a:pPr/>
              <a:t>9</a:t>
            </a:fld>
            <a:endParaRPr lang="en-US" sz="20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Basic APG.potx</Template>
  <TotalTime>1572</TotalTime>
  <Words>562</Words>
  <Application>Microsoft Macintosh PowerPoint</Application>
  <PresentationFormat>On-screen Show (4:3)</PresentationFormat>
  <Paragraphs>86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1_Custom Design</vt:lpstr>
      <vt:lpstr>APG Senior Leadership Cohort Program 2016</vt:lpstr>
      <vt:lpstr>The Introvert Advantage Book Review</vt:lpstr>
      <vt:lpstr>The Introvert Advantage Book Review</vt:lpstr>
      <vt:lpstr>Introversion Self-Assessment</vt:lpstr>
      <vt:lpstr>Born to be Introverted – Brain Chemistry</vt:lpstr>
      <vt:lpstr>A tale of two worlds</vt:lpstr>
      <vt:lpstr>Key Messages from this Book</vt:lpstr>
      <vt:lpstr>Quotes from the book</vt:lpstr>
      <vt:lpstr>What This Book Meant To 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Leading with Impact</dc:title>
  <dc:creator>Trish Mooney</dc:creator>
  <cp:lastModifiedBy>Trish Mooney</cp:lastModifiedBy>
  <cp:revision>33</cp:revision>
  <cp:lastPrinted>2011-06-13T12:29:39Z</cp:lastPrinted>
  <dcterms:created xsi:type="dcterms:W3CDTF">2011-06-26T12:32:45Z</dcterms:created>
  <dcterms:modified xsi:type="dcterms:W3CDTF">2017-01-05T14:15:30Z</dcterms:modified>
</cp:coreProperties>
</file>