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5" r:id="rId2"/>
    <p:sldId id="281" r:id="rId3"/>
    <p:sldId id="282" r:id="rId4"/>
    <p:sldId id="283" r:id="rId5"/>
    <p:sldId id="284" r:id="rId6"/>
    <p:sldId id="28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6666"/>
    <a:srgbClr val="9900CC"/>
    <a:srgbClr val="FAE494"/>
    <a:srgbClr val="0000CC"/>
    <a:srgbClr val="003300"/>
    <a:srgbClr val="006600"/>
    <a:srgbClr val="CC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D35F22-DB1A-4F08-8098-5C63B7CA5118}" type="datetime1">
              <a:rPr lang="en-US"/>
              <a:pPr/>
              <a:t>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A65B04-6936-4675-806F-7A5AC1EA9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92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1602C00-B308-4747-98A4-632B0F92C13C}" type="datetime1">
              <a:rPr lang="en-US"/>
              <a:pPr/>
              <a:t>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43AE5D2-AE3C-48E0-BDF4-F1B37232A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39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MA_ppt_wDUI_front_bkgrnd"/>
          <p:cNvPicPr>
            <a:picLocks noChangeAspect="1" noChangeArrowheads="1"/>
          </p:cNvPicPr>
          <p:nvPr/>
        </p:nvPicPr>
        <p:blipFill>
          <a:blip r:embed="rId2"/>
          <a:srcRect l="241" r="824" b="847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HORT Logo by Toby Cisneros 2 16 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37338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581400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85A4A0-D8C4-441D-A4EA-B201A5F17AFD}" type="datetime1">
              <a:rPr lang="en-US" smtClean="0"/>
              <a:t>1/5/17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C2CE5-3EAD-4BFE-BD61-309311FE7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7E716F-ED9F-4467-9723-75ABE02E12FC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AFE8D-5A59-4E35-93AD-3432C912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36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A059F6-A2FE-4C93-B2FA-1734B72C65A0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DE63B-D250-4AB5-99F2-B40E33697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831C92-A557-4FC2-B560-8789C3C17315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274AE-D76C-47DA-AFA7-B25D4F3BC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27B19B-FF9A-4866-9CBA-B2A05BF9FD0D}" type="datetime1">
              <a:rPr lang="en-US" smtClean="0"/>
              <a:t>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4B958-1B49-4C23-AD79-0DA226133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2FEE7A-308A-44C0-9162-89EFAECDF28C}" type="datetime1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D4B26-B873-4286-8CDC-4C6E2058B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AF886E-F929-4743-A422-733177C42460}" type="datetime1">
              <a:rPr lang="en-US" smtClean="0"/>
              <a:t>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A438-8256-4EFC-85E8-005212AEF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B3F4E5-5117-445A-AB58-F4545E34D316}" type="datetime1">
              <a:rPr lang="en-US" smtClean="0"/>
              <a:t>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FABCE-C869-4AF7-A2E1-9E92CD777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71BC75-1042-4365-9D25-50B74817CAFC}" type="datetime1">
              <a:rPr lang="en-US" smtClean="0"/>
              <a:t>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248F-8B8E-4A14-A8DB-0A0F7DA4D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42BC06-42C0-4E80-97C9-09A65101563A}" type="datetime1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EF055-4EE0-42DD-BEEB-43A9BDC2B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D43220-01A0-492D-B2DA-453812430E3C}" type="datetime1">
              <a:rPr lang="en-US" smtClean="0"/>
              <a:t>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7D471-DC28-4FE3-A360-124630B13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MA_ppt_wDUI_inside_bkgrnd_top"/>
          <p:cNvPicPr>
            <a:picLocks noChangeAspect="1" noChangeArrowheads="1"/>
          </p:cNvPicPr>
          <p:nvPr/>
        </p:nvPicPr>
        <p:blipFill>
          <a:blip r:embed="rId13"/>
          <a:srcRect l="757" t="6667" r="8507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762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0D60EF-9256-44A1-87D5-855B129E923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8" descr="COHORT Logo by Toby Cisneros 2 16 20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52400"/>
            <a:ext cx="18716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0" y="6553200"/>
            <a:ext cx="3124200" cy="261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/>
              <a:t>APG Senior Leadership Cohort Program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APG Senior Leadership Cohort Program 2016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00600"/>
            <a:ext cx="8305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Introvert Advantage –                        </a:t>
            </a:r>
            <a:r>
              <a:rPr lang="en-US" i="1" dirty="0" smtClean="0">
                <a:ea typeface="ＭＳ Ｐゴシック" pitchFamily="34" charset="-128"/>
              </a:rPr>
              <a:t>How to Thrive in an Extrovert World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Troy A. Alexander</a:t>
            </a:r>
          </a:p>
        </p:txBody>
      </p:sp>
      <p:pic>
        <p:nvPicPr>
          <p:cNvPr id="15363" name="Picture 4" descr="OPM 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276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055688" y="400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A1FC2CE5-3EAD-4BFE-BD61-309311FE7703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Introvert Advantage 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Book Review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sz="half" idx="1"/>
          </p:nvPr>
        </p:nvSpPr>
        <p:spPr>
          <a:xfrm>
            <a:off x="168811" y="1515269"/>
            <a:ext cx="4965897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400" b="1" spc="-15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Introvert Advantage – </a:t>
            </a:r>
            <a:r>
              <a:rPr lang="en-US" sz="2400" b="1" i="1" spc="-15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How to Thrive in an Extrovert World</a:t>
            </a:r>
          </a:p>
          <a:p>
            <a:pPr indent="0"/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Author: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Marti Olsen Laney, </a:t>
            </a:r>
            <a:r>
              <a:rPr lang="en-US" sz="2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Psy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 D.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Book Focus: 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Introversion; Interpersonal relations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Workman Publishing/New York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ISBN 0-7611-2369-5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1325" y="1567657"/>
            <a:ext cx="31337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00CD4B26-B873-4286-8CDC-4C6E2058B85E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Introvert Advantage </a:t>
            </a:r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Book Review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sz="half" idx="1"/>
          </p:nvPr>
        </p:nvSpPr>
        <p:spPr>
          <a:xfrm>
            <a:off x="168811" y="1336432"/>
            <a:ext cx="8822789" cy="5247248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Fish Out of Water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What’s an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Innie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? Are  you one?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Why are Introverts an Optical Illusion?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Emerging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Brainscape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Born to be introverted?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UcPeriod"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Navigating the Extroverted Waters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Relationships: Face the music and dance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Parenting: Are they up from their nap already?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Socializing: Party Pooper of Pooped from the Party?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Working: Hazards from 9 to 5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UcPeriod"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Creating the “Just Right” Life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Three P’s: Personal Pacing, Priorities, and Parameters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Nurture your Nature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Extroverting: Shine your light into the World</a:t>
            </a:r>
          </a:p>
        </p:txBody>
      </p:sp>
      <p:pic>
        <p:nvPicPr>
          <p:cNvPr id="33796" name="Picture 4" descr="http://az616578.vo.msecnd.net/files/2016/05/04/635979905917491921-132766301_GiantLe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5273" y="1536943"/>
            <a:ext cx="2206327" cy="1371600"/>
          </a:xfrm>
          <a:prstGeom prst="rect">
            <a:avLst/>
          </a:prstGeom>
          <a:noFill/>
        </p:spPr>
      </p:pic>
      <p:pic>
        <p:nvPicPr>
          <p:cNvPr id="33798" name="Picture 6" descr="http://static.uglyhedgehog.com/upload/2013/1/3/1357219651057-northsearough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7074" y="3381545"/>
            <a:ext cx="1822724" cy="1371600"/>
          </a:xfrm>
          <a:prstGeom prst="rect">
            <a:avLst/>
          </a:prstGeom>
          <a:noFill/>
        </p:spPr>
      </p:pic>
      <p:pic>
        <p:nvPicPr>
          <p:cNvPr id="33800" name="Picture 8" descr="https://thethrivingselfdotcom.files.wordpress.com/2016/10/k1pz4femeq.jpg"/>
          <p:cNvPicPr>
            <a:picLocks noChangeAspect="1" noChangeArrowheads="1"/>
          </p:cNvPicPr>
          <p:nvPr/>
        </p:nvPicPr>
        <p:blipFill>
          <a:blip r:embed="rId4"/>
          <a:srcRect r="17301"/>
          <a:stretch>
            <a:fillRect/>
          </a:stretch>
        </p:blipFill>
        <p:spPr bwMode="auto">
          <a:xfrm>
            <a:off x="7038148" y="5226147"/>
            <a:ext cx="1700576" cy="1371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9622"/>
            <a:ext cx="2133600" cy="476250"/>
          </a:xfrm>
        </p:spPr>
        <p:txBody>
          <a:bodyPr/>
          <a:lstStyle/>
          <a:p>
            <a:fld id="{00CD4B26-B873-4286-8CDC-4C6E2058B85E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Introversion Self-Assessment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045" y="1643063"/>
            <a:ext cx="8895911" cy="3571875"/>
            <a:chOff x="142875" y="1643063"/>
            <a:chExt cx="8895911" cy="3571875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5" y="1643063"/>
              <a:ext cx="443865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9661" y="1643063"/>
              <a:ext cx="4429125" cy="307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2089052" y="5472332"/>
            <a:ext cx="4965897" cy="88626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Greater than 20 </a:t>
            </a:r>
            <a:r>
              <a:rPr lang="en-US" sz="2400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True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– Introverted Less than 10 </a:t>
            </a:r>
            <a:r>
              <a:rPr lang="en-US" sz="2400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True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– Extroverted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00CD4B26-B873-4286-8CDC-4C6E2058B85E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Born to be Introverted – Brain Chemistry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181708" y="3657597"/>
            <a:ext cx="8780584" cy="2222696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Extroverts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are linked with the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dopamine/adrenaline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energy-spending, sympathetic nervous system, 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introverts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connected with the </a:t>
            </a:r>
            <a:r>
              <a:rPr lang="en-US" sz="2000" dirty="0" err="1" smtClean="0">
                <a:solidFill>
                  <a:srgbClr val="0033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acytylcholine</a:t>
            </a:r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energy-</a:t>
            </a:r>
            <a:r>
              <a:rPr lang="en-US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conserviing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parasympathetic nervous system.</a:t>
            </a:r>
          </a:p>
          <a:p>
            <a:pPr marL="0" indent="0"/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Two primary systems, the 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Throttle-Down (parasympathetic)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Full-Throttle (sympathetic)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are the basic foundations of 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introverted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extroverted 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temperaments.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b="40283"/>
          <a:stretch>
            <a:fillRect/>
          </a:stretch>
        </p:blipFill>
        <p:spPr bwMode="auto">
          <a:xfrm>
            <a:off x="5345" y="1359951"/>
            <a:ext cx="2352675" cy="226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 b="34899"/>
          <a:stretch>
            <a:fillRect/>
          </a:stretch>
        </p:blipFill>
        <p:spPr bwMode="auto">
          <a:xfrm>
            <a:off x="6898887" y="1359951"/>
            <a:ext cx="2219325" cy="226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352574" y="1617545"/>
            <a:ext cx="4574449" cy="1754326"/>
            <a:chOff x="2380710" y="1359951"/>
            <a:chExt cx="4574449" cy="1754326"/>
          </a:xfrm>
        </p:grpSpPr>
        <p:sp>
          <p:nvSpPr>
            <p:cNvPr id="10" name="TextBox 9"/>
            <p:cNvSpPr txBox="1"/>
            <p:nvPr/>
          </p:nvSpPr>
          <p:spPr>
            <a:xfrm>
              <a:off x="2380710" y="1359951"/>
              <a:ext cx="2272930" cy="1754326"/>
            </a:xfrm>
            <a:prstGeom prst="rect">
              <a:avLst/>
            </a:prstGeom>
            <a:solidFill>
              <a:srgbClr val="99FFCC"/>
            </a:solidFill>
            <a:ln cmpd="tri"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Throttle-Down</a:t>
              </a:r>
            </a:p>
            <a:p>
              <a:pPr algn="ctr"/>
              <a:r>
                <a:rPr lang="en-US" sz="1200" b="1" i="1" dirty="0" smtClean="0">
                  <a:latin typeface="Times New Roman" pitchFamily="18" charset="0"/>
                  <a:cs typeface="Times New Roman" pitchFamily="18" charset="0"/>
                </a:rPr>
                <a:t>Parasympathetic System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Reticular Activating System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Hypothalamus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Anterior Thalamus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Broca’s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Area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Frontal Lobe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Hippocampus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Amygdala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2229" y="1544617"/>
              <a:ext cx="2272930" cy="1384995"/>
            </a:xfrm>
            <a:prstGeom prst="rect">
              <a:avLst/>
            </a:prstGeom>
            <a:solidFill>
              <a:srgbClr val="CCCCFF"/>
            </a:solidFill>
            <a:ln cmpd="tri">
              <a:solidFill>
                <a:srgbClr val="0000CC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Full-Throttle</a:t>
              </a:r>
            </a:p>
            <a:p>
              <a:pPr algn="ctr"/>
              <a:r>
                <a:rPr lang="en-US" sz="1200" b="1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200" b="1" i="1" dirty="0" smtClean="0">
                  <a:latin typeface="Times New Roman" pitchFamily="18" charset="0"/>
                  <a:cs typeface="Times New Roman" pitchFamily="18" charset="0"/>
                </a:rPr>
                <a:t>ympathetic System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Reticular Activating System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Hypothalamus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Posterior Thalamus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err="1" smtClean="0">
                  <a:latin typeface="Times New Roman" pitchFamily="18" charset="0"/>
                  <a:cs typeface="Times New Roman" pitchFamily="18" charset="0"/>
                </a:rPr>
                <a:t>Amygdala</a:t>
              </a:r>
              <a:endParaRPr lang="en-US" sz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Temporal and Motor Area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79043" y="5987087"/>
            <a:ext cx="6385915" cy="461665"/>
          </a:xfrm>
          <a:prstGeom prst="rect">
            <a:avLst/>
          </a:prstGeom>
          <a:solidFill>
            <a:srgbClr val="FAE494"/>
          </a:solidFill>
          <a:ln cmpd="tri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Introversion is a temperament not a pathology!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84612" y="6381750"/>
            <a:ext cx="2133600" cy="476250"/>
          </a:xfrm>
        </p:spPr>
        <p:txBody>
          <a:bodyPr/>
          <a:lstStyle/>
          <a:p>
            <a:fld id="{00CD4B26-B873-4286-8CDC-4C6E2058B85E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age.slidesharecdn.com/wed-gs-20frieden-140501092808-phpapp01/95/wed-gs-frieden-9-638.jpg?cb=1398946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987154" y="987520"/>
            <a:ext cx="1479176" cy="1143000"/>
          </a:xfrm>
          <a:prstGeom prst="rect">
            <a:avLst/>
          </a:prstGeom>
          <a:noFill/>
        </p:spPr>
      </p:pic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tale of two worlds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2362200" y="844062"/>
            <a:ext cx="4784187" cy="5036231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Population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Energy Management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Idea Cultivation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Social Engagement/Interaction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755" y="5987087"/>
            <a:ext cx="7922490" cy="461665"/>
          </a:xfrm>
          <a:prstGeom prst="rect">
            <a:avLst/>
          </a:prstGeom>
          <a:solidFill>
            <a:srgbClr val="FAE494"/>
          </a:solidFill>
          <a:ln cmpd="tri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Introvert and Extrovert manifestations are very different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8132" y="1798908"/>
            <a:ext cx="7808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1927" y="1798908"/>
            <a:ext cx="1476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Image result for wooden c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4096" y="3142370"/>
            <a:ext cx="1143000" cy="1143000"/>
          </a:xfrm>
          <a:prstGeom prst="rect">
            <a:avLst/>
          </a:prstGeom>
          <a:noFill/>
        </p:spPr>
      </p:pic>
      <p:pic>
        <p:nvPicPr>
          <p:cNvPr id="49160" name="Picture 8" descr="https://s-media-cache-ak0.pinimg.com/564x/08/0c/5f/080c5f36fd48e5548fea3b10f6d7b4c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9238" y="3142370"/>
            <a:ext cx="1143000" cy="1143000"/>
          </a:xfrm>
          <a:prstGeom prst="rect">
            <a:avLst/>
          </a:prstGeom>
          <a:noFill/>
        </p:spPr>
      </p:pic>
      <p:pic>
        <p:nvPicPr>
          <p:cNvPr id="49162" name="Picture 10" descr="https://proxy.bigfooty.com/forum/proxy.php?image=http%3A%2F%2Fi66.photobucket.com%2Falbums%2Fh270%2FMythfreak_2006%2FPictures%2Fline-graph-down.jpg&amp;hash=aee174cefb8d7eeea9a0dd3c66f10f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0744" y="4475282"/>
            <a:ext cx="1524000" cy="1143000"/>
          </a:xfrm>
          <a:prstGeom prst="rect">
            <a:avLst/>
          </a:prstGeom>
          <a:noFill/>
        </p:spPr>
      </p:pic>
      <p:pic>
        <p:nvPicPr>
          <p:cNvPr id="49164" name="Picture 12" descr="https://adimagination.files.wordpress.com/2011/04/ascending-grap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269" y="4475282"/>
            <a:ext cx="114300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16200000">
            <a:off x="-1988986" y="3431159"/>
            <a:ext cx="458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 smtClean="0">
                <a:solidFill>
                  <a:srgbClr val="9900CC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INTROVERTS</a:t>
            </a:r>
            <a:endParaRPr lang="en-US" sz="3200" b="1" spc="600" dirty="0">
              <a:solidFill>
                <a:srgbClr val="9900CC"/>
              </a:solidFill>
              <a:effectLst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6538307" y="3431159"/>
            <a:ext cx="458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 smtClean="0">
                <a:solidFill>
                  <a:srgbClr val="006666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EXTROVERTS</a:t>
            </a:r>
            <a:endParaRPr lang="en-US" sz="3200" b="1" spc="600" dirty="0">
              <a:solidFill>
                <a:srgbClr val="006666"/>
              </a:solidFill>
              <a:effectLst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75240" y="6385905"/>
            <a:ext cx="2133600" cy="476250"/>
          </a:xfrm>
        </p:spPr>
        <p:txBody>
          <a:bodyPr/>
          <a:lstStyle/>
          <a:p>
            <a:fld id="{00CD4B26-B873-4286-8CDC-4C6E2058B85E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Key Messages from this Book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2465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Introverts and Extroverts have different primary systems responsible for the differences in their temperaments</a:t>
            </a:r>
          </a:p>
          <a:p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Introverts must plan ahead to manage their energy levels to be effective</a:t>
            </a:r>
          </a:p>
          <a:p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Most social paradigms and expectations have been developed by extraverts; introverts can be effective in this area but must strategize and plan before hand</a:t>
            </a:r>
          </a:p>
          <a:p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Introverts should be comfortable with themselves – their temperaments are set at birth</a:t>
            </a:r>
          </a:p>
          <a:p>
            <a:endParaRPr lang="en-US" sz="2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72665"/>
            <a:ext cx="2133600" cy="476250"/>
          </a:xfrm>
        </p:spPr>
        <p:txBody>
          <a:bodyPr/>
          <a:lstStyle/>
          <a:p>
            <a:fld id="{FAF274AE-D76C-47DA-AFA7-B25D4F3BC4B1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Quotes from the book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445452"/>
            <a:ext cx="8229600" cy="485687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6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Introversion is a temperament not a pathology!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Extroverts are like lighthouses, focusing their beacon outward toward the world. Introverts are more like lanterns, radiating a glow inside themselves.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Plan what you can do out of what you must do, and then set your pace.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Spend your energy wisely.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Confidence rests on an inner pledge. It’s an agreement you make with yourself to learn or do whatever you need to do in order to attain your goals.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Extroverting is a gas guzzler.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FAF274AE-D76C-47DA-AFA7-B25D4F3BC4B1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What This Book Meant To Me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book does a great job of explaining the foundations of introversion </a:t>
            </a:r>
            <a:r>
              <a:rPr lang="en-US" sz="28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vs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extroversion.</a:t>
            </a:r>
          </a:p>
          <a:p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book provides really good strategies and approaches for interacting with extroverts.</a:t>
            </a:r>
          </a:p>
          <a:p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book would be made better if it spent some time talking about </a:t>
            </a:r>
            <a:r>
              <a:rPr lang="en-US" sz="28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how introverts can influence extroverts</a:t>
            </a:r>
          </a:p>
          <a:p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 wish that I would have read this book long ago.        I strongly recommend to both introverts and extroverts.</a:t>
            </a:r>
          </a:p>
          <a:p>
            <a:endParaRPr lang="en-US" sz="2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FAF274AE-D76C-47DA-AFA7-B25D4F3BC4B1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APG.potx</Template>
  <TotalTime>1572</TotalTime>
  <Words>562</Words>
  <Application>Microsoft Macintosh PowerPoint</Application>
  <PresentationFormat>On-screen Show (4:3)</PresentationFormat>
  <Paragraphs>86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1_Custom Design</vt:lpstr>
      <vt:lpstr>APG Senior Leadership Cohort Program 2016</vt:lpstr>
      <vt:lpstr>The Introvert Advantage Book Review</vt:lpstr>
      <vt:lpstr>The Introvert Advantage Book Review</vt:lpstr>
      <vt:lpstr>Introversion Self-Assessment</vt:lpstr>
      <vt:lpstr>Born to be Introverted – Brain Chemistry</vt:lpstr>
      <vt:lpstr>A tale of two worlds</vt:lpstr>
      <vt:lpstr>Key Messages from this Book</vt:lpstr>
      <vt:lpstr>Quotes from the book</vt:lpstr>
      <vt:lpstr>What This Book Meant To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with Impact</dc:title>
  <dc:creator>Trish Mooney</dc:creator>
  <cp:lastModifiedBy>Trish Mooney</cp:lastModifiedBy>
  <cp:revision>33</cp:revision>
  <cp:lastPrinted>2011-06-13T12:29:39Z</cp:lastPrinted>
  <dcterms:created xsi:type="dcterms:W3CDTF">2011-06-26T12:32:45Z</dcterms:created>
  <dcterms:modified xsi:type="dcterms:W3CDTF">2017-01-05T14:15:30Z</dcterms:modified>
</cp:coreProperties>
</file>