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5" r:id="rId2"/>
    <p:sldId id="281" r:id="rId3"/>
    <p:sldId id="276" r:id="rId4"/>
    <p:sldId id="277" r:id="rId5"/>
    <p:sldId id="278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00FF"/>
    <a:srgbClr val="009900"/>
    <a:srgbClr val="66FF66"/>
    <a:srgbClr val="006666"/>
    <a:srgbClr val="FFCC00"/>
    <a:srgbClr val="FFCC66"/>
    <a:srgbClr val="9900CC"/>
    <a:srgbClr val="FAE494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D35F22-DB1A-4F08-8098-5C63B7CA5118}" type="datetime1">
              <a:rPr lang="en-US"/>
              <a:pPr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A65B04-6936-4675-806F-7A5AC1EA99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92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1602C00-B308-4747-98A4-632B0F92C13C}" type="datetime1">
              <a:rPr lang="en-US"/>
              <a:pPr/>
              <a:t>2/2/17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43AE5D2-AE3C-48E0-BDF4-F1B37232A5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39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149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MA_ppt_wDUI_front_bkgrnd"/>
          <p:cNvPicPr>
            <a:picLocks noChangeAspect="1" noChangeArrowheads="1"/>
          </p:cNvPicPr>
          <p:nvPr/>
        </p:nvPicPr>
        <p:blipFill>
          <a:blip r:embed="rId2"/>
          <a:srcRect l="241" r="824" b="847"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COHORT Logo by Toby Cisneros 2 16 2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"/>
            <a:ext cx="373380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3581400"/>
            <a:ext cx="7772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E85A4A0-D8C4-441D-A4EA-B201A5F17AFD}" type="datetime1">
              <a:rPr lang="en-US" smtClean="0"/>
              <a:t>2/2/17</a:t>
            </a:fld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C2CE5-3EAD-4BFE-BD61-309311FE77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C7E716F-ED9F-4467-9723-75ABE02E12FC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AFE8D-5A59-4E35-93AD-3432C9126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"/>
            <a:ext cx="21336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2484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CA059F6-A2FE-4C93-B2FA-1734B72C65A0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DE63B-D250-4AB5-99F2-B40E33697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831C92-A557-4FC2-B560-8789C3C17315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274AE-D76C-47DA-AFA7-B25D4F3BC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727B19B-FF9A-4866-9CBA-B2A05BF9FD0D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4B958-1B49-4C23-AD79-0DA226133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E2FEE7A-308A-44C0-9162-89EFAECDF28C}" type="datetime1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D4B26-B873-4286-8CDC-4C6E2058B8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CAF886E-F929-4743-A422-733177C42460}" type="datetime1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9A438-8256-4EFC-85E8-005212AEF8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7B3F4E5-5117-445A-AB58-F4545E34D316}" type="datetime1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FABCE-C869-4AF7-A2E1-9E92CD777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371BC75-1042-4365-9D25-50B74817CAFC}" type="datetime1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4248F-8B8E-4A14-A8DB-0A0F7DA4D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842BC06-42C0-4E80-97C9-09A65101563A}" type="datetime1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EF055-4EE0-42DD-BEEB-43A9BDC2BA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5D43220-01A0-492D-B2DA-453812430E3C}" type="datetime1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7D471-DC28-4FE3-A360-124630B130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MA_ppt_wDUI_inside_bkgrnd_top"/>
          <p:cNvPicPr>
            <a:picLocks noChangeAspect="1" noChangeArrowheads="1"/>
          </p:cNvPicPr>
          <p:nvPr/>
        </p:nvPicPr>
        <p:blipFill>
          <a:blip r:embed="rId13"/>
          <a:srcRect l="757" t="6667" r="8507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2200" y="76200"/>
            <a:ext cx="6629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0D60EF-9256-44A1-87D5-855B129E923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0" name="Picture 8" descr="COHORT Logo by Toby Cisneros 2 16 20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152400"/>
            <a:ext cx="187166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0" y="6553200"/>
            <a:ext cx="3124200" cy="26193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i="1"/>
              <a:t>APG Senior Leadership Cohort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APG Senior Leadership Cohort Program 2016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708556"/>
            <a:ext cx="8305800" cy="17526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ea typeface="ＭＳ Ｐゴシック" pitchFamily="34" charset="-128"/>
              </a:rPr>
              <a:t>Start with Why</a:t>
            </a:r>
          </a:p>
          <a:p>
            <a:pPr eaLnBrk="1" hangingPunct="1"/>
            <a:r>
              <a:rPr lang="en-US" sz="2800" i="1" dirty="0" smtClean="0">
                <a:ea typeface="ＭＳ Ｐゴシック" pitchFamily="34" charset="-128"/>
              </a:rPr>
              <a:t>How Great Leaders Inspire Everyone to Take Action</a:t>
            </a:r>
          </a:p>
          <a:p>
            <a:pPr eaLnBrk="1" hangingPunct="1"/>
            <a:r>
              <a:rPr lang="en-US" sz="2400" dirty="0" smtClean="0">
                <a:ea typeface="ＭＳ Ｐゴシック" pitchFamily="34" charset="-128"/>
              </a:rPr>
              <a:t>Portia I. Crowe</a:t>
            </a:r>
          </a:p>
        </p:txBody>
      </p:sp>
      <p:pic>
        <p:nvPicPr>
          <p:cNvPr id="15363" name="Picture 4" descr="OPM Se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276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1055688" y="400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fld id="{A1FC2CE5-3EAD-4BFE-BD61-309311FE7703}" type="slidenum">
              <a:rPr lang="en-US" sz="2000" b="1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Start with Why </a:t>
            </a:r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Book Review</a:t>
            </a:r>
          </a:p>
        </p:txBody>
      </p:sp>
      <p:sp>
        <p:nvSpPr>
          <p:cNvPr id="17410" name="Content Placeholder 4"/>
          <p:cNvSpPr>
            <a:spLocks noGrp="1"/>
          </p:cNvSpPr>
          <p:nvPr>
            <p:ph sz="half" idx="1"/>
          </p:nvPr>
        </p:nvSpPr>
        <p:spPr>
          <a:xfrm>
            <a:off x="168811" y="1433788"/>
            <a:ext cx="4965897" cy="379911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1800" b="1" spc="-15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Start with Why– </a:t>
            </a:r>
            <a:r>
              <a:rPr lang="en-US" sz="1800" b="1" i="1" spc="-15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How Great Leaders Inspire Everyone to Take Action</a:t>
            </a:r>
          </a:p>
          <a:p>
            <a:pPr marL="0" indent="0">
              <a:buNone/>
            </a:pPr>
            <a:r>
              <a:rPr lang="en-US" sz="1800" u="sng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Author:</a:t>
            </a:r>
            <a:r>
              <a:rPr lang="en-US" sz="1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Simon </a:t>
            </a:r>
            <a:r>
              <a:rPr lang="en-US" sz="1800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Sinek</a:t>
            </a:r>
            <a:endParaRPr lang="en-US" sz="18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u="sng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Book Focus: </a:t>
            </a:r>
            <a:r>
              <a:rPr lang="en-US" sz="1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Inspire Action, Innovation &amp; Trust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Penguin Group/New York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ISBN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978-1591846444</a:t>
            </a:r>
          </a:p>
          <a:p>
            <a:pPr marL="0" indent="0">
              <a:buNone/>
            </a:pPr>
            <a:endParaRPr lang="en-US" sz="1800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Start with Why </a:t>
            </a:r>
            <a:r>
              <a:rPr lang="en-US" sz="1800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Tedx</a:t>
            </a:r>
            <a:r>
              <a:rPr lang="en-US" sz="1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Talk</a:t>
            </a:r>
          </a:p>
          <a:p>
            <a:pPr marL="0" indent="0">
              <a:buNone/>
            </a:pPr>
            <a:endParaRPr lang="en-US" sz="18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fld id="{00CD4B26-B873-4286-8CDC-4C6E2058B85E}" type="slidenum">
              <a:rPr lang="en-US" sz="2000" b="1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98" y="941561"/>
            <a:ext cx="3475823" cy="55633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009" y="4082444"/>
            <a:ext cx="1428750" cy="8572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8811" y="5084024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/>
              <a:t>SIMON SINEK</a:t>
            </a:r>
            <a:r>
              <a:rPr lang="en-US" sz="1100" dirty="0"/>
              <a:t>, the bestselling author of LEADERS EAT LAST and TOGETHER IS BETTER, is an optimist who believes in a brighter future for humanity.  He teaches leaders and organizations how to inspire people and has presented his ideas around the </a:t>
            </a:r>
            <a:r>
              <a:rPr lang="en-US" sz="1100" dirty="0" smtClean="0"/>
              <a:t>world. His </a:t>
            </a:r>
            <a:r>
              <a:rPr lang="en-US" sz="1100" dirty="0"/>
              <a:t>TED Talk based on START WITH WHY is the third most popular TED video of all time. 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Key Messages from this 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372665"/>
            <a:ext cx="2133600" cy="476250"/>
          </a:xfrm>
        </p:spPr>
        <p:txBody>
          <a:bodyPr/>
          <a:lstStyle/>
          <a:p>
            <a:fld id="{FAF274AE-D76C-47DA-AFA7-B25D4F3BC4B1}" type="slidenum">
              <a:rPr lang="en-US" sz="2000" b="1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8471" y="5819628"/>
            <a:ext cx="6998583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People don’t buy WHAT or HOW you do it, they buy </a:t>
            </a:r>
            <a:r>
              <a:rPr lang="en-US" b="1" u="sng" dirty="0" smtClean="0"/>
              <a:t>WHY</a:t>
            </a:r>
            <a:r>
              <a:rPr lang="en-US" dirty="0" smtClean="0"/>
              <a:t> you do it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87087" y="1542834"/>
            <a:ext cx="4049482" cy="2948634"/>
          </a:xfrm>
          <a:prstGeom prst="ellipse">
            <a:avLst/>
          </a:prstGeom>
          <a:solidFill>
            <a:srgbClr val="FFCC00"/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98203" y="2022801"/>
            <a:ext cx="2780868" cy="1952178"/>
          </a:xfrm>
          <a:prstGeom prst="ellipse">
            <a:avLst/>
          </a:prstGeom>
          <a:solidFill>
            <a:srgbClr val="FFCC66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394308" y="2434049"/>
            <a:ext cx="1335825" cy="890471"/>
          </a:xfrm>
          <a:prstGeom prst="ellipse">
            <a:avLst/>
          </a:prstGeom>
          <a:solidFill>
            <a:srgbClr val="FFCC66"/>
          </a:solidFill>
          <a:ln w="38100">
            <a:solidFill>
              <a:srgbClr val="FFCC66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1">
                <a:lumMod val="50000"/>
              </a:schemeClr>
            </a:extrusion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75176" y="1341442"/>
            <a:ext cx="4416787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 smtClean="0"/>
              <a:t>Why</a:t>
            </a:r>
            <a:r>
              <a:rPr lang="en-US" sz="1600" u="sng" dirty="0" smtClean="0"/>
              <a:t>:</a:t>
            </a:r>
            <a:r>
              <a:rPr lang="en-US" sz="14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/>
              <a:t>E</a:t>
            </a:r>
            <a:r>
              <a:rPr lang="en-US" sz="1400" dirty="0" smtClean="0"/>
              <a:t>motional, belief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i.e. challenge status quo, offers simpler solutions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A leader</a:t>
            </a:r>
          </a:p>
          <a:p>
            <a:endParaRPr lang="en-US" sz="1400" dirty="0" smtClean="0"/>
          </a:p>
          <a:p>
            <a:r>
              <a:rPr lang="en-US" sz="1600" b="1" u="sng" dirty="0"/>
              <a:t>How</a:t>
            </a:r>
            <a:r>
              <a:rPr lang="en-US" sz="1600" dirty="0"/>
              <a:t>: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dirty="0" smtClean="0"/>
              <a:t>erbs/actions</a:t>
            </a:r>
            <a:r>
              <a:rPr lang="en-US" sz="1400" dirty="0"/>
              <a:t>; language; principles, </a:t>
            </a:r>
            <a:r>
              <a:rPr lang="en-US" sz="1400" dirty="0" smtClean="0"/>
              <a:t>values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i.e</a:t>
            </a:r>
            <a:r>
              <a:rPr lang="en-US" sz="1400" dirty="0"/>
              <a:t>. integrity -&gt; always do the right thing, </a:t>
            </a:r>
          </a:p>
          <a:p>
            <a:r>
              <a:rPr lang="en-US" sz="1400" dirty="0"/>
              <a:t>innovation -&gt; look at a problem from a different </a:t>
            </a:r>
            <a:r>
              <a:rPr lang="en-US" sz="1400" dirty="0" smtClean="0"/>
              <a:t>angle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Senior leaders who are inspired by leader’s vision</a:t>
            </a:r>
          </a:p>
          <a:p>
            <a:endParaRPr lang="en-US" sz="1400" dirty="0"/>
          </a:p>
          <a:p>
            <a:r>
              <a:rPr lang="en-US" sz="1600" b="1" u="sng" dirty="0" smtClean="0"/>
              <a:t>What:</a:t>
            </a:r>
            <a:r>
              <a:rPr lang="en-US" sz="14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/>
              <a:t>R</a:t>
            </a:r>
            <a:r>
              <a:rPr lang="en-US" sz="1400" dirty="0" smtClean="0"/>
              <a:t>esults, rational thoughts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i.e. service, products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People who get things done</a:t>
            </a:r>
          </a:p>
          <a:p>
            <a:endParaRPr lang="en-US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7609" y="4937399"/>
            <a:ext cx="426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Balance of all 3 elements = Authenticity 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401284" y="1313848"/>
            <a:ext cx="1526669" cy="646331"/>
          </a:xfrm>
          <a:prstGeom prst="rect">
            <a:avLst/>
          </a:prstGeom>
          <a:solidFill>
            <a:srgbClr val="FFCC00"/>
          </a:solidFill>
          <a:scene3d>
            <a:camera prst="isometricOffAxis1Righ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Golden Circle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10680" y="2673780"/>
            <a:ext cx="87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WHY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7568" y="3418408"/>
            <a:ext cx="87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HOW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32588" y="4010342"/>
            <a:ext cx="87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WHAT</a:t>
            </a:r>
            <a:endParaRPr lang="en-US" dirty="0"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Quotes from the 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fld id="{FAF274AE-D76C-47DA-AFA7-B25D4F3BC4B1}" type="slidenum">
              <a:rPr lang="en-US" sz="2000" b="1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9635" y="1535454"/>
            <a:ext cx="30444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</a:rPr>
              <a:t>“Great leaders inspire.</a:t>
            </a:r>
          </a:p>
          <a:p>
            <a:r>
              <a:rPr lang="en-US" i="1" dirty="0" smtClean="0">
                <a:solidFill>
                  <a:srgbClr val="00B0F0"/>
                </a:solidFill>
              </a:rPr>
              <a:t>For those who are inspired, </a:t>
            </a:r>
          </a:p>
          <a:p>
            <a:r>
              <a:rPr lang="en-US" i="1" dirty="0" smtClean="0">
                <a:solidFill>
                  <a:srgbClr val="00B0F0"/>
                </a:solidFill>
              </a:rPr>
              <a:t>the motivation to act is</a:t>
            </a:r>
          </a:p>
          <a:p>
            <a:r>
              <a:rPr lang="en-US" i="1" dirty="0" smtClean="0">
                <a:solidFill>
                  <a:srgbClr val="00B0F0"/>
                </a:solidFill>
              </a:rPr>
              <a:t>deeply personal”</a:t>
            </a:r>
            <a:endParaRPr lang="en-US" i="1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1073789"/>
            <a:ext cx="39164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7030A0"/>
                </a:solidFill>
              </a:rPr>
              <a:t>“We are drawn to leaders &amp;</a:t>
            </a:r>
          </a:p>
          <a:p>
            <a:r>
              <a:rPr lang="en-US" i="1" dirty="0" smtClean="0">
                <a:solidFill>
                  <a:srgbClr val="7030A0"/>
                </a:solidFill>
              </a:rPr>
              <a:t> organizations that are good</a:t>
            </a:r>
          </a:p>
          <a:p>
            <a:r>
              <a:rPr lang="en-US" i="1" dirty="0" smtClean="0">
                <a:solidFill>
                  <a:srgbClr val="7030A0"/>
                </a:solidFill>
              </a:rPr>
              <a:t>at communicating what they believe”</a:t>
            </a:r>
            <a:endParaRPr lang="en-US" i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1727" y="2568203"/>
            <a:ext cx="40703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“Great leaders are those who trust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 their gut. They are those who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understand the art before the science”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6171" y="3933367"/>
            <a:ext cx="32880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9900"/>
                </a:solidFill>
              </a:rPr>
              <a:t>“Only when the why is clear</a:t>
            </a:r>
          </a:p>
          <a:p>
            <a:r>
              <a:rPr lang="en-US" i="1" dirty="0">
                <a:solidFill>
                  <a:srgbClr val="009900"/>
                </a:solidFill>
              </a:rPr>
              <a:t>a</a:t>
            </a:r>
            <a:r>
              <a:rPr lang="en-US" i="1" dirty="0" smtClean="0">
                <a:solidFill>
                  <a:srgbClr val="009900"/>
                </a:solidFill>
              </a:rPr>
              <a:t>nd when people believe what</a:t>
            </a:r>
          </a:p>
          <a:p>
            <a:r>
              <a:rPr lang="en-US" i="1" dirty="0">
                <a:solidFill>
                  <a:srgbClr val="009900"/>
                </a:solidFill>
              </a:rPr>
              <a:t>y</a:t>
            </a:r>
            <a:r>
              <a:rPr lang="en-US" i="1" dirty="0" smtClean="0">
                <a:solidFill>
                  <a:srgbClr val="009900"/>
                </a:solidFill>
              </a:rPr>
              <a:t>ou believe can a true</a:t>
            </a:r>
          </a:p>
          <a:p>
            <a:r>
              <a:rPr lang="en-US" i="1" dirty="0">
                <a:solidFill>
                  <a:srgbClr val="009900"/>
                </a:solidFill>
              </a:rPr>
              <a:t>l</a:t>
            </a:r>
            <a:r>
              <a:rPr lang="en-US" i="1" dirty="0" smtClean="0">
                <a:solidFill>
                  <a:srgbClr val="009900"/>
                </a:solidFill>
              </a:rPr>
              <a:t>oyal relationship develop”</a:t>
            </a:r>
          </a:p>
          <a:p>
            <a:endParaRPr lang="en-US" i="1" dirty="0">
              <a:solidFill>
                <a:srgbClr val="00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138" y="3754442"/>
            <a:ext cx="4302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FF"/>
                </a:solidFill>
              </a:rPr>
              <a:t>“You don’t hire for skills, you hire for attitude. You can always teach skills”</a:t>
            </a:r>
            <a:endParaRPr lang="en-US" i="1" dirty="0">
              <a:solidFill>
                <a:srgbClr val="FF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3753" y="5165563"/>
            <a:ext cx="44294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663300"/>
                </a:solidFill>
              </a:rPr>
              <a:t>“All great leaders have charisma because</a:t>
            </a:r>
          </a:p>
          <a:p>
            <a:r>
              <a:rPr lang="en-US" i="1" dirty="0" smtClean="0">
                <a:solidFill>
                  <a:srgbClr val="663300"/>
                </a:solidFill>
              </a:rPr>
              <a:t>all great leaders have clarity of why,</a:t>
            </a:r>
          </a:p>
          <a:p>
            <a:r>
              <a:rPr lang="en-US" i="1" dirty="0">
                <a:solidFill>
                  <a:srgbClr val="663300"/>
                </a:solidFill>
              </a:rPr>
              <a:t>a</a:t>
            </a:r>
            <a:r>
              <a:rPr lang="en-US" i="1" dirty="0" smtClean="0">
                <a:solidFill>
                  <a:srgbClr val="663300"/>
                </a:solidFill>
              </a:rPr>
              <a:t>n undying belief in a purpose or cause</a:t>
            </a:r>
          </a:p>
          <a:p>
            <a:r>
              <a:rPr lang="en-US" i="1" dirty="0" smtClean="0">
                <a:solidFill>
                  <a:srgbClr val="663300"/>
                </a:solidFill>
              </a:rPr>
              <a:t>bigger than themselves”</a:t>
            </a:r>
            <a:endParaRPr lang="en-US" i="1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What This Book Meant To Me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33303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Taught me to focus on a new way of thinking, acting and communicating</a:t>
            </a:r>
          </a:p>
          <a:p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How to inspire others</a:t>
            </a:r>
          </a:p>
          <a:p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Asking “why” is an optimistic strategy that can be shared and used in many situations</a:t>
            </a:r>
          </a:p>
          <a:p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 difference between energy and charisma. Energy excites. Charisma inspires (clarity of why)</a:t>
            </a:r>
          </a:p>
          <a:p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Re-defining what a leader is- people that you inspire; a vision of the world that doesn’t exist and the ability to communicate it</a:t>
            </a:r>
            <a:endParaRPr lang="en-US" sz="24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fld id="{FAF274AE-D76C-47DA-AFA7-B25D4F3BC4B1}" type="slidenum">
              <a:rPr lang="en-US" sz="2000" b="1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 APG.potx</Template>
  <TotalTime>1841</TotalTime>
  <Words>418</Words>
  <Application>Microsoft Macintosh PowerPoint</Application>
  <PresentationFormat>On-screen Show (4:3)</PresentationFormat>
  <Paragraphs>67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1_Custom Design</vt:lpstr>
      <vt:lpstr>APG Senior Leadership Cohort Program 2016</vt:lpstr>
      <vt:lpstr>Start with Why Book Review</vt:lpstr>
      <vt:lpstr>Key Messages from this Book</vt:lpstr>
      <vt:lpstr>Quotes from the book</vt:lpstr>
      <vt:lpstr>What This Book Meant To 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with Impact</dc:title>
  <dc:creator>Trish Mooney</dc:creator>
  <cp:lastModifiedBy>Trish Mooney</cp:lastModifiedBy>
  <cp:revision>46</cp:revision>
  <cp:lastPrinted>2011-06-13T12:29:39Z</cp:lastPrinted>
  <dcterms:created xsi:type="dcterms:W3CDTF">2011-06-26T12:32:45Z</dcterms:created>
  <dcterms:modified xsi:type="dcterms:W3CDTF">2017-02-02T13:43:40Z</dcterms:modified>
</cp:coreProperties>
</file>