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15" r:id="rId2"/>
  </p:sldMasterIdLst>
  <p:notesMasterIdLst>
    <p:notesMasterId r:id="rId16"/>
  </p:notesMasterIdLst>
  <p:sldIdLst>
    <p:sldId id="309" r:id="rId3"/>
    <p:sldId id="359" r:id="rId4"/>
    <p:sldId id="358" r:id="rId5"/>
    <p:sldId id="340" r:id="rId6"/>
    <p:sldId id="325" r:id="rId7"/>
    <p:sldId id="326" r:id="rId8"/>
    <p:sldId id="327" r:id="rId9"/>
    <p:sldId id="328" r:id="rId10"/>
    <p:sldId id="329" r:id="rId11"/>
    <p:sldId id="330" r:id="rId12"/>
    <p:sldId id="331" r:id="rId13"/>
    <p:sldId id="332" r:id="rId14"/>
    <p:sldId id="351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oesqui" initials="f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06" autoAdjust="0"/>
    <p:restoredTop sz="97714" autoAdjust="0"/>
  </p:normalViewPr>
  <p:slideViewPr>
    <p:cSldViewPr>
      <p:cViewPr>
        <p:scale>
          <a:sx n="70" d="100"/>
          <a:sy n="70" d="100"/>
        </p:scale>
        <p:origin x="-632" y="-416"/>
      </p:cViewPr>
      <p:guideLst>
        <p:guide orient="horz" pos="3888"/>
        <p:guide pos="4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192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54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3175">
          <a:solidFill>
            <a:schemeClr val="tx1"/>
          </a:solidFill>
          <a:prstDash val="solid"/>
        </a:ln>
      </c:spPr>
    </c:sideWall>
    <c:backWall>
      <c:thickness val="0"/>
      <c:spPr>
        <a:noFill/>
        <a:ln w="3175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0682539682539683"/>
          <c:y val="0.0215827338129496"/>
          <c:w val="0.90952380952381"/>
          <c:h val="0.88489208633093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Partnering</c:v>
                </c:pt>
              </c:strCache>
            </c:strRef>
          </c:tx>
          <c:spPr>
            <a:solidFill>
              <a:schemeClr val="accent1"/>
            </a:solidFill>
            <a:ln w="164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09735607511143"/>
                  <c:y val="-0.0383680591101795"/>
                </c:manualLayout>
              </c:layout>
              <c:numFmt formatCode="0.00" sourceLinked="0"/>
              <c:spPr>
                <a:noFill/>
                <a:ln w="32885">
                  <a:noFill/>
                </a:ln>
              </c:spPr>
              <c:txPr>
                <a:bodyPr/>
                <a:lstStyle/>
                <a:p>
                  <a:pPr>
                    <a:defRPr sz="1554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" sourceLinked="0"/>
            <c:spPr>
              <a:noFill/>
              <a:ln w="32885">
                <a:noFill/>
              </a:ln>
            </c:spPr>
            <c:txPr>
              <a:bodyPr/>
              <a:lstStyle/>
              <a:p>
                <a:pPr>
                  <a:defRPr sz="233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4.324779549385686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Interpersonal Skills</c:v>
                </c:pt>
              </c:strCache>
            </c:strRef>
          </c:tx>
          <c:spPr>
            <a:solidFill>
              <a:schemeClr val="accent2"/>
            </a:solidFill>
            <a:ln w="164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105233391509523"/>
                  <c:y val="-0.0388235399519204"/>
                </c:manualLayout>
              </c:layout>
              <c:numFmt formatCode="0.00" sourceLinked="0"/>
              <c:spPr>
                <a:noFill/>
                <a:ln w="32885">
                  <a:noFill/>
                </a:ln>
              </c:spPr>
              <c:txPr>
                <a:bodyPr/>
                <a:lstStyle/>
                <a:p>
                  <a:pPr>
                    <a:defRPr sz="1554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" sourceLinked="0"/>
            <c:spPr>
              <a:noFill/>
              <a:ln w="32885">
                <a:noFill/>
              </a:ln>
            </c:spPr>
            <c:txPr>
              <a:bodyPr/>
              <a:lstStyle/>
              <a:p>
                <a:pPr>
                  <a:defRPr sz="233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4.32607370386503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Technical Credibility</c:v>
                </c:pt>
              </c:strCache>
            </c:strRef>
          </c:tx>
          <c:spPr>
            <a:solidFill>
              <a:schemeClr val="hlink"/>
            </a:solidFill>
            <a:ln w="164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0957095819857137"/>
                  <c:y val="-0.0272888067629979"/>
                </c:manualLayout>
              </c:layout>
              <c:numFmt formatCode="0.00" sourceLinked="0"/>
              <c:spPr>
                <a:noFill/>
                <a:ln w="32885">
                  <a:noFill/>
                </a:ln>
              </c:spPr>
              <c:txPr>
                <a:bodyPr/>
                <a:lstStyle/>
                <a:p>
                  <a:pPr>
                    <a:defRPr sz="1554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" sourceLinked="0"/>
            <c:spPr>
              <a:noFill/>
              <a:ln w="32885">
                <a:noFill/>
              </a:ln>
            </c:spPr>
            <c:txPr>
              <a:bodyPr/>
              <a:lstStyle/>
              <a:p>
                <a:pPr>
                  <a:defRPr sz="233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Sheet1!$B$4:$B$4</c:f>
              <c:numCache>
                <c:formatCode>General</c:formatCode>
                <c:ptCount val="1"/>
                <c:pt idx="0">
                  <c:v>4.37436590496446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Leveraging Diversity</c:v>
                </c:pt>
              </c:strCache>
            </c:strRef>
          </c:tx>
          <c:spPr>
            <a:solidFill>
              <a:srgbClr val="FFFF00"/>
            </a:solidFill>
            <a:ln w="164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0891988568426218"/>
                  <c:y val="-0.037336807387025"/>
                </c:manualLayout>
              </c:layout>
              <c:numFmt formatCode="0.00" sourceLinked="0"/>
              <c:spPr>
                <a:noFill/>
                <a:ln w="32885">
                  <a:noFill/>
                </a:ln>
              </c:spPr>
              <c:txPr>
                <a:bodyPr/>
                <a:lstStyle/>
                <a:p>
                  <a:pPr>
                    <a:defRPr sz="1554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" sourceLinked="0"/>
            <c:spPr>
              <a:noFill/>
              <a:ln w="32885">
                <a:noFill/>
              </a:ln>
            </c:spPr>
            <c:txPr>
              <a:bodyPr/>
              <a:lstStyle/>
              <a:p>
                <a:pPr>
                  <a:defRPr sz="2330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Sheet1!$B$5:$B$5</c:f>
              <c:numCache>
                <c:formatCode>General</c:formatCode>
                <c:ptCount val="1"/>
                <c:pt idx="0">
                  <c:v>4.414055124534078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Integrity/Honesty</c:v>
                </c:pt>
              </c:strCache>
            </c:strRef>
          </c:tx>
          <c:spPr>
            <a:solidFill>
              <a:srgbClr val="FF0000"/>
            </a:solidFill>
            <a:ln w="16443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0643214089663667"/>
                  <c:y val="-0.04258845129831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" sourceLinked="0"/>
            <c:spPr>
              <a:noFill/>
              <a:ln w="32885">
                <a:noFill/>
              </a:ln>
            </c:spPr>
            <c:txPr>
              <a:bodyPr/>
              <a:lstStyle/>
              <a:p>
                <a:pPr>
                  <a:defRPr sz="155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Sheet1!$B$6:$B$6</c:f>
              <c:numCache>
                <c:formatCode>General</c:formatCode>
                <c:ptCount val="1"/>
                <c:pt idx="0">
                  <c:v>4.493478810284255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-2128833432"/>
        <c:axId val="-2129004456"/>
        <c:axId val="0"/>
      </c:bar3DChart>
      <c:catAx>
        <c:axId val="-21288334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4111">
            <a:solidFill>
              <a:schemeClr val="tx1"/>
            </a:solidFill>
            <a:prstDash val="solid"/>
          </a:ln>
        </c:spPr>
        <c:txPr>
          <a:bodyPr rot="-5400000" vert="horz"/>
          <a:lstStyle/>
          <a:p>
            <a:pPr>
              <a:defRPr sz="155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2900445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129004456"/>
        <c:scaling>
          <c:orientation val="minMax"/>
          <c:max val="5.0"/>
          <c:min val="1.0"/>
        </c:scaling>
        <c:delete val="0"/>
        <c:axPos val="b"/>
        <c:majorGridlines>
          <c:spPr>
            <a:ln w="16443">
              <a:solidFill>
                <a:srgbClr val="FFFFFF"/>
              </a:solidFill>
              <a:prstDash val="solid"/>
            </a:ln>
          </c:spPr>
        </c:majorGridlines>
        <c:numFmt formatCode="0.00" sourceLinked="0"/>
        <c:majorTickMark val="out"/>
        <c:minorTickMark val="none"/>
        <c:tickLblPos val="nextTo"/>
        <c:spPr>
          <a:ln w="12332">
            <a:noFill/>
          </a:ln>
        </c:spPr>
        <c:txPr>
          <a:bodyPr rot="0" vert="horz"/>
          <a:lstStyle/>
          <a:p>
            <a:pPr>
              <a:defRPr sz="1554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28833432"/>
        <c:crosses val="autoZero"/>
        <c:crossBetween val="between"/>
        <c:majorUnit val="0.5"/>
        <c:minorUnit val="0.1"/>
      </c:valAx>
      <c:spPr>
        <a:noFill/>
        <a:ln w="3288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33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154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3175">
          <a:solidFill>
            <a:schemeClr val="tx1"/>
          </a:solidFill>
          <a:prstDash val="solid"/>
        </a:ln>
      </c:spPr>
    </c:sideWall>
    <c:backWall>
      <c:thickness val="0"/>
      <c:spPr>
        <a:noFill/>
        <a:ln w="3175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0682539682539683"/>
          <c:y val="0.0215827338129496"/>
          <c:w val="0.90952380952381"/>
          <c:h val="0.884892086330935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Influencing/Negotiating</c:v>
                </c:pt>
              </c:strCache>
            </c:strRef>
          </c:tx>
          <c:spPr>
            <a:solidFill>
              <a:schemeClr val="accent1"/>
            </a:solidFill>
            <a:ln w="16467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0947514091102985"/>
                  <c:y val="-0.0312094463290464"/>
                </c:manualLayout>
              </c:layout>
              <c:spPr>
                <a:noFill/>
                <a:ln w="32935">
                  <a:noFill/>
                </a:ln>
              </c:spPr>
              <c:txPr>
                <a:bodyPr/>
                <a:lstStyle/>
                <a:p>
                  <a:pPr>
                    <a:defRPr sz="1556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32935">
                <a:noFill/>
              </a:ln>
            </c:spPr>
            <c:txPr>
              <a:bodyPr/>
              <a:lstStyle/>
              <a:p>
                <a:pPr>
                  <a:defRPr sz="233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Sheet1!$B$2:$B$2</c:f>
              <c:numCache>
                <c:formatCode>0.00</c:formatCode>
                <c:ptCount val="1"/>
                <c:pt idx="0">
                  <c:v>4.110433760363954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Technology Management</c:v>
                </c:pt>
              </c:strCache>
            </c:strRef>
          </c:tx>
          <c:spPr>
            <a:solidFill>
              <a:schemeClr val="accent2"/>
            </a:solidFill>
            <a:ln w="16467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0784384623986779"/>
                  <c:y val="-0.0316549363719535"/>
                </c:manualLayout>
              </c:layout>
              <c:spPr>
                <a:noFill/>
                <a:ln w="32935">
                  <a:noFill/>
                </a:ln>
              </c:spPr>
              <c:txPr>
                <a:bodyPr/>
                <a:lstStyle/>
                <a:p>
                  <a:pPr>
                    <a:defRPr sz="1556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32935">
                <a:noFill/>
              </a:ln>
            </c:spPr>
            <c:txPr>
              <a:bodyPr/>
              <a:lstStyle/>
              <a:p>
                <a:pPr>
                  <a:defRPr sz="233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Sheet1!$B$3:$B$3</c:f>
              <c:numCache>
                <c:formatCode>0.00</c:formatCode>
                <c:ptCount val="1"/>
                <c:pt idx="0">
                  <c:v>4.094209111380988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Strategic Thinking</c:v>
                </c:pt>
              </c:strCache>
            </c:strRef>
          </c:tx>
          <c:spPr>
            <a:solidFill>
              <a:schemeClr val="hlink"/>
            </a:solidFill>
            <a:ln w="16467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0675951153879044"/>
                  <c:y val="-0.0273042633453163"/>
                </c:manualLayout>
              </c:layout>
              <c:numFmt formatCode="0.00" sourceLinked="0"/>
              <c:spPr>
                <a:noFill/>
                <a:ln w="32935">
                  <a:noFill/>
                </a:ln>
              </c:spPr>
              <c:txPr>
                <a:bodyPr/>
                <a:lstStyle/>
                <a:p>
                  <a:pPr>
                    <a:defRPr sz="1556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" sourceLinked="0"/>
            <c:spPr>
              <a:noFill/>
              <a:ln w="32935">
                <a:noFill/>
              </a:ln>
            </c:spPr>
            <c:txPr>
              <a:bodyPr/>
              <a:lstStyle/>
              <a:p>
                <a:pPr>
                  <a:defRPr sz="233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Sheet1!$B$4:$B$4</c:f>
              <c:numCache>
                <c:formatCode>0.00</c:formatCode>
                <c:ptCount val="1"/>
                <c:pt idx="0">
                  <c:v>4.047301825911347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Vision</c:v>
                </c:pt>
              </c:strCache>
            </c:strRef>
          </c:tx>
          <c:spPr>
            <a:solidFill>
              <a:srgbClr val="FFFF00"/>
            </a:solidFill>
            <a:ln w="16467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0644205122133013"/>
                  <c:y val="-0.0373420795273122"/>
                </c:manualLayout>
              </c:layout>
              <c:numFmt formatCode="0.00" sourceLinked="0"/>
              <c:spPr>
                <a:noFill/>
                <a:ln w="32935">
                  <a:noFill/>
                </a:ln>
              </c:spPr>
              <c:txPr>
                <a:bodyPr/>
                <a:lstStyle/>
                <a:p>
                  <a:pPr>
                    <a:defRPr sz="1556" b="1" i="0" u="none" strike="noStrike" baseline="0">
                      <a:solidFill>
                        <a:schemeClr val="tx1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0" sourceLinked="0"/>
            <c:spPr>
              <a:noFill/>
              <a:ln w="32935">
                <a:noFill/>
              </a:ln>
            </c:spPr>
            <c:txPr>
              <a:bodyPr/>
              <a:lstStyle/>
              <a:p>
                <a:pPr>
                  <a:defRPr sz="2334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Sheet1!$B$5:$B$5</c:f>
              <c:numCache>
                <c:formatCode>0.00</c:formatCode>
                <c:ptCount val="1"/>
                <c:pt idx="0">
                  <c:v>4.046959034548296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Conflict Management</c:v>
                </c:pt>
              </c:strCache>
            </c:strRef>
          </c:tx>
          <c:spPr>
            <a:solidFill>
              <a:srgbClr val="FF0000"/>
            </a:solidFill>
            <a:ln w="16467">
              <a:solidFill>
                <a:schemeClr val="tx1"/>
              </a:solidFill>
              <a:prstDash val="solid"/>
            </a:ln>
          </c:spPr>
          <c:invertIfNegative val="0"/>
          <c:dLbls>
            <c:dLbl>
              <c:idx val="0"/>
              <c:layout>
                <c:manualLayout>
                  <c:x val="0.0619534764632153"/>
                  <c:y val="-0.04258373263976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32935">
                <a:noFill/>
              </a:ln>
            </c:spPr>
            <c:txPr>
              <a:bodyPr/>
              <a:lstStyle/>
              <a:p>
                <a:pPr>
                  <a:defRPr sz="155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Sheet1!$B$1:$B$1</c:f>
              <c:strCache>
                <c:ptCount val="1"/>
                <c:pt idx="0">
                  <c:v>Mean Rating</c:v>
                </c:pt>
              </c:strCache>
            </c:strRef>
          </c:cat>
          <c:val>
            <c:numRef>
              <c:f>Sheet1!$B$6:$B$6</c:f>
              <c:numCache>
                <c:formatCode>0.00</c:formatCode>
                <c:ptCount val="1"/>
                <c:pt idx="0">
                  <c:v>3.996950530558137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-2127504520"/>
        <c:axId val="-2127508008"/>
        <c:axId val="0"/>
      </c:bar3DChart>
      <c:catAx>
        <c:axId val="-2127504520"/>
        <c:scaling>
          <c:orientation val="minMax"/>
        </c:scaling>
        <c:delete val="0"/>
        <c:axPos val="l"/>
        <c:numFmt formatCode="0.00" sourceLinked="1"/>
        <c:majorTickMark val="out"/>
        <c:minorTickMark val="none"/>
        <c:tickLblPos val="low"/>
        <c:spPr>
          <a:ln w="4117">
            <a:solidFill>
              <a:schemeClr val="tx1"/>
            </a:solidFill>
            <a:prstDash val="solid"/>
          </a:ln>
        </c:spPr>
        <c:txPr>
          <a:bodyPr rot="-5400000" vert="horz"/>
          <a:lstStyle/>
          <a:p>
            <a:pPr>
              <a:defRPr sz="155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275080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127508008"/>
        <c:scaling>
          <c:orientation val="minMax"/>
          <c:max val="5.0"/>
          <c:min val="1.0"/>
        </c:scaling>
        <c:delete val="0"/>
        <c:axPos val="b"/>
        <c:majorGridlines>
          <c:spPr>
            <a:ln w="16467">
              <a:solidFill>
                <a:srgbClr val="FFFFFF"/>
              </a:solidFill>
              <a:prstDash val="solid"/>
            </a:ln>
          </c:spPr>
        </c:majorGridlines>
        <c:numFmt formatCode="0.00" sourceLinked="0"/>
        <c:majorTickMark val="out"/>
        <c:minorTickMark val="none"/>
        <c:tickLblPos val="nextTo"/>
        <c:spPr>
          <a:ln w="12351">
            <a:noFill/>
          </a:ln>
        </c:spPr>
        <c:txPr>
          <a:bodyPr rot="0" vert="horz"/>
          <a:lstStyle/>
          <a:p>
            <a:pPr>
              <a:defRPr sz="1556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-2127504520"/>
        <c:crosses val="autoZero"/>
        <c:crossBetween val="between"/>
        <c:majorUnit val="0.5"/>
        <c:minorUnit val="0.1"/>
      </c:valAx>
      <c:spPr>
        <a:noFill/>
        <a:ln w="32935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334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0.24825</cdr:x>
      <cdr:y>0.19825</cdr:y>
    </cdr:from>
    <cdr:to>
      <cdr:x>0.6325</cdr:x>
      <cdr:y>0.2515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9686" y="787434"/>
          <a:ext cx="2305788" cy="2115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Integrity/Honesty </a:t>
          </a:r>
        </a:p>
      </cdr:txBody>
    </cdr:sp>
  </cdr:relSizeAnchor>
  <cdr:relSizeAnchor xmlns:cdr="http://schemas.openxmlformats.org/drawingml/2006/chartDrawing">
    <cdr:from>
      <cdr:x>0.24725</cdr:x>
      <cdr:y>0.324</cdr:y>
    </cdr:from>
    <cdr:to>
      <cdr:x>0.6315</cdr:x>
      <cdr:y>0.37725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3685" y="1286904"/>
          <a:ext cx="2305789" cy="2115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Leveraging Diversity</a:t>
          </a:r>
        </a:p>
      </cdr:txBody>
    </cdr:sp>
  </cdr:relSizeAnchor>
  <cdr:relSizeAnchor xmlns:cdr="http://schemas.openxmlformats.org/drawingml/2006/chartDrawing">
    <cdr:from>
      <cdr:x>0.24725</cdr:x>
      <cdr:y>0.459</cdr:y>
    </cdr:from>
    <cdr:to>
      <cdr:x>0.6315</cdr:x>
      <cdr:y>0.5125</cdr:y>
    </cdr:to>
    <cdr:sp macro="" textlink="">
      <cdr:nvSpPr>
        <cdr:cNvPr id="102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27614" y="2370339"/>
          <a:ext cx="2995695" cy="276281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Technical Credibility</a:t>
          </a:r>
        </a:p>
      </cdr:txBody>
    </cdr:sp>
  </cdr:relSizeAnchor>
  <cdr:relSizeAnchor xmlns:cdr="http://schemas.openxmlformats.org/drawingml/2006/chartDrawing">
    <cdr:from>
      <cdr:x>0.24725</cdr:x>
      <cdr:y>0.57625</cdr:y>
    </cdr:from>
    <cdr:to>
      <cdr:x>0.6315</cdr:x>
      <cdr:y>0.6295</cdr:y>
    </cdr:to>
    <cdr:sp macro="" textlink="">
      <cdr:nvSpPr>
        <cdr:cNvPr id="10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3685" y="2288822"/>
          <a:ext cx="2305789" cy="2115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Interpersonal Skills</a:t>
          </a:r>
        </a:p>
      </cdr:txBody>
    </cdr:sp>
  </cdr:relSizeAnchor>
  <cdr:relSizeAnchor xmlns:cdr="http://schemas.openxmlformats.org/drawingml/2006/chartDrawing">
    <cdr:from>
      <cdr:x>0.24725</cdr:x>
      <cdr:y>0.70575</cdr:y>
    </cdr:from>
    <cdr:to>
      <cdr:x>0.6315</cdr:x>
      <cdr:y>0.759</cdr:y>
    </cdr:to>
    <cdr:sp macro="" textlink="">
      <cdr:nvSpPr>
        <cdr:cNvPr id="10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27614" y="3644590"/>
          <a:ext cx="2995695" cy="27499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 smtClean="0">
              <a:solidFill>
                <a:srgbClr val="000000"/>
              </a:solidFill>
              <a:latin typeface="Arial"/>
              <a:cs typeface="Arial"/>
            </a:rPr>
            <a:t>Partnering</a:t>
          </a:r>
          <a:endParaRPr lang="en-US" sz="160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0.24825</cdr:x>
      <cdr:y>0.19825</cdr:y>
    </cdr:from>
    <cdr:to>
      <cdr:x>0.6325</cdr:x>
      <cdr:y>0.2515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9686" y="787434"/>
          <a:ext cx="2305788" cy="2115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Conflict Management </a:t>
          </a:r>
        </a:p>
      </cdr:txBody>
    </cdr:sp>
  </cdr:relSizeAnchor>
  <cdr:relSizeAnchor xmlns:cdr="http://schemas.openxmlformats.org/drawingml/2006/chartDrawing">
    <cdr:from>
      <cdr:x>0.24725</cdr:x>
      <cdr:y>0.324</cdr:y>
    </cdr:from>
    <cdr:to>
      <cdr:x>0.6315</cdr:x>
      <cdr:y>0.37725</cdr:y>
    </cdr:to>
    <cdr:sp macro="" textlink="">
      <cdr:nvSpPr>
        <cdr:cNvPr id="1026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38996" y="1675752"/>
          <a:ext cx="3013385" cy="2754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dirty="0" smtClean="0">
              <a:solidFill>
                <a:srgbClr val="000000"/>
              </a:solidFill>
              <a:cs typeface="Arial"/>
            </a:rPr>
            <a:t>Vision</a:t>
          </a:r>
          <a:endParaRPr lang="en-US" sz="160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0.24725</cdr:x>
      <cdr:y>0.459</cdr:y>
    </cdr:from>
    <cdr:to>
      <cdr:x>0.6315</cdr:x>
      <cdr:y>0.5125</cdr:y>
    </cdr:to>
    <cdr:sp macro="" textlink="">
      <cdr:nvSpPr>
        <cdr:cNvPr id="1027" name="Text Box 3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3685" y="1823114"/>
          <a:ext cx="2305789" cy="212498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dirty="0" smtClean="0">
              <a:solidFill>
                <a:srgbClr val="000000"/>
              </a:solidFill>
              <a:cs typeface="Arial"/>
            </a:rPr>
            <a:t>Strategic </a:t>
          </a:r>
          <a:r>
            <a:rPr lang="en-US" sz="1600" b="1" i="0" u="none" strike="noStrike" baseline="0" dirty="0" smtClean="0">
              <a:solidFill>
                <a:srgbClr val="000000"/>
              </a:solidFill>
              <a:cs typeface="Arial"/>
            </a:rPr>
            <a:t>Thinking</a:t>
          </a:r>
          <a:endParaRPr lang="en-US" sz="1600" b="1" i="0" u="none" strike="noStrike" baseline="0" dirty="0">
            <a:solidFill>
              <a:srgbClr val="000000"/>
            </a:solidFill>
            <a:cs typeface="Arial"/>
          </a:endParaRPr>
        </a:p>
      </cdr:txBody>
    </cdr:sp>
  </cdr:relSizeAnchor>
  <cdr:relSizeAnchor xmlns:cdr="http://schemas.openxmlformats.org/drawingml/2006/chartDrawing">
    <cdr:from>
      <cdr:x>0.24725</cdr:x>
      <cdr:y>0.57625</cdr:y>
    </cdr:from>
    <cdr:to>
      <cdr:x>0.6315</cdr:x>
      <cdr:y>0.6295</cdr:y>
    </cdr:to>
    <cdr:sp macro="" textlink="">
      <cdr:nvSpPr>
        <cdr:cNvPr id="1028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938996" y="2980408"/>
          <a:ext cx="3013385" cy="275413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Technology </a:t>
          </a:r>
          <a:r>
            <a:rPr lang="en-US" sz="1600" b="1" i="0" u="none" strike="noStrike" baseline="0" dirty="0" smtClean="0">
              <a:solidFill>
                <a:srgbClr val="000000"/>
              </a:solidFill>
              <a:latin typeface="Arial"/>
              <a:cs typeface="Arial"/>
            </a:rPr>
            <a:t>Management</a:t>
          </a:r>
          <a:endParaRPr lang="en-US" sz="1600" b="1" i="0" u="none" strike="noStrike" baseline="0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0.24725</cdr:x>
      <cdr:y>0.70575</cdr:y>
    </cdr:from>
    <cdr:to>
      <cdr:x>0.6315</cdr:x>
      <cdr:y>0.759</cdr:y>
    </cdr:to>
    <cdr:sp macro="" textlink="">
      <cdr:nvSpPr>
        <cdr:cNvPr id="1029" name="Text Box 5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483685" y="2803186"/>
          <a:ext cx="2305789" cy="211505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9525">
          <a:solidFill>
            <a:srgbClr val="000000"/>
          </a:solidFill>
          <a:miter lim="800000"/>
          <a:headEnd/>
          <a:tailEnd/>
        </a:ln>
      </cdr:spPr>
      <cdr:txBody>
        <a:bodyPr xmlns:a="http://schemas.openxmlformats.org/drawingml/2006/main" vertOverflow="clip" wrap="square" lIns="36576" tIns="27432" rIns="36576" bIns="0" anchor="t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US" sz="1600" b="1" i="0" u="none" strike="noStrike" baseline="0" dirty="0">
              <a:solidFill>
                <a:srgbClr val="000000"/>
              </a:solidFill>
              <a:latin typeface="Arial"/>
              <a:cs typeface="Arial"/>
            </a:rPr>
            <a:t>Influencing/Negotiating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C4AEA53-2C29-4288-A0FC-328D1EB98722}" type="datetimeFigureOut">
              <a:rPr lang="en-US"/>
              <a:pPr>
                <a:defRPr/>
              </a:pPr>
              <a:t>6/4/16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EB4E6B0-5099-4164-B0A9-5873BE733A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68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SARA: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B4E6B0-5099-4164-B0A9-5873BE733A0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49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49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FB0F606-876C-8442-81E5-F6072F6F1199}" type="slidenum">
              <a:rPr lang="en-US">
                <a:solidFill>
                  <a:prstClr val="black"/>
                </a:solidFill>
              </a:rPr>
              <a:pPr eaLnBrk="1" hangingPunct="1"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eaLnBrk="1" hangingPunct="1"/>
            <a:fld id="{EDB2C218-47F3-8340-8CEC-E03C7B8FB447}" type="slidenum">
              <a:rPr lang="en-US" sz="1200">
                <a:solidFill>
                  <a:srgbClr val="000000"/>
                </a:solidFill>
              </a:rPr>
              <a:pPr eaLnBrk="1" hangingPunct="1"/>
              <a:t>2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E1693-40AA-498C-9774-DA3A32CCBDC9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7BE7D-E2D5-49A8-9F7F-D688A2A7A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AA430-501A-47FF-9411-2D1C0B6416F6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428E5-1AE5-4785-84B4-6EACFED50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9D0FA-4C78-4BE7-BAA8-72EC50FDC9B9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AEB21-2DBC-4515-B5FC-9675C7759E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7200"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7200">
              <a:defRPr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5C264-9650-6C40-98BC-3AB2E224F9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106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6675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086600" cy="4525963"/>
          </a:xfrm>
          <a:effectLst>
            <a:outerShdw blurRad="50800" dist="50800" dir="12960000" sx="48000" sy="48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1447800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33F82-3D84-48F4-87A9-BD267F4478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219200" y="6324600"/>
            <a:ext cx="67056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619500" y="6172200"/>
            <a:ext cx="1905000" cy="33855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2060"/>
                </a:solidFill>
                <a:latin typeface="Calibri" pitchFamily="34" charset="0"/>
              </a:rPr>
              <a:t>   </a:t>
            </a:r>
            <a:r>
              <a:rPr lang="en-US" sz="1600" b="1" dirty="0" smtClean="0">
                <a:solidFill>
                  <a:srgbClr val="002060"/>
                </a:solidFill>
                <a:latin typeface="Calibri" pitchFamily="34" charset="0"/>
              </a:rPr>
              <a:t>HR</a:t>
            </a:r>
            <a:r>
              <a:rPr lang="en-US" sz="1600" b="1" baseline="0" dirty="0" smtClean="0">
                <a:solidFill>
                  <a:srgbClr val="002060"/>
                </a:solidFill>
                <a:latin typeface="Calibri" pitchFamily="34" charset="0"/>
              </a:rPr>
              <a:t> SOLUTIONS</a:t>
            </a:r>
            <a:endParaRPr lang="en-US" sz="1600" b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3000" y="6477000"/>
            <a:ext cx="6553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CHOSEN EMPLOYER, CHOSEN PROVIDER </a:t>
            </a:r>
            <a:r>
              <a:rPr kumimoji="0" 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 </a:t>
            </a:r>
            <a:r>
              <a:rPr kumimoji="0" lang="en-US" sz="1200" b="0" i="1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by </a:t>
            </a:r>
            <a:r>
              <a:rPr kumimoji="0" 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Government, </a:t>
            </a:r>
            <a:r>
              <a:rPr kumimoji="0" lang="en-US" sz="1200" b="0" i="1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for</a:t>
            </a:r>
            <a:r>
              <a:rPr kumimoji="0" lang="en-US" sz="1200" b="0" i="0" u="none" strike="noStrike" kern="1200" cap="none" spc="10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/>
              </a:rPr>
              <a:t> Government</a:t>
            </a:r>
            <a:endParaRPr lang="en-US" spc="100" baseline="0" dirty="0"/>
          </a:p>
        </p:txBody>
      </p:sp>
      <p:pic>
        <p:nvPicPr>
          <p:cNvPr id="9" name="Picture 2" descr="C:\Users\Sara\Documents\Work stuff\Comms\OPM branding\GOLD OPM Seal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1143000" cy="1143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D41DE-0617-40E6-92DE-6A97487C572D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5E3DD-1A30-4EEB-8A47-070AED68F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3CF66-64FD-4BCE-90EA-69999C08AB9B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8CB1A-7274-47D3-BEF2-0D46CD5A04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BA288-0032-407B-9065-441466290A30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2FE83-2411-42D5-98C6-D094AE5D1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3502A-D4C6-4D64-951D-BDD1B3CB8F22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D9CF0-03BE-4D87-B401-1F565DEFCA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EFEFF-5560-4801-B920-35989EECF4C9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6DF3E-5D83-46CB-8B59-908125A5D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9E5B7-6232-493A-AC50-70009B838C79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D1007-3417-4F60-BB11-43836ED183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BF002-4BA4-4558-B29C-B54DA5B0D63D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00AAB-83D8-4FD2-BD76-5B94D4BC1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Relationship Id="rId3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274638"/>
            <a:ext cx="7086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600200" y="1600200"/>
            <a:ext cx="7086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1D5DE3-082F-474C-AB11-EC72478AB8AD}" type="datetime1">
              <a:rPr lang="en-US" smtClean="0"/>
              <a:pPr>
                <a:defRPr/>
              </a:pPr>
              <a:t>6/4/16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390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849E15-55CE-4475-9478-52C02DAB9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8"/>
          <p:cNvSpPr>
            <a:spLocks noChangeShapeType="1"/>
          </p:cNvSpPr>
          <p:nvPr userDrawn="1"/>
        </p:nvSpPr>
        <p:spPr bwMode="auto">
          <a:xfrm>
            <a:off x="0" y="1219200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457200">
              <a:defRPr/>
            </a:pPr>
            <a:endParaRPr lang="en-US">
              <a:solidFill>
                <a:srgbClr val="000000"/>
              </a:solidFill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274638"/>
            <a:ext cx="7620000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6002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 defTabSz="457200"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pPr defTabSz="457200"/>
            <a:fld id="{91101077-EEB8-3B41-8811-CCBDF88AA0D6}" type="slidenum">
              <a:rPr lang="en-US" smtClean="0">
                <a:ea typeface="ＭＳ Ｐゴシック" charset="0"/>
                <a:cs typeface="ＭＳ Ｐゴシック" charset="0"/>
              </a:rPr>
              <a:pPr defTabSz="457200"/>
              <a:t>‹#›</a:t>
            </a:fld>
            <a:endParaRPr lang="en-US" smtClean="0">
              <a:ea typeface="ＭＳ Ｐゴシック" charset="0"/>
              <a:cs typeface="ＭＳ Ｐゴシック" charset="0"/>
            </a:endParaRPr>
          </a:p>
        </p:txBody>
      </p:sp>
      <p:pic>
        <p:nvPicPr>
          <p:cNvPr id="24584" name="Picture 7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17"/>
          <a:stretch>
            <a:fillRect/>
          </a:stretch>
        </p:blipFill>
        <p:spPr bwMode="auto">
          <a:xfrm>
            <a:off x="0" y="0"/>
            <a:ext cx="7381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  <a:ea typeface="ＭＳ Ｐゴシック" pitchFamily="-106" charset="-128"/>
          <a:cs typeface="ＭＳ Ｐゴシック" pitchFamily="-10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har char="–"/>
        <a:defRPr sz="26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7CB5FA7-D00A-4522-9D28-6E2DD87DAB6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685800" y="2133600"/>
            <a:ext cx="78486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OPM Leadership 360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6018" name="Picture 2" descr="C:\Users\Sara\Documents\Work stuff\Comms\OPM branding\GOLD OPM Se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1447800" cy="14478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667000" y="16002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alibri" pitchFamily="34" charset="0"/>
              </a:rPr>
              <a:t>U.S. Office of Personnel Management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" name="Rectangle 4"/>
          <p:cNvSpPr txBox="1">
            <a:spLocks/>
          </p:cNvSpPr>
          <p:nvPr/>
        </p:nvSpPr>
        <p:spPr bwMode="auto">
          <a:xfrm>
            <a:off x="914400" y="4495800"/>
            <a:ext cx="3505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12960000" sx="48000" sy="48000" algn="ctr" rotWithShape="0">
              <a:srgbClr val="000000">
                <a:alpha val="43137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Henry Thibodeaux, Ph.D.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Manager, Organizational Assessment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202-606-7228</a:t>
            </a: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Henry.Thibodeaux@opm.gov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Rectangle 4"/>
          <p:cNvSpPr txBox="1">
            <a:spLocks/>
          </p:cNvSpPr>
          <p:nvPr/>
        </p:nvSpPr>
        <p:spPr bwMode="auto">
          <a:xfrm>
            <a:off x="4800600" y="4495800"/>
            <a:ext cx="3505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Michael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Rossi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Ph.D.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Personnel Research Psychologist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202-606-0169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Michael.Rossi@opm.gov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360 Leadership Assessment Database</a:t>
            </a:r>
          </a:p>
        </p:txBody>
      </p:sp>
      <p:sp>
        <p:nvSpPr>
          <p:cNvPr id="5744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90513" indent="-290513" algn="ctr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None/>
            </a:pPr>
            <a:r>
              <a:rPr lang="en-US" sz="2400" b="1" dirty="0" smtClean="0"/>
              <a:t>Population in Database </a:t>
            </a:r>
          </a:p>
          <a:p>
            <a:pPr marL="290513" indent="-290513"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 dirty="0" smtClean="0"/>
              <a:t>220,170 raters (self, supervisor, peers, direct reports)</a:t>
            </a:r>
          </a:p>
          <a:p>
            <a:pPr marL="290513" indent="-2905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400" dirty="0" smtClean="0"/>
              <a:t>21,621 participants (executives, managers, supervisors, non-supervisory leadership candidates)</a:t>
            </a:r>
          </a:p>
          <a:p>
            <a:pPr marL="682625" lvl="1" indent="-2778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 smtClean="0"/>
              <a:t>3,099 non-supervisors 	(14%)</a:t>
            </a:r>
          </a:p>
          <a:p>
            <a:pPr marL="682625" lvl="1" indent="-2778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 smtClean="0"/>
              <a:t>7,031 supervisors 		(33%)</a:t>
            </a:r>
          </a:p>
          <a:p>
            <a:pPr marL="682625" lvl="1" indent="-2778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 smtClean="0"/>
              <a:t>6,307 managers 		(29%)</a:t>
            </a:r>
            <a:endParaRPr lang="en-US" sz="2700" dirty="0" smtClean="0"/>
          </a:p>
          <a:p>
            <a:pPr marL="682625" lvl="1" indent="-277813" eaLnBrk="0" hangingPunct="0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 smtClean="0"/>
              <a:t>1,789 executives 		(8%)</a:t>
            </a:r>
          </a:p>
          <a:p>
            <a:endParaRPr lang="en-US" dirty="0" smtClean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Top Five Areas of Success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6044222"/>
              </p:ext>
            </p:extLst>
          </p:nvPr>
        </p:nvGraphicFramePr>
        <p:xfrm>
          <a:off x="990600" y="1008063"/>
          <a:ext cx="7796213" cy="51641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Top 5 Challenge Areas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6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9007098"/>
              </p:ext>
            </p:extLst>
          </p:nvPr>
        </p:nvGraphicFramePr>
        <p:xfrm>
          <a:off x="990600" y="1000125"/>
          <a:ext cx="7842250" cy="5172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8000" dirty="0" smtClean="0">
                <a:latin typeface="Arial" charset="0"/>
                <a:ea typeface="ＭＳ Ｐゴシック" charset="0"/>
                <a:cs typeface="Arial" charset="0"/>
              </a:rPr>
              <a:t>You are not your report</a:t>
            </a:r>
            <a:endParaRPr lang="en-US" sz="8000" dirty="0">
              <a:latin typeface="Arial" charset="0"/>
              <a:ea typeface="ＭＳ Ｐゴシック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42950"/>
          </a:xfrm>
        </p:spPr>
        <p:txBody>
          <a:bodyPr/>
          <a:lstStyle/>
          <a:p>
            <a:pPr eaLnBrk="1" hangingPunct="1"/>
            <a:r>
              <a:rPr lang="en-US" sz="3200">
                <a:solidFill>
                  <a:srgbClr val="04617B"/>
                </a:solidFill>
                <a:latin typeface="Helvetica" charset="0"/>
                <a:ea typeface="ヒラギノ角ゴ Pro W3" charset="0"/>
              </a:rPr>
              <a:t>Leadership Competency Model: 5 ECQs and Fundamental Competencies</a:t>
            </a:r>
            <a:endParaRPr lang="en-US" sz="3200">
              <a:latin typeface="Helvetica" charset="0"/>
              <a:ea typeface="ヒラギノ角ゴ Pro W3" charset="0"/>
            </a:endParaRPr>
          </a:p>
        </p:txBody>
      </p:sp>
      <p:grpSp>
        <p:nvGrpSpPr>
          <p:cNvPr id="9218" name="Group 228"/>
          <p:cNvGrpSpPr>
            <a:grpSpLocks/>
          </p:cNvGrpSpPr>
          <p:nvPr/>
        </p:nvGrpSpPr>
        <p:grpSpPr bwMode="auto">
          <a:xfrm>
            <a:off x="114300" y="1828800"/>
            <a:ext cx="8915400" cy="5029200"/>
            <a:chOff x="624" y="960"/>
            <a:chExt cx="4995" cy="2752"/>
          </a:xfrm>
        </p:grpSpPr>
        <p:sp>
          <p:nvSpPr>
            <p:cNvPr id="9222" name="Rectangle 8"/>
            <p:cNvSpPr>
              <a:spLocks noChangeArrowheads="1"/>
            </p:cNvSpPr>
            <p:nvPr/>
          </p:nvSpPr>
          <p:spPr bwMode="auto">
            <a:xfrm>
              <a:off x="635" y="971"/>
              <a:ext cx="55" cy="207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23" name="Rectangle 9"/>
            <p:cNvSpPr>
              <a:spLocks noChangeArrowheads="1"/>
            </p:cNvSpPr>
            <p:nvPr/>
          </p:nvSpPr>
          <p:spPr bwMode="auto">
            <a:xfrm>
              <a:off x="1440" y="971"/>
              <a:ext cx="55" cy="207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24" name="Rectangle 10"/>
            <p:cNvSpPr>
              <a:spLocks noChangeArrowheads="1"/>
            </p:cNvSpPr>
            <p:nvPr/>
          </p:nvSpPr>
          <p:spPr bwMode="auto">
            <a:xfrm>
              <a:off x="635" y="3042"/>
              <a:ext cx="860" cy="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25" name="Rectangle 11"/>
            <p:cNvSpPr>
              <a:spLocks noChangeArrowheads="1"/>
            </p:cNvSpPr>
            <p:nvPr/>
          </p:nvSpPr>
          <p:spPr bwMode="auto">
            <a:xfrm>
              <a:off x="690" y="971"/>
              <a:ext cx="750" cy="18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FFFF00"/>
                </a:solidFill>
              </a:endParaRPr>
            </a:p>
          </p:txBody>
        </p:sp>
        <p:sp>
          <p:nvSpPr>
            <p:cNvPr id="9226" name="Rectangle 12"/>
            <p:cNvSpPr>
              <a:spLocks noChangeArrowheads="1"/>
            </p:cNvSpPr>
            <p:nvPr/>
          </p:nvSpPr>
          <p:spPr bwMode="auto">
            <a:xfrm>
              <a:off x="789" y="972"/>
              <a:ext cx="539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Leading 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227" name="Rectangle 13"/>
            <p:cNvSpPr>
              <a:spLocks noChangeArrowheads="1"/>
            </p:cNvSpPr>
            <p:nvPr/>
          </p:nvSpPr>
          <p:spPr bwMode="auto">
            <a:xfrm>
              <a:off x="690" y="1152"/>
              <a:ext cx="750" cy="18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FFFF00"/>
                </a:solidFill>
              </a:endParaRPr>
            </a:p>
          </p:txBody>
        </p:sp>
        <p:sp>
          <p:nvSpPr>
            <p:cNvPr id="9228" name="Rectangle 14"/>
            <p:cNvSpPr>
              <a:spLocks noChangeArrowheads="1"/>
            </p:cNvSpPr>
            <p:nvPr/>
          </p:nvSpPr>
          <p:spPr bwMode="auto">
            <a:xfrm>
              <a:off x="805" y="1153"/>
              <a:ext cx="472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Change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229" name="Rectangle 15"/>
            <p:cNvSpPr>
              <a:spLocks noChangeArrowheads="1"/>
            </p:cNvSpPr>
            <p:nvPr/>
          </p:nvSpPr>
          <p:spPr bwMode="auto">
            <a:xfrm>
              <a:off x="1324" y="1153"/>
              <a:ext cx="40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30" name="Rectangle 16"/>
            <p:cNvSpPr>
              <a:spLocks noChangeArrowheads="1"/>
            </p:cNvSpPr>
            <p:nvPr/>
          </p:nvSpPr>
          <p:spPr bwMode="auto">
            <a:xfrm>
              <a:off x="690" y="1333"/>
              <a:ext cx="750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31" name="Rectangle 17"/>
            <p:cNvSpPr>
              <a:spLocks noChangeArrowheads="1"/>
            </p:cNvSpPr>
            <p:nvPr/>
          </p:nvSpPr>
          <p:spPr bwMode="auto">
            <a:xfrm>
              <a:off x="1064" y="1334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32" name="Rectangle 18"/>
            <p:cNvSpPr>
              <a:spLocks noChangeArrowheads="1"/>
            </p:cNvSpPr>
            <p:nvPr/>
          </p:nvSpPr>
          <p:spPr bwMode="auto">
            <a:xfrm>
              <a:off x="690" y="1488"/>
              <a:ext cx="750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33" name="Rectangle 19"/>
            <p:cNvSpPr>
              <a:spLocks noChangeArrowheads="1"/>
            </p:cNvSpPr>
            <p:nvPr/>
          </p:nvSpPr>
          <p:spPr bwMode="auto">
            <a:xfrm>
              <a:off x="690" y="1490"/>
              <a:ext cx="626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Creativity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34" name="Rectangle 20"/>
            <p:cNvSpPr>
              <a:spLocks noChangeArrowheads="1"/>
            </p:cNvSpPr>
            <p:nvPr/>
          </p:nvSpPr>
          <p:spPr bwMode="auto">
            <a:xfrm>
              <a:off x="1307" y="1490"/>
              <a:ext cx="11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&amp;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35" name="Rectangle 21"/>
            <p:cNvSpPr>
              <a:spLocks noChangeArrowheads="1"/>
            </p:cNvSpPr>
            <p:nvPr/>
          </p:nvSpPr>
          <p:spPr bwMode="auto">
            <a:xfrm>
              <a:off x="1420" y="1490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36" name="Rectangle 22"/>
            <p:cNvSpPr>
              <a:spLocks noChangeArrowheads="1"/>
            </p:cNvSpPr>
            <p:nvPr/>
          </p:nvSpPr>
          <p:spPr bwMode="auto">
            <a:xfrm>
              <a:off x="690" y="1644"/>
              <a:ext cx="750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37" name="Rectangle 23"/>
            <p:cNvSpPr>
              <a:spLocks noChangeArrowheads="1"/>
            </p:cNvSpPr>
            <p:nvPr/>
          </p:nvSpPr>
          <p:spPr bwMode="auto">
            <a:xfrm>
              <a:off x="791" y="1645"/>
              <a:ext cx="642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Innovation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38" name="Rectangle 24"/>
            <p:cNvSpPr>
              <a:spLocks noChangeArrowheads="1"/>
            </p:cNvSpPr>
            <p:nvPr/>
          </p:nvSpPr>
          <p:spPr bwMode="auto">
            <a:xfrm>
              <a:off x="1424" y="1645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39" name="Rectangle 25"/>
            <p:cNvSpPr>
              <a:spLocks noChangeArrowheads="1"/>
            </p:cNvSpPr>
            <p:nvPr/>
          </p:nvSpPr>
          <p:spPr bwMode="auto">
            <a:xfrm>
              <a:off x="690" y="1799"/>
              <a:ext cx="750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40" name="Rectangle 26"/>
            <p:cNvSpPr>
              <a:spLocks noChangeArrowheads="1"/>
            </p:cNvSpPr>
            <p:nvPr/>
          </p:nvSpPr>
          <p:spPr bwMode="auto">
            <a:xfrm>
              <a:off x="690" y="1800"/>
              <a:ext cx="54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External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41" name="Rectangle 27"/>
            <p:cNvSpPr>
              <a:spLocks noChangeArrowheads="1"/>
            </p:cNvSpPr>
            <p:nvPr/>
          </p:nvSpPr>
          <p:spPr bwMode="auto">
            <a:xfrm>
              <a:off x="690" y="1954"/>
              <a:ext cx="750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42" name="Rectangle 28"/>
            <p:cNvSpPr>
              <a:spLocks noChangeArrowheads="1"/>
            </p:cNvSpPr>
            <p:nvPr/>
          </p:nvSpPr>
          <p:spPr bwMode="auto">
            <a:xfrm>
              <a:off x="791" y="1956"/>
              <a:ext cx="619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Awareness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43" name="Rectangle 29"/>
            <p:cNvSpPr>
              <a:spLocks noChangeArrowheads="1"/>
            </p:cNvSpPr>
            <p:nvPr/>
          </p:nvSpPr>
          <p:spPr bwMode="auto">
            <a:xfrm>
              <a:off x="1414" y="1956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44" name="Rectangle 30"/>
            <p:cNvSpPr>
              <a:spLocks noChangeArrowheads="1"/>
            </p:cNvSpPr>
            <p:nvPr/>
          </p:nvSpPr>
          <p:spPr bwMode="auto">
            <a:xfrm>
              <a:off x="690" y="2110"/>
              <a:ext cx="750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45" name="Rectangle 31"/>
            <p:cNvSpPr>
              <a:spLocks noChangeArrowheads="1"/>
            </p:cNvSpPr>
            <p:nvPr/>
          </p:nvSpPr>
          <p:spPr bwMode="auto">
            <a:xfrm>
              <a:off x="690" y="2111"/>
              <a:ext cx="596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Flexibility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46" name="Rectangle 32"/>
            <p:cNvSpPr>
              <a:spLocks noChangeArrowheads="1"/>
            </p:cNvSpPr>
            <p:nvPr/>
          </p:nvSpPr>
          <p:spPr bwMode="auto">
            <a:xfrm>
              <a:off x="1275" y="2111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47" name="Rectangle 33"/>
            <p:cNvSpPr>
              <a:spLocks noChangeArrowheads="1"/>
            </p:cNvSpPr>
            <p:nvPr/>
          </p:nvSpPr>
          <p:spPr bwMode="auto">
            <a:xfrm>
              <a:off x="690" y="2265"/>
              <a:ext cx="750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48" name="Rectangle 34"/>
            <p:cNvSpPr>
              <a:spLocks noChangeArrowheads="1"/>
            </p:cNvSpPr>
            <p:nvPr/>
          </p:nvSpPr>
          <p:spPr bwMode="auto">
            <a:xfrm>
              <a:off x="690" y="2267"/>
              <a:ext cx="587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Resilience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49" name="Rectangle 35"/>
            <p:cNvSpPr>
              <a:spLocks noChangeArrowheads="1"/>
            </p:cNvSpPr>
            <p:nvPr/>
          </p:nvSpPr>
          <p:spPr bwMode="auto">
            <a:xfrm>
              <a:off x="1267" y="2267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50" name="Rectangle 36"/>
            <p:cNvSpPr>
              <a:spLocks noChangeArrowheads="1"/>
            </p:cNvSpPr>
            <p:nvPr/>
          </p:nvSpPr>
          <p:spPr bwMode="auto">
            <a:xfrm>
              <a:off x="690" y="2421"/>
              <a:ext cx="750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51" name="Rectangle 37"/>
            <p:cNvSpPr>
              <a:spLocks noChangeArrowheads="1"/>
            </p:cNvSpPr>
            <p:nvPr/>
          </p:nvSpPr>
          <p:spPr bwMode="auto">
            <a:xfrm>
              <a:off x="690" y="2422"/>
              <a:ext cx="559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Strategic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52" name="Rectangle 38"/>
            <p:cNvSpPr>
              <a:spLocks noChangeArrowheads="1"/>
            </p:cNvSpPr>
            <p:nvPr/>
          </p:nvSpPr>
          <p:spPr bwMode="auto">
            <a:xfrm>
              <a:off x="690" y="2576"/>
              <a:ext cx="750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53" name="Rectangle 39"/>
            <p:cNvSpPr>
              <a:spLocks noChangeArrowheads="1"/>
            </p:cNvSpPr>
            <p:nvPr/>
          </p:nvSpPr>
          <p:spPr bwMode="auto">
            <a:xfrm>
              <a:off x="791" y="2577"/>
              <a:ext cx="54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Thinking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54" name="Rectangle 40"/>
            <p:cNvSpPr>
              <a:spLocks noChangeArrowheads="1"/>
            </p:cNvSpPr>
            <p:nvPr/>
          </p:nvSpPr>
          <p:spPr bwMode="auto">
            <a:xfrm>
              <a:off x="1326" y="2577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55" name="Rectangle 41"/>
            <p:cNvSpPr>
              <a:spLocks noChangeArrowheads="1"/>
            </p:cNvSpPr>
            <p:nvPr/>
          </p:nvSpPr>
          <p:spPr bwMode="auto">
            <a:xfrm>
              <a:off x="690" y="2731"/>
              <a:ext cx="750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56" name="Rectangle 42"/>
            <p:cNvSpPr>
              <a:spLocks noChangeArrowheads="1"/>
            </p:cNvSpPr>
            <p:nvPr/>
          </p:nvSpPr>
          <p:spPr bwMode="auto">
            <a:xfrm>
              <a:off x="690" y="2733"/>
              <a:ext cx="370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Vision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57" name="Rectangle 43"/>
            <p:cNvSpPr>
              <a:spLocks noChangeArrowheads="1"/>
            </p:cNvSpPr>
            <p:nvPr/>
          </p:nvSpPr>
          <p:spPr bwMode="auto">
            <a:xfrm>
              <a:off x="1059" y="2733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58" name="Rectangle 44"/>
            <p:cNvSpPr>
              <a:spLocks noChangeArrowheads="1"/>
            </p:cNvSpPr>
            <p:nvPr/>
          </p:nvSpPr>
          <p:spPr bwMode="auto">
            <a:xfrm>
              <a:off x="690" y="2887"/>
              <a:ext cx="750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59" name="Rectangle 45"/>
            <p:cNvSpPr>
              <a:spLocks noChangeArrowheads="1"/>
            </p:cNvSpPr>
            <p:nvPr/>
          </p:nvSpPr>
          <p:spPr bwMode="auto">
            <a:xfrm>
              <a:off x="690" y="2888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60" name="Rectangle 46"/>
            <p:cNvSpPr>
              <a:spLocks noChangeArrowheads="1"/>
            </p:cNvSpPr>
            <p:nvPr/>
          </p:nvSpPr>
          <p:spPr bwMode="auto">
            <a:xfrm>
              <a:off x="1506" y="971"/>
              <a:ext cx="55" cy="191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61" name="Rectangle 47"/>
            <p:cNvSpPr>
              <a:spLocks noChangeArrowheads="1"/>
            </p:cNvSpPr>
            <p:nvPr/>
          </p:nvSpPr>
          <p:spPr bwMode="auto">
            <a:xfrm>
              <a:off x="2473" y="971"/>
              <a:ext cx="55" cy="191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62" name="Rectangle 48"/>
            <p:cNvSpPr>
              <a:spLocks noChangeArrowheads="1"/>
            </p:cNvSpPr>
            <p:nvPr/>
          </p:nvSpPr>
          <p:spPr bwMode="auto">
            <a:xfrm>
              <a:off x="1506" y="2887"/>
              <a:ext cx="1022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63" name="Rectangle 49"/>
            <p:cNvSpPr>
              <a:spLocks noChangeArrowheads="1"/>
            </p:cNvSpPr>
            <p:nvPr/>
          </p:nvSpPr>
          <p:spPr bwMode="auto">
            <a:xfrm>
              <a:off x="1561" y="971"/>
              <a:ext cx="912" cy="18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64" name="Rectangle 50"/>
            <p:cNvSpPr>
              <a:spLocks noChangeArrowheads="1"/>
            </p:cNvSpPr>
            <p:nvPr/>
          </p:nvSpPr>
          <p:spPr bwMode="auto">
            <a:xfrm>
              <a:off x="1741" y="972"/>
              <a:ext cx="539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Leading 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265" name="Rectangle 51"/>
            <p:cNvSpPr>
              <a:spLocks noChangeArrowheads="1"/>
            </p:cNvSpPr>
            <p:nvPr/>
          </p:nvSpPr>
          <p:spPr bwMode="auto">
            <a:xfrm>
              <a:off x="1561" y="1152"/>
              <a:ext cx="912" cy="18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66" name="Rectangle 52"/>
            <p:cNvSpPr>
              <a:spLocks noChangeArrowheads="1"/>
            </p:cNvSpPr>
            <p:nvPr/>
          </p:nvSpPr>
          <p:spPr bwMode="auto">
            <a:xfrm>
              <a:off x="1794" y="1153"/>
              <a:ext cx="407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People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267" name="Rectangle 53"/>
            <p:cNvSpPr>
              <a:spLocks noChangeArrowheads="1"/>
            </p:cNvSpPr>
            <p:nvPr/>
          </p:nvSpPr>
          <p:spPr bwMode="auto">
            <a:xfrm>
              <a:off x="2241" y="1153"/>
              <a:ext cx="40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68" name="Rectangle 54"/>
            <p:cNvSpPr>
              <a:spLocks noChangeArrowheads="1"/>
            </p:cNvSpPr>
            <p:nvPr/>
          </p:nvSpPr>
          <p:spPr bwMode="auto">
            <a:xfrm>
              <a:off x="1561" y="1333"/>
              <a:ext cx="912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69" name="Rectangle 55"/>
            <p:cNvSpPr>
              <a:spLocks noChangeArrowheads="1"/>
            </p:cNvSpPr>
            <p:nvPr/>
          </p:nvSpPr>
          <p:spPr bwMode="auto">
            <a:xfrm>
              <a:off x="2016" y="1334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70" name="Rectangle 56"/>
            <p:cNvSpPr>
              <a:spLocks noChangeArrowheads="1"/>
            </p:cNvSpPr>
            <p:nvPr/>
          </p:nvSpPr>
          <p:spPr bwMode="auto">
            <a:xfrm>
              <a:off x="1561" y="1488"/>
              <a:ext cx="912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71" name="Rectangle 57"/>
            <p:cNvSpPr>
              <a:spLocks noChangeArrowheads="1"/>
            </p:cNvSpPr>
            <p:nvPr/>
          </p:nvSpPr>
          <p:spPr bwMode="auto">
            <a:xfrm>
              <a:off x="1561" y="1490"/>
              <a:ext cx="507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Conflict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72" name="Rectangle 58"/>
            <p:cNvSpPr>
              <a:spLocks noChangeArrowheads="1"/>
            </p:cNvSpPr>
            <p:nvPr/>
          </p:nvSpPr>
          <p:spPr bwMode="auto">
            <a:xfrm>
              <a:off x="1561" y="1644"/>
              <a:ext cx="912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73" name="Rectangle 59"/>
            <p:cNvSpPr>
              <a:spLocks noChangeArrowheads="1"/>
            </p:cNvSpPr>
            <p:nvPr/>
          </p:nvSpPr>
          <p:spPr bwMode="auto">
            <a:xfrm>
              <a:off x="1638" y="1645"/>
              <a:ext cx="769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Management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74" name="Rectangle 60"/>
            <p:cNvSpPr>
              <a:spLocks noChangeArrowheads="1"/>
            </p:cNvSpPr>
            <p:nvPr/>
          </p:nvSpPr>
          <p:spPr bwMode="auto">
            <a:xfrm>
              <a:off x="2395" y="1645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75" name="Rectangle 61"/>
            <p:cNvSpPr>
              <a:spLocks noChangeArrowheads="1"/>
            </p:cNvSpPr>
            <p:nvPr/>
          </p:nvSpPr>
          <p:spPr bwMode="auto">
            <a:xfrm>
              <a:off x="1561" y="1799"/>
              <a:ext cx="912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76" name="Rectangle 62"/>
            <p:cNvSpPr>
              <a:spLocks noChangeArrowheads="1"/>
            </p:cNvSpPr>
            <p:nvPr/>
          </p:nvSpPr>
          <p:spPr bwMode="auto">
            <a:xfrm>
              <a:off x="1561" y="1800"/>
              <a:ext cx="69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Leveraging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77" name="Rectangle 63"/>
            <p:cNvSpPr>
              <a:spLocks noChangeArrowheads="1"/>
            </p:cNvSpPr>
            <p:nvPr/>
          </p:nvSpPr>
          <p:spPr bwMode="auto">
            <a:xfrm>
              <a:off x="1561" y="1954"/>
              <a:ext cx="912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78" name="Rectangle 64"/>
            <p:cNvSpPr>
              <a:spLocks noChangeArrowheads="1"/>
            </p:cNvSpPr>
            <p:nvPr/>
          </p:nvSpPr>
          <p:spPr bwMode="auto">
            <a:xfrm>
              <a:off x="1638" y="1956"/>
              <a:ext cx="533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Diversity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79" name="Rectangle 65"/>
            <p:cNvSpPr>
              <a:spLocks noChangeArrowheads="1"/>
            </p:cNvSpPr>
            <p:nvPr/>
          </p:nvSpPr>
          <p:spPr bwMode="auto">
            <a:xfrm>
              <a:off x="2162" y="1956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80" name="Rectangle 66"/>
            <p:cNvSpPr>
              <a:spLocks noChangeArrowheads="1"/>
            </p:cNvSpPr>
            <p:nvPr/>
          </p:nvSpPr>
          <p:spPr bwMode="auto">
            <a:xfrm>
              <a:off x="1561" y="2110"/>
              <a:ext cx="912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81" name="Rectangle 67"/>
            <p:cNvSpPr>
              <a:spLocks noChangeArrowheads="1"/>
            </p:cNvSpPr>
            <p:nvPr/>
          </p:nvSpPr>
          <p:spPr bwMode="auto">
            <a:xfrm>
              <a:off x="1561" y="2111"/>
              <a:ext cx="69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Developing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82" name="Rectangle 68"/>
            <p:cNvSpPr>
              <a:spLocks noChangeArrowheads="1"/>
            </p:cNvSpPr>
            <p:nvPr/>
          </p:nvSpPr>
          <p:spPr bwMode="auto">
            <a:xfrm>
              <a:off x="1561" y="2265"/>
              <a:ext cx="912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83" name="Rectangle 69"/>
            <p:cNvSpPr>
              <a:spLocks noChangeArrowheads="1"/>
            </p:cNvSpPr>
            <p:nvPr/>
          </p:nvSpPr>
          <p:spPr bwMode="auto">
            <a:xfrm>
              <a:off x="1638" y="2267"/>
              <a:ext cx="40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Others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84" name="Rectangle 70"/>
            <p:cNvSpPr>
              <a:spLocks noChangeArrowheads="1"/>
            </p:cNvSpPr>
            <p:nvPr/>
          </p:nvSpPr>
          <p:spPr bwMode="auto">
            <a:xfrm>
              <a:off x="2035" y="2267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85" name="Rectangle 71"/>
            <p:cNvSpPr>
              <a:spLocks noChangeArrowheads="1"/>
            </p:cNvSpPr>
            <p:nvPr/>
          </p:nvSpPr>
          <p:spPr bwMode="auto">
            <a:xfrm>
              <a:off x="1561" y="2421"/>
              <a:ext cx="912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86" name="Rectangle 72"/>
            <p:cNvSpPr>
              <a:spLocks noChangeArrowheads="1"/>
            </p:cNvSpPr>
            <p:nvPr/>
          </p:nvSpPr>
          <p:spPr bwMode="auto">
            <a:xfrm>
              <a:off x="1561" y="2422"/>
              <a:ext cx="863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Team Building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87" name="Rectangle 73"/>
            <p:cNvSpPr>
              <a:spLocks noChangeArrowheads="1"/>
            </p:cNvSpPr>
            <p:nvPr/>
          </p:nvSpPr>
          <p:spPr bwMode="auto">
            <a:xfrm>
              <a:off x="2422" y="2422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88" name="Rectangle 74"/>
            <p:cNvSpPr>
              <a:spLocks noChangeArrowheads="1"/>
            </p:cNvSpPr>
            <p:nvPr/>
          </p:nvSpPr>
          <p:spPr bwMode="auto">
            <a:xfrm>
              <a:off x="1561" y="2576"/>
              <a:ext cx="912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89" name="Rectangle 75"/>
            <p:cNvSpPr>
              <a:spLocks noChangeArrowheads="1"/>
            </p:cNvSpPr>
            <p:nvPr/>
          </p:nvSpPr>
          <p:spPr bwMode="auto">
            <a:xfrm>
              <a:off x="1561" y="2577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90" name="Rectangle 76"/>
            <p:cNvSpPr>
              <a:spLocks noChangeArrowheads="1"/>
            </p:cNvSpPr>
            <p:nvPr/>
          </p:nvSpPr>
          <p:spPr bwMode="auto">
            <a:xfrm>
              <a:off x="1561" y="2731"/>
              <a:ext cx="912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91" name="Rectangle 77"/>
            <p:cNvSpPr>
              <a:spLocks noChangeArrowheads="1"/>
            </p:cNvSpPr>
            <p:nvPr/>
          </p:nvSpPr>
          <p:spPr bwMode="auto">
            <a:xfrm>
              <a:off x="1561" y="2733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292" name="Rectangle 78"/>
            <p:cNvSpPr>
              <a:spLocks noChangeArrowheads="1"/>
            </p:cNvSpPr>
            <p:nvPr/>
          </p:nvSpPr>
          <p:spPr bwMode="auto">
            <a:xfrm>
              <a:off x="2539" y="971"/>
              <a:ext cx="56" cy="17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93" name="Rectangle 79"/>
            <p:cNvSpPr>
              <a:spLocks noChangeArrowheads="1"/>
            </p:cNvSpPr>
            <p:nvPr/>
          </p:nvSpPr>
          <p:spPr bwMode="auto">
            <a:xfrm>
              <a:off x="3630" y="971"/>
              <a:ext cx="56" cy="1760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94" name="Rectangle 80"/>
            <p:cNvSpPr>
              <a:spLocks noChangeArrowheads="1"/>
            </p:cNvSpPr>
            <p:nvPr/>
          </p:nvSpPr>
          <p:spPr bwMode="auto">
            <a:xfrm>
              <a:off x="2539" y="2731"/>
              <a:ext cx="1147" cy="312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95" name="Rectangle 81"/>
            <p:cNvSpPr>
              <a:spLocks noChangeArrowheads="1"/>
            </p:cNvSpPr>
            <p:nvPr/>
          </p:nvSpPr>
          <p:spPr bwMode="auto">
            <a:xfrm>
              <a:off x="2595" y="971"/>
              <a:ext cx="1035" cy="18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96" name="Rectangle 82"/>
            <p:cNvSpPr>
              <a:spLocks noChangeArrowheads="1"/>
            </p:cNvSpPr>
            <p:nvPr/>
          </p:nvSpPr>
          <p:spPr bwMode="auto">
            <a:xfrm>
              <a:off x="2866" y="972"/>
              <a:ext cx="734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Results        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297" name="Rectangle 83"/>
            <p:cNvSpPr>
              <a:spLocks noChangeArrowheads="1"/>
            </p:cNvSpPr>
            <p:nvPr/>
          </p:nvSpPr>
          <p:spPr bwMode="auto">
            <a:xfrm>
              <a:off x="2595" y="1152"/>
              <a:ext cx="1035" cy="18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298" name="Rectangle 84"/>
            <p:cNvSpPr>
              <a:spLocks noChangeArrowheads="1"/>
            </p:cNvSpPr>
            <p:nvPr/>
          </p:nvSpPr>
          <p:spPr bwMode="auto">
            <a:xfrm>
              <a:off x="2880" y="1153"/>
              <a:ext cx="423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Driven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299" name="Rectangle 85"/>
            <p:cNvSpPr>
              <a:spLocks noChangeArrowheads="1"/>
            </p:cNvSpPr>
            <p:nvPr/>
          </p:nvSpPr>
          <p:spPr bwMode="auto">
            <a:xfrm>
              <a:off x="3344" y="1153"/>
              <a:ext cx="40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00" name="Rectangle 86"/>
            <p:cNvSpPr>
              <a:spLocks noChangeArrowheads="1"/>
            </p:cNvSpPr>
            <p:nvPr/>
          </p:nvSpPr>
          <p:spPr bwMode="auto">
            <a:xfrm>
              <a:off x="2595" y="1333"/>
              <a:ext cx="1035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01" name="Rectangle 87"/>
            <p:cNvSpPr>
              <a:spLocks noChangeArrowheads="1"/>
            </p:cNvSpPr>
            <p:nvPr/>
          </p:nvSpPr>
          <p:spPr bwMode="auto">
            <a:xfrm>
              <a:off x="3112" y="1334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02" name="Rectangle 88"/>
            <p:cNvSpPr>
              <a:spLocks noChangeArrowheads="1"/>
            </p:cNvSpPr>
            <p:nvPr/>
          </p:nvSpPr>
          <p:spPr bwMode="auto">
            <a:xfrm>
              <a:off x="2595" y="1488"/>
              <a:ext cx="1035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03" name="Rectangle 89"/>
            <p:cNvSpPr>
              <a:spLocks noChangeArrowheads="1"/>
            </p:cNvSpPr>
            <p:nvPr/>
          </p:nvSpPr>
          <p:spPr bwMode="auto">
            <a:xfrm>
              <a:off x="2595" y="1490"/>
              <a:ext cx="862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Accountability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04" name="Rectangle 90"/>
            <p:cNvSpPr>
              <a:spLocks noChangeArrowheads="1"/>
            </p:cNvSpPr>
            <p:nvPr/>
          </p:nvSpPr>
          <p:spPr bwMode="auto">
            <a:xfrm>
              <a:off x="3443" y="1490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05" name="Rectangle 91"/>
            <p:cNvSpPr>
              <a:spLocks noChangeArrowheads="1"/>
            </p:cNvSpPr>
            <p:nvPr/>
          </p:nvSpPr>
          <p:spPr bwMode="auto">
            <a:xfrm>
              <a:off x="2595" y="1644"/>
              <a:ext cx="1035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06" name="Rectangle 92"/>
            <p:cNvSpPr>
              <a:spLocks noChangeArrowheads="1"/>
            </p:cNvSpPr>
            <p:nvPr/>
          </p:nvSpPr>
          <p:spPr bwMode="auto">
            <a:xfrm>
              <a:off x="2595" y="1645"/>
              <a:ext cx="1037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Customer Service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07" name="Rectangle 93"/>
            <p:cNvSpPr>
              <a:spLocks noChangeArrowheads="1"/>
            </p:cNvSpPr>
            <p:nvPr/>
          </p:nvSpPr>
          <p:spPr bwMode="auto">
            <a:xfrm>
              <a:off x="3617" y="1645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08" name="Rectangle 94"/>
            <p:cNvSpPr>
              <a:spLocks noChangeArrowheads="1"/>
            </p:cNvSpPr>
            <p:nvPr/>
          </p:nvSpPr>
          <p:spPr bwMode="auto">
            <a:xfrm>
              <a:off x="2595" y="1799"/>
              <a:ext cx="1035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09" name="Rectangle 96"/>
            <p:cNvSpPr>
              <a:spLocks noChangeArrowheads="1"/>
            </p:cNvSpPr>
            <p:nvPr/>
          </p:nvSpPr>
          <p:spPr bwMode="auto">
            <a:xfrm>
              <a:off x="2592" y="1824"/>
              <a:ext cx="72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Decisiveness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10" name="Rectangle 97"/>
            <p:cNvSpPr>
              <a:spLocks noChangeArrowheads="1"/>
            </p:cNvSpPr>
            <p:nvPr/>
          </p:nvSpPr>
          <p:spPr bwMode="auto">
            <a:xfrm>
              <a:off x="3306" y="1800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11" name="Rectangle 98"/>
            <p:cNvSpPr>
              <a:spLocks noChangeArrowheads="1"/>
            </p:cNvSpPr>
            <p:nvPr/>
          </p:nvSpPr>
          <p:spPr bwMode="auto">
            <a:xfrm>
              <a:off x="2595" y="1954"/>
              <a:ext cx="1035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12" name="Rectangle 99"/>
            <p:cNvSpPr>
              <a:spLocks noChangeArrowheads="1"/>
            </p:cNvSpPr>
            <p:nvPr/>
          </p:nvSpPr>
          <p:spPr bwMode="auto">
            <a:xfrm>
              <a:off x="2595" y="1956"/>
              <a:ext cx="1048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Entrepreneurship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13" name="Rectangle 100"/>
            <p:cNvSpPr>
              <a:spLocks noChangeArrowheads="1"/>
            </p:cNvSpPr>
            <p:nvPr/>
          </p:nvSpPr>
          <p:spPr bwMode="auto">
            <a:xfrm>
              <a:off x="3630" y="1956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14" name="Rectangle 101"/>
            <p:cNvSpPr>
              <a:spLocks noChangeArrowheads="1"/>
            </p:cNvSpPr>
            <p:nvPr/>
          </p:nvSpPr>
          <p:spPr bwMode="auto">
            <a:xfrm>
              <a:off x="2595" y="2110"/>
              <a:ext cx="1035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15" name="Rectangle 102"/>
            <p:cNvSpPr>
              <a:spLocks noChangeArrowheads="1"/>
            </p:cNvSpPr>
            <p:nvPr/>
          </p:nvSpPr>
          <p:spPr bwMode="auto">
            <a:xfrm>
              <a:off x="2595" y="2111"/>
              <a:ext cx="97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Problem Solving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16" name="Rectangle 103"/>
            <p:cNvSpPr>
              <a:spLocks noChangeArrowheads="1"/>
            </p:cNvSpPr>
            <p:nvPr/>
          </p:nvSpPr>
          <p:spPr bwMode="auto">
            <a:xfrm>
              <a:off x="3552" y="2111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17" name="Rectangle 104"/>
            <p:cNvSpPr>
              <a:spLocks noChangeArrowheads="1"/>
            </p:cNvSpPr>
            <p:nvPr/>
          </p:nvSpPr>
          <p:spPr bwMode="auto">
            <a:xfrm>
              <a:off x="2595" y="2265"/>
              <a:ext cx="1035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18" name="Rectangle 105"/>
            <p:cNvSpPr>
              <a:spLocks noChangeArrowheads="1"/>
            </p:cNvSpPr>
            <p:nvPr/>
          </p:nvSpPr>
          <p:spPr bwMode="auto">
            <a:xfrm>
              <a:off x="2595" y="2267"/>
              <a:ext cx="59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Technical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19" name="Rectangle 106"/>
            <p:cNvSpPr>
              <a:spLocks noChangeArrowheads="1"/>
            </p:cNvSpPr>
            <p:nvPr/>
          </p:nvSpPr>
          <p:spPr bwMode="auto">
            <a:xfrm>
              <a:off x="2595" y="2421"/>
              <a:ext cx="1035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20" name="Rectangle 107"/>
            <p:cNvSpPr>
              <a:spLocks noChangeArrowheads="1"/>
            </p:cNvSpPr>
            <p:nvPr/>
          </p:nvSpPr>
          <p:spPr bwMode="auto">
            <a:xfrm>
              <a:off x="2716" y="2422"/>
              <a:ext cx="639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Credibility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21" name="Rectangle 108"/>
            <p:cNvSpPr>
              <a:spLocks noChangeArrowheads="1"/>
            </p:cNvSpPr>
            <p:nvPr/>
          </p:nvSpPr>
          <p:spPr bwMode="auto">
            <a:xfrm>
              <a:off x="3347" y="2422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22" name="Rectangle 109"/>
            <p:cNvSpPr>
              <a:spLocks noChangeArrowheads="1"/>
            </p:cNvSpPr>
            <p:nvPr/>
          </p:nvSpPr>
          <p:spPr bwMode="auto">
            <a:xfrm>
              <a:off x="2595" y="2576"/>
              <a:ext cx="1035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23" name="Rectangle 110"/>
            <p:cNvSpPr>
              <a:spLocks noChangeArrowheads="1"/>
            </p:cNvSpPr>
            <p:nvPr/>
          </p:nvSpPr>
          <p:spPr bwMode="auto">
            <a:xfrm>
              <a:off x="2595" y="2578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24" name="Rectangle 111"/>
            <p:cNvSpPr>
              <a:spLocks noChangeArrowheads="1"/>
            </p:cNvSpPr>
            <p:nvPr/>
          </p:nvSpPr>
          <p:spPr bwMode="auto">
            <a:xfrm>
              <a:off x="3697" y="971"/>
              <a:ext cx="55" cy="160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25" name="Rectangle 112"/>
            <p:cNvSpPr>
              <a:spLocks noChangeArrowheads="1"/>
            </p:cNvSpPr>
            <p:nvPr/>
          </p:nvSpPr>
          <p:spPr bwMode="auto">
            <a:xfrm>
              <a:off x="4681" y="971"/>
              <a:ext cx="56" cy="160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26" name="Rectangle 113"/>
            <p:cNvSpPr>
              <a:spLocks noChangeArrowheads="1"/>
            </p:cNvSpPr>
            <p:nvPr/>
          </p:nvSpPr>
          <p:spPr bwMode="auto">
            <a:xfrm>
              <a:off x="3697" y="2576"/>
              <a:ext cx="1040" cy="467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27" name="Rectangle 114"/>
            <p:cNvSpPr>
              <a:spLocks noChangeArrowheads="1"/>
            </p:cNvSpPr>
            <p:nvPr/>
          </p:nvSpPr>
          <p:spPr bwMode="auto">
            <a:xfrm>
              <a:off x="3752" y="971"/>
              <a:ext cx="929" cy="18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FFFF00"/>
                </a:solidFill>
              </a:endParaRPr>
            </a:p>
          </p:txBody>
        </p:sp>
        <p:sp>
          <p:nvSpPr>
            <p:cNvPr id="9328" name="Rectangle 115"/>
            <p:cNvSpPr>
              <a:spLocks noChangeArrowheads="1"/>
            </p:cNvSpPr>
            <p:nvPr/>
          </p:nvSpPr>
          <p:spPr bwMode="auto">
            <a:xfrm>
              <a:off x="3926" y="972"/>
              <a:ext cx="562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Business 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329" name="Rectangle 116"/>
            <p:cNvSpPr>
              <a:spLocks noChangeArrowheads="1"/>
            </p:cNvSpPr>
            <p:nvPr/>
          </p:nvSpPr>
          <p:spPr bwMode="auto">
            <a:xfrm>
              <a:off x="3752" y="1152"/>
              <a:ext cx="929" cy="18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FFFF00"/>
                </a:solidFill>
              </a:endParaRPr>
            </a:p>
          </p:txBody>
        </p:sp>
        <p:sp>
          <p:nvSpPr>
            <p:cNvPr id="9330" name="Rectangle 117"/>
            <p:cNvSpPr>
              <a:spLocks noChangeArrowheads="1"/>
            </p:cNvSpPr>
            <p:nvPr/>
          </p:nvSpPr>
          <p:spPr bwMode="auto">
            <a:xfrm>
              <a:off x="3937" y="1153"/>
              <a:ext cx="511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Acumen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331" name="Rectangle 118"/>
            <p:cNvSpPr>
              <a:spLocks noChangeArrowheads="1"/>
            </p:cNvSpPr>
            <p:nvPr/>
          </p:nvSpPr>
          <p:spPr bwMode="auto">
            <a:xfrm>
              <a:off x="4496" y="1153"/>
              <a:ext cx="40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32" name="Rectangle 119"/>
            <p:cNvSpPr>
              <a:spLocks noChangeArrowheads="1"/>
            </p:cNvSpPr>
            <p:nvPr/>
          </p:nvSpPr>
          <p:spPr bwMode="auto">
            <a:xfrm>
              <a:off x="3752" y="1333"/>
              <a:ext cx="929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33" name="Rectangle 120"/>
            <p:cNvSpPr>
              <a:spLocks noChangeArrowheads="1"/>
            </p:cNvSpPr>
            <p:nvPr/>
          </p:nvSpPr>
          <p:spPr bwMode="auto">
            <a:xfrm>
              <a:off x="3752" y="1334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34" name="Rectangle 121"/>
            <p:cNvSpPr>
              <a:spLocks noChangeArrowheads="1"/>
            </p:cNvSpPr>
            <p:nvPr/>
          </p:nvSpPr>
          <p:spPr bwMode="auto">
            <a:xfrm>
              <a:off x="3752" y="1488"/>
              <a:ext cx="929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35" name="Rectangle 122"/>
            <p:cNvSpPr>
              <a:spLocks noChangeArrowheads="1"/>
            </p:cNvSpPr>
            <p:nvPr/>
          </p:nvSpPr>
          <p:spPr bwMode="auto">
            <a:xfrm>
              <a:off x="3752" y="1490"/>
              <a:ext cx="58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Financial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36" name="Rectangle 123"/>
            <p:cNvSpPr>
              <a:spLocks noChangeArrowheads="1"/>
            </p:cNvSpPr>
            <p:nvPr/>
          </p:nvSpPr>
          <p:spPr bwMode="auto">
            <a:xfrm>
              <a:off x="3752" y="1644"/>
              <a:ext cx="929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37" name="Rectangle 124"/>
            <p:cNvSpPr>
              <a:spLocks noChangeArrowheads="1"/>
            </p:cNvSpPr>
            <p:nvPr/>
          </p:nvSpPr>
          <p:spPr bwMode="auto">
            <a:xfrm>
              <a:off x="3830" y="1645"/>
              <a:ext cx="769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Management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38" name="Rectangle 125"/>
            <p:cNvSpPr>
              <a:spLocks noChangeArrowheads="1"/>
            </p:cNvSpPr>
            <p:nvPr/>
          </p:nvSpPr>
          <p:spPr bwMode="auto">
            <a:xfrm>
              <a:off x="4587" y="1645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39" name="Rectangle 126"/>
            <p:cNvSpPr>
              <a:spLocks noChangeArrowheads="1"/>
            </p:cNvSpPr>
            <p:nvPr/>
          </p:nvSpPr>
          <p:spPr bwMode="auto">
            <a:xfrm>
              <a:off x="3752" y="1799"/>
              <a:ext cx="929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40" name="Rectangle 127"/>
            <p:cNvSpPr>
              <a:spLocks noChangeArrowheads="1"/>
            </p:cNvSpPr>
            <p:nvPr/>
          </p:nvSpPr>
          <p:spPr bwMode="auto">
            <a:xfrm>
              <a:off x="3752" y="1800"/>
              <a:ext cx="947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Human Capital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41" name="Rectangle 128"/>
            <p:cNvSpPr>
              <a:spLocks noChangeArrowheads="1"/>
            </p:cNvSpPr>
            <p:nvPr/>
          </p:nvSpPr>
          <p:spPr bwMode="auto">
            <a:xfrm>
              <a:off x="3752" y="1954"/>
              <a:ext cx="929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42" name="Rectangle 129"/>
            <p:cNvSpPr>
              <a:spLocks noChangeArrowheads="1"/>
            </p:cNvSpPr>
            <p:nvPr/>
          </p:nvSpPr>
          <p:spPr bwMode="auto">
            <a:xfrm>
              <a:off x="3830" y="1956"/>
              <a:ext cx="769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Management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43" name="Rectangle 130"/>
            <p:cNvSpPr>
              <a:spLocks noChangeArrowheads="1"/>
            </p:cNvSpPr>
            <p:nvPr/>
          </p:nvSpPr>
          <p:spPr bwMode="auto">
            <a:xfrm>
              <a:off x="4587" y="1956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44" name="Rectangle 131"/>
            <p:cNvSpPr>
              <a:spLocks noChangeArrowheads="1"/>
            </p:cNvSpPr>
            <p:nvPr/>
          </p:nvSpPr>
          <p:spPr bwMode="auto">
            <a:xfrm>
              <a:off x="3752" y="2110"/>
              <a:ext cx="929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45" name="Rectangle 132"/>
            <p:cNvSpPr>
              <a:spLocks noChangeArrowheads="1"/>
            </p:cNvSpPr>
            <p:nvPr/>
          </p:nvSpPr>
          <p:spPr bwMode="auto">
            <a:xfrm>
              <a:off x="3752" y="2111"/>
              <a:ext cx="70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Technology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46" name="Rectangle 133"/>
            <p:cNvSpPr>
              <a:spLocks noChangeArrowheads="1"/>
            </p:cNvSpPr>
            <p:nvPr/>
          </p:nvSpPr>
          <p:spPr bwMode="auto">
            <a:xfrm>
              <a:off x="3752" y="2265"/>
              <a:ext cx="929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47" name="Rectangle 134"/>
            <p:cNvSpPr>
              <a:spLocks noChangeArrowheads="1"/>
            </p:cNvSpPr>
            <p:nvPr/>
          </p:nvSpPr>
          <p:spPr bwMode="auto">
            <a:xfrm>
              <a:off x="3830" y="2267"/>
              <a:ext cx="769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Management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48" name="Rectangle 135"/>
            <p:cNvSpPr>
              <a:spLocks noChangeArrowheads="1"/>
            </p:cNvSpPr>
            <p:nvPr/>
          </p:nvSpPr>
          <p:spPr bwMode="auto">
            <a:xfrm>
              <a:off x="4587" y="2267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49" name="Rectangle 136"/>
            <p:cNvSpPr>
              <a:spLocks noChangeArrowheads="1"/>
            </p:cNvSpPr>
            <p:nvPr/>
          </p:nvSpPr>
          <p:spPr bwMode="auto">
            <a:xfrm>
              <a:off x="3752" y="2421"/>
              <a:ext cx="929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50" name="Rectangle 137"/>
            <p:cNvSpPr>
              <a:spLocks noChangeArrowheads="1"/>
            </p:cNvSpPr>
            <p:nvPr/>
          </p:nvSpPr>
          <p:spPr bwMode="auto">
            <a:xfrm>
              <a:off x="3752" y="2422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51" name="Rectangle 138"/>
            <p:cNvSpPr>
              <a:spLocks noChangeArrowheads="1"/>
            </p:cNvSpPr>
            <p:nvPr/>
          </p:nvSpPr>
          <p:spPr bwMode="auto">
            <a:xfrm>
              <a:off x="4747" y="971"/>
              <a:ext cx="56" cy="160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52" name="Rectangle 139"/>
            <p:cNvSpPr>
              <a:spLocks noChangeArrowheads="1"/>
            </p:cNvSpPr>
            <p:nvPr/>
          </p:nvSpPr>
          <p:spPr bwMode="auto">
            <a:xfrm>
              <a:off x="5552" y="971"/>
              <a:ext cx="56" cy="160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53" name="Rectangle 140"/>
            <p:cNvSpPr>
              <a:spLocks noChangeArrowheads="1"/>
            </p:cNvSpPr>
            <p:nvPr/>
          </p:nvSpPr>
          <p:spPr bwMode="auto">
            <a:xfrm>
              <a:off x="4747" y="2576"/>
              <a:ext cx="861" cy="467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54" name="Rectangle 141"/>
            <p:cNvSpPr>
              <a:spLocks noChangeArrowheads="1"/>
            </p:cNvSpPr>
            <p:nvPr/>
          </p:nvSpPr>
          <p:spPr bwMode="auto">
            <a:xfrm>
              <a:off x="4803" y="971"/>
              <a:ext cx="749" cy="18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FFFF00"/>
                </a:solidFill>
              </a:endParaRPr>
            </a:p>
          </p:txBody>
        </p:sp>
        <p:sp>
          <p:nvSpPr>
            <p:cNvPr id="9355" name="Rectangle 142"/>
            <p:cNvSpPr>
              <a:spLocks noChangeArrowheads="1"/>
            </p:cNvSpPr>
            <p:nvPr/>
          </p:nvSpPr>
          <p:spPr bwMode="auto">
            <a:xfrm>
              <a:off x="4888" y="972"/>
              <a:ext cx="562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Building 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356" name="Rectangle 143"/>
            <p:cNvSpPr>
              <a:spLocks noChangeArrowheads="1"/>
            </p:cNvSpPr>
            <p:nvPr/>
          </p:nvSpPr>
          <p:spPr bwMode="auto">
            <a:xfrm>
              <a:off x="4803" y="1152"/>
              <a:ext cx="749" cy="18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FFFF00"/>
                </a:solidFill>
              </a:endParaRPr>
            </a:p>
          </p:txBody>
        </p:sp>
        <p:sp>
          <p:nvSpPr>
            <p:cNvPr id="9357" name="Rectangle 144"/>
            <p:cNvSpPr>
              <a:spLocks noChangeArrowheads="1"/>
            </p:cNvSpPr>
            <p:nvPr/>
          </p:nvSpPr>
          <p:spPr bwMode="auto">
            <a:xfrm>
              <a:off x="4835" y="1153"/>
              <a:ext cx="621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Coalitions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358" name="Rectangle 145"/>
            <p:cNvSpPr>
              <a:spLocks noChangeArrowheads="1"/>
            </p:cNvSpPr>
            <p:nvPr/>
          </p:nvSpPr>
          <p:spPr bwMode="auto">
            <a:xfrm>
              <a:off x="5520" y="1153"/>
              <a:ext cx="40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59" name="Rectangle 146"/>
            <p:cNvSpPr>
              <a:spLocks noChangeArrowheads="1"/>
            </p:cNvSpPr>
            <p:nvPr/>
          </p:nvSpPr>
          <p:spPr bwMode="auto">
            <a:xfrm>
              <a:off x="4803" y="1333"/>
              <a:ext cx="749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60" name="Rectangle 147"/>
            <p:cNvSpPr>
              <a:spLocks noChangeArrowheads="1"/>
            </p:cNvSpPr>
            <p:nvPr/>
          </p:nvSpPr>
          <p:spPr bwMode="auto">
            <a:xfrm>
              <a:off x="5177" y="1334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61" name="Rectangle 148"/>
            <p:cNvSpPr>
              <a:spLocks noChangeArrowheads="1"/>
            </p:cNvSpPr>
            <p:nvPr/>
          </p:nvSpPr>
          <p:spPr bwMode="auto">
            <a:xfrm>
              <a:off x="4803" y="1488"/>
              <a:ext cx="749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62" name="Rectangle 149"/>
            <p:cNvSpPr>
              <a:spLocks noChangeArrowheads="1"/>
            </p:cNvSpPr>
            <p:nvPr/>
          </p:nvSpPr>
          <p:spPr bwMode="auto">
            <a:xfrm>
              <a:off x="4803" y="1490"/>
              <a:ext cx="67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Partnering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63" name="Rectangle 150"/>
            <p:cNvSpPr>
              <a:spLocks noChangeArrowheads="1"/>
            </p:cNvSpPr>
            <p:nvPr/>
          </p:nvSpPr>
          <p:spPr bwMode="auto">
            <a:xfrm>
              <a:off x="5466" y="1490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64" name="Rectangle 151"/>
            <p:cNvSpPr>
              <a:spLocks noChangeArrowheads="1"/>
            </p:cNvSpPr>
            <p:nvPr/>
          </p:nvSpPr>
          <p:spPr bwMode="auto">
            <a:xfrm>
              <a:off x="4803" y="1644"/>
              <a:ext cx="749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65" name="Rectangle 152"/>
            <p:cNvSpPr>
              <a:spLocks noChangeArrowheads="1"/>
            </p:cNvSpPr>
            <p:nvPr/>
          </p:nvSpPr>
          <p:spPr bwMode="auto">
            <a:xfrm>
              <a:off x="4803" y="1645"/>
              <a:ext cx="652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Political    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66" name="Rectangle 153"/>
            <p:cNvSpPr>
              <a:spLocks noChangeArrowheads="1"/>
            </p:cNvSpPr>
            <p:nvPr/>
          </p:nvSpPr>
          <p:spPr bwMode="auto">
            <a:xfrm>
              <a:off x="4803" y="1799"/>
              <a:ext cx="749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67" name="Rectangle 154"/>
            <p:cNvSpPr>
              <a:spLocks noChangeArrowheads="1"/>
            </p:cNvSpPr>
            <p:nvPr/>
          </p:nvSpPr>
          <p:spPr bwMode="auto">
            <a:xfrm>
              <a:off x="4926" y="1800"/>
              <a:ext cx="351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Savvy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68" name="Rectangle 155"/>
            <p:cNvSpPr>
              <a:spLocks noChangeArrowheads="1"/>
            </p:cNvSpPr>
            <p:nvPr/>
          </p:nvSpPr>
          <p:spPr bwMode="auto">
            <a:xfrm>
              <a:off x="5271" y="1800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69" name="Rectangle 156"/>
            <p:cNvSpPr>
              <a:spLocks noChangeArrowheads="1"/>
            </p:cNvSpPr>
            <p:nvPr/>
          </p:nvSpPr>
          <p:spPr bwMode="auto">
            <a:xfrm>
              <a:off x="4803" y="1954"/>
              <a:ext cx="749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70" name="Rectangle 157"/>
            <p:cNvSpPr>
              <a:spLocks noChangeArrowheads="1"/>
            </p:cNvSpPr>
            <p:nvPr/>
          </p:nvSpPr>
          <p:spPr bwMode="auto">
            <a:xfrm>
              <a:off x="4803" y="1956"/>
              <a:ext cx="745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Influencing/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71" name="Rectangle 158"/>
            <p:cNvSpPr>
              <a:spLocks noChangeArrowheads="1"/>
            </p:cNvSpPr>
            <p:nvPr/>
          </p:nvSpPr>
          <p:spPr bwMode="auto">
            <a:xfrm>
              <a:off x="4803" y="2110"/>
              <a:ext cx="749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72" name="Rectangle 159"/>
            <p:cNvSpPr>
              <a:spLocks noChangeArrowheads="1"/>
            </p:cNvSpPr>
            <p:nvPr/>
          </p:nvSpPr>
          <p:spPr bwMode="auto">
            <a:xfrm>
              <a:off x="4803" y="2111"/>
              <a:ext cx="679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Negotiating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73" name="Rectangle 160"/>
            <p:cNvSpPr>
              <a:spLocks noChangeArrowheads="1"/>
            </p:cNvSpPr>
            <p:nvPr/>
          </p:nvSpPr>
          <p:spPr bwMode="auto">
            <a:xfrm>
              <a:off x="5470" y="2111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74" name="Rectangle 161"/>
            <p:cNvSpPr>
              <a:spLocks noChangeArrowheads="1"/>
            </p:cNvSpPr>
            <p:nvPr/>
          </p:nvSpPr>
          <p:spPr bwMode="auto">
            <a:xfrm>
              <a:off x="4803" y="2265"/>
              <a:ext cx="749" cy="156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75" name="Rectangle 162"/>
            <p:cNvSpPr>
              <a:spLocks noChangeArrowheads="1"/>
            </p:cNvSpPr>
            <p:nvPr/>
          </p:nvSpPr>
          <p:spPr bwMode="auto">
            <a:xfrm>
              <a:off x="4803" y="2267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76" name="Rectangle 163"/>
            <p:cNvSpPr>
              <a:spLocks noChangeArrowheads="1"/>
            </p:cNvSpPr>
            <p:nvPr/>
          </p:nvSpPr>
          <p:spPr bwMode="auto">
            <a:xfrm>
              <a:off x="4803" y="2421"/>
              <a:ext cx="749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77" name="Rectangle 164"/>
            <p:cNvSpPr>
              <a:spLocks noChangeArrowheads="1"/>
            </p:cNvSpPr>
            <p:nvPr/>
          </p:nvSpPr>
          <p:spPr bwMode="auto">
            <a:xfrm>
              <a:off x="4803" y="2422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378" name="Rectangle 165"/>
            <p:cNvSpPr>
              <a:spLocks noChangeArrowheads="1"/>
            </p:cNvSpPr>
            <p:nvPr/>
          </p:nvSpPr>
          <p:spPr bwMode="auto">
            <a:xfrm>
              <a:off x="624" y="960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79" name="Rectangle 166"/>
            <p:cNvSpPr>
              <a:spLocks noChangeArrowheads="1"/>
            </p:cNvSpPr>
            <p:nvPr/>
          </p:nvSpPr>
          <p:spPr bwMode="auto">
            <a:xfrm>
              <a:off x="624" y="960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80" name="Rectangle 167"/>
            <p:cNvSpPr>
              <a:spLocks noChangeArrowheads="1"/>
            </p:cNvSpPr>
            <p:nvPr/>
          </p:nvSpPr>
          <p:spPr bwMode="auto">
            <a:xfrm>
              <a:off x="635" y="960"/>
              <a:ext cx="860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81" name="Rectangle 168"/>
            <p:cNvSpPr>
              <a:spLocks noChangeArrowheads="1"/>
            </p:cNvSpPr>
            <p:nvPr/>
          </p:nvSpPr>
          <p:spPr bwMode="auto">
            <a:xfrm>
              <a:off x="1495" y="960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82" name="Rectangle 169"/>
            <p:cNvSpPr>
              <a:spLocks noChangeArrowheads="1"/>
            </p:cNvSpPr>
            <p:nvPr/>
          </p:nvSpPr>
          <p:spPr bwMode="auto">
            <a:xfrm>
              <a:off x="1506" y="960"/>
              <a:ext cx="1022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83" name="Rectangle 170"/>
            <p:cNvSpPr>
              <a:spLocks noChangeArrowheads="1"/>
            </p:cNvSpPr>
            <p:nvPr/>
          </p:nvSpPr>
          <p:spPr bwMode="auto">
            <a:xfrm>
              <a:off x="2528" y="960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84" name="Rectangle 171"/>
            <p:cNvSpPr>
              <a:spLocks noChangeArrowheads="1"/>
            </p:cNvSpPr>
            <p:nvPr/>
          </p:nvSpPr>
          <p:spPr bwMode="auto">
            <a:xfrm>
              <a:off x="2539" y="960"/>
              <a:ext cx="1147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85" name="Rectangle 172"/>
            <p:cNvSpPr>
              <a:spLocks noChangeArrowheads="1"/>
            </p:cNvSpPr>
            <p:nvPr/>
          </p:nvSpPr>
          <p:spPr bwMode="auto">
            <a:xfrm>
              <a:off x="3686" y="960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86" name="Rectangle 173"/>
            <p:cNvSpPr>
              <a:spLocks noChangeArrowheads="1"/>
            </p:cNvSpPr>
            <p:nvPr/>
          </p:nvSpPr>
          <p:spPr bwMode="auto">
            <a:xfrm>
              <a:off x="3697" y="960"/>
              <a:ext cx="1040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87" name="Rectangle 174"/>
            <p:cNvSpPr>
              <a:spLocks noChangeArrowheads="1"/>
            </p:cNvSpPr>
            <p:nvPr/>
          </p:nvSpPr>
          <p:spPr bwMode="auto">
            <a:xfrm>
              <a:off x="4737" y="960"/>
              <a:ext cx="10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88" name="Rectangle 175"/>
            <p:cNvSpPr>
              <a:spLocks noChangeArrowheads="1"/>
            </p:cNvSpPr>
            <p:nvPr/>
          </p:nvSpPr>
          <p:spPr bwMode="auto">
            <a:xfrm>
              <a:off x="4747" y="960"/>
              <a:ext cx="86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89" name="Rectangle 176"/>
            <p:cNvSpPr>
              <a:spLocks noChangeArrowheads="1"/>
            </p:cNvSpPr>
            <p:nvPr/>
          </p:nvSpPr>
          <p:spPr bwMode="auto">
            <a:xfrm>
              <a:off x="5608" y="960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90" name="Rectangle 177"/>
            <p:cNvSpPr>
              <a:spLocks noChangeArrowheads="1"/>
            </p:cNvSpPr>
            <p:nvPr/>
          </p:nvSpPr>
          <p:spPr bwMode="auto">
            <a:xfrm>
              <a:off x="5608" y="960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91" name="Rectangle 178"/>
            <p:cNvSpPr>
              <a:spLocks noChangeArrowheads="1"/>
            </p:cNvSpPr>
            <p:nvPr/>
          </p:nvSpPr>
          <p:spPr bwMode="auto">
            <a:xfrm>
              <a:off x="624" y="971"/>
              <a:ext cx="11" cy="20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92" name="Rectangle 179"/>
            <p:cNvSpPr>
              <a:spLocks noChangeArrowheads="1"/>
            </p:cNvSpPr>
            <p:nvPr/>
          </p:nvSpPr>
          <p:spPr bwMode="auto">
            <a:xfrm>
              <a:off x="624" y="3043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93" name="Rectangle 180"/>
            <p:cNvSpPr>
              <a:spLocks noChangeArrowheads="1"/>
            </p:cNvSpPr>
            <p:nvPr/>
          </p:nvSpPr>
          <p:spPr bwMode="auto">
            <a:xfrm>
              <a:off x="624" y="3043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94" name="Rectangle 181"/>
            <p:cNvSpPr>
              <a:spLocks noChangeArrowheads="1"/>
            </p:cNvSpPr>
            <p:nvPr/>
          </p:nvSpPr>
          <p:spPr bwMode="auto">
            <a:xfrm>
              <a:off x="635" y="3043"/>
              <a:ext cx="860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95" name="Rectangle 182"/>
            <p:cNvSpPr>
              <a:spLocks noChangeArrowheads="1"/>
            </p:cNvSpPr>
            <p:nvPr/>
          </p:nvSpPr>
          <p:spPr bwMode="auto">
            <a:xfrm>
              <a:off x="1495" y="971"/>
              <a:ext cx="11" cy="20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96" name="Rectangle 183"/>
            <p:cNvSpPr>
              <a:spLocks noChangeArrowheads="1"/>
            </p:cNvSpPr>
            <p:nvPr/>
          </p:nvSpPr>
          <p:spPr bwMode="auto">
            <a:xfrm>
              <a:off x="1495" y="3043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97" name="Rectangle 184"/>
            <p:cNvSpPr>
              <a:spLocks noChangeArrowheads="1"/>
            </p:cNvSpPr>
            <p:nvPr/>
          </p:nvSpPr>
          <p:spPr bwMode="auto">
            <a:xfrm>
              <a:off x="1506" y="3043"/>
              <a:ext cx="1022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98" name="Rectangle 185"/>
            <p:cNvSpPr>
              <a:spLocks noChangeArrowheads="1"/>
            </p:cNvSpPr>
            <p:nvPr/>
          </p:nvSpPr>
          <p:spPr bwMode="auto">
            <a:xfrm>
              <a:off x="2528" y="971"/>
              <a:ext cx="11" cy="20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399" name="Rectangle 186"/>
            <p:cNvSpPr>
              <a:spLocks noChangeArrowheads="1"/>
            </p:cNvSpPr>
            <p:nvPr/>
          </p:nvSpPr>
          <p:spPr bwMode="auto">
            <a:xfrm>
              <a:off x="2528" y="3043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00" name="Rectangle 187"/>
            <p:cNvSpPr>
              <a:spLocks noChangeArrowheads="1"/>
            </p:cNvSpPr>
            <p:nvPr/>
          </p:nvSpPr>
          <p:spPr bwMode="auto">
            <a:xfrm>
              <a:off x="2539" y="3043"/>
              <a:ext cx="1147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01" name="Rectangle 188"/>
            <p:cNvSpPr>
              <a:spLocks noChangeArrowheads="1"/>
            </p:cNvSpPr>
            <p:nvPr/>
          </p:nvSpPr>
          <p:spPr bwMode="auto">
            <a:xfrm>
              <a:off x="3686" y="971"/>
              <a:ext cx="11" cy="20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02" name="Rectangle 189"/>
            <p:cNvSpPr>
              <a:spLocks noChangeArrowheads="1"/>
            </p:cNvSpPr>
            <p:nvPr/>
          </p:nvSpPr>
          <p:spPr bwMode="auto">
            <a:xfrm>
              <a:off x="3686" y="3043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03" name="Rectangle 190"/>
            <p:cNvSpPr>
              <a:spLocks noChangeArrowheads="1"/>
            </p:cNvSpPr>
            <p:nvPr/>
          </p:nvSpPr>
          <p:spPr bwMode="auto">
            <a:xfrm>
              <a:off x="3697" y="3043"/>
              <a:ext cx="1040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04" name="Rectangle 191"/>
            <p:cNvSpPr>
              <a:spLocks noChangeArrowheads="1"/>
            </p:cNvSpPr>
            <p:nvPr/>
          </p:nvSpPr>
          <p:spPr bwMode="auto">
            <a:xfrm>
              <a:off x="4737" y="971"/>
              <a:ext cx="10" cy="20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05" name="Rectangle 192"/>
            <p:cNvSpPr>
              <a:spLocks noChangeArrowheads="1"/>
            </p:cNvSpPr>
            <p:nvPr/>
          </p:nvSpPr>
          <p:spPr bwMode="auto">
            <a:xfrm>
              <a:off x="4737" y="3043"/>
              <a:ext cx="10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06" name="Rectangle 193"/>
            <p:cNvSpPr>
              <a:spLocks noChangeArrowheads="1"/>
            </p:cNvSpPr>
            <p:nvPr/>
          </p:nvSpPr>
          <p:spPr bwMode="auto">
            <a:xfrm>
              <a:off x="4747" y="3043"/>
              <a:ext cx="86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07" name="Rectangle 194"/>
            <p:cNvSpPr>
              <a:spLocks noChangeArrowheads="1"/>
            </p:cNvSpPr>
            <p:nvPr/>
          </p:nvSpPr>
          <p:spPr bwMode="auto">
            <a:xfrm>
              <a:off x="5608" y="971"/>
              <a:ext cx="11" cy="20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08" name="Rectangle 195"/>
            <p:cNvSpPr>
              <a:spLocks noChangeArrowheads="1"/>
            </p:cNvSpPr>
            <p:nvPr/>
          </p:nvSpPr>
          <p:spPr bwMode="auto">
            <a:xfrm>
              <a:off x="5608" y="3043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09" name="Rectangle 196"/>
            <p:cNvSpPr>
              <a:spLocks noChangeArrowheads="1"/>
            </p:cNvSpPr>
            <p:nvPr/>
          </p:nvSpPr>
          <p:spPr bwMode="auto">
            <a:xfrm>
              <a:off x="5608" y="3043"/>
              <a:ext cx="11" cy="1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10" name="Rectangle 197"/>
            <p:cNvSpPr>
              <a:spLocks noChangeArrowheads="1"/>
            </p:cNvSpPr>
            <p:nvPr/>
          </p:nvSpPr>
          <p:spPr bwMode="auto">
            <a:xfrm>
              <a:off x="690" y="3056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411" name="Rectangle 200"/>
            <p:cNvSpPr>
              <a:spLocks noChangeArrowheads="1"/>
            </p:cNvSpPr>
            <p:nvPr/>
          </p:nvSpPr>
          <p:spPr bwMode="auto">
            <a:xfrm>
              <a:off x="635" y="3253"/>
              <a:ext cx="4973" cy="182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12" name="Rectangle 201"/>
            <p:cNvSpPr>
              <a:spLocks noChangeArrowheads="1"/>
            </p:cNvSpPr>
            <p:nvPr/>
          </p:nvSpPr>
          <p:spPr bwMode="auto">
            <a:xfrm>
              <a:off x="2683" y="3045"/>
              <a:ext cx="877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00"/>
                  </a:solidFill>
                  <a:latin typeface="Times New Roman" charset="0"/>
                </a:rPr>
                <a:t>Fundamentals</a:t>
              </a:r>
              <a:endParaRPr lang="en-US" sz="2800">
                <a:solidFill>
                  <a:srgbClr val="FFFF00"/>
                </a:solidFill>
                <a:latin typeface="Times" charset="0"/>
              </a:endParaRPr>
            </a:p>
          </p:txBody>
        </p:sp>
        <p:sp>
          <p:nvSpPr>
            <p:cNvPr id="9413" name="Rectangle 203"/>
            <p:cNvSpPr>
              <a:spLocks noChangeArrowheads="1"/>
            </p:cNvSpPr>
            <p:nvPr/>
          </p:nvSpPr>
          <p:spPr bwMode="auto">
            <a:xfrm>
              <a:off x="4061" y="3221"/>
              <a:ext cx="40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414" name="Rectangle 204"/>
            <p:cNvSpPr>
              <a:spLocks noChangeArrowheads="1"/>
            </p:cNvSpPr>
            <p:nvPr/>
          </p:nvSpPr>
          <p:spPr bwMode="auto">
            <a:xfrm>
              <a:off x="635" y="3402"/>
              <a:ext cx="4973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15" name="Rectangle 205"/>
            <p:cNvSpPr>
              <a:spLocks noChangeArrowheads="1"/>
            </p:cNvSpPr>
            <p:nvPr/>
          </p:nvSpPr>
          <p:spPr bwMode="auto">
            <a:xfrm>
              <a:off x="3121" y="3403"/>
              <a:ext cx="34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 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  <p:sp>
          <p:nvSpPr>
            <p:cNvPr id="9416" name="Rectangle 206"/>
            <p:cNvSpPr>
              <a:spLocks noChangeArrowheads="1"/>
            </p:cNvSpPr>
            <p:nvPr/>
          </p:nvSpPr>
          <p:spPr bwMode="auto">
            <a:xfrm>
              <a:off x="635" y="3557"/>
              <a:ext cx="4973" cy="155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9417" name="Rectangle 207"/>
            <p:cNvSpPr>
              <a:spLocks noChangeArrowheads="1"/>
            </p:cNvSpPr>
            <p:nvPr/>
          </p:nvSpPr>
          <p:spPr bwMode="auto">
            <a:xfrm>
              <a:off x="982" y="3462"/>
              <a:ext cx="4573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eaLnBrk="0" hangingPunct="0"/>
              <a:r>
                <a:rPr lang="en-US" sz="1700" b="1">
                  <a:solidFill>
                    <a:srgbClr val="FFFFFF"/>
                  </a:solidFill>
                  <a:latin typeface="Times New Roman" charset="0"/>
                </a:rPr>
                <a:t>Interpersonal Skills                    Oral Communication         Continual Learning</a:t>
              </a:r>
              <a:endParaRPr lang="en-US" sz="2800">
                <a:solidFill>
                  <a:srgbClr val="FFFFFF"/>
                </a:solidFill>
                <a:latin typeface="Times" charset="0"/>
              </a:endParaRPr>
            </a:p>
          </p:txBody>
        </p:sp>
      </p:grpSp>
      <p:sp>
        <p:nvSpPr>
          <p:cNvPr id="9219" name="Rectangle 210"/>
          <p:cNvSpPr>
            <a:spLocks noChangeArrowheads="1"/>
          </p:cNvSpPr>
          <p:nvPr/>
        </p:nvSpPr>
        <p:spPr bwMode="auto">
          <a:xfrm>
            <a:off x="685800" y="6062663"/>
            <a:ext cx="46450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>
                <a:solidFill>
                  <a:schemeClr val="bg1"/>
                </a:solidFill>
                <a:latin typeface="Times New Roman" charset="0"/>
              </a:rPr>
              <a:t>Written Communication            Integrity/Honesty </a:t>
            </a:r>
            <a:endParaRPr lang="en-US" sz="2800">
              <a:solidFill>
                <a:schemeClr val="bg1"/>
              </a:solidFill>
              <a:latin typeface="Times" charset="0"/>
            </a:endParaRPr>
          </a:p>
        </p:txBody>
      </p:sp>
      <p:sp>
        <p:nvSpPr>
          <p:cNvPr id="9220" name="Rectangle 211"/>
          <p:cNvSpPr>
            <a:spLocks noChangeArrowheads="1"/>
          </p:cNvSpPr>
          <p:nvPr/>
        </p:nvSpPr>
        <p:spPr bwMode="auto">
          <a:xfrm>
            <a:off x="5297488" y="5895975"/>
            <a:ext cx="763587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>
                <a:solidFill>
                  <a:schemeClr val="bg1"/>
                </a:solidFill>
                <a:latin typeface="Times New Roman" charset="0"/>
              </a:rPr>
              <a:t>              </a:t>
            </a:r>
            <a:endParaRPr lang="en-US" sz="2800">
              <a:solidFill>
                <a:schemeClr val="bg1"/>
              </a:solidFill>
              <a:latin typeface="Times" charset="0"/>
            </a:endParaRPr>
          </a:p>
        </p:txBody>
      </p:sp>
      <p:sp>
        <p:nvSpPr>
          <p:cNvPr id="9221" name="Rectangle 212"/>
          <p:cNvSpPr>
            <a:spLocks noChangeArrowheads="1"/>
          </p:cNvSpPr>
          <p:nvPr/>
        </p:nvSpPr>
        <p:spPr bwMode="auto">
          <a:xfrm>
            <a:off x="6048375" y="6062663"/>
            <a:ext cx="240982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700" b="1">
                <a:solidFill>
                  <a:schemeClr val="bg1"/>
                </a:solidFill>
                <a:latin typeface="Times New Roman" charset="0"/>
              </a:rPr>
              <a:t>Public Service Motivation</a:t>
            </a:r>
            <a:endParaRPr lang="en-US" sz="2800">
              <a:solidFill>
                <a:schemeClr val="bg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64292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latin typeface="Arial" pitchFamily="34" charset="0"/>
                <a:cs typeface="Arial" pitchFamily="34" charset="0"/>
              </a:rPr>
              <a:t>What Is a 360 Leadership Assessment?</a:t>
            </a:r>
            <a:endParaRPr lang="en-US" sz="2800" dirty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  <a:prstGeom prst="rect">
            <a:avLst/>
          </a:prstGeom>
          <a:ln/>
        </p:spPr>
        <p:txBody>
          <a:bodyPr/>
          <a:lstStyle/>
          <a:p>
            <a:fld id="{3CF21B7D-9E60-4026-A11B-0FAC118045AF}" type="slidenum">
              <a:rPr lang="en-US"/>
              <a:pPr/>
              <a:t>3</a:t>
            </a:fld>
            <a:endParaRPr lang="en-US"/>
          </a:p>
        </p:txBody>
      </p:sp>
      <p:sp>
        <p:nvSpPr>
          <p:cNvPr id="5" name="Rectangle 9"/>
          <p:cNvSpPr txBox="1">
            <a:spLocks noChangeArrowheads="1"/>
          </p:cNvSpPr>
          <p:nvPr/>
        </p:nvSpPr>
        <p:spPr bwMode="auto">
          <a:xfrm>
            <a:off x="6934200" y="6553200"/>
            <a:ext cx="213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881438" y="5553075"/>
            <a:ext cx="1909762" cy="46672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3810000" y="5486400"/>
            <a:ext cx="19097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>
                <a:solidFill>
                  <a:srgbClr val="25256F"/>
                </a:solidFill>
              </a:rPr>
              <a:t>Subordinates</a:t>
            </a:r>
          </a:p>
        </p:txBody>
      </p:sp>
      <p:sp>
        <p:nvSpPr>
          <p:cNvPr id="9" name="Oval 5"/>
          <p:cNvSpPr>
            <a:spLocks noChangeAspect="1" noChangeArrowheads="1"/>
          </p:cNvSpPr>
          <p:nvPr/>
        </p:nvSpPr>
        <p:spPr bwMode="auto">
          <a:xfrm>
            <a:off x="3733800" y="2514600"/>
            <a:ext cx="2101850" cy="2101850"/>
          </a:xfrm>
          <a:prstGeom prst="ellipse">
            <a:avLst/>
          </a:prstGeom>
          <a:gradFill rotWithShape="1">
            <a:gsLst>
              <a:gs pos="0">
                <a:srgbClr val="A9A9FF"/>
              </a:gs>
              <a:gs pos="100000">
                <a:srgbClr val="00008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Leadership</a:t>
            </a:r>
          </a:p>
          <a:p>
            <a:pPr algn="ctr" eaLnBrk="0" hangingPunct="0">
              <a:defRPr/>
            </a:pPr>
            <a:r>
              <a:rPr 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Behavior</a:t>
            </a:r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4572000" y="4648200"/>
            <a:ext cx="485775" cy="762000"/>
          </a:xfrm>
          <a:prstGeom prst="upArrow">
            <a:avLst>
              <a:gd name="adj1" fmla="val 49676"/>
              <a:gd name="adj2" fmla="val 56209"/>
            </a:avLst>
          </a:prstGeom>
          <a:gradFill rotWithShape="1">
            <a:gsLst>
              <a:gs pos="0">
                <a:srgbClr val="80808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 rot="10800000">
            <a:off x="4572000" y="1752600"/>
            <a:ext cx="485775" cy="762000"/>
          </a:xfrm>
          <a:prstGeom prst="upArrow">
            <a:avLst>
              <a:gd name="adj1" fmla="val 49676"/>
              <a:gd name="adj2" fmla="val 56209"/>
            </a:avLst>
          </a:prstGeom>
          <a:gradFill rotWithShape="1">
            <a:gsLst>
              <a:gs pos="0">
                <a:srgbClr val="80808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 rot="5400000">
            <a:off x="3109912" y="3214688"/>
            <a:ext cx="485775" cy="762000"/>
          </a:xfrm>
          <a:prstGeom prst="upArrow">
            <a:avLst>
              <a:gd name="adj1" fmla="val 49676"/>
              <a:gd name="adj2" fmla="val 56209"/>
            </a:avLst>
          </a:prstGeom>
          <a:gradFill rotWithShape="1">
            <a:gsLst>
              <a:gs pos="0">
                <a:srgbClr val="80808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 rot="-5400000">
            <a:off x="6005512" y="3138488"/>
            <a:ext cx="485775" cy="762000"/>
          </a:xfrm>
          <a:prstGeom prst="upArrow">
            <a:avLst>
              <a:gd name="adj1" fmla="val 49676"/>
              <a:gd name="adj2" fmla="val 56209"/>
            </a:avLst>
          </a:prstGeom>
          <a:gradFill rotWithShape="1">
            <a:gsLst>
              <a:gs pos="0">
                <a:srgbClr val="808080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eaVert"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6777038" y="3419475"/>
            <a:ext cx="1909762" cy="46672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705600" y="3352800"/>
            <a:ext cx="19097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>
                <a:solidFill>
                  <a:srgbClr val="25256F"/>
                </a:solidFill>
              </a:rPr>
              <a:t>Peers</a:t>
            </a: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957638" y="1209675"/>
            <a:ext cx="1909762" cy="46672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3962400" y="1295400"/>
            <a:ext cx="19097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 dirty="0">
                <a:solidFill>
                  <a:srgbClr val="25256F"/>
                </a:solidFill>
              </a:rPr>
              <a:t>Supervisor</a:t>
            </a: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985838" y="3419475"/>
            <a:ext cx="1909762" cy="466725"/>
          </a:xfrm>
          <a:prstGeom prst="rect">
            <a:avLst/>
          </a:prstGeom>
          <a:solidFill>
            <a:srgbClr val="000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 sz="2800">
              <a:latin typeface="Times" pitchFamily="18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914400" y="3352800"/>
            <a:ext cx="1909763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200">
                <a:solidFill>
                  <a:srgbClr val="25256F"/>
                </a:solidFill>
              </a:rPr>
              <a:t>Self</a:t>
            </a: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3286125" y="3365500"/>
            <a:ext cx="184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endParaRPr lang="en-US" sz="2200">
              <a:solidFill>
                <a:srgbClr val="25256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6440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Competency Rankings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1447800" cy="273050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71600"/>
            <a:ext cx="7812832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ECQ Profile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1447800" cy="273050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183230" cy="457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Competency/Item Detail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1447800" cy="273050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400"/>
            <a:ext cx="827976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Top 10/Bottom 10 Items</a:t>
            </a:r>
          </a:p>
        </p:txBody>
      </p:sp>
      <p:pic>
        <p:nvPicPr>
          <p:cNvPr id="921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28800"/>
            <a:ext cx="830049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Org Impact Items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65978"/>
            <a:ext cx="7413523" cy="483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Report Sections: Comments</a:t>
            </a:r>
          </a:p>
        </p:txBody>
      </p:sp>
      <p:pic>
        <p:nvPicPr>
          <p:cNvPr id="923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295400"/>
            <a:ext cx="7924800" cy="499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620000" y="6537325"/>
            <a:ext cx="1371600" cy="168275"/>
          </a:xfrm>
        </p:spPr>
        <p:txBody>
          <a:bodyPr/>
          <a:lstStyle/>
          <a:p>
            <a:pPr>
              <a:defRPr/>
            </a:pPr>
            <a:fld id="{7D433F82-3D84-48F4-87A9-BD267F44782D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8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15160</TotalTime>
  <Words>307</Words>
  <Application>Microsoft Macintosh PowerPoint</Application>
  <PresentationFormat>On-screen Show (4:3)</PresentationFormat>
  <Paragraphs>163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18_Default Design</vt:lpstr>
      <vt:lpstr>PowerPoint Presentation</vt:lpstr>
      <vt:lpstr>Leadership Competency Model: 5 ECQs and Fundamental Competencies</vt:lpstr>
      <vt:lpstr>What Is a 360 Leadership Assessment?</vt:lpstr>
      <vt:lpstr>Report Sections: Competency Rankings</vt:lpstr>
      <vt:lpstr>Report Sections: ECQ Profile</vt:lpstr>
      <vt:lpstr>Report Sections: Competency/Item Detail</vt:lpstr>
      <vt:lpstr>Report Sections: Top 10/Bottom 10 Items</vt:lpstr>
      <vt:lpstr>Report Sections: Org Impact Items</vt:lpstr>
      <vt:lpstr>Report Sections: Comments</vt:lpstr>
      <vt:lpstr>360 Leadership Assessment Database</vt:lpstr>
      <vt:lpstr>Top Five Areas of Success</vt:lpstr>
      <vt:lpstr>Top 5 Challenge Areas</vt:lpstr>
      <vt:lpstr>PowerPoint Presentation</vt:lpstr>
    </vt:vector>
  </TitlesOfParts>
  <Company>Office of Personnel Management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wacuffley</dc:creator>
  <cp:lastModifiedBy>Claire Meany</cp:lastModifiedBy>
  <cp:revision>165</cp:revision>
  <dcterms:created xsi:type="dcterms:W3CDTF">2014-06-17T11:10:31Z</dcterms:created>
  <dcterms:modified xsi:type="dcterms:W3CDTF">2016-06-04T12:52:18Z</dcterms:modified>
</cp:coreProperties>
</file>