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handoutMasterIdLst>
    <p:handoutMasterId r:id="rId10"/>
  </p:handoutMasterIdLst>
  <p:sldIdLst>
    <p:sldId id="275" r:id="rId2"/>
    <p:sldId id="280" r:id="rId3"/>
    <p:sldId id="277" r:id="rId4"/>
    <p:sldId id="278" r:id="rId5"/>
    <p:sldId id="282" r:id="rId6"/>
    <p:sldId id="276" r:id="rId7"/>
    <p:sldId id="281" r:id="rId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pitchFamily="-1"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pitchFamily="-1"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pitchFamily="-1"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pitchFamily="-1"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pitchFamily="-1" charset="-128"/>
        <a:cs typeface="+mn-cs"/>
      </a:defRPr>
    </a:lvl5pPr>
    <a:lvl6pPr marL="2286000" algn="l" defTabSz="914400" rtl="0" eaLnBrk="1" latinLnBrk="0" hangingPunct="1">
      <a:defRPr kern="1200">
        <a:solidFill>
          <a:schemeClr val="tx1"/>
        </a:solidFill>
        <a:latin typeface="Arial" charset="0"/>
        <a:ea typeface="ＭＳ Ｐゴシック" pitchFamily="-1" charset="-128"/>
        <a:cs typeface="+mn-cs"/>
      </a:defRPr>
    </a:lvl6pPr>
    <a:lvl7pPr marL="2743200" algn="l" defTabSz="914400" rtl="0" eaLnBrk="1" latinLnBrk="0" hangingPunct="1">
      <a:defRPr kern="1200">
        <a:solidFill>
          <a:schemeClr val="tx1"/>
        </a:solidFill>
        <a:latin typeface="Arial" charset="0"/>
        <a:ea typeface="ＭＳ Ｐゴシック" pitchFamily="-1" charset="-128"/>
        <a:cs typeface="+mn-cs"/>
      </a:defRPr>
    </a:lvl7pPr>
    <a:lvl8pPr marL="3200400" algn="l" defTabSz="914400" rtl="0" eaLnBrk="1" latinLnBrk="0" hangingPunct="1">
      <a:defRPr kern="1200">
        <a:solidFill>
          <a:schemeClr val="tx1"/>
        </a:solidFill>
        <a:latin typeface="Arial" charset="0"/>
        <a:ea typeface="ＭＳ Ｐゴシック" pitchFamily="-1" charset="-128"/>
        <a:cs typeface="+mn-cs"/>
      </a:defRPr>
    </a:lvl8pPr>
    <a:lvl9pPr marL="3657600" algn="l" defTabSz="914400" rtl="0" eaLnBrk="1" latinLnBrk="0" hangingPunct="1">
      <a:defRPr kern="1200">
        <a:solidFill>
          <a:schemeClr val="tx1"/>
        </a:solidFill>
        <a:latin typeface="Arial" charset="0"/>
        <a:ea typeface="ＭＳ Ｐゴシック" pitchFamily="-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hiddenSlides="1"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1" d="100"/>
          <a:sy n="61" d="100"/>
        </p:scale>
        <p:origin x="-61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F3E40CA6-A26F-483E-B3BD-0C09B55911A8}" type="datetime1">
              <a:rPr lang="en-US"/>
              <a:pPr/>
              <a:t>11/11/2014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3AFDE70-1386-4772-8CFF-7062A85B1EBD}"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1" charset="0"/>
              </a:defRPr>
            </a:lvl1pPr>
          </a:lstStyle>
          <a:p>
            <a:fld id="{0A6C3468-A2A8-400F-8EF7-6E07A705CB1A}" type="datetime1">
              <a:rPr lang="en-US"/>
              <a:pPr/>
              <a:t>11/11/2014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1" charset="0"/>
              </a:defRPr>
            </a:lvl1pPr>
          </a:lstStyle>
          <a:p>
            <a:fld id="{C56B9A0F-D6C3-4FF4-BD2B-28DD48E54C28}"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p:cNvSpPr>
          <p:nvPr>
            <p:ph type="sldImg"/>
          </p:nvPr>
        </p:nvSpPr>
        <p:spPr bwMode="auto">
          <a:noFill/>
          <a:ln>
            <a:solidFill>
              <a:srgbClr val="000000"/>
            </a:solidFill>
            <a:miter lim="800000"/>
            <a:headEnd/>
            <a:tailEnd/>
          </a:ln>
        </p:spPr>
      </p:sp>
      <p:sp>
        <p:nvSpPr>
          <p:cNvPr id="16387" name="Rectangle 3"/>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z="2400" smtClean="0">
              <a:latin typeface="Arial" charset="0"/>
              <a:ea typeface="ＭＳ Ｐゴシック" pitchFamily="-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 descr="CMA_ppt_wDUI_front_bkgrnd"/>
          <p:cNvPicPr>
            <a:picLocks noChangeAspect="1" noChangeArrowheads="1"/>
          </p:cNvPicPr>
          <p:nvPr/>
        </p:nvPicPr>
        <p:blipFill>
          <a:blip r:embed="rId2"/>
          <a:srcRect l="241" r="824" b="847"/>
          <a:stretch>
            <a:fillRect/>
          </a:stretch>
        </p:blipFill>
        <p:spPr bwMode="auto">
          <a:xfrm>
            <a:off x="0" y="-17463"/>
            <a:ext cx="9144000" cy="6875463"/>
          </a:xfrm>
          <a:prstGeom prst="rect">
            <a:avLst/>
          </a:prstGeom>
          <a:noFill/>
          <a:ln w="9525">
            <a:noFill/>
            <a:miter lim="800000"/>
            <a:headEnd/>
            <a:tailEnd/>
          </a:ln>
        </p:spPr>
      </p:pic>
      <p:pic>
        <p:nvPicPr>
          <p:cNvPr id="5" name="Picture 11" descr="COHORT Logo by Toby Cisneros 2 16 2010"/>
          <p:cNvPicPr>
            <a:picLocks noChangeAspect="1" noChangeArrowheads="1"/>
          </p:cNvPicPr>
          <p:nvPr/>
        </p:nvPicPr>
        <p:blipFill>
          <a:blip r:embed="rId3"/>
          <a:srcRect/>
          <a:stretch>
            <a:fillRect/>
          </a:stretch>
        </p:blipFill>
        <p:spPr bwMode="auto">
          <a:xfrm>
            <a:off x="609600" y="457200"/>
            <a:ext cx="3733800" cy="1919288"/>
          </a:xfrm>
          <a:prstGeom prst="rect">
            <a:avLst/>
          </a:prstGeom>
          <a:noFill/>
          <a:ln w="9525">
            <a:noFill/>
            <a:miter lim="800000"/>
            <a:headEnd/>
            <a:tailEnd/>
          </a:ln>
        </p:spPr>
      </p:pic>
      <p:sp>
        <p:nvSpPr>
          <p:cNvPr id="87043" name="Rectangle 3"/>
          <p:cNvSpPr>
            <a:spLocks noGrp="1" noChangeArrowheads="1"/>
          </p:cNvSpPr>
          <p:nvPr>
            <p:ph type="ctrTitle"/>
          </p:nvPr>
        </p:nvSpPr>
        <p:spPr>
          <a:xfrm>
            <a:off x="762000" y="3581400"/>
            <a:ext cx="7772400" cy="762000"/>
          </a:xfrm>
        </p:spPr>
        <p:txBody>
          <a:bodyPr/>
          <a:lstStyle>
            <a:lvl1pPr>
              <a:defRPr/>
            </a:lvl1pPr>
          </a:lstStyle>
          <a:p>
            <a:r>
              <a:rPr lang="en-US" smtClean="0"/>
              <a:t>Click to edit Master title style</a:t>
            </a:r>
            <a:endParaRPr lang="en-US"/>
          </a:p>
        </p:txBody>
      </p:sp>
      <p:sp>
        <p:nvSpPr>
          <p:cNvPr id="87044" name="Rectangle 4"/>
          <p:cNvSpPr>
            <a:spLocks noGrp="1" noChangeArrowheads="1"/>
          </p:cNvSpPr>
          <p:nvPr>
            <p:ph type="subTitle" idx="1"/>
          </p:nvPr>
        </p:nvSpPr>
        <p:spPr>
          <a:xfrm>
            <a:off x="1371600" y="4495800"/>
            <a:ext cx="6400800" cy="838200"/>
          </a:xfrm>
        </p:spPr>
        <p:txBody>
          <a:bodyPr/>
          <a:lstStyle>
            <a:lvl1pPr marL="0" indent="0" algn="ctr">
              <a:buFontTx/>
              <a:buNone/>
              <a:defRPr/>
            </a:lvl1pPr>
          </a:lstStyle>
          <a:p>
            <a:r>
              <a:rPr lang="en-US" smtClean="0"/>
              <a:t>Click to edit Master subtitle style</a:t>
            </a:r>
            <a:endParaRPr lang="en-US"/>
          </a:p>
        </p:txBody>
      </p:sp>
      <p:sp>
        <p:nvSpPr>
          <p:cNvPr id="6" name="Date Placeholder 5"/>
          <p:cNvSpPr>
            <a:spLocks noGrp="1" noChangeArrowheads="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47763E5A-5DB2-490E-9A9E-94840EB80497}" type="datetime1">
              <a:rPr lang="en-US"/>
              <a:pPr/>
              <a:t>11/11/2014</a:t>
            </a:fld>
            <a:endParaRPr lang="en-US"/>
          </a:p>
        </p:txBody>
      </p:sp>
      <p:sp>
        <p:nvSpPr>
          <p:cNvPr id="7" name="Footer Placeholder 6"/>
          <p:cNvSpPr>
            <a:spLocks noGrp="1" noChangeArrowheads="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8" name="Rectangle 7"/>
          <p:cNvSpPr>
            <a:spLocks noGrp="1" noChangeArrowheads="1"/>
          </p:cNvSpPr>
          <p:nvPr>
            <p:ph type="sldNum" sz="quarter" idx="12"/>
          </p:nvPr>
        </p:nvSpPr>
        <p:spPr/>
        <p:txBody>
          <a:bodyPr/>
          <a:lstStyle>
            <a:lvl1pPr>
              <a:defRPr/>
            </a:lvl1pPr>
          </a:lstStyle>
          <a:p>
            <a:fld id="{00869869-7290-4191-8F55-E41C2930D7EB}"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B0877BCC-6A6A-497E-997D-B488FCCE6871}" type="datetime1">
              <a:rPr lang="en-US"/>
              <a:pPr/>
              <a:t>11/11/2014</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2FAFD34-4FD4-49D4-A6D8-1162038F604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76200"/>
            <a:ext cx="2133600" cy="6049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248400" cy="6049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57CF6C2E-E6CA-43C3-9869-B35FF0D68CE8}" type="datetime1">
              <a:rPr lang="en-US"/>
              <a:pPr/>
              <a:t>11/11/2014</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69AD173-07DE-413A-A183-0A97156AF80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4AC22CB5-63BF-43A4-ABAA-601073A6CA1F}" type="datetime1">
              <a:rPr lang="en-US"/>
              <a:pPr/>
              <a:t>11/11/2014</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424D3F6-7C4D-4719-89EE-0B5C48E02770}"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89CDA1DE-DBC9-4258-91BB-E89727376E6D}" type="datetime1">
              <a:rPr lang="en-US"/>
              <a:pPr/>
              <a:t>11/11/2014</a:t>
            </a:fld>
            <a:endParaRPr 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0B7D6D14-64A8-4E6B-9C47-E8D4BC24CD6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A73D1E75-B680-4AC5-95A0-3993D5A600BC}" type="datetime1">
              <a:rPr lang="en-US"/>
              <a:pPr/>
              <a:t>11/11/2014</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2B963F1-A90B-4961-AC61-6878B8BCC42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09A758E0-2890-42E6-9585-0163C7FD381E}" type="datetime1">
              <a:rPr lang="en-US"/>
              <a:pPr/>
              <a:t>11/11/2014</a:t>
            </a:fld>
            <a:endParaRPr lang="en-US"/>
          </a:p>
        </p:txBody>
      </p:sp>
      <p:sp>
        <p:nvSpPr>
          <p:cNvPr id="8" name="Footer Placeholder 7"/>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9A8D6927-4D17-4E0E-A734-BB1ED7D0B0A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180B306F-D690-4FFB-ACA3-92E66912042E}" type="datetime1">
              <a:rPr lang="en-US"/>
              <a:pPr/>
              <a:t>11/11/2014</a:t>
            </a:fld>
            <a:endParaRPr lang="en-US"/>
          </a:p>
        </p:txBody>
      </p:sp>
      <p:sp>
        <p:nvSpPr>
          <p:cNvPr id="4" name="Footer Placeholder 3"/>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89B4393E-8E23-4631-9F18-737260D52F9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F3058F10-8F1F-4AED-865F-DA47CDBC2FAF}" type="datetime1">
              <a:rPr lang="en-US"/>
              <a:pPr/>
              <a:t>11/11/2014</a:t>
            </a:fld>
            <a:endParaRPr lang="en-US"/>
          </a:p>
        </p:txBody>
      </p:sp>
      <p:sp>
        <p:nvSpPr>
          <p:cNvPr id="3" name="Footer Placeholder 2"/>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8BE3732A-62F9-489F-B3D0-FC2EF11F219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AD1A4DE6-54F2-4E18-B201-D9DCBDCBB36A}" type="datetime1">
              <a:rPr lang="en-US"/>
              <a:pPr/>
              <a:t>11/11/2014</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FEBC6C5-612F-47DF-86F4-7BC267CD999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98C1ECFB-8162-4A58-B7B4-BC9DF35982C5}" type="datetime1">
              <a:rPr lang="en-US"/>
              <a:pPr/>
              <a:t>11/11/2014</a:t>
            </a:fld>
            <a:endParaRPr 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EC41EA36-2D64-4E9E-92AD-45AF09798CC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CMA_ppt_wDUI_inside_bkgrnd_top"/>
          <p:cNvPicPr>
            <a:picLocks noChangeAspect="1" noChangeArrowheads="1"/>
          </p:cNvPicPr>
          <p:nvPr/>
        </p:nvPicPr>
        <p:blipFill>
          <a:blip r:embed="rId13"/>
          <a:srcRect l="757" t="6667" r="8507"/>
          <a:stretch>
            <a:fillRect/>
          </a:stretch>
        </p:blipFill>
        <p:spPr bwMode="auto">
          <a:xfrm>
            <a:off x="0" y="0"/>
            <a:ext cx="9144000" cy="12954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2362200" y="76200"/>
            <a:ext cx="66294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08CAE62-57E6-490C-AEF0-926D6ED0C988}" type="slidenum">
              <a:rPr lang="en-US"/>
              <a:pPr/>
              <a:t>‹#›</a:t>
            </a:fld>
            <a:endParaRPr lang="en-US"/>
          </a:p>
        </p:txBody>
      </p:sp>
      <p:pic>
        <p:nvPicPr>
          <p:cNvPr id="1030" name="Picture 8" descr="COHORT Logo by Toby Cisneros 2 16 2010"/>
          <p:cNvPicPr>
            <a:picLocks noChangeAspect="1" noChangeArrowheads="1"/>
          </p:cNvPicPr>
          <p:nvPr/>
        </p:nvPicPr>
        <p:blipFill>
          <a:blip r:embed="rId14"/>
          <a:srcRect/>
          <a:stretch>
            <a:fillRect/>
          </a:stretch>
        </p:blipFill>
        <p:spPr bwMode="auto">
          <a:xfrm>
            <a:off x="228600" y="152400"/>
            <a:ext cx="1871663" cy="962025"/>
          </a:xfrm>
          <a:prstGeom prst="rect">
            <a:avLst/>
          </a:prstGeom>
          <a:noFill/>
          <a:ln w="9525">
            <a:noFill/>
            <a:miter lim="800000"/>
            <a:headEnd/>
            <a:tailEnd/>
          </a:ln>
        </p:spPr>
      </p:pic>
      <p:sp>
        <p:nvSpPr>
          <p:cNvPr id="10" name="Text Box 9"/>
          <p:cNvSpPr txBox="1">
            <a:spLocks noChangeArrowheads="1"/>
          </p:cNvSpPr>
          <p:nvPr/>
        </p:nvSpPr>
        <p:spPr bwMode="auto">
          <a:xfrm>
            <a:off x="0" y="6553200"/>
            <a:ext cx="3124200" cy="261938"/>
          </a:xfrm>
          <a:prstGeom prst="rect">
            <a:avLst/>
          </a:prstGeom>
          <a:noFill/>
          <a:ln w="0">
            <a:noFill/>
            <a:miter lim="800000"/>
            <a:headEnd/>
            <a:tailEnd/>
          </a:ln>
          <a:effectLst/>
        </p:spPr>
        <p:txBody>
          <a:bodyPr>
            <a:spAutoFit/>
          </a:bodyPr>
          <a:lstStyle/>
          <a:p>
            <a:pPr fontAlgn="auto">
              <a:spcBef>
                <a:spcPts val="0"/>
              </a:spcBef>
              <a:spcAft>
                <a:spcPts val="0"/>
              </a:spcAft>
              <a:defRPr/>
            </a:pPr>
            <a:r>
              <a:rPr lang="en-US" sz="1100" i="1" dirty="0">
                <a:latin typeface="+mn-lt"/>
                <a:ea typeface="+mn-ea"/>
                <a:cs typeface="ＭＳ Ｐゴシック" charset="-128"/>
              </a:rPr>
              <a:t>APG Senior Leadership Cohort Program</a:t>
            </a:r>
          </a:p>
        </p:txBody>
      </p:sp>
    </p:spTree>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ctr" rtl="0" eaLnBrk="0" fontAlgn="base" hangingPunct="0">
        <a:spcBef>
          <a:spcPct val="0"/>
        </a:spcBef>
        <a:spcAft>
          <a:spcPct val="0"/>
        </a:spcAft>
        <a:defRPr sz="36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5pPr>
      <a:lvl6pPr marL="457200" algn="ctr" rtl="0" eaLnBrk="1" fontAlgn="base" hangingPunct="1">
        <a:spcBef>
          <a:spcPct val="0"/>
        </a:spcBef>
        <a:spcAft>
          <a:spcPct val="0"/>
        </a:spcAft>
        <a:defRPr sz="3600">
          <a:solidFill>
            <a:schemeClr val="tx2"/>
          </a:solidFill>
          <a:latin typeface="Arial" charset="0"/>
        </a:defRPr>
      </a:lvl6pPr>
      <a:lvl7pPr marL="914400" algn="ctr" rtl="0" eaLnBrk="1" fontAlgn="base" hangingPunct="1">
        <a:spcBef>
          <a:spcPct val="0"/>
        </a:spcBef>
        <a:spcAft>
          <a:spcPct val="0"/>
        </a:spcAft>
        <a:defRPr sz="3600">
          <a:solidFill>
            <a:schemeClr val="tx2"/>
          </a:solidFill>
          <a:latin typeface="Arial" charset="0"/>
        </a:defRPr>
      </a:lvl7pPr>
      <a:lvl8pPr marL="1371600" algn="ctr" rtl="0" eaLnBrk="1" fontAlgn="base" hangingPunct="1">
        <a:spcBef>
          <a:spcPct val="0"/>
        </a:spcBef>
        <a:spcAft>
          <a:spcPct val="0"/>
        </a:spcAft>
        <a:defRPr sz="3600">
          <a:solidFill>
            <a:schemeClr val="tx2"/>
          </a:solidFill>
          <a:latin typeface="Arial" charset="0"/>
        </a:defRPr>
      </a:lvl8pPr>
      <a:lvl9pPr marL="1828800" algn="ctr" rtl="0" eaLnBrk="1" fontAlgn="base" hangingPunct="1">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85800" y="2057400"/>
            <a:ext cx="7772400" cy="1143000"/>
          </a:xfrm>
        </p:spPr>
        <p:txBody>
          <a:bodyPr/>
          <a:lstStyle/>
          <a:p>
            <a:pPr eaLnBrk="1" hangingPunct="1"/>
            <a:r>
              <a:rPr lang="en-US" sz="2800" smtClean="0">
                <a:ea typeface="ＭＳ Ｐゴシック" pitchFamily="-1" charset="-128"/>
              </a:rPr>
              <a:t>APG Senior Leadership Cohort Program 2014</a:t>
            </a:r>
          </a:p>
        </p:txBody>
      </p:sp>
      <p:sp>
        <p:nvSpPr>
          <p:cNvPr id="15363" name="Rectangle 3"/>
          <p:cNvSpPr>
            <a:spLocks noGrp="1" noChangeArrowheads="1"/>
          </p:cNvSpPr>
          <p:nvPr>
            <p:ph type="subTitle" idx="1"/>
          </p:nvPr>
        </p:nvSpPr>
        <p:spPr>
          <a:xfrm>
            <a:off x="457200" y="4800600"/>
            <a:ext cx="8305800" cy="1752600"/>
          </a:xfrm>
        </p:spPr>
        <p:txBody>
          <a:bodyPr/>
          <a:lstStyle/>
          <a:p>
            <a:pPr eaLnBrk="1" hangingPunct="1"/>
            <a:r>
              <a:rPr lang="en-US" dirty="0" smtClean="0">
                <a:ea typeface="ＭＳ Ｐゴシック" pitchFamily="-1" charset="-128"/>
              </a:rPr>
              <a:t>Speed of Trust	</a:t>
            </a:r>
          </a:p>
          <a:p>
            <a:pPr eaLnBrk="1" hangingPunct="1"/>
            <a:r>
              <a:rPr lang="en-US" dirty="0" smtClean="0">
                <a:ea typeface="ＭＳ Ｐゴシック" pitchFamily="-1" charset="-128"/>
              </a:rPr>
              <a:t>By Stephen Covey</a:t>
            </a:r>
          </a:p>
          <a:p>
            <a:pPr eaLnBrk="1" hangingPunct="1"/>
            <a:r>
              <a:rPr lang="en-US" dirty="0" smtClean="0">
                <a:ea typeface="ＭＳ Ｐゴシック" pitchFamily="-1" charset="-128"/>
              </a:rPr>
              <a:t>					</a:t>
            </a:r>
            <a:r>
              <a:rPr lang="en-US" sz="2400" dirty="0" smtClean="0">
                <a:ea typeface="ＭＳ Ｐゴシック" pitchFamily="-1" charset="-128"/>
              </a:rPr>
              <a:t>Jason M. Juliano</a:t>
            </a:r>
          </a:p>
        </p:txBody>
      </p:sp>
      <p:pic>
        <p:nvPicPr>
          <p:cNvPr id="15364" name="Picture 4" descr="OPM Seal"/>
          <p:cNvPicPr>
            <a:picLocks noChangeAspect="1" noChangeArrowheads="1"/>
          </p:cNvPicPr>
          <p:nvPr/>
        </p:nvPicPr>
        <p:blipFill>
          <a:blip r:embed="rId3"/>
          <a:srcRect/>
          <a:stretch>
            <a:fillRect/>
          </a:stretch>
        </p:blipFill>
        <p:spPr bwMode="auto">
          <a:xfrm>
            <a:off x="3886200" y="3276600"/>
            <a:ext cx="1371600" cy="1371600"/>
          </a:xfrm>
          <a:prstGeom prst="rect">
            <a:avLst/>
          </a:prstGeom>
          <a:noFill/>
          <a:ln w="9525">
            <a:noFill/>
            <a:miter lim="800000"/>
            <a:headEnd/>
            <a:tailEnd/>
          </a:ln>
        </p:spPr>
      </p:pic>
      <p:sp>
        <p:nvSpPr>
          <p:cNvPr id="15365" name="Rectangle 7"/>
          <p:cNvSpPr>
            <a:spLocks noChangeArrowheads="1"/>
          </p:cNvSpPr>
          <p:nvPr/>
        </p:nvSpPr>
        <p:spPr bwMode="auto">
          <a:xfrm>
            <a:off x="1055688" y="4003675"/>
            <a:ext cx="184150" cy="457200"/>
          </a:xfrm>
          <a:prstGeom prst="rect">
            <a:avLst/>
          </a:prstGeom>
          <a:noFill/>
          <a:ln w="9525">
            <a:noFill/>
            <a:miter lim="800000"/>
            <a:headEnd/>
            <a:tailEnd/>
          </a:ln>
        </p:spPr>
        <p:txBody>
          <a:bodyPr wrap="none">
            <a:spAutoFit/>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p:txBody>
          <a:bodyPr/>
          <a:lstStyle/>
          <a:p>
            <a:r>
              <a:rPr lang="en-US" sz="3200" dirty="0" smtClean="0">
                <a:ea typeface="ＭＳ Ｐゴシック" pitchFamily="-1" charset="-128"/>
              </a:rPr>
              <a:t>Leadership Book Review</a:t>
            </a:r>
          </a:p>
        </p:txBody>
      </p:sp>
      <p:sp>
        <p:nvSpPr>
          <p:cNvPr id="17411" name="Content Placeholder 4"/>
          <p:cNvSpPr>
            <a:spLocks noGrp="1"/>
          </p:cNvSpPr>
          <p:nvPr>
            <p:ph sz="half" idx="1"/>
          </p:nvPr>
        </p:nvSpPr>
        <p:spPr>
          <a:xfrm>
            <a:off x="457200" y="1600200"/>
            <a:ext cx="4495800" cy="4525963"/>
          </a:xfrm>
        </p:spPr>
        <p:txBody>
          <a:bodyPr/>
          <a:lstStyle/>
          <a:p>
            <a:r>
              <a:rPr lang="en-US" dirty="0" smtClean="0">
                <a:ea typeface="ＭＳ Ｐゴシック" pitchFamily="-1" charset="-128"/>
              </a:rPr>
              <a:t>The Speed of Trust</a:t>
            </a:r>
          </a:p>
          <a:p>
            <a:endParaRPr lang="en-US" dirty="0" smtClean="0">
              <a:ea typeface="ＭＳ Ｐゴシック" pitchFamily="-1" charset="-128"/>
            </a:endParaRPr>
          </a:p>
          <a:p>
            <a:r>
              <a:rPr lang="en-US" dirty="0" smtClean="0">
                <a:ea typeface="ＭＳ Ｐゴシック" pitchFamily="-1" charset="-128"/>
              </a:rPr>
              <a:t>Author:  </a:t>
            </a:r>
            <a:r>
              <a:rPr lang="en-US" dirty="0" smtClean="0">
                <a:ea typeface="ＭＳ Ｐゴシック" pitchFamily="-1" charset="-128"/>
              </a:rPr>
              <a:t>Stephen Covey</a:t>
            </a:r>
          </a:p>
        </p:txBody>
      </p:sp>
      <p:pic>
        <p:nvPicPr>
          <p:cNvPr id="6" name="Content Placeholder 5" descr="SPeed of trust.jpg"/>
          <p:cNvPicPr>
            <a:picLocks noGrp="1" noChangeAspect="1"/>
          </p:cNvPicPr>
          <p:nvPr>
            <p:ph sz="half" idx="2"/>
          </p:nvPr>
        </p:nvPicPr>
        <p:blipFill>
          <a:blip r:embed="rId2"/>
          <a:stretch>
            <a:fillRect/>
          </a:stretch>
        </p:blipFill>
        <p:spPr>
          <a:xfrm>
            <a:off x="5344672" y="1209516"/>
            <a:ext cx="3250688" cy="5038567"/>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bwMode="auto">
          <a:xfrm>
            <a:off x="2362200" y="110251"/>
            <a:ext cx="66294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solidFill>
                  <a:schemeClr val="tx2"/>
                </a:solidFill>
                <a:effectLst/>
                <a:uLnTx/>
                <a:uFillTx/>
                <a:latin typeface="+mj-lt"/>
                <a:ea typeface="ＭＳ Ｐゴシック" pitchFamily="-1" charset="-128"/>
                <a:cs typeface="ＭＳ Ｐゴシック" charset="-128"/>
              </a:rPr>
              <a:t>Key Messages from this Book</a:t>
            </a:r>
          </a:p>
        </p:txBody>
      </p:sp>
      <p:sp>
        <p:nvSpPr>
          <p:cNvPr id="7" name="Rectangle 6"/>
          <p:cNvSpPr/>
          <p:nvPr/>
        </p:nvSpPr>
        <p:spPr>
          <a:xfrm>
            <a:off x="526943" y="4463503"/>
            <a:ext cx="7873139" cy="1077218"/>
          </a:xfrm>
          <a:prstGeom prst="rect">
            <a:avLst/>
          </a:prstGeom>
        </p:spPr>
        <p:txBody>
          <a:bodyPr wrap="square">
            <a:spAutoFit/>
          </a:bodyPr>
          <a:lstStyle/>
          <a:p>
            <a:pPr algn="ctr"/>
            <a:r>
              <a:rPr lang="en-US" sz="1600" dirty="0" smtClean="0"/>
              <a:t>Trust </a:t>
            </a:r>
            <a:r>
              <a:rPr lang="en-US" sz="1600" dirty="0" smtClean="0"/>
              <a:t>has a “ripple </a:t>
            </a:r>
            <a:r>
              <a:rPr lang="en-US" sz="1600" dirty="0"/>
              <a:t>effect” </a:t>
            </a:r>
            <a:r>
              <a:rPr lang="en-US" sz="1600" dirty="0" smtClean="0"/>
              <a:t>as when a </a:t>
            </a:r>
            <a:r>
              <a:rPr lang="en-US" sz="1600" dirty="0" smtClean="0"/>
              <a:t>drop </a:t>
            </a:r>
            <a:r>
              <a:rPr lang="en-US" sz="1600" dirty="0"/>
              <a:t>falls into a pool of water. That drop will generate a number of concentric waves. Trust is like this </a:t>
            </a:r>
            <a:r>
              <a:rPr lang="en-US" sz="1600" dirty="0" smtClean="0"/>
              <a:t> because </a:t>
            </a:r>
            <a:r>
              <a:rPr lang="en-US" sz="1600" dirty="0"/>
              <a:t>it always flows from </a:t>
            </a:r>
            <a:r>
              <a:rPr lang="en-US" sz="1600" dirty="0" smtClean="0"/>
              <a:t>the inside </a:t>
            </a:r>
            <a:r>
              <a:rPr lang="en-US" sz="1600" dirty="0"/>
              <a:t>out. In the case of increasing trust, there </a:t>
            </a:r>
            <a:r>
              <a:rPr lang="en-US" sz="1600" dirty="0" smtClean="0"/>
              <a:t>are five </a:t>
            </a:r>
            <a:r>
              <a:rPr lang="en-US" sz="1600" dirty="0"/>
              <a:t>waves, each of which represents a context in which trust is established</a:t>
            </a:r>
            <a:r>
              <a:rPr lang="en-US" sz="1600" dirty="0" smtClean="0"/>
              <a:t>. </a:t>
            </a:r>
            <a:endParaRPr lang="en-US" sz="1600" dirty="0"/>
          </a:p>
        </p:txBody>
      </p:sp>
      <p:pic>
        <p:nvPicPr>
          <p:cNvPr id="1026" name="Picture 2"/>
          <p:cNvPicPr>
            <a:picLocks noChangeAspect="1" noChangeArrowheads="1"/>
          </p:cNvPicPr>
          <p:nvPr/>
        </p:nvPicPr>
        <p:blipFill>
          <a:blip r:embed="rId2"/>
          <a:srcRect/>
          <a:stretch>
            <a:fillRect/>
          </a:stretch>
        </p:blipFill>
        <p:spPr bwMode="auto">
          <a:xfrm>
            <a:off x="1144453" y="1352549"/>
            <a:ext cx="6918474" cy="2646013"/>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5735" y="1423558"/>
            <a:ext cx="8053952" cy="584775"/>
          </a:xfrm>
          <a:prstGeom prst="rect">
            <a:avLst/>
          </a:prstGeom>
        </p:spPr>
        <p:txBody>
          <a:bodyPr wrap="square">
            <a:spAutoFit/>
          </a:bodyPr>
          <a:lstStyle/>
          <a:p>
            <a:r>
              <a:rPr lang="en-US" sz="1600" b="1" dirty="0" smtClean="0"/>
              <a:t>1) Self </a:t>
            </a:r>
            <a:r>
              <a:rPr lang="en-US" sz="1600" b="1" dirty="0"/>
              <a:t>T</a:t>
            </a:r>
            <a:r>
              <a:rPr lang="en-US" sz="1600" b="1" dirty="0" smtClean="0"/>
              <a:t>rust: I</a:t>
            </a:r>
            <a:r>
              <a:rPr lang="en-US" sz="1600" dirty="0" smtClean="0"/>
              <a:t>s </a:t>
            </a:r>
            <a:r>
              <a:rPr lang="en-US" sz="1600" dirty="0"/>
              <a:t>derived from your abilities and your capacity to set and achieve goals and keep commitments.</a:t>
            </a:r>
          </a:p>
        </p:txBody>
      </p:sp>
      <p:sp>
        <p:nvSpPr>
          <p:cNvPr id="6" name="TextBox 5"/>
          <p:cNvSpPr txBox="1"/>
          <p:nvPr/>
        </p:nvSpPr>
        <p:spPr>
          <a:xfrm>
            <a:off x="3642118" y="77490"/>
            <a:ext cx="3243708" cy="584775"/>
          </a:xfrm>
          <a:prstGeom prst="rect">
            <a:avLst/>
          </a:prstGeom>
          <a:noFill/>
        </p:spPr>
        <p:txBody>
          <a:bodyPr wrap="none" rtlCol="0">
            <a:spAutoFit/>
          </a:bodyPr>
          <a:lstStyle/>
          <a:p>
            <a:r>
              <a:rPr lang="en-US" sz="3200" dirty="0" smtClean="0"/>
              <a:t>5 Waves of Trust</a:t>
            </a:r>
            <a:endParaRPr lang="en-US" sz="3200" dirty="0"/>
          </a:p>
        </p:txBody>
      </p:sp>
      <p:sp>
        <p:nvSpPr>
          <p:cNvPr id="9" name="Rectangle 8"/>
          <p:cNvSpPr/>
          <p:nvPr/>
        </p:nvSpPr>
        <p:spPr>
          <a:xfrm>
            <a:off x="255735" y="2008333"/>
            <a:ext cx="8671289" cy="1815882"/>
          </a:xfrm>
          <a:prstGeom prst="rect">
            <a:avLst/>
          </a:prstGeom>
        </p:spPr>
        <p:txBody>
          <a:bodyPr wrap="square">
            <a:spAutoFit/>
          </a:bodyPr>
          <a:lstStyle/>
          <a:p>
            <a:r>
              <a:rPr lang="en-US" sz="1600" b="1" dirty="0" smtClean="0"/>
              <a:t>2) Relationship </a:t>
            </a:r>
            <a:r>
              <a:rPr lang="en-US" sz="1600" b="1" dirty="0" smtClean="0"/>
              <a:t>Trust:  </a:t>
            </a:r>
            <a:r>
              <a:rPr lang="en-US" sz="1600" dirty="0" smtClean="0"/>
              <a:t>Essentially </a:t>
            </a:r>
            <a:r>
              <a:rPr lang="en-US" sz="1600" dirty="0"/>
              <a:t>boils down to a matter of how you </a:t>
            </a:r>
            <a:r>
              <a:rPr lang="en-US" sz="1600" dirty="0" smtClean="0"/>
              <a:t>establish and </a:t>
            </a:r>
            <a:r>
              <a:rPr lang="en-US" sz="1600" dirty="0"/>
              <a:t>subsequently increase </a:t>
            </a:r>
            <a:r>
              <a:rPr lang="en-US" sz="1600" dirty="0" smtClean="0"/>
              <a:t>the virtual </a:t>
            </a:r>
            <a:r>
              <a:rPr lang="en-US" sz="1600" dirty="0"/>
              <a:t>trust accounts you have with other people. The key here is to act consistently at all times and in </a:t>
            </a:r>
            <a:r>
              <a:rPr lang="en-US" sz="1600" dirty="0" smtClean="0"/>
              <a:t>all circumstances</a:t>
            </a:r>
            <a:r>
              <a:rPr lang="en-US" sz="1600" dirty="0"/>
              <a:t>. High-trust leaders consistently exhibit 13 behaviors, each of which can be learned </a:t>
            </a:r>
            <a:r>
              <a:rPr lang="en-US" sz="1600" dirty="0" smtClean="0"/>
              <a:t>and then </a:t>
            </a:r>
            <a:r>
              <a:rPr lang="en-US" sz="1600" dirty="0"/>
              <a:t>applied by everyone in order to generate trust</a:t>
            </a:r>
            <a:r>
              <a:rPr lang="en-US" sz="1600" dirty="0" smtClean="0"/>
              <a:t>: </a:t>
            </a:r>
            <a:r>
              <a:rPr lang="en-US" sz="1600" dirty="0"/>
              <a:t>(1) Talk straight; (2) Show respect; (3) Be transparent; (4) Right wrongs; (5) Show loyalty</a:t>
            </a:r>
            <a:r>
              <a:rPr lang="en-US" sz="1600" dirty="0" smtClean="0"/>
              <a:t>; (</a:t>
            </a:r>
            <a:r>
              <a:rPr lang="en-US" sz="1600" dirty="0"/>
              <a:t>6) Deliver results; (7) Get better; (8) Confront reality; (</a:t>
            </a:r>
            <a:r>
              <a:rPr lang="en-US" sz="1600" dirty="0" smtClean="0"/>
              <a:t>9) State expectations; (</a:t>
            </a:r>
            <a:r>
              <a:rPr lang="en-US" sz="1600" dirty="0"/>
              <a:t>10) Be accountable; (11) Listen first; (12) </a:t>
            </a:r>
            <a:r>
              <a:rPr lang="en-US" sz="1600" dirty="0" smtClean="0"/>
              <a:t>Meet commitments</a:t>
            </a:r>
            <a:r>
              <a:rPr lang="en-US" sz="1600" dirty="0"/>
              <a:t>; (13) Extend trust.</a:t>
            </a:r>
          </a:p>
        </p:txBody>
      </p:sp>
      <p:sp>
        <p:nvSpPr>
          <p:cNvPr id="10" name="Rectangle 9"/>
          <p:cNvSpPr/>
          <p:nvPr/>
        </p:nvSpPr>
        <p:spPr>
          <a:xfrm>
            <a:off x="255735" y="3802080"/>
            <a:ext cx="8379410" cy="830997"/>
          </a:xfrm>
          <a:prstGeom prst="rect">
            <a:avLst/>
          </a:prstGeom>
        </p:spPr>
        <p:txBody>
          <a:bodyPr wrap="square">
            <a:spAutoFit/>
          </a:bodyPr>
          <a:lstStyle/>
          <a:p>
            <a:r>
              <a:rPr lang="en-US" sz="1600" b="1" dirty="0" smtClean="0"/>
              <a:t>3) Organizational </a:t>
            </a:r>
            <a:r>
              <a:rPr lang="en-US" sz="1600" b="1" dirty="0" smtClean="0"/>
              <a:t>Trust</a:t>
            </a:r>
            <a:r>
              <a:rPr lang="en-US" sz="1600" dirty="0" smtClean="0"/>
              <a:t>: When </a:t>
            </a:r>
            <a:r>
              <a:rPr lang="en-US" sz="1600" dirty="0"/>
              <a:t>you work with people you trust, more can get done. Organizational trust is derived from alignment </a:t>
            </a:r>
            <a:r>
              <a:rPr lang="en-US" sz="1600" dirty="0" smtClean="0"/>
              <a:t>– having </a:t>
            </a:r>
            <a:r>
              <a:rPr lang="en-US" sz="1600" dirty="0"/>
              <a:t>the organization’s systems, structures </a:t>
            </a:r>
            <a:r>
              <a:rPr lang="en-US" sz="1600" dirty="0" smtClean="0"/>
              <a:t>and rewards </a:t>
            </a:r>
            <a:r>
              <a:rPr lang="en-US" sz="1600" dirty="0"/>
              <a:t>aligned with one consistent objective.</a:t>
            </a:r>
          </a:p>
        </p:txBody>
      </p:sp>
      <p:sp>
        <p:nvSpPr>
          <p:cNvPr id="11" name="Rectangle 10"/>
          <p:cNvSpPr/>
          <p:nvPr/>
        </p:nvSpPr>
        <p:spPr>
          <a:xfrm>
            <a:off x="255735" y="4725410"/>
            <a:ext cx="8379409" cy="584775"/>
          </a:xfrm>
          <a:prstGeom prst="rect">
            <a:avLst/>
          </a:prstGeom>
        </p:spPr>
        <p:txBody>
          <a:bodyPr wrap="square">
            <a:spAutoFit/>
          </a:bodyPr>
          <a:lstStyle/>
          <a:p>
            <a:r>
              <a:rPr lang="en-US" sz="1600" b="1" dirty="0" smtClean="0"/>
              <a:t>4) Market </a:t>
            </a:r>
            <a:r>
              <a:rPr lang="en-US" sz="1600" b="1" dirty="0"/>
              <a:t>T</a:t>
            </a:r>
            <a:r>
              <a:rPr lang="en-US" sz="1600" b="1" dirty="0" smtClean="0"/>
              <a:t>rust:  </a:t>
            </a:r>
            <a:r>
              <a:rPr lang="en-US" sz="1600" dirty="0" smtClean="0"/>
              <a:t>Is </a:t>
            </a:r>
            <a:r>
              <a:rPr lang="en-US" sz="1600" dirty="0"/>
              <a:t>easy to understand and measure. It is driven by your reputation</a:t>
            </a:r>
            <a:r>
              <a:rPr lang="en-US" sz="1600" dirty="0" smtClean="0"/>
              <a:t>. When </a:t>
            </a:r>
            <a:r>
              <a:rPr lang="en-US" sz="1600" dirty="0"/>
              <a:t>customers, </a:t>
            </a:r>
            <a:r>
              <a:rPr lang="en-US" sz="1600" dirty="0" smtClean="0"/>
              <a:t>investors and </a:t>
            </a:r>
            <a:r>
              <a:rPr lang="en-US" sz="1600" dirty="0"/>
              <a:t>others in the marketplace trust your brand, they act differently.</a:t>
            </a:r>
          </a:p>
        </p:txBody>
      </p:sp>
      <p:sp>
        <p:nvSpPr>
          <p:cNvPr id="12" name="Rectangle 11"/>
          <p:cNvSpPr/>
          <p:nvPr/>
        </p:nvSpPr>
        <p:spPr>
          <a:xfrm>
            <a:off x="255735" y="5369776"/>
            <a:ext cx="8410406" cy="1077218"/>
          </a:xfrm>
          <a:prstGeom prst="rect">
            <a:avLst/>
          </a:prstGeom>
        </p:spPr>
        <p:txBody>
          <a:bodyPr wrap="square">
            <a:spAutoFit/>
          </a:bodyPr>
          <a:lstStyle/>
          <a:p>
            <a:r>
              <a:rPr lang="en-US" sz="1600" b="1" dirty="0" smtClean="0"/>
              <a:t>5) Societal </a:t>
            </a:r>
            <a:r>
              <a:rPr lang="en-US" sz="1600" b="1" dirty="0" smtClean="0"/>
              <a:t>Trust: </a:t>
            </a:r>
            <a:r>
              <a:rPr lang="en-US" sz="1600" dirty="0" smtClean="0"/>
              <a:t>Increases when you </a:t>
            </a:r>
            <a:r>
              <a:rPr lang="en-US" sz="1600" dirty="0"/>
              <a:t>create value for others and for society at large. The key here is to make </a:t>
            </a:r>
            <a:r>
              <a:rPr lang="en-US" sz="1600" dirty="0" smtClean="0"/>
              <a:t>a meaningful </a:t>
            </a:r>
            <a:r>
              <a:rPr lang="en-US" sz="1600" dirty="0"/>
              <a:t>contribution. When you give something back to society, suspicion and cynicism can be offset</a:t>
            </a:r>
          </a:p>
          <a:p>
            <a:r>
              <a:rPr lang="en-US" sz="1600" dirty="0"/>
              <a:t>or allayed.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7600" y="138192"/>
            <a:ext cx="6629400" cy="563563"/>
          </a:xfrm>
        </p:spPr>
        <p:txBody>
          <a:bodyPr/>
          <a:lstStyle/>
          <a:p>
            <a:r>
              <a:rPr lang="en-US" sz="3200" dirty="0" smtClean="0"/>
              <a:t>Relationship Trust</a:t>
            </a:r>
            <a:endParaRPr lang="en-US" sz="3200" dirty="0"/>
          </a:p>
        </p:txBody>
      </p:sp>
      <p:sp>
        <p:nvSpPr>
          <p:cNvPr id="3" name="Content Placeholder 2"/>
          <p:cNvSpPr>
            <a:spLocks noGrp="1"/>
          </p:cNvSpPr>
          <p:nvPr>
            <p:ph idx="1"/>
          </p:nvPr>
        </p:nvSpPr>
        <p:spPr>
          <a:xfrm>
            <a:off x="100746" y="1631196"/>
            <a:ext cx="9089748" cy="4525963"/>
          </a:xfrm>
        </p:spPr>
        <p:txBody>
          <a:bodyPr/>
          <a:lstStyle/>
          <a:p>
            <a:pPr marL="169863" indent="-169863">
              <a:buNone/>
            </a:pPr>
            <a:r>
              <a:rPr lang="en-US" sz="1600" dirty="0" smtClean="0"/>
              <a:t>(1) Talk straight: Always be honest and up-front about what you’re thinking. Tell the truth</a:t>
            </a:r>
          </a:p>
          <a:p>
            <a:pPr marL="169863" indent="-169863">
              <a:buNone/>
            </a:pPr>
            <a:r>
              <a:rPr lang="en-US" sz="1600" dirty="0" smtClean="0"/>
              <a:t>(2) Show respect: Respect the dignity and feelings of everyone you come into contact with.</a:t>
            </a:r>
          </a:p>
          <a:p>
            <a:pPr marL="169863" indent="-169863">
              <a:buNone/>
            </a:pPr>
            <a:r>
              <a:rPr lang="en-US" sz="1600" dirty="0" smtClean="0"/>
              <a:t>(3) Be transparent: Be completely open about the facts.</a:t>
            </a:r>
          </a:p>
          <a:p>
            <a:pPr marL="169863" indent="-169863">
              <a:buNone/>
            </a:pPr>
            <a:r>
              <a:rPr lang="en-US" sz="1600" dirty="0" smtClean="0"/>
              <a:t>(4) Right wrongs: When you end up being wrong, work very hard at making things right.</a:t>
            </a:r>
          </a:p>
          <a:p>
            <a:pPr marL="169863" indent="-169863">
              <a:buNone/>
            </a:pPr>
            <a:r>
              <a:rPr lang="en-US" sz="1600" dirty="0" smtClean="0"/>
              <a:t>(5) Show loyalty: </a:t>
            </a:r>
            <a:r>
              <a:rPr lang="en-US" sz="1500" dirty="0" smtClean="0"/>
              <a:t>Always give credit where it is due; acknowledge the input and contributions of others.</a:t>
            </a:r>
          </a:p>
          <a:p>
            <a:pPr marL="169863" indent="-169863">
              <a:buNone/>
            </a:pPr>
            <a:r>
              <a:rPr lang="en-US" sz="1600" dirty="0" smtClean="0"/>
              <a:t>(6) Deliver results: Establish a track record of getting the right things done.</a:t>
            </a:r>
          </a:p>
          <a:p>
            <a:pPr marL="169863" indent="-169863">
              <a:buNone/>
            </a:pPr>
            <a:r>
              <a:rPr lang="en-US" sz="1600" dirty="0" smtClean="0"/>
              <a:t>(7) Get better: Keep upping your game by increasing your personal capabilities.</a:t>
            </a:r>
          </a:p>
          <a:p>
            <a:pPr marL="169863" indent="-169863">
              <a:buNone/>
            </a:pPr>
            <a:r>
              <a:rPr lang="en-US" sz="1600" dirty="0" smtClean="0"/>
              <a:t>(8) Confront reality: Address the tough issues and acknowledge what is unsaid</a:t>
            </a:r>
          </a:p>
          <a:p>
            <a:pPr marL="169863" indent="-169863">
              <a:buNone/>
            </a:pPr>
            <a:r>
              <a:rPr lang="en-US" sz="1600" dirty="0" smtClean="0"/>
              <a:t>(9) State expectations: Always discuss your expectations so they are clearly defined.</a:t>
            </a:r>
          </a:p>
          <a:p>
            <a:pPr marL="169863" indent="-169863">
              <a:buNone/>
            </a:pPr>
            <a:r>
              <a:rPr lang="en-US" sz="1600" dirty="0" smtClean="0"/>
              <a:t>(10) Be accountable: To be trusted, accept that the buck stops with you. </a:t>
            </a:r>
          </a:p>
          <a:p>
            <a:pPr marL="169863" indent="-169863">
              <a:buNone/>
            </a:pPr>
            <a:r>
              <a:rPr lang="en-US" sz="1600" dirty="0" smtClean="0"/>
              <a:t>(11) Listen first: Trust grows when you get into the habit of listening before you speak.</a:t>
            </a:r>
          </a:p>
          <a:p>
            <a:pPr marL="169863" indent="-169863">
              <a:buNone/>
            </a:pPr>
            <a:r>
              <a:rPr lang="en-US" sz="1600" dirty="0" smtClean="0"/>
              <a:t>(12) Meet commitments: The quickest way to destroy trust is to say one thing and do another.</a:t>
            </a:r>
          </a:p>
          <a:p>
            <a:pPr marL="169863" indent="-169863">
              <a:buNone/>
            </a:pPr>
            <a:r>
              <a:rPr lang="en-US" sz="1600" dirty="0" smtClean="0"/>
              <a:t>(13) Extend trust: To earn trust, demonstrate your ability to appropriately trust others.</a:t>
            </a:r>
            <a:endParaRPr lang="en-US" sz="1600" dirty="0"/>
          </a:p>
        </p:txBody>
      </p:sp>
      <p:sp>
        <p:nvSpPr>
          <p:cNvPr id="5" name="TextBox 4"/>
          <p:cNvSpPr txBox="1"/>
          <p:nvPr/>
        </p:nvSpPr>
        <p:spPr>
          <a:xfrm>
            <a:off x="2888867" y="917571"/>
            <a:ext cx="5663153" cy="523220"/>
          </a:xfrm>
          <a:prstGeom prst="rect">
            <a:avLst/>
          </a:prstGeom>
          <a:noFill/>
        </p:spPr>
        <p:txBody>
          <a:bodyPr wrap="none" rtlCol="0">
            <a:spAutoFit/>
          </a:bodyPr>
          <a:lstStyle/>
          <a:p>
            <a:r>
              <a:rPr lang="en-US" sz="2800" dirty="0" smtClean="0"/>
              <a:t>13 Behaviors of Relationship Trust</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72325" y="1580827"/>
            <a:ext cx="8919275" cy="1576953"/>
          </a:xfrm>
        </p:spPr>
        <p:txBody>
          <a:bodyPr/>
          <a:lstStyle/>
          <a:p>
            <a:pPr marL="182880">
              <a:spcBef>
                <a:spcPts val="0"/>
              </a:spcBef>
              <a:buNone/>
            </a:pPr>
            <a:r>
              <a:rPr lang="en-US" sz="1800" i="1" dirty="0" smtClean="0"/>
              <a:t>“ Trust impacts us 24/7, 365 days a year. It undergirds and affects the quality of  every relationship, every communication, every work project, every business venture, every effort in which we are engaged. Contrary to what most people believe, trust is not some soft, illusive quality that you either have or you don’t; rather, trust is a pragmatic, tangible, actionable asset that you can create” Stephen Covey</a:t>
            </a:r>
            <a:endParaRPr lang="en-US" sz="1800" dirty="0" smtClean="0">
              <a:ea typeface="ＭＳ Ｐゴシック" pitchFamily="-1" charset="-128"/>
            </a:endParaRPr>
          </a:p>
        </p:txBody>
      </p:sp>
      <p:sp>
        <p:nvSpPr>
          <p:cNvPr id="4" name="Title 1"/>
          <p:cNvSpPr txBox="1">
            <a:spLocks/>
          </p:cNvSpPr>
          <p:nvPr/>
        </p:nvSpPr>
        <p:spPr bwMode="auto">
          <a:xfrm>
            <a:off x="2499102" y="87384"/>
            <a:ext cx="66294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0" cap="none" spc="0" normalizeH="0" baseline="0" noProof="0" dirty="0" smtClean="0">
                <a:ln>
                  <a:noFill/>
                </a:ln>
                <a:solidFill>
                  <a:schemeClr val="tx2"/>
                </a:solidFill>
                <a:effectLst/>
                <a:uLnTx/>
                <a:uFillTx/>
                <a:latin typeface="+mj-lt"/>
                <a:ea typeface="ＭＳ Ｐゴシック" pitchFamily="-1" charset="-128"/>
                <a:cs typeface="ＭＳ Ｐゴシック" charset="-128"/>
              </a:rPr>
              <a:t>Quotes I Would Like To Share</a:t>
            </a:r>
          </a:p>
        </p:txBody>
      </p:sp>
      <p:sp>
        <p:nvSpPr>
          <p:cNvPr id="6" name="Rectangle 5"/>
          <p:cNvSpPr/>
          <p:nvPr/>
        </p:nvSpPr>
        <p:spPr>
          <a:xfrm>
            <a:off x="180812" y="4606848"/>
            <a:ext cx="8919274" cy="369332"/>
          </a:xfrm>
          <a:prstGeom prst="rect">
            <a:avLst/>
          </a:prstGeom>
        </p:spPr>
        <p:txBody>
          <a:bodyPr wrap="square">
            <a:spAutoFit/>
          </a:bodyPr>
          <a:lstStyle/>
          <a:p>
            <a:r>
              <a:rPr lang="en-US" i="1" dirty="0" smtClean="0"/>
              <a:t>“Men build too many walls and not enough bridges” Sir Isaac Newton</a:t>
            </a:r>
            <a:endParaRPr lang="en-US" dirty="0"/>
          </a:p>
        </p:txBody>
      </p:sp>
      <p:sp>
        <p:nvSpPr>
          <p:cNvPr id="5" name="Rectangle 4"/>
          <p:cNvSpPr/>
          <p:nvPr/>
        </p:nvSpPr>
        <p:spPr>
          <a:xfrm>
            <a:off x="255722" y="3488412"/>
            <a:ext cx="8919274" cy="923330"/>
          </a:xfrm>
          <a:prstGeom prst="rect">
            <a:avLst/>
          </a:prstGeom>
        </p:spPr>
        <p:txBody>
          <a:bodyPr wrap="square">
            <a:spAutoFit/>
          </a:bodyPr>
          <a:lstStyle/>
          <a:p>
            <a:r>
              <a:rPr lang="en-US" i="1" dirty="0"/>
              <a:t>“As a leader, you can be successful at the Self Trust </a:t>
            </a:r>
            <a:r>
              <a:rPr lang="en-US" i="1" dirty="0" smtClean="0"/>
              <a:t>and Relationship </a:t>
            </a:r>
            <a:r>
              <a:rPr lang="en-US" i="1" dirty="0"/>
              <a:t>Trust levels so that people trust you as a </a:t>
            </a:r>
            <a:r>
              <a:rPr lang="en-US" i="1" dirty="0" smtClean="0"/>
              <a:t>person, but </a:t>
            </a:r>
            <a:r>
              <a:rPr lang="en-US" i="1" dirty="0"/>
              <a:t>then fail at the Organizational Trust level by not </a:t>
            </a:r>
            <a:r>
              <a:rPr lang="en-US" i="1" dirty="0" smtClean="0"/>
              <a:t>designing and </a:t>
            </a:r>
            <a:r>
              <a:rPr lang="en-US" i="1" dirty="0"/>
              <a:t>aligning systems that promote trust</a:t>
            </a:r>
            <a:r>
              <a:rPr lang="en-US" i="1" dirty="0" smtClean="0"/>
              <a:t>.” Stephen Covey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A good reminder of self behaviors when moving into leading a new organization.</a:t>
            </a:r>
          </a:p>
          <a:p>
            <a:endParaRPr lang="en-US" sz="2400" dirty="0" smtClean="0"/>
          </a:p>
          <a:p>
            <a:r>
              <a:rPr lang="en-US" sz="2400" dirty="0" smtClean="0"/>
              <a:t>Very simple behaviors that are not just important to business but also personal relationships</a:t>
            </a:r>
          </a:p>
          <a:p>
            <a:endParaRPr lang="en-US" sz="2400" dirty="0" smtClean="0"/>
          </a:p>
          <a:p>
            <a:r>
              <a:rPr lang="en-US" sz="2400" dirty="0" smtClean="0"/>
              <a:t>My opinion is that we lack and fail to understand how to build trust within organizations.</a:t>
            </a:r>
            <a:endParaRPr lang="en-US" sz="2400" dirty="0"/>
          </a:p>
        </p:txBody>
      </p:sp>
      <p:sp>
        <p:nvSpPr>
          <p:cNvPr id="6" name="Title 1"/>
          <p:cNvSpPr>
            <a:spLocks noGrp="1"/>
          </p:cNvSpPr>
          <p:nvPr>
            <p:ph type="title"/>
          </p:nvPr>
        </p:nvSpPr>
        <p:spPr>
          <a:xfrm>
            <a:off x="2362200" y="76200"/>
            <a:ext cx="6629400" cy="563563"/>
          </a:xfrm>
        </p:spPr>
        <p:txBody>
          <a:bodyPr/>
          <a:lstStyle/>
          <a:p>
            <a:r>
              <a:rPr lang="en-US" sz="3200" dirty="0" smtClean="0">
                <a:ea typeface="ＭＳ Ｐゴシック" pitchFamily="-1" charset="-128"/>
              </a:rPr>
              <a:t>What This Book Meant To Me</a:t>
            </a:r>
          </a:p>
        </p:txBody>
      </p:sp>
    </p:spTree>
  </p:cSld>
  <p:clrMapOvr>
    <a:masterClrMapping/>
  </p:clrMapOvr>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Basic APG.potx</Template>
  <TotalTime>1178</TotalTime>
  <Words>821</Words>
  <Application>Microsoft Office PowerPoint</Application>
  <PresentationFormat>On-screen Show (4:3)</PresentationFormat>
  <Paragraphs>42</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1_Custom Design</vt:lpstr>
      <vt:lpstr>APG Senior Leadership Cohort Program 2014</vt:lpstr>
      <vt:lpstr>Leadership Book Review</vt:lpstr>
      <vt:lpstr>Slide 3</vt:lpstr>
      <vt:lpstr>Slide 4</vt:lpstr>
      <vt:lpstr>Relationship Trust</vt:lpstr>
      <vt:lpstr>Slide 6</vt:lpstr>
      <vt:lpstr>What This Book Meant To Me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Leading with Impact</dc:title>
  <dc:creator>Trish Mooney</dc:creator>
  <cp:lastModifiedBy>jason.juliano</cp:lastModifiedBy>
  <cp:revision>32</cp:revision>
  <cp:lastPrinted>2011-06-13T12:29:39Z</cp:lastPrinted>
  <dcterms:created xsi:type="dcterms:W3CDTF">2011-06-26T12:32:45Z</dcterms:created>
  <dcterms:modified xsi:type="dcterms:W3CDTF">2014-11-11T18:46:52Z</dcterms:modified>
</cp:coreProperties>
</file>