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handoutMasterIdLst>
    <p:handoutMasterId r:id="rId12"/>
  </p:handoutMasterIdLst>
  <p:sldIdLst>
    <p:sldId id="275" r:id="rId2"/>
    <p:sldId id="280" r:id="rId3"/>
    <p:sldId id="276" r:id="rId4"/>
    <p:sldId id="281" r:id="rId5"/>
    <p:sldId id="283" r:id="rId6"/>
    <p:sldId id="284" r:id="rId7"/>
    <p:sldId id="277" r:id="rId8"/>
    <p:sldId id="278" r:id="rId9"/>
    <p:sldId id="285" r:id="rId1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1"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 charset="-128"/>
        <a:cs typeface="+mn-cs"/>
      </a:defRPr>
    </a:lvl5pPr>
    <a:lvl6pPr marL="2286000" algn="l" defTabSz="914400" rtl="0" eaLnBrk="1" latinLnBrk="0" hangingPunct="1">
      <a:defRPr kern="1200">
        <a:solidFill>
          <a:schemeClr val="tx1"/>
        </a:solidFill>
        <a:latin typeface="Arial" charset="0"/>
        <a:ea typeface="ＭＳ Ｐゴシック" pitchFamily="-1" charset="-128"/>
        <a:cs typeface="+mn-cs"/>
      </a:defRPr>
    </a:lvl6pPr>
    <a:lvl7pPr marL="2743200" algn="l" defTabSz="914400" rtl="0" eaLnBrk="1" latinLnBrk="0" hangingPunct="1">
      <a:defRPr kern="1200">
        <a:solidFill>
          <a:schemeClr val="tx1"/>
        </a:solidFill>
        <a:latin typeface="Arial" charset="0"/>
        <a:ea typeface="ＭＳ Ｐゴシック" pitchFamily="-1" charset="-128"/>
        <a:cs typeface="+mn-cs"/>
      </a:defRPr>
    </a:lvl7pPr>
    <a:lvl8pPr marL="3200400" algn="l" defTabSz="914400" rtl="0" eaLnBrk="1" latinLnBrk="0" hangingPunct="1">
      <a:defRPr kern="1200">
        <a:solidFill>
          <a:schemeClr val="tx1"/>
        </a:solidFill>
        <a:latin typeface="Arial" charset="0"/>
        <a:ea typeface="ＭＳ Ｐゴシック" pitchFamily="-1" charset="-128"/>
        <a:cs typeface="+mn-cs"/>
      </a:defRPr>
    </a:lvl8pPr>
    <a:lvl9pPr marL="3657600" algn="l" defTabSz="914400" rtl="0" eaLnBrk="1" latinLnBrk="0" hangingPunct="1">
      <a:defRPr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70"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2AB6210-3781-42C8-AAB8-23F7BC771043}" type="datetime1">
              <a:rPr lang="en-US"/>
              <a:pPr/>
              <a:t>11/14/2014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073C17E3-A278-4BD9-A4AD-99C91F394DFB}" type="slidenum">
              <a:rPr lang="en-US"/>
              <a:pPr/>
              <a:t>‹#›</a:t>
            </a:fld>
            <a:endParaRPr lang="en-US" dirty="0"/>
          </a:p>
        </p:txBody>
      </p:sp>
    </p:spTree>
    <p:extLst>
      <p:ext uri="{BB962C8B-B14F-4D97-AF65-F5344CB8AC3E}">
        <p14:creationId xmlns:p14="http://schemas.microsoft.com/office/powerpoint/2010/main" xmlns="" val="3324364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1" charset="0"/>
              </a:defRPr>
            </a:lvl1pPr>
          </a:lstStyle>
          <a:p>
            <a:fld id="{06D55FEB-65D7-4F3C-98F4-9A48327EB49B}" type="datetime1">
              <a:rPr lang="en-US"/>
              <a:pPr/>
              <a:t>11/14/2014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1" charset="0"/>
              </a:defRPr>
            </a:lvl1pPr>
          </a:lstStyle>
          <a:p>
            <a:fld id="{987AEE39-2942-42D8-A4B8-E7DDE6624ADD}" type="slidenum">
              <a:rPr lang="en-US"/>
              <a:pPr/>
              <a:t>‹#›</a:t>
            </a:fld>
            <a:endParaRPr lang="en-US" dirty="0"/>
          </a:p>
        </p:txBody>
      </p:sp>
    </p:spTree>
    <p:extLst>
      <p:ext uri="{BB962C8B-B14F-4D97-AF65-F5344CB8AC3E}">
        <p14:creationId xmlns:p14="http://schemas.microsoft.com/office/powerpoint/2010/main" xmlns="" val="11093303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p:cNvSpPr>
          <p:nvPr>
            <p:ph type="sldImg"/>
          </p:nvPr>
        </p:nvSpPr>
        <p:spPr bwMode="auto">
          <a:noFill/>
          <a:ln>
            <a:solidFill>
              <a:srgbClr val="000000"/>
            </a:solidFill>
            <a:miter lim="800000"/>
            <a:headEnd/>
            <a:tailEnd/>
          </a:ln>
        </p:spPr>
      </p:sp>
      <p:sp>
        <p:nvSpPr>
          <p:cNvPr id="16387" name="Rectangle 3"/>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z="2400" dirty="0" smtClean="0">
              <a:latin typeface="Arial" charset="0"/>
              <a:ea typeface="ＭＳ Ｐゴシック" pitchFamily="-1" charset="-128"/>
            </a:endParaRPr>
          </a:p>
        </p:txBody>
      </p:sp>
    </p:spTree>
    <p:extLst>
      <p:ext uri="{BB962C8B-B14F-4D97-AF65-F5344CB8AC3E}">
        <p14:creationId xmlns:p14="http://schemas.microsoft.com/office/powerpoint/2010/main" xmlns="" val="603834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7AEE39-2942-42D8-A4B8-E7DDE6624AD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7AEE39-2942-42D8-A4B8-E7DDE6624AD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7AEE39-2942-42D8-A4B8-E7DDE6624AD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7AEE39-2942-42D8-A4B8-E7DDE6624ADD}"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7AEE39-2942-42D8-A4B8-E7DDE6624ADD}" type="slidenum">
              <a:rPr lang="en-US" smtClean="0"/>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7AEE39-2942-42D8-A4B8-E7DDE6624ADD}"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descr="CMA_ppt_wDUI_front_bkgrnd"/>
          <p:cNvPicPr>
            <a:picLocks noChangeAspect="1" noChangeArrowheads="1"/>
          </p:cNvPicPr>
          <p:nvPr/>
        </p:nvPicPr>
        <p:blipFill>
          <a:blip r:embed="rId2"/>
          <a:srcRect l="241" r="824" b="847"/>
          <a:stretch>
            <a:fillRect/>
          </a:stretch>
        </p:blipFill>
        <p:spPr bwMode="auto">
          <a:xfrm>
            <a:off x="0" y="-17463"/>
            <a:ext cx="9144000" cy="6875463"/>
          </a:xfrm>
          <a:prstGeom prst="rect">
            <a:avLst/>
          </a:prstGeom>
          <a:noFill/>
          <a:ln w="9525">
            <a:noFill/>
            <a:miter lim="800000"/>
            <a:headEnd/>
            <a:tailEnd/>
          </a:ln>
        </p:spPr>
      </p:pic>
      <p:pic>
        <p:nvPicPr>
          <p:cNvPr id="5" name="Picture 11" descr="COHORT Logo by Toby Cisneros 2 16 2010"/>
          <p:cNvPicPr>
            <a:picLocks noChangeAspect="1" noChangeArrowheads="1"/>
          </p:cNvPicPr>
          <p:nvPr/>
        </p:nvPicPr>
        <p:blipFill>
          <a:blip r:embed="rId3"/>
          <a:srcRect/>
          <a:stretch>
            <a:fillRect/>
          </a:stretch>
        </p:blipFill>
        <p:spPr bwMode="auto">
          <a:xfrm>
            <a:off x="609600" y="457200"/>
            <a:ext cx="3733800" cy="1919288"/>
          </a:xfrm>
          <a:prstGeom prst="rect">
            <a:avLst/>
          </a:prstGeom>
          <a:noFill/>
          <a:ln w="9525">
            <a:noFill/>
            <a:miter lim="800000"/>
            <a:headEnd/>
            <a:tailEnd/>
          </a:ln>
        </p:spPr>
      </p:pic>
      <p:sp>
        <p:nvSpPr>
          <p:cNvPr id="87043" name="Rectangle 3"/>
          <p:cNvSpPr>
            <a:spLocks noGrp="1" noChangeArrowheads="1"/>
          </p:cNvSpPr>
          <p:nvPr>
            <p:ph type="ctrTitle"/>
          </p:nvPr>
        </p:nvSpPr>
        <p:spPr>
          <a:xfrm>
            <a:off x="762000" y="3581400"/>
            <a:ext cx="7772400" cy="762000"/>
          </a:xfrm>
        </p:spPr>
        <p:txBody>
          <a:bodyPr/>
          <a:lstStyle>
            <a:lvl1pPr>
              <a:defRPr/>
            </a:lvl1pPr>
          </a:lstStyle>
          <a:p>
            <a:r>
              <a:rPr lang="en-US" smtClean="0"/>
              <a:t>Click to edit Master title style</a:t>
            </a:r>
            <a:endParaRPr lang="en-US"/>
          </a:p>
        </p:txBody>
      </p:sp>
      <p:sp>
        <p:nvSpPr>
          <p:cNvPr id="87044" name="Rectangle 4"/>
          <p:cNvSpPr>
            <a:spLocks noGrp="1" noChangeArrowheads="1"/>
          </p:cNvSpPr>
          <p:nvPr>
            <p:ph type="subTitle" idx="1"/>
          </p:nvPr>
        </p:nvSpPr>
        <p:spPr>
          <a:xfrm>
            <a:off x="1371600" y="4495800"/>
            <a:ext cx="6400800" cy="838200"/>
          </a:xfrm>
        </p:spPr>
        <p:txBody>
          <a:bodyPr/>
          <a:lstStyle>
            <a:lvl1pPr marL="0" indent="0" algn="ctr">
              <a:buFontTx/>
              <a:buNone/>
              <a:defRPr/>
            </a:lvl1pPr>
          </a:lstStyle>
          <a:p>
            <a:r>
              <a:rPr lang="en-US" smtClean="0"/>
              <a:t>Click to edit Master subtitle style</a:t>
            </a:r>
            <a:endParaRPr lang="en-US"/>
          </a:p>
        </p:txBody>
      </p:sp>
      <p:sp>
        <p:nvSpPr>
          <p:cNvPr id="6" name="Date Placeholder 5"/>
          <p:cNvSpPr>
            <a:spLocks noGrp="1" noChangeArrowheads="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5C02506F-A373-4C0B-B73D-AB0BA11CFBE4}" type="datetime1">
              <a:rPr lang="en-US"/>
              <a:pPr/>
              <a:t>11/14/2014</a:t>
            </a:fld>
            <a:endParaRPr lang="en-US" dirty="0"/>
          </a:p>
        </p:txBody>
      </p:sp>
      <p:sp>
        <p:nvSpPr>
          <p:cNvPr id="7" name="Footer Placeholder 6"/>
          <p:cNvSpPr>
            <a:spLocks noGrp="1" noChangeArrowheads="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8" name="Rectangle 7"/>
          <p:cNvSpPr>
            <a:spLocks noGrp="1" noChangeArrowheads="1"/>
          </p:cNvSpPr>
          <p:nvPr>
            <p:ph type="sldNum" sz="quarter" idx="12"/>
          </p:nvPr>
        </p:nvSpPr>
        <p:spPr/>
        <p:txBody>
          <a:bodyPr/>
          <a:lstStyle>
            <a:lvl1pPr>
              <a:defRPr/>
            </a:lvl1pPr>
          </a:lstStyle>
          <a:p>
            <a:fld id="{27FD1259-2251-40E7-9ADF-11250F842B70}"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AD56CAE8-DC93-4E3C-94A2-B9C0FF409EE0}" type="datetime1">
              <a:rPr lang="en-US"/>
              <a:pPr/>
              <a:t>11/14/2014</a:t>
            </a:fld>
            <a:endParaRPr lang="en-US" dirty="0"/>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ADA55DC0-2C73-4D12-98F2-D17EF6E97A0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76200"/>
            <a:ext cx="213360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24840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D7277C4-80A4-4791-9459-C607555E4EC4}" type="datetime1">
              <a:rPr lang="en-US"/>
              <a:pPr/>
              <a:t>11/14/2014</a:t>
            </a:fld>
            <a:endParaRPr lang="en-US" dirty="0"/>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08147CF0-3308-4D08-B1CD-928C5BD1A1CF}"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F84C75F-D7C2-4BE7-8C4A-48F874849F0D}" type="datetime1">
              <a:rPr lang="en-US"/>
              <a:pPr/>
              <a:t>11/14/2014</a:t>
            </a:fld>
            <a:endParaRPr lang="en-US" dirty="0"/>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6E43CFDA-9DF0-4CBE-80F7-C55F6BFBEABD}"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4520E69-69E3-4612-9207-A0216D92A10C}" type="datetime1">
              <a:rPr lang="en-US"/>
              <a:pPr/>
              <a:t>11/14/2014</a:t>
            </a:fld>
            <a:endParaRPr lang="en-US" dirty="0"/>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fld id="{F6D8C7E2-3687-407C-9606-20CF69BDE4BD}"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742944B2-B5FB-470D-A3AD-E9DFD880DD2D}" type="datetime1">
              <a:rPr lang="en-US"/>
              <a:pPr/>
              <a:t>11/14/2014</a:t>
            </a:fld>
            <a:endParaRPr lang="en-US" dirty="0"/>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116E561D-00BF-4419-A449-0B2DEDF68F3C}"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89BBD836-F0FB-4FE2-9501-CBE9B506F20A}" type="datetime1">
              <a:rPr lang="en-US"/>
              <a:pPr/>
              <a:t>11/14/2014</a:t>
            </a:fld>
            <a:endParaRPr lang="en-US" dirty="0"/>
          </a:p>
        </p:txBody>
      </p:sp>
      <p:sp>
        <p:nvSpPr>
          <p:cNvPr id="8" name="Footer Placeholder 7"/>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FB50BEFB-6B61-4582-99D6-0414C42497E6}"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46AA16AC-89DF-4609-8BEB-B3659C5C8AD1}" type="datetime1">
              <a:rPr lang="en-US"/>
              <a:pPr/>
              <a:t>11/14/2014</a:t>
            </a:fld>
            <a:endParaRPr lang="en-US" dirty="0"/>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A0892145-E023-47E0-8FC1-3E0D65E3EA09}"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80E0117-4000-4665-9878-2E32B60EF525}" type="datetime1">
              <a:rPr lang="en-US"/>
              <a:pPr/>
              <a:t>11/14/2014</a:t>
            </a:fld>
            <a:endParaRPr lang="en-US" dirty="0"/>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4" name="Slide Number Placeholder 3"/>
          <p:cNvSpPr>
            <a:spLocks noGrp="1"/>
          </p:cNvSpPr>
          <p:nvPr>
            <p:ph type="sldNum" sz="quarter" idx="12"/>
          </p:nvPr>
        </p:nvSpPr>
        <p:spPr/>
        <p:txBody>
          <a:bodyPr/>
          <a:lstStyle>
            <a:lvl1pPr>
              <a:defRPr/>
            </a:lvl1pPr>
          </a:lstStyle>
          <a:p>
            <a:fld id="{B6912601-B3C8-4DDD-9ACE-6155155B6DF8}"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4F65927-241D-4A2D-801B-054D66DCCE32}" type="datetime1">
              <a:rPr lang="en-US"/>
              <a:pPr/>
              <a:t>11/14/2014</a:t>
            </a:fld>
            <a:endParaRPr lang="en-US" dirty="0"/>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E24B8CAE-4DC4-4C27-AF8F-903F5EC35244}"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63303F3C-4E8F-4094-AF82-419C64837898}" type="datetime1">
              <a:rPr lang="en-US"/>
              <a:pPr/>
              <a:t>11/14/2014</a:t>
            </a:fld>
            <a:endParaRPr lang="en-US" dirty="0"/>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049684D0-E420-410A-922B-0FB24B710613}"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CMA_ppt_wDUI_inside_bkgrnd_top"/>
          <p:cNvPicPr>
            <a:picLocks noChangeAspect="1" noChangeArrowheads="1"/>
          </p:cNvPicPr>
          <p:nvPr/>
        </p:nvPicPr>
        <p:blipFill>
          <a:blip r:embed="rId13"/>
          <a:srcRect l="757" t="6667" r="8507"/>
          <a:stretch>
            <a:fillRect/>
          </a:stretch>
        </p:blipFill>
        <p:spPr bwMode="auto">
          <a:xfrm>
            <a:off x="0" y="0"/>
            <a:ext cx="9144000" cy="12954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2362200" y="76200"/>
            <a:ext cx="6629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A4F6FDA-43A9-43F6-9739-6A3F3FEEFEF6}" type="slidenum">
              <a:rPr lang="en-US"/>
              <a:pPr/>
              <a:t>‹#›</a:t>
            </a:fld>
            <a:endParaRPr lang="en-US" dirty="0"/>
          </a:p>
        </p:txBody>
      </p:sp>
      <p:pic>
        <p:nvPicPr>
          <p:cNvPr id="1030" name="Picture 8" descr="COHORT Logo by Toby Cisneros 2 16 2010"/>
          <p:cNvPicPr>
            <a:picLocks noChangeAspect="1" noChangeArrowheads="1"/>
          </p:cNvPicPr>
          <p:nvPr/>
        </p:nvPicPr>
        <p:blipFill>
          <a:blip r:embed="rId14"/>
          <a:srcRect/>
          <a:stretch>
            <a:fillRect/>
          </a:stretch>
        </p:blipFill>
        <p:spPr bwMode="auto">
          <a:xfrm>
            <a:off x="228600" y="152400"/>
            <a:ext cx="1871663" cy="962025"/>
          </a:xfrm>
          <a:prstGeom prst="rect">
            <a:avLst/>
          </a:prstGeom>
          <a:noFill/>
          <a:ln w="9525">
            <a:noFill/>
            <a:miter lim="800000"/>
            <a:headEnd/>
            <a:tailEnd/>
          </a:ln>
        </p:spPr>
      </p:pic>
      <p:sp>
        <p:nvSpPr>
          <p:cNvPr id="10" name="Text Box 9"/>
          <p:cNvSpPr txBox="1">
            <a:spLocks noChangeArrowheads="1"/>
          </p:cNvSpPr>
          <p:nvPr/>
        </p:nvSpPr>
        <p:spPr bwMode="auto">
          <a:xfrm>
            <a:off x="0" y="6553200"/>
            <a:ext cx="3124200" cy="261938"/>
          </a:xfrm>
          <a:prstGeom prst="rect">
            <a:avLst/>
          </a:prstGeom>
          <a:noFill/>
          <a:ln w="0">
            <a:noFill/>
            <a:miter lim="800000"/>
            <a:headEnd/>
            <a:tailEnd/>
          </a:ln>
          <a:effectLst/>
        </p:spPr>
        <p:txBody>
          <a:bodyPr>
            <a:spAutoFit/>
          </a:bodyPr>
          <a:lstStyle/>
          <a:p>
            <a:pPr fontAlgn="auto">
              <a:spcBef>
                <a:spcPts val="0"/>
              </a:spcBef>
              <a:spcAft>
                <a:spcPts val="0"/>
              </a:spcAft>
              <a:defRPr/>
            </a:pPr>
            <a:r>
              <a:rPr lang="en-US" sz="1100" i="1" dirty="0">
                <a:latin typeface="+mn-lt"/>
                <a:ea typeface="+mn-ea"/>
                <a:cs typeface="ＭＳ Ｐゴシック" charset="-128"/>
              </a:rPr>
              <a:t>APG Senior Leadership Cohort Program</a:t>
            </a:r>
          </a:p>
        </p:txBody>
      </p:sp>
    </p:spTree>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ctr" rtl="0" eaLnBrk="0" fontAlgn="base" hangingPunct="0">
        <a:spcBef>
          <a:spcPct val="0"/>
        </a:spcBef>
        <a:spcAft>
          <a:spcPct val="0"/>
        </a:spcAft>
        <a:defRPr sz="36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5pPr>
      <a:lvl6pPr marL="457200" algn="ctr" rtl="0" eaLnBrk="1" fontAlgn="base" hangingPunct="1">
        <a:spcBef>
          <a:spcPct val="0"/>
        </a:spcBef>
        <a:spcAft>
          <a:spcPct val="0"/>
        </a:spcAft>
        <a:defRPr sz="3600">
          <a:solidFill>
            <a:schemeClr val="tx2"/>
          </a:solidFill>
          <a:latin typeface="Arial" charset="0"/>
        </a:defRPr>
      </a:lvl6pPr>
      <a:lvl7pPr marL="914400" algn="ctr" rtl="0" eaLnBrk="1" fontAlgn="base" hangingPunct="1">
        <a:spcBef>
          <a:spcPct val="0"/>
        </a:spcBef>
        <a:spcAft>
          <a:spcPct val="0"/>
        </a:spcAft>
        <a:defRPr sz="3600">
          <a:solidFill>
            <a:schemeClr val="tx2"/>
          </a:solidFill>
          <a:latin typeface="Arial" charset="0"/>
        </a:defRPr>
      </a:lvl7pPr>
      <a:lvl8pPr marL="1371600" algn="ctr" rtl="0" eaLnBrk="1" fontAlgn="base" hangingPunct="1">
        <a:spcBef>
          <a:spcPct val="0"/>
        </a:spcBef>
        <a:spcAft>
          <a:spcPct val="0"/>
        </a:spcAft>
        <a:defRPr sz="3600">
          <a:solidFill>
            <a:schemeClr val="tx2"/>
          </a:solidFill>
          <a:latin typeface="Arial" charset="0"/>
        </a:defRPr>
      </a:lvl8pPr>
      <a:lvl9pPr marL="1828800" algn="ctr" rtl="0" eaLnBrk="1" fontAlgn="base" hangingPunct="1">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2057400"/>
            <a:ext cx="7772400" cy="1143000"/>
          </a:xfrm>
        </p:spPr>
        <p:txBody>
          <a:bodyPr/>
          <a:lstStyle/>
          <a:p>
            <a:pPr eaLnBrk="1" hangingPunct="1"/>
            <a:r>
              <a:rPr lang="en-US" sz="2800" dirty="0" smtClean="0">
                <a:ea typeface="ＭＳ Ｐゴシック" pitchFamily="-1" charset="-128"/>
              </a:rPr>
              <a:t>APG Senior Leadership Cohort Program 2014</a:t>
            </a:r>
          </a:p>
        </p:txBody>
      </p:sp>
      <p:sp>
        <p:nvSpPr>
          <p:cNvPr id="15363" name="Rectangle 3"/>
          <p:cNvSpPr>
            <a:spLocks noGrp="1" noChangeArrowheads="1"/>
          </p:cNvSpPr>
          <p:nvPr>
            <p:ph type="subTitle" idx="1"/>
          </p:nvPr>
        </p:nvSpPr>
        <p:spPr>
          <a:xfrm>
            <a:off x="457200" y="4800600"/>
            <a:ext cx="8305800" cy="1752600"/>
          </a:xfrm>
        </p:spPr>
        <p:txBody>
          <a:bodyPr/>
          <a:lstStyle/>
          <a:p>
            <a:pPr eaLnBrk="1" hangingPunct="1"/>
            <a:r>
              <a:rPr lang="en-US" dirty="0" smtClean="0">
                <a:ea typeface="ＭＳ Ｐゴシック" pitchFamily="-1" charset="-128"/>
              </a:rPr>
              <a:t>Book Presentation</a:t>
            </a:r>
          </a:p>
          <a:p>
            <a:pPr eaLnBrk="1" hangingPunct="1"/>
            <a:r>
              <a:rPr lang="en-US" dirty="0" smtClean="0">
                <a:ea typeface="ＭＳ Ｐゴシック" pitchFamily="-1" charset="-128"/>
              </a:rPr>
              <a:t>by </a:t>
            </a:r>
          </a:p>
          <a:p>
            <a:pPr eaLnBrk="1" hangingPunct="1"/>
            <a:r>
              <a:rPr lang="en-US" dirty="0" smtClean="0">
                <a:ea typeface="ＭＳ Ｐゴシック" pitchFamily="-1" charset="-128"/>
              </a:rPr>
              <a:t>Willie Jackson</a:t>
            </a:r>
          </a:p>
        </p:txBody>
      </p:sp>
      <p:pic>
        <p:nvPicPr>
          <p:cNvPr id="15364" name="Picture 4" descr="OPM Seal"/>
          <p:cNvPicPr>
            <a:picLocks noChangeAspect="1" noChangeArrowheads="1"/>
          </p:cNvPicPr>
          <p:nvPr/>
        </p:nvPicPr>
        <p:blipFill>
          <a:blip r:embed="rId3"/>
          <a:srcRect/>
          <a:stretch>
            <a:fillRect/>
          </a:stretch>
        </p:blipFill>
        <p:spPr bwMode="auto">
          <a:xfrm>
            <a:off x="3886200" y="3276600"/>
            <a:ext cx="1371600" cy="1371600"/>
          </a:xfrm>
          <a:prstGeom prst="rect">
            <a:avLst/>
          </a:prstGeom>
          <a:noFill/>
          <a:ln w="9525">
            <a:noFill/>
            <a:miter lim="800000"/>
            <a:headEnd/>
            <a:tailEnd/>
          </a:ln>
        </p:spPr>
      </p:pic>
      <p:sp>
        <p:nvSpPr>
          <p:cNvPr id="15365" name="Rectangle 7"/>
          <p:cNvSpPr>
            <a:spLocks noChangeArrowheads="1"/>
          </p:cNvSpPr>
          <p:nvPr/>
        </p:nvSpPr>
        <p:spPr bwMode="auto">
          <a:xfrm>
            <a:off x="1055688" y="4003675"/>
            <a:ext cx="184150" cy="457200"/>
          </a:xfrm>
          <a:prstGeom prst="rect">
            <a:avLst/>
          </a:prstGeom>
          <a:noFill/>
          <a:ln w="9525">
            <a:noFill/>
            <a:miter lim="800000"/>
            <a:headEnd/>
            <a:tailEnd/>
          </a:ln>
        </p:spPr>
        <p:txBody>
          <a:bodyPr wrap="none">
            <a:spAutoFit/>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r>
              <a:rPr lang="en-US" sz="2800" dirty="0" smtClean="0">
                <a:ea typeface="ＭＳ Ｐゴシック" pitchFamily="-1" charset="-128"/>
              </a:rPr>
              <a:t>Leadership Book Review </a:t>
            </a:r>
          </a:p>
        </p:txBody>
      </p:sp>
      <p:sp>
        <p:nvSpPr>
          <p:cNvPr id="17411" name="Content Placeholder 4"/>
          <p:cNvSpPr>
            <a:spLocks noGrp="1"/>
          </p:cNvSpPr>
          <p:nvPr>
            <p:ph sz="half" idx="1"/>
          </p:nvPr>
        </p:nvSpPr>
        <p:spPr>
          <a:xfrm>
            <a:off x="457199" y="1600200"/>
            <a:ext cx="4305869" cy="4800600"/>
          </a:xfrm>
        </p:spPr>
        <p:txBody>
          <a:bodyPr/>
          <a:lstStyle/>
          <a:p>
            <a:r>
              <a:rPr lang="en-US" dirty="0" smtClean="0">
                <a:ea typeface="ＭＳ Ｐゴシック" pitchFamily="-1" charset="-128"/>
              </a:rPr>
              <a:t>General H. Norman Schwarzkopf </a:t>
            </a:r>
            <a:endParaRPr lang="en-US" u="sng" dirty="0" smtClean="0">
              <a:ea typeface="ＭＳ Ｐゴシック" pitchFamily="-1" charset="-128"/>
            </a:endParaRPr>
          </a:p>
          <a:p>
            <a:pPr marL="0" indent="0">
              <a:buNone/>
            </a:pPr>
            <a:r>
              <a:rPr lang="en-US" dirty="0" smtClean="0">
                <a:ea typeface="ＭＳ Ｐゴシック" pitchFamily="-1" charset="-128"/>
              </a:rPr>
              <a:t>    The Autobiography</a:t>
            </a:r>
          </a:p>
          <a:p>
            <a:pPr marL="0" indent="0">
              <a:buNone/>
            </a:pPr>
            <a:r>
              <a:rPr lang="en-US" dirty="0" smtClean="0">
                <a:ea typeface="ＭＳ Ｐゴシック" pitchFamily="-1" charset="-128"/>
              </a:rPr>
              <a:t>   </a:t>
            </a:r>
          </a:p>
          <a:p>
            <a:pPr marL="0" indent="0">
              <a:buNone/>
            </a:pPr>
            <a:r>
              <a:rPr lang="en-US" dirty="0" smtClean="0">
                <a:ea typeface="ＭＳ Ｐゴシック" pitchFamily="-1" charset="-128"/>
              </a:rPr>
              <a:t>“It Doesn’t Take A Hero”</a:t>
            </a:r>
          </a:p>
          <a:p>
            <a:pPr>
              <a:buNone/>
            </a:pPr>
            <a:r>
              <a:rPr lang="en-US" i="1" dirty="0" smtClean="0">
                <a:ea typeface="ＭＳ Ｐゴシック" pitchFamily="-1" charset="-128"/>
              </a:rPr>
              <a:t>   </a:t>
            </a:r>
            <a:endParaRPr lang="en-US" dirty="0" smtClean="0">
              <a:ea typeface="ＭＳ Ｐゴシック" pitchFamily="-1" charset="-128"/>
            </a:endParaRPr>
          </a:p>
          <a:p>
            <a:r>
              <a:rPr lang="en-US" dirty="0" smtClean="0">
                <a:ea typeface="ＭＳ Ｐゴシック" pitchFamily="-1" charset="-128"/>
              </a:rPr>
              <a:t>Written With</a:t>
            </a:r>
          </a:p>
          <a:p>
            <a:pPr marL="0" indent="0">
              <a:buNone/>
            </a:pPr>
            <a:r>
              <a:rPr lang="en-US" dirty="0" smtClean="0">
                <a:ea typeface="ＭＳ Ｐゴシック" pitchFamily="-1" charset="-128"/>
              </a:rPr>
              <a:t>    Peter </a:t>
            </a:r>
            <a:r>
              <a:rPr lang="en-US" dirty="0" err="1" smtClean="0">
                <a:ea typeface="ＭＳ Ｐゴシック" pitchFamily="-1" charset="-128"/>
              </a:rPr>
              <a:t>Petre</a:t>
            </a:r>
            <a:endParaRPr lang="en-US" dirty="0" smtClean="0">
              <a:ea typeface="ＭＳ Ｐゴシック" pitchFamily="-1" charset="-128"/>
            </a:endParaRPr>
          </a:p>
        </p:txBody>
      </p:sp>
      <p:cxnSp>
        <p:nvCxnSpPr>
          <p:cNvPr id="3" name="Straight Connector 2"/>
          <p:cNvCxnSpPr/>
          <p:nvPr/>
        </p:nvCxnSpPr>
        <p:spPr>
          <a:xfrm>
            <a:off x="457200" y="2511187"/>
            <a:ext cx="4455994" cy="13647"/>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57200" y="3073020"/>
            <a:ext cx="4455994" cy="13647"/>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267972" y="970059"/>
            <a:ext cx="3723628" cy="543074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ea typeface="ＭＳ Ｐゴシック" pitchFamily="-1" charset="-128"/>
              </a:rPr>
              <a:t>Key Messages from this Book</a:t>
            </a:r>
          </a:p>
        </p:txBody>
      </p:sp>
      <p:sp>
        <p:nvSpPr>
          <p:cNvPr id="18435" name="Content Placeholder 2"/>
          <p:cNvSpPr>
            <a:spLocks noGrp="1"/>
          </p:cNvSpPr>
          <p:nvPr>
            <p:ph idx="1"/>
          </p:nvPr>
        </p:nvSpPr>
        <p:spPr>
          <a:xfrm>
            <a:off x="457200" y="1264024"/>
            <a:ext cx="8534400" cy="5000298"/>
          </a:xfrm>
        </p:spPr>
        <p:txBody>
          <a:bodyPr/>
          <a:lstStyle/>
          <a:p>
            <a:r>
              <a:rPr lang="en-US" sz="2800" dirty="0" smtClean="0"/>
              <a:t>This </a:t>
            </a:r>
            <a:r>
              <a:rPr lang="en-US" sz="2800" dirty="0"/>
              <a:t>autobiography covers </a:t>
            </a:r>
            <a:r>
              <a:rPr lang="en-US" sz="2800" dirty="0" smtClean="0"/>
              <a:t>General Schwarzkopf  </a:t>
            </a:r>
            <a:r>
              <a:rPr lang="en-US" sz="2800" dirty="0"/>
              <a:t>life from early childhood through retirement from the </a:t>
            </a:r>
            <a:r>
              <a:rPr lang="en-US" sz="2800" dirty="0" smtClean="0"/>
              <a:t>Army.</a:t>
            </a:r>
          </a:p>
          <a:p>
            <a:r>
              <a:rPr lang="en-US" sz="2800" dirty="0" smtClean="0"/>
              <a:t>The pressure and challenges faced with America’s leaders on a daily basis. </a:t>
            </a:r>
          </a:p>
          <a:p>
            <a:r>
              <a:rPr lang="en-US" sz="2800" dirty="0" smtClean="0"/>
              <a:t>How he shaped his life and philosophy from different experiences that occurred through his life…as well as all the people that he worked for and with during his military career.</a:t>
            </a:r>
          </a:p>
          <a:p>
            <a:endParaRPr lang="en-US" sz="2800" dirty="0" smtClean="0"/>
          </a:p>
          <a:p>
            <a:endParaRPr lang="en-US" sz="2400" dirty="0" smtClean="0">
              <a:ea typeface="ＭＳ Ｐゴシック" pitchFamily="-1"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ea typeface="ＭＳ Ｐゴシック" pitchFamily="-1" charset="-128"/>
              </a:rPr>
              <a:t>Key Messages from this Book</a:t>
            </a:r>
          </a:p>
        </p:txBody>
      </p:sp>
      <p:sp>
        <p:nvSpPr>
          <p:cNvPr id="18435" name="Content Placeholder 2"/>
          <p:cNvSpPr>
            <a:spLocks noGrp="1"/>
          </p:cNvSpPr>
          <p:nvPr>
            <p:ph idx="1"/>
          </p:nvPr>
        </p:nvSpPr>
        <p:spPr>
          <a:xfrm>
            <a:off x="232756" y="1379417"/>
            <a:ext cx="8454044" cy="5007736"/>
          </a:xfrm>
        </p:spPr>
        <p:txBody>
          <a:bodyPr/>
          <a:lstStyle/>
          <a:p>
            <a:r>
              <a:rPr lang="en-US" sz="2800" dirty="0" smtClean="0"/>
              <a:t>The book provided a greater sense of who General Schwarzkopf really is. </a:t>
            </a:r>
          </a:p>
          <a:p>
            <a:r>
              <a:rPr lang="en-US" sz="2800" dirty="0" smtClean="0"/>
              <a:t>Provided insight to how a leader is developed</a:t>
            </a:r>
          </a:p>
          <a:p>
            <a:r>
              <a:rPr lang="en-US" sz="2800" dirty="0" smtClean="0"/>
              <a:t>Provided a better appreciation of how difficult it is for soldiers (private to generals) to fight a war while they also fight the politicians in Washington. </a:t>
            </a:r>
          </a:p>
          <a:p>
            <a:r>
              <a:rPr lang="en-US" sz="2800" dirty="0" smtClean="0"/>
              <a:t>What really struck me is that he left out the names of many people he really disagreed with to prevent attacking them personally. He does mention names when he is giving praise.</a:t>
            </a:r>
          </a:p>
          <a:p>
            <a:endParaRPr lang="en-US" sz="2800" dirty="0" smtClean="0"/>
          </a:p>
          <a:p>
            <a:endParaRPr lang="en-US" sz="2400" dirty="0" smtClean="0"/>
          </a:p>
          <a:p>
            <a:endParaRPr lang="en-US" dirty="0" smtClean="0">
              <a:ea typeface="ＭＳ Ｐゴシック" pitchFamily="-1"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ea typeface="ＭＳ Ｐゴシック" pitchFamily="-1" charset="-128"/>
              </a:rPr>
              <a:t>Key Messages from this Book</a:t>
            </a:r>
          </a:p>
        </p:txBody>
      </p:sp>
      <p:sp>
        <p:nvSpPr>
          <p:cNvPr id="5" name="Rectangle 4"/>
          <p:cNvSpPr/>
          <p:nvPr/>
        </p:nvSpPr>
        <p:spPr>
          <a:xfrm>
            <a:off x="432262" y="1122528"/>
            <a:ext cx="8345977" cy="6001643"/>
          </a:xfrm>
          <a:prstGeom prst="rect">
            <a:avLst/>
          </a:prstGeom>
        </p:spPr>
        <p:txBody>
          <a:bodyPr wrap="square">
            <a:spAutoFit/>
          </a:bodyPr>
          <a:lstStyle/>
          <a:p>
            <a:pPr algn="ctr"/>
            <a:r>
              <a:rPr lang="en-US" sz="2400" dirty="0" smtClean="0"/>
              <a:t>Decision Making</a:t>
            </a:r>
          </a:p>
          <a:p>
            <a:pPr algn="ctr"/>
            <a:r>
              <a:rPr lang="en-US" sz="2400" dirty="0" smtClean="0"/>
              <a:t>  </a:t>
            </a:r>
            <a:endParaRPr lang="en-US" sz="2400" dirty="0" smtClean="0">
              <a:solidFill>
                <a:srgbClr val="FFFF00"/>
              </a:solidFill>
            </a:endParaRPr>
          </a:p>
          <a:p>
            <a:r>
              <a:rPr lang="en-US" sz="2400" dirty="0" smtClean="0"/>
              <a:t>Provides insight on how decisions are made in the upper echelon of government that affect the lives of hundreds of thousands of people as well as the prestige of the United States.</a:t>
            </a:r>
          </a:p>
          <a:p>
            <a:r>
              <a:rPr lang="en-US" sz="2400" dirty="0" smtClean="0"/>
              <a:t> </a:t>
            </a:r>
          </a:p>
          <a:p>
            <a:pPr>
              <a:buFont typeface="Arial" pitchFamily="34" charset="0"/>
              <a:buChar char="•"/>
            </a:pPr>
            <a:r>
              <a:rPr lang="en-US" sz="2400" dirty="0" smtClean="0"/>
              <a:t>  What is the thinking behind those decisions?</a:t>
            </a:r>
          </a:p>
          <a:p>
            <a:pPr>
              <a:buFont typeface="Arial" pitchFamily="34" charset="0"/>
              <a:buChar char="•"/>
            </a:pPr>
            <a:r>
              <a:rPr lang="en-US" sz="2400" dirty="0"/>
              <a:t> </a:t>
            </a:r>
            <a:r>
              <a:rPr lang="en-US" sz="2400" dirty="0" smtClean="0"/>
              <a:t> What variables are being considered and why?</a:t>
            </a:r>
          </a:p>
          <a:p>
            <a:pPr>
              <a:buFont typeface="Arial" pitchFamily="34" charset="0"/>
              <a:buChar char="•"/>
            </a:pPr>
            <a:r>
              <a:rPr lang="en-US" sz="2400" dirty="0"/>
              <a:t> </a:t>
            </a:r>
            <a:r>
              <a:rPr lang="en-US" sz="2400" dirty="0" smtClean="0"/>
              <a:t> What is the process?</a:t>
            </a:r>
          </a:p>
          <a:p>
            <a:pPr>
              <a:buFont typeface="Arial" pitchFamily="34" charset="0"/>
              <a:buChar char="•"/>
            </a:pPr>
            <a:endParaRPr lang="en-US" sz="2400" dirty="0"/>
          </a:p>
          <a:p>
            <a:r>
              <a:rPr lang="en-US" sz="2400" dirty="0" smtClean="0"/>
              <a:t>This book does an excellent job of bringing to light the trials and troubles associated with war, and more importantly when we should go to war and why war is necessary</a:t>
            </a:r>
          </a:p>
          <a:p>
            <a:pPr>
              <a:buFont typeface="Arial" pitchFamily="34" charset="0"/>
              <a:buChar char="•"/>
            </a:pPr>
            <a:endParaRPr lang="en-US" sz="2400" dirty="0"/>
          </a:p>
          <a:p>
            <a:r>
              <a:rPr lang="en-US" sz="2400" dirty="0" smtClean="0"/>
              <a:t>  </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z="3200" dirty="0" smtClean="0">
                <a:ea typeface="ＭＳ Ｐゴシック" pitchFamily="-1" charset="-128"/>
              </a:rPr>
              <a:t>Quotes I Would Like To Share</a:t>
            </a:r>
          </a:p>
        </p:txBody>
      </p:sp>
      <p:sp>
        <p:nvSpPr>
          <p:cNvPr id="19459" name="Content Placeholder 2"/>
          <p:cNvSpPr>
            <a:spLocks noGrp="1"/>
          </p:cNvSpPr>
          <p:nvPr>
            <p:ph idx="1"/>
          </p:nvPr>
        </p:nvSpPr>
        <p:spPr>
          <a:xfrm>
            <a:off x="361666" y="1393276"/>
            <a:ext cx="8229600" cy="4939285"/>
          </a:xfrm>
        </p:spPr>
        <p:txBody>
          <a:bodyPr/>
          <a:lstStyle/>
          <a:p>
            <a:r>
              <a:rPr lang="en-US" sz="2800" dirty="0" smtClean="0">
                <a:ea typeface="ＭＳ Ｐゴシック" pitchFamily="-1" charset="-128"/>
              </a:rPr>
              <a:t>“It doesn’t take a hero to order men into battle, it takes a hero to be one of those men who goes into battle.” </a:t>
            </a:r>
          </a:p>
          <a:p>
            <a:r>
              <a:rPr lang="en-US" sz="2800" dirty="0" smtClean="0">
                <a:ea typeface="ＭＳ Ｐゴシック" pitchFamily="-1" charset="-128"/>
              </a:rPr>
              <a:t>“Do what is right, not what you think the high headquarters wants or what you think will make you look good.”</a:t>
            </a:r>
          </a:p>
          <a:p>
            <a:r>
              <a:rPr lang="en-US" sz="2800" dirty="0" smtClean="0">
                <a:ea typeface="ＭＳ Ｐゴシック" pitchFamily="-1" charset="-128"/>
              </a:rPr>
              <a:t>“The more you sweat in peace, the less you bleed in battle.”</a:t>
            </a:r>
          </a:p>
          <a:p>
            <a:r>
              <a:rPr lang="en-US" sz="2800" dirty="0">
                <a:ea typeface="ＭＳ Ｐゴシック" pitchFamily="-1" charset="-128"/>
              </a:rPr>
              <a:t>“Leadership is a potent combination of strategy and character. But if you must be without one, be without strategy.”</a:t>
            </a:r>
          </a:p>
          <a:p>
            <a:endParaRPr lang="en-US" sz="2800" dirty="0" smtClean="0">
              <a:ea typeface="ＭＳ Ｐゴシック" pitchFamily="-1" charset="-128"/>
            </a:endParaRPr>
          </a:p>
        </p:txBody>
      </p:sp>
    </p:spTree>
    <p:extLst>
      <p:ext uri="{BB962C8B-B14F-4D97-AF65-F5344CB8AC3E}">
        <p14:creationId xmlns:p14="http://schemas.microsoft.com/office/powerpoint/2010/main" xmlns="" val="4095376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z="3200" dirty="0" smtClean="0">
                <a:ea typeface="ＭＳ Ｐゴシック" pitchFamily="-1" charset="-128"/>
              </a:rPr>
              <a:t>Quotes I Would Like To Share</a:t>
            </a:r>
          </a:p>
        </p:txBody>
      </p:sp>
      <p:sp>
        <p:nvSpPr>
          <p:cNvPr id="19459" name="Content Placeholder 2"/>
          <p:cNvSpPr>
            <a:spLocks noGrp="1"/>
          </p:cNvSpPr>
          <p:nvPr>
            <p:ph idx="1"/>
          </p:nvPr>
        </p:nvSpPr>
        <p:spPr>
          <a:xfrm>
            <a:off x="361666" y="1502458"/>
            <a:ext cx="8229600" cy="4525963"/>
          </a:xfrm>
        </p:spPr>
        <p:txBody>
          <a:bodyPr/>
          <a:lstStyle/>
          <a:p>
            <a:r>
              <a:rPr lang="en-US" sz="2800" dirty="0" smtClean="0">
                <a:ea typeface="ＭＳ Ｐゴシック" pitchFamily="-1" charset="-128"/>
              </a:rPr>
              <a:t>“The mothers and fathers of America will give you their sons and daughters…with the confidence in you that you will not needlessly waste their lives. And you dare not. That’s the burden the mantle of leadership places upon you. You could be the person who gives the orders that will bring about the deaths of thousands and thousands of young men and women. It is an awesome responsibility. You cannot fail. You dare not fail…”</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ea typeface="ＭＳ Ｐゴシック" pitchFamily="-1" charset="-128"/>
              </a:rPr>
              <a:t>What This Book Meant To Me</a:t>
            </a:r>
          </a:p>
        </p:txBody>
      </p:sp>
      <p:sp>
        <p:nvSpPr>
          <p:cNvPr id="20483" name="Content Placeholder 2"/>
          <p:cNvSpPr>
            <a:spLocks noGrp="1"/>
          </p:cNvSpPr>
          <p:nvPr>
            <p:ph idx="1"/>
          </p:nvPr>
        </p:nvSpPr>
        <p:spPr>
          <a:xfrm>
            <a:off x="268941" y="1333467"/>
            <a:ext cx="8722659" cy="4525963"/>
          </a:xfrm>
        </p:spPr>
        <p:txBody>
          <a:bodyPr/>
          <a:lstStyle/>
          <a:p>
            <a:r>
              <a:rPr lang="en-US" sz="2800" dirty="0" smtClean="0"/>
              <a:t>Strong book with many life lessons. A true American hero who has re-defined the meaning of leadership and being a family man.</a:t>
            </a:r>
          </a:p>
          <a:p>
            <a:r>
              <a:rPr lang="en-US" sz="2800" dirty="0" smtClean="0">
                <a:ea typeface="ＭＳ Ｐゴシック" pitchFamily="-1" charset="-128"/>
              </a:rPr>
              <a:t>His ability to do his job while voicing candid self awareness, and he never allows his ego to cloud his judgment.</a:t>
            </a:r>
          </a:p>
          <a:p>
            <a:r>
              <a:rPr lang="en-US" sz="2800" dirty="0" smtClean="0">
                <a:ea typeface="ＭＳ Ｐゴシック" pitchFamily="-1" charset="-128"/>
              </a:rPr>
              <a:t>T</a:t>
            </a:r>
            <a:r>
              <a:rPr lang="en-US" sz="2800" dirty="0" smtClean="0">
                <a:ea typeface="ＭＳ Ｐゴシック" pitchFamily="34" charset="-128"/>
              </a:rPr>
              <a:t>he massive sea and air deployment to the Gulf and the behind-the-scenes political wrangling—is some of the most compelling of the book. </a:t>
            </a:r>
          </a:p>
          <a:p>
            <a:endParaRPr lang="en-US" sz="2800" dirty="0" smtClean="0">
              <a:ea typeface="ＭＳ Ｐゴシック" pitchFamily="-1" charset="-128"/>
            </a:endParaRPr>
          </a:p>
          <a:p>
            <a:endParaRPr lang="en-US" sz="2000" dirty="0" smtClean="0">
              <a:ea typeface="ＭＳ Ｐゴシック" pitchFamily="-1"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ea typeface="ＭＳ Ｐゴシック" pitchFamily="-1" charset="-128"/>
              </a:rPr>
              <a:t>Planning Maps</a:t>
            </a:r>
          </a:p>
        </p:txBody>
      </p:sp>
      <p:sp>
        <p:nvSpPr>
          <p:cNvPr id="4" name="Content Placeholder 3"/>
          <p:cNvSpPr>
            <a:spLocks noGrp="1"/>
          </p:cNvSpPr>
          <p:nvPr>
            <p:ph idx="1"/>
          </p:nvPr>
        </p:nvSpPr>
        <p:spPr/>
        <p:txBody>
          <a:bodyPr/>
          <a:lstStyle/>
          <a:p>
            <a:endParaRPr lang="en-US" dirty="0"/>
          </a:p>
        </p:txBody>
      </p:sp>
      <p:pic>
        <p:nvPicPr>
          <p:cNvPr id="5" name="Content Placeholder 1"/>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bwMode="auto">
          <a:xfrm>
            <a:off x="0" y="1196013"/>
            <a:ext cx="9144000" cy="5661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Basic APG.potx</Template>
  <TotalTime>2150</TotalTime>
  <Words>556</Words>
  <Application>Microsoft Office PowerPoint</Application>
  <PresentationFormat>On-screen Show (4:3)</PresentationFormat>
  <Paragraphs>52</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1_Custom Design</vt:lpstr>
      <vt:lpstr>APG Senior Leadership Cohort Program 2014</vt:lpstr>
      <vt:lpstr>Leadership Book Review </vt:lpstr>
      <vt:lpstr>Key Messages from this Book</vt:lpstr>
      <vt:lpstr>Key Messages from this Book</vt:lpstr>
      <vt:lpstr>Key Messages from this Book</vt:lpstr>
      <vt:lpstr>Quotes I Would Like To Share</vt:lpstr>
      <vt:lpstr>Quotes I Would Like To Share</vt:lpstr>
      <vt:lpstr>What This Book Meant To Me</vt:lpstr>
      <vt:lpstr>Planning Maps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Leading with Impact</dc:title>
  <dc:creator>Trish Mooney</dc:creator>
  <cp:lastModifiedBy>willie.c.jackson</cp:lastModifiedBy>
  <cp:revision>123</cp:revision>
  <cp:lastPrinted>2011-06-13T12:29:39Z</cp:lastPrinted>
  <dcterms:created xsi:type="dcterms:W3CDTF">2011-06-26T12:32:45Z</dcterms:created>
  <dcterms:modified xsi:type="dcterms:W3CDTF">2014-11-14T13:58:46Z</dcterms:modified>
</cp:coreProperties>
</file>