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handoutMasterIdLst>
    <p:handoutMasterId r:id="rId11"/>
  </p:handoutMasterIdLst>
  <p:sldIdLst>
    <p:sldId id="275" r:id="rId2"/>
    <p:sldId id="280" r:id="rId3"/>
    <p:sldId id="276" r:id="rId4"/>
    <p:sldId id="282" r:id="rId5"/>
    <p:sldId id="285" r:id="rId6"/>
    <p:sldId id="277" r:id="rId7"/>
    <p:sldId id="278" r:id="rId8"/>
    <p:sldId id="283" r:id="rId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hiddenSlides="1" frameSlides="1"/>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8" d="100"/>
          <a:sy n="58" d="100"/>
        </p:scale>
        <p:origin x="-163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ＭＳ Ｐゴシック" charset="-128"/>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EAEDB40-3FCF-4492-8A4D-96E8680BB8E9}" type="datetime1">
              <a:rPr lang="en-US"/>
              <a:pPr/>
              <a:t>11/19/2014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ＭＳ Ｐゴシック" charset="-128"/>
              </a:defRPr>
            </a:lvl1pPr>
          </a:lstStyle>
          <a:p>
            <a:pPr>
              <a:defRPr/>
            </a:pP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427118B-DB1F-4A1A-A671-A65C809CEE38}"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fld id="{8BE0B541-3428-4093-B3A6-F8542E659E76}" type="datetime1">
              <a:rPr lang="en-US"/>
              <a:pPr/>
              <a:t>11/19/2014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fld id="{6F2DFFFE-0F60-464A-BE8D-4C0A74CCBC0B}"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p:cNvSpPr>
          <p:nvPr>
            <p:ph type="sldImg"/>
          </p:nvPr>
        </p:nvSpPr>
        <p:spPr bwMode="auto">
          <a:noFill/>
          <a:ln>
            <a:solidFill>
              <a:srgbClr val="000000"/>
            </a:solidFill>
            <a:miter lim="800000"/>
            <a:headEnd/>
            <a:tailEnd/>
          </a:ln>
        </p:spPr>
      </p:sp>
      <p:sp>
        <p:nvSpPr>
          <p:cNvPr id="16387" name="Rectangle 3"/>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z="2400" dirty="0"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CMA_ppt_wDUI_front_bkgrnd"/>
          <p:cNvPicPr>
            <a:picLocks noChangeAspect="1" noChangeArrowheads="1"/>
          </p:cNvPicPr>
          <p:nvPr/>
        </p:nvPicPr>
        <p:blipFill>
          <a:blip r:embed="rId2"/>
          <a:srcRect l="241" r="824" b="847"/>
          <a:stretch>
            <a:fillRect/>
          </a:stretch>
        </p:blipFill>
        <p:spPr bwMode="auto">
          <a:xfrm>
            <a:off x="0" y="-17463"/>
            <a:ext cx="9144000" cy="6875463"/>
          </a:xfrm>
          <a:prstGeom prst="rect">
            <a:avLst/>
          </a:prstGeom>
          <a:noFill/>
          <a:ln w="9525">
            <a:noFill/>
            <a:miter lim="800000"/>
            <a:headEnd/>
            <a:tailEnd/>
          </a:ln>
        </p:spPr>
      </p:pic>
      <p:pic>
        <p:nvPicPr>
          <p:cNvPr id="5" name="Picture 11" descr="COHORT Logo by Toby Cisneros 2 16 2010"/>
          <p:cNvPicPr>
            <a:picLocks noChangeAspect="1" noChangeArrowheads="1"/>
          </p:cNvPicPr>
          <p:nvPr/>
        </p:nvPicPr>
        <p:blipFill>
          <a:blip r:embed="rId3"/>
          <a:srcRect/>
          <a:stretch>
            <a:fillRect/>
          </a:stretch>
        </p:blipFill>
        <p:spPr bwMode="auto">
          <a:xfrm>
            <a:off x="609600" y="457200"/>
            <a:ext cx="3733800" cy="1919288"/>
          </a:xfrm>
          <a:prstGeom prst="rect">
            <a:avLst/>
          </a:prstGeom>
          <a:noFill/>
          <a:ln w="9525">
            <a:noFill/>
            <a:miter lim="800000"/>
            <a:headEnd/>
            <a:tailEnd/>
          </a:ln>
        </p:spPr>
      </p:pic>
      <p:sp>
        <p:nvSpPr>
          <p:cNvPr id="87043" name="Rectangle 3"/>
          <p:cNvSpPr>
            <a:spLocks noGrp="1" noChangeArrowheads="1"/>
          </p:cNvSpPr>
          <p:nvPr>
            <p:ph type="ctrTitle"/>
          </p:nvPr>
        </p:nvSpPr>
        <p:spPr>
          <a:xfrm>
            <a:off x="762000" y="3581400"/>
            <a:ext cx="7772400" cy="762000"/>
          </a:xfrm>
        </p:spPr>
        <p:txBody>
          <a:bodyPr/>
          <a:lstStyle>
            <a:lvl1pPr>
              <a:defRPr/>
            </a:lvl1pPr>
          </a:lstStyle>
          <a:p>
            <a:r>
              <a:rPr lang="en-US" smtClean="0"/>
              <a:t>Click to edit Master title style</a:t>
            </a:r>
            <a:endParaRPr lang="en-US"/>
          </a:p>
        </p:txBody>
      </p:sp>
      <p:sp>
        <p:nvSpPr>
          <p:cNvPr id="87044" name="Rectangle 4"/>
          <p:cNvSpPr>
            <a:spLocks noGrp="1" noChangeArrowheads="1"/>
          </p:cNvSpPr>
          <p:nvPr>
            <p:ph type="subTitle" idx="1"/>
          </p:nvPr>
        </p:nvSpPr>
        <p:spPr>
          <a:xfrm>
            <a:off x="1371600" y="4495800"/>
            <a:ext cx="6400800" cy="838200"/>
          </a:xfrm>
        </p:spPr>
        <p:txBody>
          <a:bodyPr/>
          <a:lstStyle>
            <a:lvl1pPr marL="0" indent="0" algn="ctr">
              <a:buFontTx/>
              <a:buNone/>
              <a:defRPr/>
            </a:lvl1pPr>
          </a:lstStyle>
          <a:p>
            <a:r>
              <a:rPr lang="en-US" smtClean="0"/>
              <a:t>Click to edit Master subtitle style</a:t>
            </a:r>
            <a:endParaRPr lang="en-US"/>
          </a:p>
        </p:txBody>
      </p:sp>
      <p:sp>
        <p:nvSpPr>
          <p:cNvPr id="6" name="Date Placeholder 5"/>
          <p:cNvSpPr>
            <a:spLocks noGrp="1" noChangeArrowheads="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971AB44D-FA20-4007-9324-7A5C82BFF79C}" type="datetime1">
              <a:rPr lang="en-US"/>
              <a:pPr/>
              <a:t>11/19/2014</a:t>
            </a:fld>
            <a:endParaRPr lang="en-US" dirty="0"/>
          </a:p>
        </p:txBody>
      </p:sp>
      <p:sp>
        <p:nvSpPr>
          <p:cNvPr id="7" name="Footer Placeholder 6"/>
          <p:cNvSpPr>
            <a:spLocks noGrp="1" noChangeArrowheads="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8" name="Rectangle 7"/>
          <p:cNvSpPr>
            <a:spLocks noGrp="1" noChangeArrowheads="1"/>
          </p:cNvSpPr>
          <p:nvPr>
            <p:ph type="sldNum" sz="quarter" idx="12"/>
          </p:nvPr>
        </p:nvSpPr>
        <p:spPr/>
        <p:txBody>
          <a:bodyPr/>
          <a:lstStyle>
            <a:lvl1pPr>
              <a:defRPr/>
            </a:lvl1pPr>
          </a:lstStyle>
          <a:p>
            <a:fld id="{774F9FB2-9849-448C-AA9D-7160FA035D06}"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4611E1F-65FD-400D-964B-5E49E0AB4401}" type="datetime1">
              <a:rPr lang="en-US"/>
              <a:pPr/>
              <a:t>11/19/2014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0DBFBDAD-3B8C-4444-9E9C-3B49B836983A}"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76200"/>
            <a:ext cx="2133600" cy="6049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248400" cy="6049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2F6793F5-3159-467E-BF1B-2FC408D00ADE}" type="datetime1">
              <a:rPr lang="en-US"/>
              <a:pPr/>
              <a:t>11/19/2014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0D26C958-27C4-4104-B6AA-C30EFE5A5D76}"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2A60076A-A9D0-4DE5-8E6F-3C0C659B5FD9}" type="datetime1">
              <a:rPr lang="en-US"/>
              <a:pPr/>
              <a:t>11/19/2014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408E9813-5373-465B-B8AB-FEC9D9CB5AD4}"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5D87C335-A71A-4FB3-9252-C5C6D8DC53C7}" type="datetime1">
              <a:rPr lang="en-US"/>
              <a:pPr/>
              <a:t>11/19/2014</a:t>
            </a:fld>
            <a:endParaRPr lang="en-US" dirty="0"/>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5B5D245-CA4D-4A97-8264-FAF000C6FD11}"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514990F-7857-4D04-A327-7CAFD4E70494}" type="datetime1">
              <a:rPr lang="en-US"/>
              <a:pPr/>
              <a:t>11/19/2014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46A0C5F2-7C9D-4115-BD1A-A264CF5359DD}"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BAA72FBF-CF2B-418E-BCA0-50DAD548151C}" type="datetime1">
              <a:rPr lang="en-US"/>
              <a:pPr/>
              <a:t>11/19/2014</a:t>
            </a:fld>
            <a:endParaRPr lang="en-US" dirty="0"/>
          </a:p>
        </p:txBody>
      </p:sp>
      <p:sp>
        <p:nvSpPr>
          <p:cNvPr id="8" name="Footer Placeholder 7"/>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fld id="{186D606B-E670-4982-ABE9-D12F56F048DA}"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2D72236D-A1EA-45CA-8108-8950C40D0736}" type="datetime1">
              <a:rPr lang="en-US"/>
              <a:pPr/>
              <a:t>11/19/2014</a:t>
            </a:fld>
            <a:endParaRPr lang="en-US" dirty="0"/>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fld id="{E3BA7B6A-276D-47A5-806E-41D65EF7E809}"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8D0ACE5B-B1D8-4307-AA2D-91EBD9C04C9D}" type="datetime1">
              <a:rPr lang="en-US"/>
              <a:pPr/>
              <a:t>11/19/2014</a:t>
            </a:fld>
            <a:endParaRPr lang="en-US" dirty="0"/>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fld id="{AF44E124-E014-4C95-83A4-2B9CE8BEF026}"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6BDE1628-61BF-4D8C-B15A-1F453CCF3B87}" type="datetime1">
              <a:rPr lang="en-US"/>
              <a:pPr/>
              <a:t>11/19/2014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BEB9F3F9-6C7E-4531-9B9C-7D9F68E1F2F6}"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vl1pPr>
          </a:lstStyle>
          <a:p>
            <a:fld id="{43DE2B1B-1971-47FC-B12D-9983949FA6EC}" type="datetime1">
              <a:rPr lang="en-US"/>
              <a:pPr/>
              <a:t>11/19/2014</a:t>
            </a:fld>
            <a:endParaRPr lang="en-US" dirty="0"/>
          </a:p>
        </p:txBody>
      </p:sp>
      <p:sp>
        <p:nvSpPr>
          <p:cNvPr id="6" name="Footer Placeholder 5"/>
          <p:cNvSpPr>
            <a:spLocks noGrp="1"/>
          </p:cNvSpPr>
          <p:nvPr>
            <p:ph type="ftr" sz="quarter" idx="11"/>
          </p:nvPr>
        </p:nvSpPr>
        <p:spPr>
          <a:xfrm>
            <a:off x="3124200" y="6245225"/>
            <a:ext cx="2895600" cy="476250"/>
          </a:xfrm>
          <a:prstGeom prst="rect">
            <a:avLst/>
          </a:prstGeom>
        </p:spPr>
        <p:txBody>
          <a:bodyPr/>
          <a:lstStyle>
            <a:lvl1pPr fontAlgn="auto">
              <a:spcBef>
                <a:spcPts val="0"/>
              </a:spcBef>
              <a:spcAft>
                <a:spcPts val="0"/>
              </a:spcAft>
              <a:defRPr>
                <a:latin typeface="+mn-lt"/>
                <a:ea typeface="+mn-ea"/>
                <a:cs typeface="ＭＳ Ｐゴシック" charset="-128"/>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fld id="{8C5275FF-BB1B-4FB6-9B73-8B27A6639A42}"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7" descr="CMA_ppt_wDUI_inside_bkgrnd_top"/>
          <p:cNvPicPr>
            <a:picLocks noChangeAspect="1" noChangeArrowheads="1"/>
          </p:cNvPicPr>
          <p:nvPr/>
        </p:nvPicPr>
        <p:blipFill>
          <a:blip r:embed="rId13"/>
          <a:srcRect l="757" t="6667" r="8507"/>
          <a:stretch>
            <a:fillRect/>
          </a:stretch>
        </p:blipFill>
        <p:spPr bwMode="auto">
          <a:xfrm>
            <a:off x="0" y="0"/>
            <a:ext cx="9144000" cy="12954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2362200" y="76200"/>
            <a:ext cx="6629400" cy="563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229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2FD75991-FFCE-46DF-BB2D-9F0D23B80B1A}" type="slidenum">
              <a:rPr lang="en-US"/>
              <a:pPr/>
              <a:t>‹#›</a:t>
            </a:fld>
            <a:endParaRPr lang="en-US" dirty="0"/>
          </a:p>
        </p:txBody>
      </p:sp>
      <p:pic>
        <p:nvPicPr>
          <p:cNvPr id="1030" name="Picture 8" descr="COHORT Logo by Toby Cisneros 2 16 2010"/>
          <p:cNvPicPr>
            <a:picLocks noChangeAspect="1" noChangeArrowheads="1"/>
          </p:cNvPicPr>
          <p:nvPr/>
        </p:nvPicPr>
        <p:blipFill>
          <a:blip r:embed="rId14"/>
          <a:srcRect/>
          <a:stretch>
            <a:fillRect/>
          </a:stretch>
        </p:blipFill>
        <p:spPr bwMode="auto">
          <a:xfrm>
            <a:off x="228600" y="152400"/>
            <a:ext cx="1871663" cy="962025"/>
          </a:xfrm>
          <a:prstGeom prst="rect">
            <a:avLst/>
          </a:prstGeom>
          <a:noFill/>
          <a:ln w="9525">
            <a:noFill/>
            <a:miter lim="800000"/>
            <a:headEnd/>
            <a:tailEnd/>
          </a:ln>
        </p:spPr>
      </p:pic>
      <p:sp>
        <p:nvSpPr>
          <p:cNvPr id="10" name="Text Box 9"/>
          <p:cNvSpPr txBox="1">
            <a:spLocks noChangeArrowheads="1"/>
          </p:cNvSpPr>
          <p:nvPr/>
        </p:nvSpPr>
        <p:spPr bwMode="auto">
          <a:xfrm>
            <a:off x="0" y="6553200"/>
            <a:ext cx="3124200" cy="261938"/>
          </a:xfrm>
          <a:prstGeom prst="rect">
            <a:avLst/>
          </a:prstGeom>
          <a:noFill/>
          <a:ln w="0">
            <a:noFill/>
            <a:miter lim="800000"/>
            <a:headEnd/>
            <a:tailEnd/>
          </a:ln>
          <a:effectLst/>
        </p:spPr>
        <p:txBody>
          <a:bodyPr>
            <a:spAutoFit/>
          </a:bodyPr>
          <a:lstStyle/>
          <a:p>
            <a:pPr fontAlgn="auto">
              <a:spcBef>
                <a:spcPts val="0"/>
              </a:spcBef>
              <a:spcAft>
                <a:spcPts val="0"/>
              </a:spcAft>
              <a:defRPr/>
            </a:pPr>
            <a:r>
              <a:rPr lang="en-US" sz="1100" i="1" dirty="0">
                <a:latin typeface="+mn-lt"/>
                <a:ea typeface="+mn-ea"/>
                <a:cs typeface="ＭＳ Ｐゴシック" charset="-128"/>
              </a:rPr>
              <a:t>APG Senior Leadership Cohort Program</a:t>
            </a:r>
          </a:p>
        </p:txBody>
      </p:sp>
    </p:spTree>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 id="2147483840" r:id="rId4"/>
    <p:sldLayoutId id="2147483841" r:id="rId5"/>
    <p:sldLayoutId id="2147483842" r:id="rId6"/>
    <p:sldLayoutId id="2147483843" r:id="rId7"/>
    <p:sldLayoutId id="2147483844" r:id="rId8"/>
    <p:sldLayoutId id="2147483845" r:id="rId9"/>
    <p:sldLayoutId id="2147483846" r:id="rId10"/>
    <p:sldLayoutId id="2147483847" r:id="rId11"/>
  </p:sldLayoutIdLst>
  <p:txStyles>
    <p:titleStyle>
      <a:lvl1pPr algn="ctr" rtl="0" eaLnBrk="0" fontAlgn="base" hangingPunct="0">
        <a:spcBef>
          <a:spcPct val="0"/>
        </a:spcBef>
        <a:spcAft>
          <a:spcPct val="0"/>
        </a:spcAft>
        <a:defRPr sz="3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2pPr>
      <a:lvl3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3pPr>
      <a:lvl4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4pPr>
      <a:lvl5pPr algn="ctr" rtl="0" eaLnBrk="0" fontAlgn="base" hangingPunct="0">
        <a:spcBef>
          <a:spcPct val="0"/>
        </a:spcBef>
        <a:spcAft>
          <a:spcPct val="0"/>
        </a:spcAft>
        <a:defRPr sz="3600">
          <a:solidFill>
            <a:schemeClr val="tx2"/>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a:solidFill>
            <a:schemeClr val="tx2"/>
          </a:solidFill>
          <a:latin typeface="Arial" charset="0"/>
        </a:defRPr>
      </a:lvl6pPr>
      <a:lvl7pPr marL="914400" algn="ctr" rtl="0" eaLnBrk="1" fontAlgn="base" hangingPunct="1">
        <a:spcBef>
          <a:spcPct val="0"/>
        </a:spcBef>
        <a:spcAft>
          <a:spcPct val="0"/>
        </a:spcAft>
        <a:defRPr sz="3600">
          <a:solidFill>
            <a:schemeClr val="tx2"/>
          </a:solidFill>
          <a:latin typeface="Arial" charset="0"/>
        </a:defRPr>
      </a:lvl7pPr>
      <a:lvl8pPr marL="1371600" algn="ctr" rtl="0" eaLnBrk="1" fontAlgn="base" hangingPunct="1">
        <a:spcBef>
          <a:spcPct val="0"/>
        </a:spcBef>
        <a:spcAft>
          <a:spcPct val="0"/>
        </a:spcAft>
        <a:defRPr sz="3600">
          <a:solidFill>
            <a:schemeClr val="tx2"/>
          </a:solidFill>
          <a:latin typeface="Arial" charset="0"/>
        </a:defRPr>
      </a:lvl8pPr>
      <a:lvl9pPr marL="1828800" algn="ctr" rtl="0" eaLnBrk="1" fontAlgn="base" hangingPunct="1">
        <a:spcBef>
          <a:spcPct val="0"/>
        </a:spcBef>
        <a:spcAft>
          <a:spcPct val="0"/>
        </a:spcAft>
        <a:defRPr sz="36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97180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42900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88620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5800" y="2057400"/>
            <a:ext cx="7772400" cy="1143000"/>
          </a:xfrm>
        </p:spPr>
        <p:txBody>
          <a:bodyPr/>
          <a:lstStyle/>
          <a:p>
            <a:pPr eaLnBrk="1" hangingPunct="1"/>
            <a:r>
              <a:rPr lang="en-US" sz="2800" dirty="0" smtClean="0"/>
              <a:t>APG Senior Leadership Cohort Program 2011</a:t>
            </a:r>
          </a:p>
        </p:txBody>
      </p:sp>
      <p:sp>
        <p:nvSpPr>
          <p:cNvPr id="15363" name="Rectangle 3"/>
          <p:cNvSpPr>
            <a:spLocks noGrp="1" noChangeArrowheads="1"/>
          </p:cNvSpPr>
          <p:nvPr>
            <p:ph type="subTitle" idx="1"/>
          </p:nvPr>
        </p:nvSpPr>
        <p:spPr>
          <a:xfrm>
            <a:off x="457200" y="4800600"/>
            <a:ext cx="8305800" cy="1752600"/>
          </a:xfrm>
        </p:spPr>
        <p:txBody>
          <a:bodyPr/>
          <a:lstStyle/>
          <a:p>
            <a:pPr eaLnBrk="1" hangingPunct="1"/>
            <a:r>
              <a:rPr lang="en-US" dirty="0" smtClean="0"/>
              <a:t>Making of the Atomic Bomb</a:t>
            </a:r>
          </a:p>
          <a:p>
            <a:pPr eaLnBrk="1" hangingPunct="1"/>
            <a:r>
              <a:rPr lang="en-US" dirty="0" smtClean="0"/>
              <a:t>25</a:t>
            </a:r>
            <a:r>
              <a:rPr lang="en-US" baseline="30000" dirty="0" smtClean="0"/>
              <a:t>th</a:t>
            </a:r>
            <a:r>
              <a:rPr lang="en-US" dirty="0" smtClean="0"/>
              <a:t> Anniversary Addition</a:t>
            </a:r>
            <a:endParaRPr lang="en-US" dirty="0" smtClean="0"/>
          </a:p>
        </p:txBody>
      </p:sp>
      <p:pic>
        <p:nvPicPr>
          <p:cNvPr id="15364" name="Picture 4" descr="OPM Seal"/>
          <p:cNvPicPr>
            <a:picLocks noChangeAspect="1" noChangeArrowheads="1"/>
          </p:cNvPicPr>
          <p:nvPr/>
        </p:nvPicPr>
        <p:blipFill>
          <a:blip r:embed="rId3"/>
          <a:srcRect/>
          <a:stretch>
            <a:fillRect/>
          </a:stretch>
        </p:blipFill>
        <p:spPr bwMode="auto">
          <a:xfrm>
            <a:off x="3886200" y="3276600"/>
            <a:ext cx="1371600" cy="1371600"/>
          </a:xfrm>
          <a:prstGeom prst="rect">
            <a:avLst/>
          </a:prstGeom>
          <a:noFill/>
          <a:ln w="9525">
            <a:noFill/>
            <a:miter lim="800000"/>
            <a:headEnd/>
            <a:tailEnd/>
          </a:ln>
        </p:spPr>
      </p:pic>
      <p:sp>
        <p:nvSpPr>
          <p:cNvPr id="15365" name="Rectangle 7"/>
          <p:cNvSpPr>
            <a:spLocks noChangeArrowheads="1"/>
          </p:cNvSpPr>
          <p:nvPr/>
        </p:nvSpPr>
        <p:spPr bwMode="auto">
          <a:xfrm>
            <a:off x="1055688" y="4003675"/>
            <a:ext cx="184150" cy="457200"/>
          </a:xfrm>
          <a:prstGeom prst="rect">
            <a:avLst/>
          </a:prstGeom>
          <a:noFill/>
          <a:ln w="9525">
            <a:noFill/>
            <a:miter lim="800000"/>
            <a:headEnd/>
            <a:tailEnd/>
          </a:ln>
        </p:spPr>
        <p:txBody>
          <a:bodyPr wrap="none">
            <a:spAutoFit/>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sz="2800" dirty="0" smtClean="0"/>
              <a:t>Leadership Book Review</a:t>
            </a:r>
          </a:p>
        </p:txBody>
      </p:sp>
      <p:sp>
        <p:nvSpPr>
          <p:cNvPr id="17411" name="Content Placeholder 4"/>
          <p:cNvSpPr>
            <a:spLocks noGrp="1"/>
          </p:cNvSpPr>
          <p:nvPr>
            <p:ph sz="half" idx="1"/>
          </p:nvPr>
        </p:nvSpPr>
        <p:spPr/>
        <p:txBody>
          <a:bodyPr/>
          <a:lstStyle/>
          <a:p>
            <a:r>
              <a:rPr lang="en-US" dirty="0" smtClean="0"/>
              <a:t>The Making of the Atomic Bomb</a:t>
            </a:r>
          </a:p>
          <a:p>
            <a:endParaRPr lang="en-US" dirty="0" smtClean="0"/>
          </a:p>
          <a:p>
            <a:r>
              <a:rPr lang="en-US" dirty="0" smtClean="0"/>
              <a:t>Author:  Richard Rhodes</a:t>
            </a:r>
          </a:p>
        </p:txBody>
      </p:sp>
      <p:pic>
        <p:nvPicPr>
          <p:cNvPr id="17414" name="Picture 6" descr="http://ecx.images-amazon.com/images/I/51TkiyTaO2L._SY344_BO1,204,203,200_.jpg"/>
          <p:cNvPicPr>
            <a:picLocks noChangeAspect="1" noChangeArrowheads="1"/>
          </p:cNvPicPr>
          <p:nvPr/>
        </p:nvPicPr>
        <p:blipFill>
          <a:blip r:embed="rId2"/>
          <a:srcRect/>
          <a:stretch>
            <a:fillRect/>
          </a:stretch>
        </p:blipFill>
        <p:spPr bwMode="auto">
          <a:xfrm>
            <a:off x="5165186" y="1033495"/>
            <a:ext cx="3488620" cy="52481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Key Messages from this Book</a:t>
            </a:r>
          </a:p>
        </p:txBody>
      </p:sp>
      <p:sp>
        <p:nvSpPr>
          <p:cNvPr id="18435" name="Content Placeholder 2"/>
          <p:cNvSpPr>
            <a:spLocks noGrp="1"/>
          </p:cNvSpPr>
          <p:nvPr>
            <p:ph idx="1"/>
          </p:nvPr>
        </p:nvSpPr>
        <p:spPr>
          <a:xfrm>
            <a:off x="310251" y="1423447"/>
            <a:ext cx="8686800" cy="4944696"/>
          </a:xfrm>
        </p:spPr>
        <p:txBody>
          <a:bodyPr/>
          <a:lstStyle/>
          <a:p>
            <a:r>
              <a:rPr lang="en-US" sz="2200" dirty="0" smtClean="0"/>
              <a:t>Robert </a:t>
            </a:r>
            <a:r>
              <a:rPr lang="en-US" sz="2200" dirty="0" smtClean="0"/>
              <a:t>Oppenheimer, who never received a Nobel Prize </a:t>
            </a:r>
            <a:r>
              <a:rPr lang="en-US" sz="2200" dirty="0" smtClean="0"/>
              <a:t>provided leadership </a:t>
            </a:r>
            <a:r>
              <a:rPr lang="en-US" sz="2200" dirty="0" smtClean="0"/>
              <a:t>to this distinguished group. Often making critical technical decisions that contradicted Nobel-prize physicists</a:t>
            </a:r>
          </a:p>
          <a:p>
            <a:pPr lvl="1"/>
            <a:r>
              <a:rPr lang="en-US" sz="1800" dirty="0" smtClean="0"/>
              <a:t>Leadership requires listening, integrating and making decisions. Leadership does not require </a:t>
            </a:r>
            <a:r>
              <a:rPr lang="en-US" sz="1800" dirty="0" smtClean="0"/>
              <a:t>forcing your own ideas, which often demands setting aside your own ego.</a:t>
            </a:r>
          </a:p>
          <a:p>
            <a:r>
              <a:rPr lang="en-US" sz="2000" dirty="0" smtClean="0"/>
              <a:t>LTG Groves played a major leadership role politically to focus the Nation on the purification of fissionable material</a:t>
            </a:r>
            <a:endParaRPr lang="en-US" sz="2400" dirty="0" smtClean="0"/>
          </a:p>
          <a:p>
            <a:pPr lvl="1"/>
            <a:r>
              <a:rPr lang="en-US" sz="1800" dirty="0" smtClean="0"/>
              <a:t>Do not loose sight of politics</a:t>
            </a:r>
            <a:r>
              <a:rPr lang="en-US" sz="1800" dirty="0" smtClean="0"/>
              <a:t>.</a:t>
            </a:r>
            <a:endParaRPr lang="en-US" sz="2000" dirty="0" smtClean="0"/>
          </a:p>
          <a:p>
            <a:r>
              <a:rPr lang="en-US" sz="2000" dirty="0" smtClean="0"/>
              <a:t>Many events have elements of luck. Dr Szilard left Germany on holiday the day before the Nazi’s closed train-stations to the Jewish community. </a:t>
            </a:r>
          </a:p>
          <a:p>
            <a:pPr lvl="1"/>
            <a:r>
              <a:rPr lang="en-US" sz="1800" dirty="0" smtClean="0"/>
              <a:t>Szilard was instrumental in keeping the scientific discoveries leading to the Atomic bomb classified, due in part, to growing up in Germany</a:t>
            </a:r>
          </a:p>
          <a:p>
            <a:pPr lvl="1"/>
            <a:r>
              <a:rPr lang="en-US" sz="1800" dirty="0" smtClean="0"/>
              <a:t>Szilard filed a patent for the Atomic Bomb configuration</a:t>
            </a:r>
          </a:p>
          <a:p>
            <a:pPr lvl="1"/>
            <a:r>
              <a:rPr lang="en-US" sz="1800" dirty="0" smtClean="0"/>
              <a:t>Other German-Jewish Scientists escaped Germany that were instrumental to the realization of the Atomic Bomb</a:t>
            </a:r>
            <a:endParaRPr lang="en-US"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Key Messages from this Book</a:t>
            </a:r>
          </a:p>
        </p:txBody>
      </p:sp>
      <p:sp>
        <p:nvSpPr>
          <p:cNvPr id="18435" name="Content Placeholder 2"/>
          <p:cNvSpPr>
            <a:spLocks noGrp="1"/>
          </p:cNvSpPr>
          <p:nvPr>
            <p:ph idx="1"/>
          </p:nvPr>
        </p:nvSpPr>
        <p:spPr>
          <a:xfrm>
            <a:off x="457200" y="1423447"/>
            <a:ext cx="8229600" cy="4525963"/>
          </a:xfrm>
        </p:spPr>
        <p:txBody>
          <a:bodyPr/>
          <a:lstStyle/>
          <a:p>
            <a:r>
              <a:rPr lang="en-US" sz="2000" dirty="0" smtClean="0"/>
              <a:t>The key enabling technology was the purification of U235 and make Pu239. I </a:t>
            </a:r>
            <a:r>
              <a:rPr lang="en-US" sz="2000" dirty="0" smtClean="0"/>
              <a:t>did not realize the extent of the project and years of focus on the approaches to separate and purify </a:t>
            </a:r>
            <a:r>
              <a:rPr lang="en-US" sz="2000" dirty="0" smtClean="0"/>
              <a:t>fissionable material</a:t>
            </a:r>
            <a:endParaRPr lang="en-US" sz="2000" dirty="0" smtClean="0"/>
          </a:p>
          <a:p>
            <a:pPr lvl="1"/>
            <a:r>
              <a:rPr lang="en-US" sz="1800" dirty="0" smtClean="0"/>
              <a:t>Some projects require massive mobilization of national resources. Some decisions are both technical and political to achieve the ultimate goals. </a:t>
            </a:r>
            <a:endParaRPr lang="en-US" sz="2000" dirty="0" smtClean="0"/>
          </a:p>
          <a:p>
            <a:r>
              <a:rPr lang="en-US" sz="2000" dirty="0" smtClean="0"/>
              <a:t>As scientific knowledge proliferated, German Scientists began acquiring heavy-water. The government recognized the scientific importance and executed military action to slow the Atomic Bomb development. A group sabotaged a heavy-water production in Norway, a critical component in fissionable material purification.</a:t>
            </a:r>
          </a:p>
          <a:p>
            <a:pPr lvl="1"/>
            <a:r>
              <a:rPr lang="en-US" sz="1800" dirty="0" smtClean="0"/>
              <a:t>Keeping Senior Leadership informed helps to leverage and/or react to changing events that may not be in your immediate sphere of knowledge. Oppenheimer, for example, was probably not aware of the Military actions in Norway. However, military leaders knew the importance of stopping this aspect of the German program.</a:t>
            </a:r>
          </a:p>
          <a:p>
            <a:pPr lvl="1"/>
            <a:endParaRPr lang="en-US" sz="1600" dirty="0" smtClean="0"/>
          </a:p>
          <a:p>
            <a:endParaRPr lang="en-US" sz="20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Key Messages from this Book</a:t>
            </a:r>
          </a:p>
        </p:txBody>
      </p:sp>
      <p:sp>
        <p:nvSpPr>
          <p:cNvPr id="18435" name="Content Placeholder 2"/>
          <p:cNvSpPr>
            <a:spLocks noGrp="1"/>
          </p:cNvSpPr>
          <p:nvPr>
            <p:ph idx="1"/>
          </p:nvPr>
        </p:nvSpPr>
        <p:spPr>
          <a:xfrm>
            <a:off x="195943" y="1423447"/>
            <a:ext cx="8490857" cy="4525963"/>
          </a:xfrm>
        </p:spPr>
        <p:txBody>
          <a:bodyPr/>
          <a:lstStyle/>
          <a:p>
            <a:r>
              <a:rPr lang="en-US" sz="2000" dirty="0" smtClean="0"/>
              <a:t>The final focus at Los Alamos required considerable focus and speed, driven by WWII Events.</a:t>
            </a:r>
            <a:endParaRPr lang="en-US" sz="1600" dirty="0" smtClean="0"/>
          </a:p>
          <a:p>
            <a:pPr lvl="1"/>
            <a:r>
              <a:rPr lang="en-US" sz="1800" dirty="0" smtClean="0"/>
              <a:t>Keeping the project secret was critical</a:t>
            </a:r>
          </a:p>
          <a:p>
            <a:pPr lvl="1"/>
            <a:r>
              <a:rPr lang="en-US" sz="1800" dirty="0" smtClean="0"/>
              <a:t>Oppenheimer had monthly technical briefings from Nobel Laureates</a:t>
            </a:r>
          </a:p>
          <a:p>
            <a:pPr lvl="1"/>
            <a:r>
              <a:rPr lang="en-US" sz="1800" dirty="0" smtClean="0"/>
              <a:t>Engineers were critical. Recognizing the key opportunities was important. An engineer in shape-explosives had a key insights that led to the </a:t>
            </a:r>
            <a:r>
              <a:rPr lang="en-US" sz="1800" dirty="0" err="1" smtClean="0"/>
              <a:t>Pu</a:t>
            </a:r>
            <a:r>
              <a:rPr lang="en-US" sz="1800" dirty="0" smtClean="0"/>
              <a:t> fission bomb.</a:t>
            </a:r>
          </a:p>
          <a:p>
            <a:pPr lvl="1"/>
            <a:r>
              <a:rPr lang="en-US" sz="1800" dirty="0" smtClean="0"/>
              <a:t>Be-flexible! In the final hour before the Trinity test a fuse did not fit. Delays could have delayed bom</a:t>
            </a:r>
            <a:r>
              <a:rPr lang="en-US" sz="1800" dirty="0" smtClean="0"/>
              <a:t>b deployed in Japan and change </a:t>
            </a:r>
            <a:r>
              <a:rPr lang="en-US" sz="1800" dirty="0" err="1" smtClean="0"/>
              <a:t>politcal</a:t>
            </a:r>
            <a:r>
              <a:rPr lang="en-US" sz="1800" dirty="0" smtClean="0"/>
              <a:t> events. </a:t>
            </a:r>
            <a:endParaRPr lang="en-US" sz="1800" dirty="0" smtClean="0"/>
          </a:p>
          <a:p>
            <a:pPr lvl="1"/>
            <a:r>
              <a:rPr lang="en-US" sz="1800" dirty="0" smtClean="0"/>
              <a:t>Some projects require massive mobilization of national resources. </a:t>
            </a:r>
            <a:r>
              <a:rPr lang="en-US" sz="1800" dirty="0" smtClean="0"/>
              <a:t>b</a:t>
            </a:r>
            <a:r>
              <a:rPr lang="en-US" sz="1800" dirty="0" smtClean="0"/>
              <a:t>omb deployed in Japan, e decisions are both technical and political to achieve the ultimate goals.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3200" dirty="0" smtClean="0"/>
              <a:t>Quotes I Would Like To Share</a:t>
            </a:r>
          </a:p>
        </p:txBody>
      </p:sp>
      <p:sp>
        <p:nvSpPr>
          <p:cNvPr id="19459" name="Content Placeholder 2"/>
          <p:cNvSpPr>
            <a:spLocks noGrp="1"/>
          </p:cNvSpPr>
          <p:nvPr>
            <p:ph idx="1"/>
          </p:nvPr>
        </p:nvSpPr>
        <p:spPr/>
        <p:txBody>
          <a:bodyPr/>
          <a:lstStyle/>
          <a:p>
            <a:r>
              <a:rPr lang="en-US" sz="2000" dirty="0" smtClean="0"/>
              <a:t>“</a:t>
            </a:r>
            <a:r>
              <a:rPr lang="en-US" sz="2000" i="1" dirty="0" smtClean="0"/>
              <a:t>When you see something that is technically sweet, you go ahead and do it and you argue about what to do about it only after you have had your technical success. That is the way it was with the atomic bomb</a:t>
            </a:r>
            <a:r>
              <a:rPr lang="en-US" sz="2000" dirty="0" smtClean="0"/>
              <a:t>.” There was great debate among the Physicists about the moral implications of the Atomic Bomb. US Army was convinced this weapons was the only way to end the War with Japan</a:t>
            </a:r>
            <a:r>
              <a:rPr lang="en-US" sz="2000" dirty="0" smtClean="0"/>
              <a:t>.</a:t>
            </a:r>
          </a:p>
          <a:p>
            <a:pPr>
              <a:buNone/>
            </a:pPr>
            <a:endParaRPr lang="en-US" sz="2000" dirty="0" smtClean="0"/>
          </a:p>
          <a:p>
            <a:r>
              <a:rPr lang="en-US" sz="2000" dirty="0" smtClean="0"/>
              <a:t>“</a:t>
            </a:r>
            <a:r>
              <a:rPr lang="en-US" sz="2000" i="1" dirty="0" smtClean="0"/>
              <a:t>No man should escape our universities without knowing how little he knows</a:t>
            </a:r>
            <a:r>
              <a:rPr lang="en-US" sz="2000" dirty="0" smtClean="0"/>
              <a:t>.” – R Oppenheimer, like all Physicists in the </a:t>
            </a:r>
            <a:r>
              <a:rPr lang="en-US" sz="2000" dirty="0" smtClean="0"/>
              <a:t>Manhattan </a:t>
            </a:r>
            <a:r>
              <a:rPr lang="en-US" sz="2000" dirty="0" smtClean="0"/>
              <a:t>Project had large Egos. Success as Director demanded excepting he did not have all of the answers.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What This Book Meant To Me</a:t>
            </a:r>
          </a:p>
        </p:txBody>
      </p:sp>
      <p:sp>
        <p:nvSpPr>
          <p:cNvPr id="20483" name="Content Placeholder 2"/>
          <p:cNvSpPr>
            <a:spLocks noGrp="1"/>
          </p:cNvSpPr>
          <p:nvPr>
            <p:ph idx="1"/>
          </p:nvPr>
        </p:nvSpPr>
        <p:spPr/>
        <p:txBody>
          <a:bodyPr/>
          <a:lstStyle/>
          <a:p>
            <a:r>
              <a:rPr lang="en-US" sz="2400" dirty="0" smtClean="0"/>
              <a:t>Richard Rhodes captured an interesting cross-section of pre- WWII History, key events, technical content to appreciate scope of the Manhattan Project, and WWII Events</a:t>
            </a:r>
          </a:p>
          <a:p>
            <a:r>
              <a:rPr lang="en-US" sz="2400" dirty="0" smtClean="0"/>
              <a:t>The Book did not focus on Robert Oppenheimer, but, gave the scope of his leadership to achieve the program goals</a:t>
            </a:r>
            <a:endParaRPr lang="en-US" sz="24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a:xfrm>
            <a:off x="310251" y="1423447"/>
            <a:ext cx="8686800" cy="4944696"/>
          </a:xfrm>
        </p:spPr>
        <p:txBody>
          <a:bodyPr/>
          <a:lstStyle/>
          <a:p>
            <a:pPr>
              <a:buNone/>
            </a:pPr>
            <a:r>
              <a:rPr lang="en-US" sz="2000" dirty="0" smtClean="0"/>
              <a:t>1) I </a:t>
            </a:r>
            <a:r>
              <a:rPr lang="en-US" sz="2000" dirty="0" smtClean="0"/>
              <a:t>was inspired to read this book because:</a:t>
            </a:r>
          </a:p>
          <a:p>
            <a:pPr marL="636588"/>
            <a:r>
              <a:rPr lang="en-US" sz="2000" dirty="0" smtClean="0"/>
              <a:t>20 Nobel Prize winners were integral to </a:t>
            </a:r>
            <a:r>
              <a:rPr lang="en-US" sz="2000" dirty="0" smtClean="0"/>
              <a:t>achieving </a:t>
            </a:r>
            <a:r>
              <a:rPr lang="en-US" sz="2000" dirty="0" smtClean="0"/>
              <a:t>the </a:t>
            </a:r>
            <a:r>
              <a:rPr lang="en-US" sz="2000" dirty="0" smtClean="0"/>
              <a:t>atomic </a:t>
            </a:r>
            <a:r>
              <a:rPr lang="en-US" sz="2000" dirty="0" smtClean="0"/>
              <a:t>bomb</a:t>
            </a:r>
          </a:p>
          <a:p>
            <a:pPr marL="636588"/>
            <a:r>
              <a:rPr lang="en-US" sz="2000" dirty="0" smtClean="0"/>
              <a:t>Robert </a:t>
            </a:r>
            <a:r>
              <a:rPr lang="en-US" sz="2000" dirty="0" smtClean="0"/>
              <a:t>Oppenheimer, who never received a Nobel Prize </a:t>
            </a:r>
            <a:r>
              <a:rPr lang="en-US" sz="2000" dirty="0" smtClean="0"/>
              <a:t>provided leadership </a:t>
            </a:r>
            <a:r>
              <a:rPr lang="en-US" sz="2000" dirty="0" smtClean="0"/>
              <a:t>to this distinguished group. Often making critical technical decisions that contradicted Nobel-prize physicists</a:t>
            </a:r>
          </a:p>
          <a:p>
            <a:pPr>
              <a:buNone/>
            </a:pPr>
            <a:r>
              <a:rPr lang="en-US" sz="2000" dirty="0" smtClean="0"/>
              <a:t>2) Listen to people smarter than you are, but make sure you have technical credibility</a:t>
            </a:r>
          </a:p>
          <a:p>
            <a:pPr>
              <a:buNone/>
            </a:pPr>
            <a:r>
              <a:rPr lang="en-US" sz="2000" dirty="0" smtClean="0"/>
              <a:t>2) Watch for critical events (luck)  and do not be afraid to act</a:t>
            </a:r>
          </a:p>
          <a:p>
            <a:pPr>
              <a:buNone/>
            </a:pPr>
            <a:r>
              <a:rPr lang="en-US" sz="2000" dirty="0" smtClean="0"/>
              <a:t>3) Do not loose sight of politics</a:t>
            </a:r>
          </a:p>
        </p:txBody>
      </p:sp>
      <p:sp>
        <p:nvSpPr>
          <p:cNvPr id="5" name="Title 1"/>
          <p:cNvSpPr>
            <a:spLocks noGrp="1"/>
          </p:cNvSpPr>
          <p:nvPr>
            <p:ph type="title"/>
          </p:nvPr>
        </p:nvSpPr>
        <p:spPr>
          <a:xfrm>
            <a:off x="2362200" y="76200"/>
            <a:ext cx="6629400" cy="563563"/>
          </a:xfrm>
        </p:spPr>
        <p:txBody>
          <a:bodyPr/>
          <a:lstStyle/>
          <a:p>
            <a:r>
              <a:rPr lang="en-US" dirty="0" smtClean="0"/>
              <a:t>What This Book Meant To Me</a:t>
            </a:r>
          </a:p>
        </p:txBody>
      </p:sp>
    </p:spTree>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Basic APG.potx</Template>
  <TotalTime>1978</TotalTime>
  <Words>739</Words>
  <Application>Microsoft Office PowerPoint</Application>
  <PresentationFormat>On-screen Show (4:3)</PresentationFormat>
  <Paragraphs>42</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1_Custom Design</vt:lpstr>
      <vt:lpstr>APG Senior Leadership Cohort Program 2011</vt:lpstr>
      <vt:lpstr>Leadership Book Review</vt:lpstr>
      <vt:lpstr>Key Messages from this Book</vt:lpstr>
      <vt:lpstr>Key Messages from this Book</vt:lpstr>
      <vt:lpstr>Key Messages from this Book</vt:lpstr>
      <vt:lpstr>Quotes I Would Like To Share</vt:lpstr>
      <vt:lpstr>What This Book Meant To Me</vt:lpstr>
      <vt:lpstr>What This Book Meant To Me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Leading with Impact</dc:title>
  <dc:creator>Trish Mooney</dc:creator>
  <cp:lastModifiedBy>eric.forsythe</cp:lastModifiedBy>
  <cp:revision>41</cp:revision>
  <cp:lastPrinted>2011-06-13T12:29:39Z</cp:lastPrinted>
  <dcterms:created xsi:type="dcterms:W3CDTF">2011-06-26T12:32:45Z</dcterms:created>
  <dcterms:modified xsi:type="dcterms:W3CDTF">2014-11-19T23:22:01Z</dcterms:modified>
</cp:coreProperties>
</file>