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gif" ContentType="image/gif"/>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
  </p:notesMasterIdLst>
  <p:handoutMasterIdLst>
    <p:handoutMasterId r:id="rId8"/>
  </p:handoutMasterIdLst>
  <p:sldIdLst>
    <p:sldId id="275" r:id="rId2"/>
    <p:sldId id="280" r:id="rId3"/>
    <p:sldId id="276" r:id="rId4"/>
    <p:sldId id="277" r:id="rId5"/>
    <p:sldId id="278" r:id="rId6"/>
  </p:sldIdLst>
  <p:sldSz cx="9144000" cy="6858000" type="screen4x3"/>
  <p:notesSz cx="7315200" cy="9601200"/>
  <p:defaultTextStyle>
    <a:defPPr>
      <a:defRPr lang="en-US"/>
    </a:defPPr>
    <a:lvl1pPr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defTabSz="457200"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hiddenSlides="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866" autoAdjust="0"/>
  </p:normalViewPr>
  <p:slideViewPr>
    <p:cSldViewPr snapToGrid="0" snapToObjects="1">
      <p:cViewPr varScale="1">
        <p:scale>
          <a:sx n="67" d="100"/>
          <a:sy n="67" d="100"/>
        </p:scale>
        <p:origin x="-1144" y="-96"/>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62" d="100"/>
          <a:sy n="62" d="100"/>
        </p:scale>
        <p:origin x="-2288" y="-12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47" tIns="48324" rIns="96647" bIns="48324" rtlCol="0"/>
          <a:lstStyle>
            <a:lvl1pPr algn="l">
              <a:defRPr sz="13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4143587" y="0"/>
            <a:ext cx="3169920" cy="480060"/>
          </a:xfrm>
          <a:prstGeom prst="rect">
            <a:avLst/>
          </a:prstGeom>
        </p:spPr>
        <p:txBody>
          <a:bodyPr vert="horz" wrap="square" lIns="96647" tIns="48324" rIns="96647" bIns="48324" numCol="1" anchor="t" anchorCtr="0" compatLnSpc="1">
            <a:prstTxWarp prst="textNoShape">
              <a:avLst/>
            </a:prstTxWarp>
          </a:bodyPr>
          <a:lstStyle>
            <a:lvl1pPr algn="r">
              <a:defRPr sz="1300"/>
            </a:lvl1pPr>
          </a:lstStyle>
          <a:p>
            <a:fld id="{AB49E9B5-CB39-4362-BCE3-FCEA1BFD3335}" type="datetime1">
              <a:rPr lang="en-US" altLang="en-US"/>
              <a:pPr/>
              <a:t>12/3/15</a:t>
            </a:fld>
            <a:endParaRPr lang="en-US" altLang="en-US"/>
          </a:p>
        </p:txBody>
      </p:sp>
      <p:sp>
        <p:nvSpPr>
          <p:cNvPr id="4" name="Footer Placeholder 3"/>
          <p:cNvSpPr>
            <a:spLocks noGrp="1"/>
          </p:cNvSpPr>
          <p:nvPr>
            <p:ph type="ftr" sz="quarter" idx="2"/>
          </p:nvPr>
        </p:nvSpPr>
        <p:spPr>
          <a:xfrm>
            <a:off x="0" y="9119474"/>
            <a:ext cx="3169920" cy="480060"/>
          </a:xfrm>
          <a:prstGeom prst="rect">
            <a:avLst/>
          </a:prstGeom>
        </p:spPr>
        <p:txBody>
          <a:bodyPr vert="horz" lIns="96647" tIns="48324" rIns="96647" bIns="48324" rtlCol="0" anchor="b"/>
          <a:lstStyle>
            <a:lvl1pPr algn="l">
              <a:defRPr sz="13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wrap="square" lIns="96647" tIns="48324" rIns="96647" bIns="48324" numCol="1" anchor="b" anchorCtr="0" compatLnSpc="1">
            <a:prstTxWarp prst="textNoShape">
              <a:avLst/>
            </a:prstTxWarp>
          </a:bodyPr>
          <a:lstStyle>
            <a:lvl1pPr algn="r">
              <a:defRPr sz="1300"/>
            </a:lvl1pPr>
          </a:lstStyle>
          <a:p>
            <a:fld id="{E59DD393-5384-45FF-8665-54B1EFB6C7B9}" type="slidenum">
              <a:rPr lang="en-US" altLang="en-US"/>
              <a:pPr/>
              <a:t>‹#›</a:t>
            </a:fld>
            <a:endParaRPr lang="en-US" altLang="en-US"/>
          </a:p>
        </p:txBody>
      </p:sp>
    </p:spTree>
    <p:extLst>
      <p:ext uri="{BB962C8B-B14F-4D97-AF65-F5344CB8AC3E}">
        <p14:creationId xmlns:p14="http://schemas.microsoft.com/office/powerpoint/2010/main" val="6544257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47" tIns="48324" rIns="96647" bIns="48324" rtlCol="0"/>
          <a:lstStyle>
            <a:lvl1pPr algn="l" fontAlgn="auto">
              <a:spcBef>
                <a:spcPts val="0"/>
              </a:spcBef>
              <a:spcAft>
                <a:spcPts val="0"/>
              </a:spcAft>
              <a:defRPr sz="1300">
                <a:latin typeface="+mn-lt"/>
                <a:ea typeface="+mn-ea"/>
                <a:cs typeface="+mn-cs"/>
              </a:defRPr>
            </a:lvl1pPr>
          </a:lstStyle>
          <a:p>
            <a:pPr>
              <a:defRPr/>
            </a:pPr>
            <a:endParaRPr lang="en-US"/>
          </a:p>
        </p:txBody>
      </p:sp>
      <p:sp>
        <p:nvSpPr>
          <p:cNvPr id="3" name="Date Placeholder 2"/>
          <p:cNvSpPr>
            <a:spLocks noGrp="1"/>
          </p:cNvSpPr>
          <p:nvPr>
            <p:ph type="dt" idx="1"/>
          </p:nvPr>
        </p:nvSpPr>
        <p:spPr>
          <a:xfrm>
            <a:off x="4143587" y="0"/>
            <a:ext cx="3169920" cy="480060"/>
          </a:xfrm>
          <a:prstGeom prst="rect">
            <a:avLst/>
          </a:prstGeom>
        </p:spPr>
        <p:txBody>
          <a:bodyPr vert="horz" wrap="square" lIns="96647" tIns="48324" rIns="96647" bIns="48324" numCol="1" anchor="t" anchorCtr="0" compatLnSpc="1">
            <a:prstTxWarp prst="textNoShape">
              <a:avLst/>
            </a:prstTxWarp>
          </a:bodyPr>
          <a:lstStyle>
            <a:lvl1pPr algn="r">
              <a:defRPr sz="1300">
                <a:latin typeface="Calibri" panose="020F0502020204030204" pitchFamily="34" charset="0"/>
              </a:defRPr>
            </a:lvl1pPr>
          </a:lstStyle>
          <a:p>
            <a:fld id="{422FD65B-CE3D-4661-B9A5-A42058479851}" type="datetime1">
              <a:rPr lang="en-US" altLang="en-US"/>
              <a:pPr/>
              <a:t>12/3/15</a:t>
            </a:fld>
            <a:endParaRPr lang="en-US" alt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47" tIns="48324" rIns="96647" bIns="48324" rtlCol="0" anchor="ctr"/>
          <a:lstStyle/>
          <a:p>
            <a:pPr lvl="0"/>
            <a:endParaRPr lang="en-US" noProof="0" smtClean="0"/>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47" tIns="48324" rIns="96647" bIns="48324"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19474"/>
            <a:ext cx="3169920" cy="480060"/>
          </a:xfrm>
          <a:prstGeom prst="rect">
            <a:avLst/>
          </a:prstGeom>
        </p:spPr>
        <p:txBody>
          <a:bodyPr vert="horz" lIns="96647" tIns="48324" rIns="96647" bIns="48324" rtlCol="0" anchor="b"/>
          <a:lstStyle>
            <a:lvl1pPr algn="l" fontAlgn="auto">
              <a:spcBef>
                <a:spcPts val="0"/>
              </a:spcBef>
              <a:spcAft>
                <a:spcPts val="0"/>
              </a:spcAft>
              <a:defRPr sz="13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wrap="square" lIns="96647" tIns="48324" rIns="96647" bIns="48324" numCol="1" anchor="b" anchorCtr="0" compatLnSpc="1">
            <a:prstTxWarp prst="textNoShape">
              <a:avLst/>
            </a:prstTxWarp>
          </a:bodyPr>
          <a:lstStyle>
            <a:lvl1pPr algn="r">
              <a:defRPr sz="1300">
                <a:latin typeface="Calibri" panose="020F0502020204030204" pitchFamily="34" charset="0"/>
              </a:defRPr>
            </a:lvl1pPr>
          </a:lstStyle>
          <a:p>
            <a:fld id="{FF6E35F2-47D5-4016-B6DC-997001C6B27E}" type="slidenum">
              <a:rPr lang="en-US" altLang="en-US"/>
              <a:pPr/>
              <a:t>‹#›</a:t>
            </a:fld>
            <a:endParaRPr lang="en-US" altLang="en-US"/>
          </a:p>
        </p:txBody>
      </p:sp>
    </p:spTree>
    <p:extLst>
      <p:ext uri="{BB962C8B-B14F-4D97-AF65-F5344CB8AC3E}">
        <p14:creationId xmlns:p14="http://schemas.microsoft.com/office/powerpoint/2010/main" val="3520303969"/>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Rectangle 3"/>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sz="2500" dirty="0" smtClean="0">
                <a:latin typeface="Arial" panose="020B0604020202020204" pitchFamily="34" charset="0"/>
                <a:ea typeface="ＭＳ Ｐゴシック" panose="020B0600070205080204" pitchFamily="34" charset="-128"/>
              </a:rPr>
              <a:t> </a:t>
            </a:r>
            <a:endParaRPr lang="en-US" altLang="en-US" sz="2500"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5463699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81213" indent="-181213">
              <a:buFont typeface="Arial" panose="020B0604020202020204" pitchFamily="34" charset="0"/>
              <a:buChar char="•"/>
            </a:pPr>
            <a:r>
              <a:rPr lang="en-US" sz="1600" dirty="0"/>
              <a:t>Extreme Ownership Website:  http://www.echelonfront.com</a:t>
            </a:r>
          </a:p>
          <a:p>
            <a:pPr marL="181213" indent="-181213">
              <a:buFont typeface="Arial" panose="020B0604020202020204" pitchFamily="34" charset="0"/>
              <a:buChar char="•"/>
            </a:pPr>
            <a:endParaRPr lang="en-US" sz="1600" dirty="0"/>
          </a:p>
          <a:p>
            <a:pPr marL="181213" indent="-181213">
              <a:buFont typeface="Arial" panose="020B0604020202020204" pitchFamily="34" charset="0"/>
              <a:buChar char="•"/>
            </a:pPr>
            <a:r>
              <a:rPr lang="en-US" sz="1600" dirty="0"/>
              <a:t>Extreme Ownership Facebook:  https://www.facebook.com/extremeownership/</a:t>
            </a:r>
          </a:p>
          <a:p>
            <a:pPr marL="181213" indent="-181213">
              <a:buFont typeface="Arial" panose="020B0604020202020204" pitchFamily="34" charset="0"/>
              <a:buChar char="•"/>
            </a:pPr>
            <a:endParaRPr lang="en-US" sz="1600" dirty="0"/>
          </a:p>
          <a:p>
            <a:pPr marL="181213" indent="-181213">
              <a:buFont typeface="Arial" panose="020B0604020202020204" pitchFamily="34" charset="0"/>
              <a:buChar char="•"/>
            </a:pPr>
            <a:r>
              <a:rPr lang="en-US" sz="1600" dirty="0"/>
              <a:t>NY Times Bestseller List (15 Nov 2015):  http://www.nytimes.com/best-sellers-books/2015-11-15/hardcover-nonfiction/list.html</a:t>
            </a:r>
          </a:p>
        </p:txBody>
      </p:sp>
      <p:sp>
        <p:nvSpPr>
          <p:cNvPr id="4" name="Slide Number Placeholder 3"/>
          <p:cNvSpPr>
            <a:spLocks noGrp="1"/>
          </p:cNvSpPr>
          <p:nvPr>
            <p:ph type="sldNum" sz="quarter" idx="10"/>
          </p:nvPr>
        </p:nvSpPr>
        <p:spPr/>
        <p:txBody>
          <a:bodyPr/>
          <a:lstStyle/>
          <a:p>
            <a:fld id="{FF6E35F2-47D5-4016-B6DC-997001C6B27E}" type="slidenum">
              <a:rPr lang="en-US" altLang="en-US" smtClean="0"/>
              <a:pPr/>
              <a:t>2</a:t>
            </a:fld>
            <a:endParaRPr lang="en-US" altLang="en-US"/>
          </a:p>
        </p:txBody>
      </p:sp>
    </p:spTree>
    <p:extLst>
      <p:ext uri="{BB962C8B-B14F-4D97-AF65-F5344CB8AC3E}">
        <p14:creationId xmlns:p14="http://schemas.microsoft.com/office/powerpoint/2010/main" val="41809845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600" dirty="0">
                <a:ea typeface="ＭＳ Ｐゴシック" panose="020B0600070205080204" pitchFamily="34" charset="-128"/>
              </a:rPr>
              <a:t>Background:  </a:t>
            </a:r>
            <a:r>
              <a:rPr lang="en-US" altLang="en-US" sz="1600" dirty="0" err="1">
                <a:ea typeface="ＭＳ Ｐゴシック" panose="020B0600070205080204" pitchFamily="34" charset="-128"/>
              </a:rPr>
              <a:t>Willink</a:t>
            </a:r>
            <a:r>
              <a:rPr lang="en-US" altLang="en-US" sz="1600" dirty="0">
                <a:ea typeface="ＭＳ Ｐゴシック" panose="020B0600070205080204" pitchFamily="34" charset="-128"/>
              </a:rPr>
              <a:t> and </a:t>
            </a:r>
            <a:r>
              <a:rPr lang="en-US" altLang="en-US" sz="1600" dirty="0" err="1">
                <a:ea typeface="ＭＳ Ｐゴシック" panose="020B0600070205080204" pitchFamily="34" charset="-128"/>
              </a:rPr>
              <a:t>Babbin</a:t>
            </a:r>
            <a:r>
              <a:rPr lang="en-US" altLang="en-US" sz="1600" dirty="0">
                <a:ea typeface="ＭＳ Ｐゴシック" panose="020B0600070205080204" pitchFamily="34" charset="-128"/>
              </a:rPr>
              <a:t> are former U.S. Navy Sea, Air Land (SEAL) sailors.  They served together in SEAL Task Unit Bruiser, the most highly decorated USSOCOM unit from Operation Iraqi Freedom (OIF).  Their efforts contributed to the historic triumph for U.S. forces in Ramadi, Iraq.  Chris Kyle, most lethal sniper in U.S. history (basis for ‘American Sniper’ book/movie) was also assigned to SEAL Task Unit Bruiser.</a:t>
            </a:r>
          </a:p>
          <a:p>
            <a:endParaRPr lang="en-US" altLang="en-US" sz="1600" dirty="0">
              <a:ea typeface="ＭＳ Ｐゴシック" panose="020B0600070205080204" pitchFamily="34" charset="-128"/>
            </a:endParaRPr>
          </a:p>
          <a:p>
            <a:endParaRPr lang="en-US" altLang="en-US" sz="1600"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fld id="{FF6E35F2-47D5-4016-B6DC-997001C6B27E}" type="slidenum">
              <a:rPr lang="en-US" altLang="en-US" smtClean="0"/>
              <a:pPr/>
              <a:t>3</a:t>
            </a:fld>
            <a:endParaRPr lang="en-US" altLang="en-US"/>
          </a:p>
        </p:txBody>
      </p:sp>
    </p:spTree>
    <p:extLst>
      <p:ext uri="{BB962C8B-B14F-4D97-AF65-F5344CB8AC3E}">
        <p14:creationId xmlns:p14="http://schemas.microsoft.com/office/powerpoint/2010/main" val="3899457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altLang="en-US" sz="1600" dirty="0">
                <a:ea typeface="ＭＳ Ｐゴシック" panose="020B0600070205080204" pitchFamily="34" charset="-128"/>
              </a:rPr>
              <a:t>Additional quotes:</a:t>
            </a:r>
          </a:p>
          <a:p>
            <a:endParaRPr lang="en-US" altLang="en-US" sz="1600" i="1" dirty="0">
              <a:ea typeface="ＭＳ Ｐゴシック" panose="020B0600070205080204" pitchFamily="34" charset="-128"/>
            </a:endParaRPr>
          </a:p>
          <a:p>
            <a:pPr marL="181213" indent="-181213">
              <a:buFont typeface="Arial" panose="020B0604020202020204" pitchFamily="34" charset="0"/>
              <a:buChar char="•"/>
            </a:pPr>
            <a:r>
              <a:rPr lang="en-US" altLang="en-US" sz="1600" i="1" dirty="0">
                <a:ea typeface="ＭＳ Ｐゴシック" panose="020B0600070205080204" pitchFamily="34" charset="-128"/>
              </a:rPr>
              <a:t>“…Experience…taught me - the picture can never be complete; there [is] always some element of risk; there is no 100% right solution.”</a:t>
            </a:r>
          </a:p>
          <a:p>
            <a:pPr marL="181213" indent="-181213">
              <a:buFont typeface="Arial" panose="020B0604020202020204" pitchFamily="34" charset="0"/>
              <a:buChar char="•"/>
            </a:pPr>
            <a:endParaRPr lang="en-US" altLang="en-US" sz="1600" i="1" dirty="0">
              <a:ea typeface="ＭＳ Ｐゴシック" panose="020B0600070205080204" pitchFamily="34" charset="-128"/>
            </a:endParaRPr>
          </a:p>
          <a:p>
            <a:pPr marL="181213" indent="-181213">
              <a:buFont typeface="Arial" panose="020B0604020202020204" pitchFamily="34" charset="0"/>
              <a:buChar char="•"/>
            </a:pPr>
            <a:r>
              <a:rPr lang="en-US" altLang="en-US" sz="1600" i="1" dirty="0">
                <a:ea typeface="ＭＳ Ｐゴシック" panose="020B0600070205080204" pitchFamily="34" charset="-128"/>
              </a:rPr>
              <a:t>“A public display of discontent or disagreement with the chain of command undermines the authority of leaders at all levels.  This is catastrophic to the performance of any organization.”</a:t>
            </a:r>
          </a:p>
          <a:p>
            <a:pPr marL="181213" indent="-181213" defTabSz="483236">
              <a:buFont typeface="Arial" panose="020B0604020202020204" pitchFamily="34" charset="0"/>
              <a:buChar char="•"/>
              <a:defRPr/>
            </a:pPr>
            <a:endParaRPr lang="en-US" altLang="en-US" sz="1600" i="1" dirty="0">
              <a:ea typeface="ＭＳ Ｐゴシック" panose="020B0600070205080204" pitchFamily="34" charset="-128"/>
            </a:endParaRPr>
          </a:p>
          <a:p>
            <a:pPr marL="181213" indent="-181213" defTabSz="483236">
              <a:buFont typeface="Arial" panose="020B0604020202020204" pitchFamily="34" charset="0"/>
              <a:buChar char="•"/>
              <a:defRPr/>
            </a:pPr>
            <a:r>
              <a:rPr lang="en-US" altLang="en-US" sz="1600" i="1" dirty="0">
                <a:ea typeface="ＭＳ Ｐゴシック" panose="020B0600070205080204" pitchFamily="34" charset="-128"/>
              </a:rPr>
              <a:t>“Leaders must be confident not cocky; brave not foolhardy; accept risk, act courageously - but not reckless; always mitigate those risks that can be controlled with out impact to the team or expending critical resources; leaders must have a competitive spirit, but be gracious losers; mission success above personal success; attentive not </a:t>
            </a:r>
            <a:r>
              <a:rPr lang="en-US" altLang="en-US" sz="1600" i="1" dirty="0" err="1">
                <a:ea typeface="ＭＳ Ｐゴシック" panose="020B0600070205080204" pitchFamily="34" charset="-128"/>
              </a:rPr>
              <a:t>obsessesed</a:t>
            </a:r>
            <a:r>
              <a:rPr lang="en-US" altLang="en-US" sz="1600" i="1" dirty="0">
                <a:ea typeface="ＭＳ Ｐゴシック" panose="020B0600070205080204" pitchFamily="34" charset="-128"/>
              </a:rPr>
              <a:t>; not bogged down in spite of strategic success; strong, but have endurance; perform at highest level and sustain for long term; humble, but not passive; quiet, but not silent; learn from mistakes; speak up when it matters; respectfully pushback for the team; close with subordinates, but not too close; understand motivations of people, team, families; calm, not robotic”</a:t>
            </a:r>
          </a:p>
          <a:p>
            <a:endParaRPr lang="en-US" altLang="en-US" sz="1600" i="1" dirty="0">
              <a:ea typeface="ＭＳ Ｐゴシック" panose="020B0600070205080204" pitchFamily="34" charset="-128"/>
            </a:endParaRPr>
          </a:p>
        </p:txBody>
      </p:sp>
      <p:sp>
        <p:nvSpPr>
          <p:cNvPr id="4" name="Slide Number Placeholder 3"/>
          <p:cNvSpPr>
            <a:spLocks noGrp="1"/>
          </p:cNvSpPr>
          <p:nvPr>
            <p:ph type="sldNum" sz="quarter" idx="10"/>
          </p:nvPr>
        </p:nvSpPr>
        <p:spPr/>
        <p:txBody>
          <a:bodyPr/>
          <a:lstStyle/>
          <a:p>
            <a:fld id="{FF6E35F2-47D5-4016-B6DC-997001C6B27E}" type="slidenum">
              <a:rPr lang="en-US" altLang="en-US" smtClean="0"/>
              <a:pPr/>
              <a:t>4</a:t>
            </a:fld>
            <a:endParaRPr lang="en-US" altLang="en-US"/>
          </a:p>
        </p:txBody>
      </p:sp>
    </p:spTree>
    <p:extLst>
      <p:ext uri="{BB962C8B-B14F-4D97-AF65-F5344CB8AC3E}">
        <p14:creationId xmlns:p14="http://schemas.microsoft.com/office/powerpoint/2010/main" val="2211674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FF6E35F2-47D5-4016-B6DC-997001C6B27E}" type="slidenum">
              <a:rPr lang="en-US" altLang="en-US" smtClean="0"/>
              <a:pPr/>
              <a:t>5</a:t>
            </a:fld>
            <a:endParaRPr lang="en-US" altLang="en-US"/>
          </a:p>
        </p:txBody>
      </p:sp>
    </p:spTree>
    <p:extLst>
      <p:ext uri="{BB962C8B-B14F-4D97-AF65-F5344CB8AC3E}">
        <p14:creationId xmlns:p14="http://schemas.microsoft.com/office/powerpoint/2010/main" val="23389435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emf"/><Relationship Id="rId3"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 descr="CMA_ppt_wDUI_front_bkgrnd"/>
          <p:cNvPicPr>
            <a:picLocks noChangeAspect="1" noChangeArrowheads="1"/>
          </p:cNvPicPr>
          <p:nvPr/>
        </p:nvPicPr>
        <p:blipFill>
          <a:blip r:embed="rId2">
            <a:extLst>
              <a:ext uri="{28A0092B-C50C-407E-A947-70E740481C1C}">
                <a14:useLocalDpi xmlns:a14="http://schemas.microsoft.com/office/drawing/2010/main" val="0"/>
              </a:ext>
            </a:extLst>
          </a:blip>
          <a:srcRect l="241" r="824" b="847"/>
          <a:stretch>
            <a:fillRect/>
          </a:stretch>
        </p:blipFill>
        <p:spPr bwMode="auto">
          <a:xfrm>
            <a:off x="0" y="-17463"/>
            <a:ext cx="9144000" cy="6875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1" descr="COHORT Logo by Toby Cisneros 2 16 20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457200"/>
            <a:ext cx="3733800" cy="1919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043" name="Rectangle 3"/>
          <p:cNvSpPr>
            <a:spLocks noGrp="1" noChangeArrowheads="1"/>
          </p:cNvSpPr>
          <p:nvPr>
            <p:ph type="ctrTitle"/>
          </p:nvPr>
        </p:nvSpPr>
        <p:spPr>
          <a:xfrm>
            <a:off x="762000" y="3581400"/>
            <a:ext cx="7772400" cy="762000"/>
          </a:xfrm>
        </p:spPr>
        <p:txBody>
          <a:bodyPr/>
          <a:lstStyle>
            <a:lvl1pPr>
              <a:defRPr/>
            </a:lvl1pPr>
          </a:lstStyle>
          <a:p>
            <a:r>
              <a:rPr lang="en-US" smtClean="0"/>
              <a:t>Click to edit Master title style</a:t>
            </a:r>
            <a:endParaRPr lang="en-US"/>
          </a:p>
        </p:txBody>
      </p:sp>
      <p:sp>
        <p:nvSpPr>
          <p:cNvPr id="87044" name="Rectangle 4"/>
          <p:cNvSpPr>
            <a:spLocks noGrp="1" noChangeArrowheads="1"/>
          </p:cNvSpPr>
          <p:nvPr>
            <p:ph type="subTitle" idx="1"/>
          </p:nvPr>
        </p:nvSpPr>
        <p:spPr>
          <a:xfrm>
            <a:off x="1371600" y="4495800"/>
            <a:ext cx="6400800" cy="838200"/>
          </a:xfrm>
        </p:spPr>
        <p:txBody>
          <a:bodyPr/>
          <a:lstStyle>
            <a:lvl1pPr marL="0" indent="0" algn="ctr">
              <a:buFontTx/>
              <a:buNone/>
              <a:defRPr/>
            </a:lvl1pPr>
          </a:lstStyle>
          <a:p>
            <a:r>
              <a:rPr lang="en-US" smtClean="0"/>
              <a:t>Click to edit Master subtitle style</a:t>
            </a:r>
            <a:endParaRPr lang="en-US"/>
          </a:p>
        </p:txBody>
      </p:sp>
      <p:sp>
        <p:nvSpPr>
          <p:cNvPr id="6" name="Date Placeholder 5"/>
          <p:cNvSpPr>
            <a:spLocks noGrp="1" noChangeArrowheads="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8D083AB9-944D-4A46-BB1C-13BFE5B9DE88}" type="datetime1">
              <a:rPr lang="en-US" altLang="en-US"/>
              <a:pPr/>
              <a:t>12/3/15</a:t>
            </a:fld>
            <a:endParaRPr lang="en-US" altLang="en-US"/>
          </a:p>
        </p:txBody>
      </p:sp>
      <p:sp>
        <p:nvSpPr>
          <p:cNvPr id="7" name="Footer Placeholder 6"/>
          <p:cNvSpPr>
            <a:spLocks noGrp="1" noChangeArrowheads="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8" name="Rectangle 7"/>
          <p:cNvSpPr>
            <a:spLocks noGrp="1" noChangeArrowheads="1"/>
          </p:cNvSpPr>
          <p:nvPr>
            <p:ph type="sldNum" sz="quarter" idx="12"/>
          </p:nvPr>
        </p:nvSpPr>
        <p:spPr/>
        <p:txBody>
          <a:bodyPr/>
          <a:lstStyle>
            <a:lvl1pPr>
              <a:defRPr/>
            </a:lvl1pPr>
          </a:lstStyle>
          <a:p>
            <a:fld id="{D70F5F17-5F68-479F-9AEE-FFC330E1BB5F}" type="slidenum">
              <a:rPr lang="en-US" altLang="en-US"/>
              <a:pPr/>
              <a:t>‹#›</a:t>
            </a:fld>
            <a:endParaRPr lang="en-US" altLang="en-US"/>
          </a:p>
        </p:txBody>
      </p:sp>
    </p:spTree>
    <p:extLst>
      <p:ext uri="{BB962C8B-B14F-4D97-AF65-F5344CB8AC3E}">
        <p14:creationId xmlns:p14="http://schemas.microsoft.com/office/powerpoint/2010/main" val="267951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BB55A08C-A884-4813-A339-B8D45FBB3F68}" type="datetime1">
              <a:rPr lang="en-US" altLang="en-US"/>
              <a:pPr/>
              <a:t>12/3/15</a:t>
            </a:fld>
            <a:endParaRPr lang="en-US" alt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A13D0322-3F54-45AA-9485-6149774FA646}" type="slidenum">
              <a:rPr lang="en-US" altLang="en-US"/>
              <a:pPr/>
              <a:t>‹#›</a:t>
            </a:fld>
            <a:endParaRPr lang="en-US" altLang="en-US"/>
          </a:p>
        </p:txBody>
      </p:sp>
    </p:spTree>
    <p:extLst>
      <p:ext uri="{BB962C8B-B14F-4D97-AF65-F5344CB8AC3E}">
        <p14:creationId xmlns:p14="http://schemas.microsoft.com/office/powerpoint/2010/main" val="2872346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76200"/>
            <a:ext cx="2133600" cy="60499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76200"/>
            <a:ext cx="6248400" cy="60499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D98C8260-6AB2-498A-9F87-58079BF0EF91}" type="datetime1">
              <a:rPr lang="en-US" altLang="en-US"/>
              <a:pPr/>
              <a:t>12/3/15</a:t>
            </a:fld>
            <a:endParaRPr lang="en-US" alt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930C4B6F-A736-4B20-A320-78890D442B87}" type="slidenum">
              <a:rPr lang="en-US" altLang="en-US"/>
              <a:pPr/>
              <a:t>‹#›</a:t>
            </a:fld>
            <a:endParaRPr lang="en-US" altLang="en-US"/>
          </a:p>
        </p:txBody>
      </p:sp>
    </p:spTree>
    <p:extLst>
      <p:ext uri="{BB962C8B-B14F-4D97-AF65-F5344CB8AC3E}">
        <p14:creationId xmlns:p14="http://schemas.microsoft.com/office/powerpoint/2010/main" val="3075319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80E1348-2ABD-4685-9650-894CB64A464B}" type="datetime1">
              <a:rPr lang="en-US" altLang="en-US"/>
              <a:pPr/>
              <a:t>12/3/15</a:t>
            </a:fld>
            <a:endParaRPr lang="en-US" alt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C1E6ECD-7A00-474C-8930-CCCE219F1186}" type="slidenum">
              <a:rPr lang="en-US" altLang="en-US"/>
              <a:pPr/>
              <a:t>‹#›</a:t>
            </a:fld>
            <a:endParaRPr lang="en-US" altLang="en-US"/>
          </a:p>
        </p:txBody>
      </p:sp>
    </p:spTree>
    <p:extLst>
      <p:ext uri="{BB962C8B-B14F-4D97-AF65-F5344CB8AC3E}">
        <p14:creationId xmlns:p14="http://schemas.microsoft.com/office/powerpoint/2010/main" val="1200575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56CF2FEA-2F09-4BCF-9182-C381851F4217}" type="datetime1">
              <a:rPr lang="en-US" altLang="en-US"/>
              <a:pPr/>
              <a:t>12/3/15</a:t>
            </a:fld>
            <a:endParaRPr lang="en-US" altLang="en-US"/>
          </a:p>
        </p:txBody>
      </p:sp>
      <p:sp>
        <p:nvSpPr>
          <p:cNvPr id="5" name="Footer Placeholder 4"/>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0AC10E4-591F-4757-994B-9F2E6CBF063A}" type="slidenum">
              <a:rPr lang="en-US" altLang="en-US"/>
              <a:pPr/>
              <a:t>‹#›</a:t>
            </a:fld>
            <a:endParaRPr lang="en-US" altLang="en-US"/>
          </a:p>
        </p:txBody>
      </p:sp>
    </p:spTree>
    <p:extLst>
      <p:ext uri="{BB962C8B-B14F-4D97-AF65-F5344CB8AC3E}">
        <p14:creationId xmlns:p14="http://schemas.microsoft.com/office/powerpoint/2010/main" val="31562742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6E105E2-DD54-4AA7-892E-5CF758C07006}" type="datetime1">
              <a:rPr lang="en-US" altLang="en-US"/>
              <a:pPr/>
              <a:t>12/3/15</a:t>
            </a:fld>
            <a:endParaRPr lang="en-US" alt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3EF20991-98D9-4CB4-85B2-A5357F9665B5}" type="slidenum">
              <a:rPr lang="en-US" altLang="en-US"/>
              <a:pPr/>
              <a:t>‹#›</a:t>
            </a:fld>
            <a:endParaRPr lang="en-US" altLang="en-US"/>
          </a:p>
        </p:txBody>
      </p:sp>
    </p:spTree>
    <p:extLst>
      <p:ext uri="{BB962C8B-B14F-4D97-AF65-F5344CB8AC3E}">
        <p14:creationId xmlns:p14="http://schemas.microsoft.com/office/powerpoint/2010/main" val="11939693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07F01D87-E4D5-4AAF-97DE-99A80AD0F155}" type="datetime1">
              <a:rPr lang="en-US" altLang="en-US"/>
              <a:pPr/>
              <a:t>12/3/15</a:t>
            </a:fld>
            <a:endParaRPr lang="en-US" altLang="en-US"/>
          </a:p>
        </p:txBody>
      </p:sp>
      <p:sp>
        <p:nvSpPr>
          <p:cNvPr id="8" name="Footer Placeholder 7"/>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9" name="Slide Number Placeholder 8"/>
          <p:cNvSpPr>
            <a:spLocks noGrp="1"/>
          </p:cNvSpPr>
          <p:nvPr>
            <p:ph type="sldNum" sz="quarter" idx="12"/>
          </p:nvPr>
        </p:nvSpPr>
        <p:spPr/>
        <p:txBody>
          <a:bodyPr/>
          <a:lstStyle>
            <a:lvl1pPr>
              <a:defRPr/>
            </a:lvl1pPr>
          </a:lstStyle>
          <a:p>
            <a:fld id="{95FE14B8-35C2-420D-B608-75C38B9610A6}" type="slidenum">
              <a:rPr lang="en-US" altLang="en-US"/>
              <a:pPr/>
              <a:t>‹#›</a:t>
            </a:fld>
            <a:endParaRPr lang="en-US" altLang="en-US"/>
          </a:p>
        </p:txBody>
      </p:sp>
    </p:spTree>
    <p:extLst>
      <p:ext uri="{BB962C8B-B14F-4D97-AF65-F5344CB8AC3E}">
        <p14:creationId xmlns:p14="http://schemas.microsoft.com/office/powerpoint/2010/main" val="27662878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CE9E25E6-48C3-4031-9A28-89CB0425E807}" type="datetime1">
              <a:rPr lang="en-US" altLang="en-US"/>
              <a:pPr/>
              <a:t>12/3/15</a:t>
            </a:fld>
            <a:endParaRPr lang="en-US" altLang="en-US"/>
          </a:p>
        </p:txBody>
      </p:sp>
      <p:sp>
        <p:nvSpPr>
          <p:cNvPr id="4" name="Footer Placeholder 3"/>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5" name="Slide Number Placeholder 4"/>
          <p:cNvSpPr>
            <a:spLocks noGrp="1"/>
          </p:cNvSpPr>
          <p:nvPr>
            <p:ph type="sldNum" sz="quarter" idx="12"/>
          </p:nvPr>
        </p:nvSpPr>
        <p:spPr/>
        <p:txBody>
          <a:bodyPr/>
          <a:lstStyle>
            <a:lvl1pPr>
              <a:defRPr/>
            </a:lvl1pPr>
          </a:lstStyle>
          <a:p>
            <a:fld id="{5B3943B1-E861-4BD7-8A10-4A6A171A324B}" type="slidenum">
              <a:rPr lang="en-US" altLang="en-US"/>
              <a:pPr/>
              <a:t>‹#›</a:t>
            </a:fld>
            <a:endParaRPr lang="en-US" altLang="en-US"/>
          </a:p>
        </p:txBody>
      </p:sp>
    </p:spTree>
    <p:extLst>
      <p:ext uri="{BB962C8B-B14F-4D97-AF65-F5344CB8AC3E}">
        <p14:creationId xmlns:p14="http://schemas.microsoft.com/office/powerpoint/2010/main" val="17609794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6029EEF5-0C2A-4E95-8805-53B7A4301722}" type="datetime1">
              <a:rPr lang="en-US" altLang="en-US"/>
              <a:pPr/>
              <a:t>12/3/15</a:t>
            </a:fld>
            <a:endParaRPr lang="en-US" altLang="en-US"/>
          </a:p>
        </p:txBody>
      </p:sp>
      <p:sp>
        <p:nvSpPr>
          <p:cNvPr id="3" name="Footer Placeholder 2"/>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4" name="Slide Number Placeholder 3"/>
          <p:cNvSpPr>
            <a:spLocks noGrp="1"/>
          </p:cNvSpPr>
          <p:nvPr>
            <p:ph type="sldNum" sz="quarter" idx="12"/>
          </p:nvPr>
        </p:nvSpPr>
        <p:spPr/>
        <p:txBody>
          <a:bodyPr/>
          <a:lstStyle>
            <a:lvl1pPr>
              <a:defRPr/>
            </a:lvl1pPr>
          </a:lstStyle>
          <a:p>
            <a:fld id="{4B114288-3728-4A67-B05B-33C75CA6067D}" type="slidenum">
              <a:rPr lang="en-US" altLang="en-US"/>
              <a:pPr/>
              <a:t>‹#›</a:t>
            </a:fld>
            <a:endParaRPr lang="en-US" altLang="en-US"/>
          </a:p>
        </p:txBody>
      </p:sp>
    </p:spTree>
    <p:extLst>
      <p:ext uri="{BB962C8B-B14F-4D97-AF65-F5344CB8AC3E}">
        <p14:creationId xmlns:p14="http://schemas.microsoft.com/office/powerpoint/2010/main" val="2697793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3AC6449E-2F26-4ED0-8D3D-FD976DFC3353}" type="datetime1">
              <a:rPr lang="en-US" altLang="en-US"/>
              <a:pPr/>
              <a:t>12/3/15</a:t>
            </a:fld>
            <a:endParaRPr lang="en-US" alt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28F9859D-CDE6-4C91-80B4-129F06BA1131}" type="slidenum">
              <a:rPr lang="en-US" altLang="en-US"/>
              <a:pPr/>
              <a:t>‹#›</a:t>
            </a:fld>
            <a:endParaRPr lang="en-US" altLang="en-US"/>
          </a:p>
        </p:txBody>
      </p:sp>
    </p:spTree>
    <p:extLst>
      <p:ext uri="{BB962C8B-B14F-4D97-AF65-F5344CB8AC3E}">
        <p14:creationId xmlns:p14="http://schemas.microsoft.com/office/powerpoint/2010/main" val="3931909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245225"/>
            <a:ext cx="2133600" cy="476250"/>
          </a:xfrm>
          <a:prstGeom prst="rect">
            <a:avLst/>
          </a:prstGeom>
        </p:spPr>
        <p:txBody>
          <a:bodyPr vert="horz" wrap="square" lIns="91440" tIns="45720" rIns="91440" bIns="45720" numCol="1" anchor="t" anchorCtr="0" compatLnSpc="1">
            <a:prstTxWarp prst="textNoShape">
              <a:avLst/>
            </a:prstTxWarp>
          </a:bodyPr>
          <a:lstStyle>
            <a:lvl1pPr>
              <a:defRPr/>
            </a:lvl1pPr>
          </a:lstStyle>
          <a:p>
            <a:fld id="{13361721-1C3C-46F2-B7AD-BC810C0628D1}" type="datetime1">
              <a:rPr lang="en-US" altLang="en-US"/>
              <a:pPr/>
              <a:t>12/3/15</a:t>
            </a:fld>
            <a:endParaRPr lang="en-US" altLang="en-US"/>
          </a:p>
        </p:txBody>
      </p:sp>
      <p:sp>
        <p:nvSpPr>
          <p:cNvPr id="6" name="Footer Placeholder 5"/>
          <p:cNvSpPr>
            <a:spLocks noGrp="1"/>
          </p:cNvSpPr>
          <p:nvPr>
            <p:ph type="ftr" sz="quarter" idx="11"/>
          </p:nvPr>
        </p:nvSpPr>
        <p:spPr>
          <a:xfrm>
            <a:off x="3124200" y="6245225"/>
            <a:ext cx="2895600" cy="476250"/>
          </a:xfrm>
          <a:prstGeom prst="rect">
            <a:avLst/>
          </a:prstGeom>
        </p:spPr>
        <p:txBody>
          <a:bodyPr/>
          <a:lstStyle>
            <a:lvl1pPr fontAlgn="auto">
              <a:spcBef>
                <a:spcPts val="0"/>
              </a:spcBef>
              <a:spcAft>
                <a:spcPts val="0"/>
              </a:spcAft>
              <a:defRPr>
                <a:latin typeface="+mn-lt"/>
                <a:ea typeface="+mn-ea"/>
                <a:cs typeface="ＭＳ Ｐゴシック" charset="-128"/>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fld id="{5B85E1EE-D92B-4E81-8968-7AC6D695B6F8}" type="slidenum">
              <a:rPr lang="en-US" altLang="en-US"/>
              <a:pPr/>
              <a:t>‹#›</a:t>
            </a:fld>
            <a:endParaRPr lang="en-US" altLang="en-US"/>
          </a:p>
        </p:txBody>
      </p:sp>
    </p:spTree>
    <p:extLst>
      <p:ext uri="{BB962C8B-B14F-4D97-AF65-F5344CB8AC3E}">
        <p14:creationId xmlns:p14="http://schemas.microsoft.com/office/powerpoint/2010/main" val="31364520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emf"/><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7" descr="CMA_ppt_wDUI_inside_bkgrnd_top"/>
          <p:cNvPicPr>
            <a:picLocks noChangeAspect="1" noChangeArrowheads="1"/>
          </p:cNvPicPr>
          <p:nvPr/>
        </p:nvPicPr>
        <p:blipFill>
          <a:blip r:embed="rId13">
            <a:extLst>
              <a:ext uri="{28A0092B-C50C-407E-A947-70E740481C1C}">
                <a14:useLocalDpi xmlns:a14="http://schemas.microsoft.com/office/drawing/2010/main" val="0"/>
              </a:ext>
            </a:extLst>
          </a:blip>
          <a:srcRect l="757" t="6667" r="8507"/>
          <a:stretch>
            <a:fillRect/>
          </a:stretch>
        </p:blipFill>
        <p:spPr bwMode="auto">
          <a:xfrm>
            <a:off x="0" y="0"/>
            <a:ext cx="91440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2362200" y="76200"/>
            <a:ext cx="6629400"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1321CE7-EE5C-4906-A989-23691999E9C1}" type="slidenum">
              <a:rPr lang="en-US" altLang="en-US"/>
              <a:pPr/>
              <a:t>‹#›</a:t>
            </a:fld>
            <a:endParaRPr lang="en-US" altLang="en-US"/>
          </a:p>
        </p:txBody>
      </p:sp>
      <p:pic>
        <p:nvPicPr>
          <p:cNvPr id="1030" name="Picture 8" descr="COHORT Logo by Toby Cisneros 2 16 20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8600" y="152400"/>
            <a:ext cx="1871663" cy="962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9"/>
          <p:cNvSpPr txBox="1">
            <a:spLocks noChangeArrowheads="1"/>
          </p:cNvSpPr>
          <p:nvPr/>
        </p:nvSpPr>
        <p:spPr bwMode="auto">
          <a:xfrm>
            <a:off x="0" y="6553200"/>
            <a:ext cx="3124200" cy="261938"/>
          </a:xfrm>
          <a:prstGeom prst="rect">
            <a:avLst/>
          </a:prstGeom>
          <a:noFill/>
          <a:ln w="0">
            <a:noFill/>
            <a:miter lim="800000"/>
            <a:headEnd/>
            <a:tailEnd/>
          </a:ln>
          <a:effectLst/>
        </p:spPr>
        <p:txBody>
          <a:bodyPr>
            <a:spAutoFit/>
          </a:bodyPr>
          <a:lstStyle/>
          <a:p>
            <a:pPr fontAlgn="auto">
              <a:spcBef>
                <a:spcPts val="0"/>
              </a:spcBef>
              <a:spcAft>
                <a:spcPts val="0"/>
              </a:spcAft>
              <a:defRPr/>
            </a:pPr>
            <a:r>
              <a:rPr lang="en-US" sz="1100" i="1" dirty="0">
                <a:latin typeface="+mn-lt"/>
                <a:ea typeface="+mn-ea"/>
                <a:cs typeface="ＭＳ Ｐゴシック" charset="-128"/>
              </a:rPr>
              <a:t>APG Senior Leadership Cohort Program</a:t>
            </a:r>
          </a:p>
        </p:txBody>
      </p:sp>
    </p:spTree>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ctr" rtl="0" eaLnBrk="0" fontAlgn="base" hangingPunct="0">
        <a:spcBef>
          <a:spcPct val="0"/>
        </a:spcBef>
        <a:spcAft>
          <a:spcPct val="0"/>
        </a:spcAft>
        <a:defRPr sz="36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3600">
          <a:solidFill>
            <a:schemeClr val="tx2"/>
          </a:solidFill>
          <a:latin typeface="Arial" charset="0"/>
          <a:ea typeface="ＭＳ Ｐゴシック" charset="-128"/>
          <a:cs typeface="ＭＳ Ｐゴシック" charset="-128"/>
        </a:defRPr>
      </a:lvl5pPr>
      <a:lvl6pPr marL="457200" algn="ctr" rtl="0" eaLnBrk="1" fontAlgn="base" hangingPunct="1">
        <a:spcBef>
          <a:spcPct val="0"/>
        </a:spcBef>
        <a:spcAft>
          <a:spcPct val="0"/>
        </a:spcAft>
        <a:defRPr sz="3600">
          <a:solidFill>
            <a:schemeClr val="tx2"/>
          </a:solidFill>
          <a:latin typeface="Arial" charset="0"/>
        </a:defRPr>
      </a:lvl6pPr>
      <a:lvl7pPr marL="914400" algn="ctr" rtl="0" eaLnBrk="1" fontAlgn="base" hangingPunct="1">
        <a:spcBef>
          <a:spcPct val="0"/>
        </a:spcBef>
        <a:spcAft>
          <a:spcPct val="0"/>
        </a:spcAft>
        <a:defRPr sz="3600">
          <a:solidFill>
            <a:schemeClr val="tx2"/>
          </a:solidFill>
          <a:latin typeface="Arial" charset="0"/>
        </a:defRPr>
      </a:lvl7pPr>
      <a:lvl8pPr marL="1371600" algn="ctr" rtl="0" eaLnBrk="1" fontAlgn="base" hangingPunct="1">
        <a:spcBef>
          <a:spcPct val="0"/>
        </a:spcBef>
        <a:spcAft>
          <a:spcPct val="0"/>
        </a:spcAft>
        <a:defRPr sz="3600">
          <a:solidFill>
            <a:schemeClr val="tx2"/>
          </a:solidFill>
          <a:latin typeface="Arial" charset="0"/>
        </a:defRPr>
      </a:lvl8pPr>
      <a:lvl9pPr marL="1828800" algn="ctr" rtl="0" eaLnBrk="1" fontAlgn="base" hangingPunct="1">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eaLnBrk="1" fontAlgn="base" hangingPunct="1">
        <a:spcBef>
          <a:spcPct val="20000"/>
        </a:spcBef>
        <a:spcAft>
          <a:spcPct val="0"/>
        </a:spcAft>
        <a:buChar char="»"/>
        <a:defRPr sz="2000">
          <a:solidFill>
            <a:schemeClr val="tx1"/>
          </a:solidFill>
          <a:latin typeface="+mn-lt"/>
          <a:ea typeface="ＭＳ Ｐゴシック" charset="-128"/>
        </a:defRPr>
      </a:lvl6pPr>
      <a:lvl7pPr marL="2971800" indent="-228600" algn="l" rtl="0" eaLnBrk="1" fontAlgn="base" hangingPunct="1">
        <a:spcBef>
          <a:spcPct val="20000"/>
        </a:spcBef>
        <a:spcAft>
          <a:spcPct val="0"/>
        </a:spcAft>
        <a:buChar char="»"/>
        <a:defRPr sz="2000">
          <a:solidFill>
            <a:schemeClr val="tx1"/>
          </a:solidFill>
          <a:latin typeface="+mn-lt"/>
          <a:ea typeface="ＭＳ Ｐゴシック" charset="-128"/>
        </a:defRPr>
      </a:lvl7pPr>
      <a:lvl8pPr marL="3429000" indent="-228600" algn="l" rtl="0" eaLnBrk="1" fontAlgn="base" hangingPunct="1">
        <a:spcBef>
          <a:spcPct val="20000"/>
        </a:spcBef>
        <a:spcAft>
          <a:spcPct val="0"/>
        </a:spcAft>
        <a:buChar char="»"/>
        <a:defRPr sz="2000">
          <a:solidFill>
            <a:schemeClr val="tx1"/>
          </a:solidFill>
          <a:latin typeface="+mn-lt"/>
          <a:ea typeface="ＭＳ Ｐゴシック" charset="-128"/>
        </a:defRPr>
      </a:lvl8pPr>
      <a:lvl9pPr marL="3886200" indent="-228600" algn="l" rtl="0" eaLnBrk="1" fontAlgn="base" hangingPunct="1">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5.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5800" y="2057400"/>
            <a:ext cx="7772400" cy="1143000"/>
          </a:xfrm>
        </p:spPr>
        <p:txBody>
          <a:bodyPr/>
          <a:lstStyle/>
          <a:p>
            <a:pPr eaLnBrk="1" hangingPunct="1"/>
            <a:r>
              <a:rPr lang="en-US" altLang="en-US" sz="2800" dirty="0" smtClean="0">
                <a:ea typeface="ＭＳ Ｐゴシック" panose="020B0600070205080204" pitchFamily="34" charset="-128"/>
              </a:rPr>
              <a:t>APG Senior Leadership Cohort Program 2015</a:t>
            </a:r>
          </a:p>
        </p:txBody>
      </p:sp>
      <p:sp>
        <p:nvSpPr>
          <p:cNvPr id="15363" name="Rectangle 3"/>
          <p:cNvSpPr>
            <a:spLocks noGrp="1" noChangeArrowheads="1"/>
          </p:cNvSpPr>
          <p:nvPr>
            <p:ph type="subTitle" idx="1"/>
          </p:nvPr>
        </p:nvSpPr>
        <p:spPr>
          <a:xfrm>
            <a:off x="457200" y="4800600"/>
            <a:ext cx="8305800" cy="1752600"/>
          </a:xfrm>
        </p:spPr>
        <p:txBody>
          <a:bodyPr/>
          <a:lstStyle/>
          <a:p>
            <a:pPr eaLnBrk="1" hangingPunct="1"/>
            <a:r>
              <a:rPr lang="en-US" altLang="en-US" sz="2400" b="1" dirty="0" smtClean="0">
                <a:ea typeface="ＭＳ Ｐゴシック" panose="020B0600070205080204" pitchFamily="34" charset="-128"/>
              </a:rPr>
              <a:t>Book Presentation:  </a:t>
            </a:r>
            <a:r>
              <a:rPr lang="en-US" altLang="en-US" sz="2400" b="1" i="1" dirty="0">
                <a:ea typeface="ＭＳ Ｐゴシック" panose="020B0600070205080204" pitchFamily="34" charset="-128"/>
              </a:rPr>
              <a:t>"Extreme Ownership: </a:t>
            </a:r>
            <a:br>
              <a:rPr lang="en-US" altLang="en-US" sz="2400" b="1" i="1" dirty="0">
                <a:ea typeface="ＭＳ Ｐゴシック" panose="020B0600070205080204" pitchFamily="34" charset="-128"/>
              </a:rPr>
            </a:br>
            <a:r>
              <a:rPr lang="en-US" altLang="en-US" sz="2400" b="1" i="1" dirty="0">
                <a:ea typeface="ＭＳ Ｐゴシック" panose="020B0600070205080204" pitchFamily="34" charset="-128"/>
              </a:rPr>
              <a:t>How U.S. Navy SEALs Lead </a:t>
            </a:r>
            <a:r>
              <a:rPr lang="en-US" altLang="en-US" sz="2400" b="1" i="1" dirty="0" smtClean="0">
                <a:ea typeface="ＭＳ Ｐゴシック" panose="020B0600070205080204" pitchFamily="34" charset="-128"/>
              </a:rPr>
              <a:t>&amp; Win</a:t>
            </a:r>
            <a:r>
              <a:rPr lang="en-US" altLang="en-US" sz="2400" b="1" i="1" dirty="0">
                <a:ea typeface="ＭＳ Ｐゴシック" panose="020B0600070205080204" pitchFamily="34" charset="-128"/>
              </a:rPr>
              <a:t>“</a:t>
            </a:r>
          </a:p>
          <a:p>
            <a:pPr eaLnBrk="1" hangingPunct="1"/>
            <a:r>
              <a:rPr lang="en-US" altLang="en-US" sz="2400" dirty="0" smtClean="0">
                <a:ea typeface="ＭＳ Ｐゴシック" panose="020B0600070205080204" pitchFamily="34" charset="-128"/>
              </a:rPr>
              <a:t>Paul Terzulli</a:t>
            </a:r>
          </a:p>
          <a:p>
            <a:pPr eaLnBrk="1" hangingPunct="1"/>
            <a:r>
              <a:rPr lang="en-US" altLang="en-US" sz="2000" dirty="0" smtClean="0">
                <a:ea typeface="ＭＳ Ｐゴシック" panose="020B0600070205080204" pitchFamily="34" charset="-128"/>
              </a:rPr>
              <a:t>19 Nov 2015</a:t>
            </a:r>
          </a:p>
        </p:txBody>
      </p:sp>
      <p:sp>
        <p:nvSpPr>
          <p:cNvPr id="15365" name="Rectangle 7"/>
          <p:cNvSpPr>
            <a:spLocks noChangeArrowheads="1"/>
          </p:cNvSpPr>
          <p:nvPr/>
        </p:nvSpPr>
        <p:spPr bwMode="auto">
          <a:xfrm>
            <a:off x="1055688" y="4003675"/>
            <a:ext cx="184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endParaRPr lang="en-US" altLang="en-US" sz="180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17674" y="3281570"/>
            <a:ext cx="1519030" cy="151903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r>
              <a:rPr lang="en-US" altLang="en-US" sz="1800" b="1" dirty="0" smtClean="0">
                <a:ea typeface="ＭＳ Ｐゴシック" panose="020B0600070205080204" pitchFamily="34" charset="-128"/>
              </a:rPr>
              <a:t>Leadership Book Review – </a:t>
            </a:r>
            <a:br>
              <a:rPr lang="en-US" altLang="en-US" sz="1800" b="1" dirty="0" smtClean="0">
                <a:ea typeface="ＭＳ Ｐゴシック" panose="020B0600070205080204" pitchFamily="34" charset="-128"/>
              </a:rPr>
            </a:br>
            <a:r>
              <a:rPr lang="en-US" altLang="en-US" sz="1800" b="1" i="1" dirty="0" smtClean="0">
                <a:ea typeface="ＭＳ Ｐゴシック" panose="020B0600070205080204" pitchFamily="34" charset="-128"/>
              </a:rPr>
              <a:t>“Extreme Ownership:  How U.S. Navy SEALs Lead &amp; Win”</a:t>
            </a:r>
          </a:p>
        </p:txBody>
      </p:sp>
      <p:sp>
        <p:nvSpPr>
          <p:cNvPr id="17411" name="Content Placeholder 4"/>
          <p:cNvSpPr>
            <a:spLocks noGrp="1"/>
          </p:cNvSpPr>
          <p:nvPr>
            <p:ph sz="half" idx="1"/>
          </p:nvPr>
        </p:nvSpPr>
        <p:spPr/>
        <p:txBody>
          <a:bodyPr/>
          <a:lstStyle/>
          <a:p>
            <a:pPr indent="-279400"/>
            <a:r>
              <a:rPr lang="en-US" altLang="en-US" sz="1600" dirty="0" smtClean="0">
                <a:ea typeface="ＭＳ Ｐゴシック" panose="020B0600070205080204" pitchFamily="34" charset="-128"/>
              </a:rPr>
              <a:t>Authors:  </a:t>
            </a:r>
            <a:br>
              <a:rPr lang="en-US" altLang="en-US" sz="1600" dirty="0" smtClean="0">
                <a:ea typeface="ＭＳ Ｐゴシック" panose="020B0600070205080204" pitchFamily="34" charset="-128"/>
              </a:rPr>
            </a:br>
            <a:r>
              <a:rPr lang="en-US" altLang="en-US" sz="1600" dirty="0" smtClean="0">
                <a:ea typeface="ＭＳ Ｐゴシック" panose="020B0600070205080204" pitchFamily="34" charset="-128"/>
              </a:rPr>
              <a:t>John “Jocko” </a:t>
            </a:r>
            <a:r>
              <a:rPr lang="en-US" altLang="en-US" sz="1600" dirty="0" err="1" smtClean="0">
                <a:ea typeface="ＭＳ Ｐゴシック" panose="020B0600070205080204" pitchFamily="34" charset="-128"/>
              </a:rPr>
              <a:t>Willink</a:t>
            </a:r>
            <a:r>
              <a:rPr lang="en-US" altLang="en-US" sz="1600" dirty="0" smtClean="0">
                <a:ea typeface="ＭＳ Ｐゴシック" panose="020B0600070205080204" pitchFamily="34" charset="-128"/>
              </a:rPr>
              <a:t> &amp; Leif </a:t>
            </a:r>
            <a:r>
              <a:rPr lang="en-US" altLang="en-US" sz="1600" dirty="0" err="1" smtClean="0">
                <a:ea typeface="ＭＳ Ｐゴシック" panose="020B0600070205080204" pitchFamily="34" charset="-128"/>
              </a:rPr>
              <a:t>Babin</a:t>
            </a:r>
            <a:endParaRPr lang="en-US" altLang="en-US" sz="1600" dirty="0" smtClean="0">
              <a:ea typeface="ＭＳ Ｐゴシック" panose="020B0600070205080204" pitchFamily="34" charset="-128"/>
            </a:endParaRPr>
          </a:p>
          <a:p>
            <a:pPr indent="-279400"/>
            <a:endParaRPr lang="en-US" altLang="en-US" sz="1600" dirty="0">
              <a:ea typeface="ＭＳ Ｐゴシック" panose="020B0600070205080204" pitchFamily="34" charset="-128"/>
            </a:endParaRPr>
          </a:p>
          <a:p>
            <a:pPr indent="-279400"/>
            <a:r>
              <a:rPr lang="en-US" altLang="en-US" sz="1600" dirty="0" smtClean="0">
                <a:ea typeface="ＭＳ Ｐゴシック" panose="020B0600070205080204" pitchFamily="34" charset="-128"/>
              </a:rPr>
              <a:t>New York Times Bestseller List</a:t>
            </a:r>
            <a:br>
              <a:rPr lang="en-US" altLang="en-US" sz="1600" dirty="0" smtClean="0">
                <a:ea typeface="ＭＳ Ｐゴシック" panose="020B0600070205080204" pitchFamily="34" charset="-128"/>
              </a:rPr>
            </a:br>
            <a:r>
              <a:rPr lang="en-US" altLang="en-US" sz="1600" dirty="0" smtClean="0">
                <a:ea typeface="ＭＳ Ｐゴシック" panose="020B0600070205080204" pitchFamily="34" charset="-128"/>
              </a:rPr>
              <a:t>(8 Nov 15 – Present)</a:t>
            </a:r>
          </a:p>
          <a:p>
            <a:pPr indent="-279400"/>
            <a:endParaRPr lang="en-US" altLang="en-US" sz="1600" dirty="0">
              <a:ea typeface="ＭＳ Ｐゴシック" panose="020B0600070205080204" pitchFamily="34" charset="-128"/>
            </a:endParaRPr>
          </a:p>
          <a:p>
            <a:pPr indent="-279400">
              <a:buFont typeface="Arial" panose="020B0604020202020204" pitchFamily="34" charset="0"/>
              <a:buChar char="•"/>
            </a:pPr>
            <a:r>
              <a:rPr lang="en-US" altLang="en-US" sz="1600" dirty="0">
                <a:ea typeface="ＭＳ Ｐゴシック" panose="020B0600070205080204" pitchFamily="34" charset="-128"/>
              </a:rPr>
              <a:t>ISBN:  </a:t>
            </a:r>
            <a:r>
              <a:rPr lang="en-US" sz="1600" dirty="0" smtClean="0"/>
              <a:t>1250067057</a:t>
            </a:r>
          </a:p>
          <a:p>
            <a:pPr indent="-279400">
              <a:buFont typeface="Arial" panose="020B0604020202020204" pitchFamily="34" charset="0"/>
              <a:buChar char="•"/>
            </a:pPr>
            <a:endParaRPr lang="en-US" altLang="en-US" sz="1600" dirty="0">
              <a:ea typeface="ＭＳ Ｐゴシック" panose="020B0600070205080204" pitchFamily="34" charset="-128"/>
            </a:endParaRPr>
          </a:p>
          <a:p>
            <a:pPr indent="-279400">
              <a:buFont typeface="Arial" panose="020B0604020202020204" pitchFamily="34" charset="0"/>
              <a:buChar char="•"/>
            </a:pPr>
            <a:r>
              <a:rPr lang="en-US" altLang="en-US" sz="1600" dirty="0">
                <a:ea typeface="ＭＳ Ｐゴシック" panose="020B0600070205080204" pitchFamily="34" charset="-128"/>
              </a:rPr>
              <a:t>Publisher: St. Martin’s </a:t>
            </a:r>
            <a:r>
              <a:rPr lang="en-US" altLang="en-US" sz="1600" dirty="0" smtClean="0">
                <a:ea typeface="ＭＳ Ｐゴシック" panose="020B0600070205080204" pitchFamily="34" charset="-128"/>
              </a:rPr>
              <a:t>Press</a:t>
            </a:r>
          </a:p>
          <a:p>
            <a:pPr indent="-279400">
              <a:buFont typeface="Arial" panose="020B0604020202020204" pitchFamily="34" charset="0"/>
              <a:buChar char="•"/>
            </a:pPr>
            <a:endParaRPr lang="en-US" altLang="en-US" sz="1600" dirty="0">
              <a:ea typeface="ＭＳ Ｐゴシック" panose="020B0600070205080204" pitchFamily="34" charset="-128"/>
            </a:endParaRPr>
          </a:p>
          <a:p>
            <a:pPr indent="-279400">
              <a:buFont typeface="Arial" panose="020B0604020202020204" pitchFamily="34" charset="0"/>
              <a:buChar char="•"/>
            </a:pPr>
            <a:r>
              <a:rPr lang="en-US" altLang="en-US" sz="1600" dirty="0">
                <a:ea typeface="ＭＳ Ｐゴシック" panose="020B0600070205080204" pitchFamily="34" charset="-128"/>
              </a:rPr>
              <a:t>Release:  20 Oct </a:t>
            </a:r>
            <a:r>
              <a:rPr lang="en-US" altLang="en-US" sz="1600" dirty="0" smtClean="0">
                <a:ea typeface="ＭＳ Ｐゴシック" panose="020B0600070205080204" pitchFamily="34" charset="-128"/>
              </a:rPr>
              <a:t>2015</a:t>
            </a:r>
          </a:p>
          <a:p>
            <a:pPr marL="171450" indent="-171450">
              <a:buFont typeface="Arial" panose="020B0604020202020204" pitchFamily="34" charset="0"/>
              <a:buChar char="•"/>
            </a:pPr>
            <a:endParaRPr lang="en-US" sz="1600" dirty="0"/>
          </a:p>
          <a:p>
            <a:endParaRPr lang="en-US" altLang="en-US" sz="1600" dirty="0" smtClean="0">
              <a:ea typeface="ＭＳ Ｐゴシック" panose="020B0600070205080204" pitchFamily="34" charset="-128"/>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3795" y="1034716"/>
            <a:ext cx="2965383" cy="4942306"/>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ea typeface="ＭＳ Ｐゴシック" panose="020B0600070205080204" pitchFamily="34" charset="-128"/>
              </a:rPr>
              <a:t>Key Messages from this Book</a:t>
            </a:r>
          </a:p>
        </p:txBody>
      </p:sp>
      <p:sp>
        <p:nvSpPr>
          <p:cNvPr id="18435" name="Content Placeholder 2"/>
          <p:cNvSpPr>
            <a:spLocks noGrp="1"/>
          </p:cNvSpPr>
          <p:nvPr>
            <p:ph idx="1"/>
          </p:nvPr>
        </p:nvSpPr>
        <p:spPr/>
        <p:txBody>
          <a:bodyPr/>
          <a:lstStyle/>
          <a:p>
            <a:r>
              <a:rPr lang="en-US" altLang="en-US" sz="1600" dirty="0" smtClean="0">
                <a:ea typeface="ＭＳ Ｐゴシック" panose="020B0600070205080204" pitchFamily="34" charset="-128"/>
              </a:rPr>
              <a:t>Extreme Ownership - a leader must own everything in his/her world.  There is no one else to blame.</a:t>
            </a:r>
          </a:p>
          <a:p>
            <a:endParaRPr lang="en-US" altLang="en-US" sz="1600" dirty="0" smtClean="0">
              <a:ea typeface="ＭＳ Ｐゴシック" panose="020B0600070205080204" pitchFamily="34" charset="-128"/>
            </a:endParaRPr>
          </a:p>
          <a:p>
            <a:r>
              <a:rPr lang="en-US" altLang="en-US" sz="1600" dirty="0" smtClean="0">
                <a:ea typeface="ＭＳ Ｐゴシック" panose="020B0600070205080204" pitchFamily="34" charset="-128"/>
              </a:rPr>
              <a:t>Leadership is universal.  Concepts crucial to accomplishing the most difficult missions in combat equally apply to any group, team, or organization.</a:t>
            </a:r>
          </a:p>
          <a:p>
            <a:endParaRPr lang="en-US" altLang="en-US" sz="1600" dirty="0">
              <a:ea typeface="ＭＳ Ｐゴシック" panose="020B0600070205080204" pitchFamily="34" charset="-128"/>
            </a:endParaRPr>
          </a:p>
          <a:p>
            <a:r>
              <a:rPr lang="en-US" altLang="en-US" sz="1600" dirty="0" smtClean="0">
                <a:ea typeface="ＭＳ Ｐゴシック" panose="020B0600070205080204" pitchFamily="34" charset="-128"/>
              </a:rPr>
              <a:t>Laws of Combat Leadership:</a:t>
            </a:r>
          </a:p>
          <a:p>
            <a:pPr lvl="1"/>
            <a:r>
              <a:rPr lang="en-US" altLang="en-US" sz="1600" dirty="0" smtClean="0">
                <a:ea typeface="ＭＳ Ｐゴシック" panose="020B0600070205080204" pitchFamily="34" charset="-128"/>
              </a:rPr>
              <a:t>Cover &amp; Move.  Coordinated cooperation &amp; collaboration.</a:t>
            </a:r>
          </a:p>
          <a:p>
            <a:pPr lvl="1"/>
            <a:r>
              <a:rPr lang="en-US" altLang="en-US" sz="1600" dirty="0" smtClean="0">
                <a:ea typeface="ＭＳ Ｐゴシック" panose="020B0600070205080204" pitchFamily="34" charset="-128"/>
              </a:rPr>
              <a:t>Simple.  Keep it simple.  A simple plan is better than a complex plan.</a:t>
            </a:r>
          </a:p>
          <a:p>
            <a:pPr lvl="1"/>
            <a:r>
              <a:rPr lang="en-US" altLang="en-US" sz="1600" dirty="0" smtClean="0">
                <a:ea typeface="ＭＳ Ｐゴシック" panose="020B0600070205080204" pitchFamily="34" charset="-128"/>
              </a:rPr>
              <a:t>Prioritize</a:t>
            </a:r>
            <a:r>
              <a:rPr lang="en-US" altLang="en-US" sz="1600" dirty="0">
                <a:ea typeface="ＭＳ Ｐゴシック" panose="020B0600070205080204" pitchFamily="34" charset="-128"/>
              </a:rPr>
              <a:t> </a:t>
            </a:r>
            <a:r>
              <a:rPr lang="en-US" altLang="en-US" sz="1600" dirty="0" smtClean="0">
                <a:ea typeface="ＭＳ Ｐゴシック" panose="020B0600070205080204" pitchFamily="34" charset="-128"/>
              </a:rPr>
              <a:t>&amp; Execute.  Relax, Look Around, Make a Decision.</a:t>
            </a:r>
          </a:p>
          <a:p>
            <a:pPr lvl="1"/>
            <a:r>
              <a:rPr lang="en-US" altLang="en-US" sz="1600" dirty="0" smtClean="0">
                <a:ea typeface="ＭＳ Ｐゴシック" panose="020B0600070205080204" pitchFamily="34" charset="-128"/>
              </a:rPr>
              <a:t>Decentralized Command</a:t>
            </a:r>
          </a:p>
          <a:p>
            <a:pPr lvl="1"/>
            <a:endParaRPr lang="en-US" altLang="en-US" sz="1600" dirty="0">
              <a:ea typeface="ＭＳ Ｐゴシック" panose="020B0600070205080204" pitchFamily="34" charset="-128"/>
            </a:endParaRPr>
          </a:p>
          <a:p>
            <a:r>
              <a:rPr lang="en-US" altLang="en-US" sz="1600" dirty="0" smtClean="0">
                <a:ea typeface="ＭＳ Ｐゴシック" panose="020B0600070205080204" pitchFamily="34" charset="-128"/>
              </a:rPr>
              <a:t>Lead “Down” the Chain of Command.  Leaders must decompose and communicate strategy to subordinate leaders.</a:t>
            </a:r>
          </a:p>
          <a:p>
            <a:endParaRPr lang="en-US" altLang="en-US" sz="1600" dirty="0">
              <a:ea typeface="ＭＳ Ｐゴシック" panose="020B0600070205080204" pitchFamily="34" charset="-128"/>
            </a:endParaRPr>
          </a:p>
          <a:p>
            <a:r>
              <a:rPr lang="en-US" altLang="en-US" sz="1600" dirty="0" smtClean="0">
                <a:ea typeface="ＭＳ Ｐゴシック" panose="020B0600070205080204" pitchFamily="34" charset="-128"/>
              </a:rPr>
              <a:t>Lead “Up” the Chain of Command.  Leaders as SMEs with implied task to inform and educate upstream leaders (“higher headquarters”).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z="3200" smtClean="0">
                <a:ea typeface="ＭＳ Ｐゴシック" panose="020B0600070205080204" pitchFamily="34" charset="-128"/>
              </a:rPr>
              <a:t>Quotes I Would Like To Share</a:t>
            </a:r>
          </a:p>
        </p:txBody>
      </p:sp>
      <p:sp>
        <p:nvSpPr>
          <p:cNvPr id="19459" name="Content Placeholder 2"/>
          <p:cNvSpPr>
            <a:spLocks noGrp="1"/>
          </p:cNvSpPr>
          <p:nvPr>
            <p:ph idx="1"/>
          </p:nvPr>
        </p:nvSpPr>
        <p:spPr/>
        <p:txBody>
          <a:bodyPr/>
          <a:lstStyle/>
          <a:p>
            <a:pPr marL="171450" indent="-171450"/>
            <a:r>
              <a:rPr lang="en-US" altLang="en-US" sz="1600" i="1" dirty="0" smtClean="0">
                <a:ea typeface="ＭＳ Ｐゴシック" panose="020B0600070205080204" pitchFamily="34" charset="-128"/>
              </a:rPr>
              <a:t>“There are no bad teams, only bad leaders.”</a:t>
            </a:r>
            <a:br>
              <a:rPr lang="en-US" altLang="en-US" sz="1600" i="1" dirty="0" smtClean="0">
                <a:ea typeface="ＭＳ Ｐゴシック" panose="020B0600070205080204" pitchFamily="34" charset="-128"/>
              </a:rPr>
            </a:br>
            <a:endParaRPr lang="en-US" altLang="en-US" sz="1600" i="1" dirty="0" smtClean="0">
              <a:ea typeface="ＭＳ Ｐゴシック" panose="020B0600070205080204" pitchFamily="34" charset="-128"/>
            </a:endParaRPr>
          </a:p>
          <a:p>
            <a:pPr marL="171450" indent="-171450"/>
            <a:r>
              <a:rPr lang="en-US" altLang="en-US" sz="1600" i="1" dirty="0" smtClean="0">
                <a:ea typeface="ＭＳ Ｐゴシック" panose="020B0600070205080204" pitchFamily="34" charset="-128"/>
              </a:rPr>
              <a:t>“Those who will not risk, cannot win“</a:t>
            </a:r>
            <a:br>
              <a:rPr lang="en-US" altLang="en-US" sz="1600" i="1" dirty="0" smtClean="0">
                <a:ea typeface="ＭＳ Ｐゴシック" panose="020B0600070205080204" pitchFamily="34" charset="-128"/>
              </a:rPr>
            </a:br>
            <a:endParaRPr lang="en-US" altLang="en-US" sz="1600" i="1" dirty="0" smtClean="0">
              <a:ea typeface="ＭＳ Ｐゴシック" panose="020B0600070205080204" pitchFamily="34" charset="-128"/>
            </a:endParaRPr>
          </a:p>
          <a:p>
            <a:pPr marL="171450" indent="-171450"/>
            <a:r>
              <a:rPr lang="en-US" altLang="en-US" sz="1600" i="1" dirty="0" smtClean="0">
                <a:ea typeface="ＭＳ Ｐゴシック" panose="020B0600070205080204" pitchFamily="34" charset="-128"/>
              </a:rPr>
              <a:t>“A leader has nothing to prove, and everything to prove.”</a:t>
            </a:r>
            <a:br>
              <a:rPr lang="en-US" altLang="en-US" sz="1600" i="1" dirty="0" smtClean="0">
                <a:ea typeface="ＭＳ Ｐゴシック" panose="020B0600070205080204" pitchFamily="34" charset="-128"/>
              </a:rPr>
            </a:br>
            <a:endParaRPr lang="en-US" altLang="en-US" sz="1600" i="1" dirty="0">
              <a:ea typeface="ＭＳ Ｐゴシック" panose="020B0600070205080204" pitchFamily="34" charset="-128"/>
            </a:endParaRPr>
          </a:p>
          <a:p>
            <a:pPr marL="171450" indent="-171450"/>
            <a:r>
              <a:rPr lang="en-US" altLang="en-US" sz="1600" i="1" dirty="0" smtClean="0">
                <a:ea typeface="ＭＳ Ｐゴシック" panose="020B0600070205080204" pitchFamily="34" charset="-128"/>
              </a:rPr>
              <a:t>“Instead of letting the situation dictate our decisions, we must dictate the situation.”</a:t>
            </a:r>
          </a:p>
          <a:p>
            <a:pPr marL="171450" indent="-171450"/>
            <a:endParaRPr lang="en-US" altLang="en-US" sz="1600" i="1" dirty="0">
              <a:ea typeface="ＭＳ Ｐゴシック" panose="020B0600070205080204" pitchFamily="34" charset="-128"/>
            </a:endParaRPr>
          </a:p>
          <a:p>
            <a:pPr marL="171450" indent="-171450"/>
            <a:r>
              <a:rPr lang="en-US" altLang="en-US" sz="1600" i="1" dirty="0" smtClean="0">
                <a:ea typeface="ＭＳ Ｐゴシック" panose="020B0600070205080204" pitchFamily="34" charset="-128"/>
              </a:rPr>
              <a:t>“…Leaders cannot be paralyzed by fear.  That results in inaction.  It is critical for leaders to act decisively amidst uncertainty; to make the best decisions they can based on only the information they have available”</a:t>
            </a:r>
          </a:p>
          <a:p>
            <a:pPr marL="171450" indent="-171450"/>
            <a:endParaRPr lang="en-US" altLang="en-US" sz="1600" i="1" dirty="0" smtClean="0">
              <a:ea typeface="ＭＳ Ｐゴシック" panose="020B0600070205080204" pitchFamily="34" charset="-128"/>
            </a:endParaRPr>
          </a:p>
          <a:p>
            <a:pPr marL="171450" indent="-171450"/>
            <a:r>
              <a:rPr lang="en-US" altLang="en-US" sz="1600" i="1" dirty="0" smtClean="0">
                <a:ea typeface="ＭＳ Ｐゴシック" panose="020B0600070205080204" pitchFamily="34" charset="-128"/>
              </a:rPr>
              <a:t>“In combat, as in life, the outcome is never certain, the picture never clear.  There are no guarantees of success.  But in order to succeed, leaders must be comfortable under pressure and act on logic not emotion.  This is a critical component to victory.”</a:t>
            </a:r>
          </a:p>
          <a:p>
            <a:pPr marL="171450" indent="-171450"/>
            <a:endParaRPr lang="en-US" altLang="en-US" sz="1600" i="1" dirty="0">
              <a:ea typeface="ＭＳ Ｐゴシック" panose="020B0600070205080204" pitchFamily="34" charset="-128"/>
            </a:endParaRPr>
          </a:p>
          <a:p>
            <a:pPr marL="171450" indent="-171450">
              <a:buFont typeface="Arial" panose="020B0604020202020204" pitchFamily="34" charset="0"/>
              <a:buChar char="•"/>
            </a:pPr>
            <a:r>
              <a:rPr lang="en-US" altLang="en-US" sz="1600" i="1" dirty="0" smtClean="0">
                <a:ea typeface="ＭＳ Ｐゴシック" panose="020B0600070205080204" pitchFamily="34" charset="-128"/>
              </a:rPr>
              <a:t>“Breaking [the 'us versus</a:t>
            </a:r>
            <a:r>
              <a:rPr lang="en-US" altLang="en-US" sz="1600" i="1" baseline="0" dirty="0" smtClean="0">
                <a:ea typeface="ＭＳ Ｐゴシック" panose="020B0600070205080204" pitchFamily="34" charset="-128"/>
              </a:rPr>
              <a:t> </a:t>
            </a:r>
            <a:r>
              <a:rPr lang="en-US" altLang="en-US" sz="1600" i="1" dirty="0" smtClean="0">
                <a:ea typeface="ＭＳ Ｐゴシック" panose="020B0600070205080204" pitchFamily="34" charset="-128"/>
              </a:rPr>
              <a:t>them‘] mentality is key to properly leading up the chain and radically improving performance.”</a:t>
            </a:r>
          </a:p>
          <a:p>
            <a:pPr marL="171450" indent="-171450">
              <a:buFont typeface="Arial" panose="020B0604020202020204" pitchFamily="34" charset="0"/>
              <a:buChar char="•"/>
            </a:pPr>
            <a:endParaRPr lang="en-US" altLang="en-US" sz="1600" i="1" dirty="0" smtClean="0">
              <a:ea typeface="ＭＳ Ｐゴシック" panose="020B0600070205080204"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smtClean="0">
                <a:ea typeface="ＭＳ Ｐゴシック" panose="020B0600070205080204" pitchFamily="34" charset="-128"/>
              </a:rPr>
              <a:t>What This Book Meant To Me</a:t>
            </a:r>
          </a:p>
        </p:txBody>
      </p:sp>
      <p:sp>
        <p:nvSpPr>
          <p:cNvPr id="20483" name="Content Placeholder 2"/>
          <p:cNvSpPr>
            <a:spLocks noGrp="1"/>
          </p:cNvSpPr>
          <p:nvPr>
            <p:ph idx="1"/>
          </p:nvPr>
        </p:nvSpPr>
        <p:spPr/>
        <p:txBody>
          <a:bodyPr/>
          <a:lstStyle/>
          <a:p>
            <a:r>
              <a:rPr lang="en-US" altLang="en-US" sz="1600" dirty="0" smtClean="0">
                <a:ea typeface="ＭＳ Ｐゴシック" panose="020B0600070205080204" pitchFamily="34" charset="-128"/>
              </a:rPr>
              <a:t>Humbling; many lessons to learn, despite diverse background of leadership roles and positions (e.g. scouting, military/operational, industry, civil service)</a:t>
            </a:r>
          </a:p>
          <a:p>
            <a:endParaRPr lang="en-US" altLang="en-US" sz="1600" dirty="0" smtClean="0">
              <a:ea typeface="ＭＳ Ｐゴシック" panose="020B0600070205080204" pitchFamily="34" charset="-128"/>
            </a:endParaRPr>
          </a:p>
          <a:p>
            <a:r>
              <a:rPr lang="en-US" altLang="en-US" sz="1600" dirty="0" smtClean="0">
                <a:ea typeface="ＭＳ Ｐゴシック" panose="020B0600070205080204" pitchFamily="34" charset="-128"/>
              </a:rPr>
              <a:t>Across various walks of life, there are in fact ‘universal’ principles of leadership</a:t>
            </a:r>
          </a:p>
          <a:p>
            <a:endParaRPr lang="en-US" altLang="en-US" sz="1600" dirty="0" smtClean="0">
              <a:ea typeface="ＭＳ Ｐゴシック" panose="020B0600070205080204" pitchFamily="34" charset="-128"/>
            </a:endParaRPr>
          </a:p>
          <a:p>
            <a:r>
              <a:rPr lang="en-US" altLang="en-US" sz="1600" dirty="0" smtClean="0">
                <a:ea typeface="ＭＳ Ｐゴシック" panose="020B0600070205080204" pitchFamily="34" charset="-128"/>
              </a:rPr>
              <a:t>One principle, “Extreme Ownership” shows us that a leader first and foremost takes responsibility for all aspects of his mission and organization.  </a:t>
            </a:r>
            <a:br>
              <a:rPr lang="en-US" altLang="en-US" sz="1600" dirty="0" smtClean="0">
                <a:ea typeface="ＭＳ Ｐゴシック" panose="020B0600070205080204" pitchFamily="34" charset="-128"/>
              </a:rPr>
            </a:br>
            <a:endParaRPr lang="en-US" altLang="en-US" sz="1600" dirty="0" smtClean="0">
              <a:ea typeface="ＭＳ Ｐゴシック" panose="020B0600070205080204" pitchFamily="34" charset="-128"/>
            </a:endParaRPr>
          </a:p>
          <a:p>
            <a:r>
              <a:rPr lang="en-US" altLang="en-US" sz="1600" dirty="0" smtClean="0">
                <a:ea typeface="ＭＳ Ｐゴシック" panose="020B0600070205080204" pitchFamily="34" charset="-128"/>
              </a:rPr>
              <a:t>Leadership is built on mutual trust and respect, upstream and downstream.</a:t>
            </a:r>
          </a:p>
          <a:p>
            <a:pPr marL="0" indent="0">
              <a:buNone/>
            </a:pPr>
            <a:endParaRPr lang="en-US" altLang="en-US" sz="1600" dirty="0" smtClean="0">
              <a:ea typeface="ＭＳ Ｐゴシック" panose="020B0600070205080204" pitchFamily="34" charset="-128"/>
            </a:endParaRPr>
          </a:p>
          <a:p>
            <a:r>
              <a:rPr lang="en-US" altLang="en-US" sz="1600" dirty="0" smtClean="0">
                <a:ea typeface="ＭＳ Ｐゴシック" panose="020B0600070205080204" pitchFamily="34" charset="-128"/>
              </a:rPr>
              <a:t>Status, rank, office, charter/flag, title/role are all positional forms of authority.  True leadership comes from within and is cultivated most in a human dimension.  </a:t>
            </a:r>
          </a:p>
          <a:p>
            <a:endParaRPr lang="en-US" altLang="en-US" sz="1600" dirty="0">
              <a:ea typeface="ＭＳ Ｐゴシック" panose="020B0600070205080204" pitchFamily="34" charset="-128"/>
            </a:endParaRPr>
          </a:p>
          <a:p>
            <a:r>
              <a:rPr lang="en-US" altLang="en-US" sz="1600" dirty="0" smtClean="0">
                <a:ea typeface="ＭＳ Ｐゴシック" panose="020B0600070205080204" pitchFamily="34" charset="-128"/>
              </a:rPr>
              <a:t>We relate to one another as leaders through the human dimension, which ultimately is how good and bad leaders are identified.</a:t>
            </a:r>
          </a:p>
        </p:txBody>
      </p:sp>
    </p:spTree>
  </p:cSld>
  <p:clrMapOvr>
    <a:masterClrMapping/>
  </p:clrMapOvr>
</p:sld>
</file>

<file path=ppt/theme/theme1.xml><?xml version="1.0" encoding="utf-8"?>
<a:theme xmlns:a="http://schemas.openxmlformats.org/drawingml/2006/main" name="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Basic APG.potx</Template>
  <TotalTime>1217</TotalTime>
  <Words>614</Words>
  <Application>Microsoft Macintosh PowerPoint</Application>
  <PresentationFormat>On-screen Show (4:3)</PresentationFormat>
  <Paragraphs>69</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1_Custom Design</vt:lpstr>
      <vt:lpstr>APG Senior Leadership Cohort Program 2015</vt:lpstr>
      <vt:lpstr>Leadership Book Review –  “Extreme Ownership:  How U.S. Navy SEALs Lead &amp; Win”</vt:lpstr>
      <vt:lpstr>Key Messages from this Book</vt:lpstr>
      <vt:lpstr>Quotes I Would Like To Share</vt:lpstr>
      <vt:lpstr>What This Book Meant To 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Book Presentation - Extreme Ownership</dc:title>
  <dc:creator>Paul Terzulli</dc:creator>
  <cp:lastModifiedBy>Trish Mooney</cp:lastModifiedBy>
  <cp:revision>28</cp:revision>
  <cp:lastPrinted>2015-11-19T04:31:40Z</cp:lastPrinted>
  <dcterms:created xsi:type="dcterms:W3CDTF">2011-06-26T12:32:45Z</dcterms:created>
  <dcterms:modified xsi:type="dcterms:W3CDTF">2015-12-03T15:19:21Z</dcterms:modified>
</cp:coreProperties>
</file>