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75" r:id="rId2"/>
    <p:sldId id="280" r:id="rId3"/>
    <p:sldId id="276" r:id="rId4"/>
    <p:sldId id="281" r:id="rId5"/>
    <p:sldId id="277" r:id="rId6"/>
    <p:sldId id="278" r:id="rId7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hiddenSlides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3110" autoAdjust="0"/>
  </p:normalViewPr>
  <p:slideViewPr>
    <p:cSldViewPr snapToGrid="0" snapToObjects="1">
      <p:cViewPr varScale="1">
        <p:scale>
          <a:sx n="59" d="100"/>
          <a:sy n="59" d="100"/>
        </p:scale>
        <p:origin x="312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D32A464-283A-4797-9B4B-4C5FF89194D8}" type="datetime1">
              <a:rPr lang="en-US"/>
              <a:pPr/>
              <a:t>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124E0E9-984A-48F0-BE79-C084E7E70B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00738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84" charset="0"/>
              </a:defRPr>
            </a:lvl1pPr>
          </a:lstStyle>
          <a:p>
            <a:fld id="{F8E9F021-9DFF-4B11-8FD7-84A754EE0D97}" type="datetime1">
              <a:rPr lang="en-US"/>
              <a:pPr/>
              <a:t>1/12/2015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84" charset="0"/>
              </a:defRPr>
            </a:lvl1pPr>
          </a:lstStyle>
          <a:p>
            <a:fld id="{652FFFFE-9380-4C4C-B089-98C0F248E32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4475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z="2400" dirty="0" smtClean="0">
              <a:latin typeface="Arial" charset="0"/>
              <a:ea typeface="ＭＳ Ｐゴシック" pitchFamily="-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165002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2FFFFE-9380-4C4C-B089-98C0F248E32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02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dirty="0" smtClean="0"/>
              <a:t>Examples</a:t>
            </a:r>
            <a:r>
              <a:rPr lang="en-US" dirty="0" smtClean="0"/>
              <a:t>:</a:t>
            </a:r>
            <a:r>
              <a:rPr lang="en-US" baseline="0" dirty="0" smtClean="0"/>
              <a:t> 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Reciprocity:  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A researcher sent Christmas cards to total strangers and almost all were reciprocated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Researchers sold raffle tickets to people, first by just asking, then by asking someone they had purchased a soft drink for.  Guess which group bought more tickets?  </a:t>
            </a:r>
          </a:p>
          <a:p>
            <a:pPr marL="685800" lvl="1" indent="-228600">
              <a:buAutoNum type="arabicPeriod"/>
            </a:pPr>
            <a:endParaRPr lang="en-US" baseline="0" dirty="0" smtClean="0"/>
          </a:p>
          <a:p>
            <a:pPr marL="228600" lvl="0" indent="-228600">
              <a:buAutoNum type="arabicPeriod"/>
            </a:pPr>
            <a:r>
              <a:rPr lang="en-US" baseline="0" dirty="0" smtClean="0"/>
              <a:t>Commitment and Consistency: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Researches experimented on the beach with a blanket and a radio. For the first group, the researcher stayed for a while, listening to music, and simply left the the blanket and a second researcher pretended steal the radio.  4/20 people stopped the thief.  With the second group, the researcher asked people nearby if they wouldn’t mind keeping an eye on the radio. 19/20 people stopped the thief, sometimes chasing them halfway down the beach</a:t>
            </a:r>
          </a:p>
          <a:p>
            <a:pPr marL="685800" lvl="1" indent="-228600">
              <a:buAutoNum type="arabicPeriod"/>
            </a:pPr>
            <a:endParaRPr lang="en-US" baseline="0" dirty="0" smtClean="0"/>
          </a:p>
          <a:p>
            <a:pPr marL="228600" lvl="0" indent="-228600">
              <a:buAutoNum type="arabicPeriod"/>
            </a:pPr>
            <a:r>
              <a:rPr lang="en-US" baseline="0" dirty="0" smtClean="0"/>
              <a:t>Social Proof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More people laugh during a television program when a laugh track is used 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Bartenders get more tips from people if they “salt the tip jar” with some dollars at the start of the evening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Night clubs create long waiting lines even though there is plenty of room inside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Litter study:  People littered more on littered streets than clean streets</a:t>
            </a:r>
          </a:p>
          <a:p>
            <a:pPr marL="685800" lvl="1" indent="-228600">
              <a:buAutoNum type="arabicPeriod"/>
            </a:pPr>
            <a:endParaRPr lang="en-US" baseline="0" dirty="0" smtClean="0"/>
          </a:p>
          <a:p>
            <a:pPr marL="228600" lvl="0" indent="-228600">
              <a:buAutoNum type="arabicPeriod"/>
            </a:pPr>
            <a:r>
              <a:rPr lang="en-US" baseline="0" dirty="0" smtClean="0"/>
              <a:t>Liking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The main work of a trial attorney is to make the jury like his client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Studies show we are more likely to help those who dress like us (Similarity)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Studies show educators perceive aggressive behavior “</a:t>
            </a:r>
            <a:r>
              <a:rPr lang="en-US" baseline="0" smtClean="0"/>
              <a:t>less </a:t>
            </a:r>
            <a:r>
              <a:rPr lang="en-US" baseline="0" smtClean="0"/>
              <a:t>naughty” </a:t>
            </a:r>
            <a:r>
              <a:rPr lang="en-US" baseline="0" dirty="0" smtClean="0"/>
              <a:t>when performed by an attractive child (Attractiveness)</a:t>
            </a:r>
          </a:p>
          <a:p>
            <a:pPr marL="685800" lvl="1" indent="-228600">
              <a:buAutoNum type="arabicPeriod"/>
            </a:pPr>
            <a:endParaRPr lang="en-US" baseline="0" dirty="0" smtClean="0"/>
          </a:p>
          <a:p>
            <a:pPr marL="228600" lvl="0" indent="-228600">
              <a:buAutoNum type="arabicPeriod"/>
            </a:pPr>
            <a:r>
              <a:rPr lang="en-US" baseline="0" dirty="0" smtClean="0"/>
              <a:t>Authority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Doctors used in medial commercials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Experiment:  95% of nurses in one study were ready to give incorrect doses, despite their concerns, because a doctor had requested it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Dr. </a:t>
            </a:r>
            <a:r>
              <a:rPr lang="en-US" baseline="0" dirty="0" err="1" smtClean="0"/>
              <a:t>Milgram</a:t>
            </a:r>
            <a:r>
              <a:rPr lang="en-US" baseline="0" dirty="0" smtClean="0"/>
              <a:t> shock experiments at Yale:  People willingly shocked people screaming in agony because the lab director (he was a researcher and the shocks were not real, unbeknownst to the participants) told them to.  They ignored a volunteer (a second researcher) who told the they could stop any time they wanted.</a:t>
            </a:r>
          </a:p>
          <a:p>
            <a:pPr marL="685800" lvl="1" indent="-228600">
              <a:buAutoNum type="arabicPeriod"/>
            </a:pPr>
            <a:endParaRPr lang="en-US" baseline="0" dirty="0" smtClean="0"/>
          </a:p>
          <a:p>
            <a:pPr marL="228600" lvl="0" indent="-228600">
              <a:buAutoNum type="arabicPeriod"/>
            </a:pPr>
            <a:r>
              <a:rPr lang="en-US" baseline="0" dirty="0" smtClean="0"/>
              <a:t>Scarcity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Hotel reservations:  “Only 2 left at this price!”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“Going out of business” sales</a:t>
            </a:r>
          </a:p>
          <a:p>
            <a:pPr marL="685800" lvl="1" indent="-228600">
              <a:buAutoNum type="arabicPeriod"/>
            </a:pPr>
            <a:endParaRPr lang="en-US" baseline="0" dirty="0" smtClean="0"/>
          </a:p>
          <a:p>
            <a:pPr marL="685800" lvl="1" indent="-228600">
              <a:buAutoNum type="arabicPeriod"/>
            </a:pPr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2FFFFE-9380-4C4C-B089-98C0F248E32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5073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2FFFFE-9380-4C4C-B089-98C0F248E32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507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2FFFFE-9380-4C4C-B089-98C0F248E32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2199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2FFFFE-9380-4C4C-B089-98C0F248E32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155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MA_ppt_wDUI_front_bkgrnd"/>
          <p:cNvPicPr>
            <a:picLocks noChangeAspect="1" noChangeArrowheads="1"/>
          </p:cNvPicPr>
          <p:nvPr/>
        </p:nvPicPr>
        <p:blipFill>
          <a:blip r:embed="rId2"/>
          <a:srcRect l="241" r="824" b="847"/>
          <a:stretch>
            <a:fillRect/>
          </a:stretch>
        </p:blipFill>
        <p:spPr bwMode="auto">
          <a:xfrm>
            <a:off x="0" y="-17463"/>
            <a:ext cx="9144000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1" descr="COHORT Logo by Toby Cisneros 2 16 20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457200"/>
            <a:ext cx="3733800" cy="191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70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3581400"/>
            <a:ext cx="7772400" cy="762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95800"/>
            <a:ext cx="6400800" cy="838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8B6EE38-0170-4A4B-9D95-F5958840DEC4}" type="datetime1">
              <a:rPr lang="en-US" smtClean="0"/>
              <a:t>1/12/2015</a:t>
            </a:fld>
            <a:endParaRPr lang="en-US"/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3789BF-559F-47F9-A131-D86E5B3893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E67D548-2568-BC4D-BB8F-BCECC32061A8}" type="datetime1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C154C1-B30D-418B-AFE1-3D375B636E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76200"/>
            <a:ext cx="2133600" cy="6049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248400" cy="6049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FC23884E-A277-0A47-83A8-A54DABB3508D}" type="datetime1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1D401A-429C-4C82-8997-772AD6A0B0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83C685D-6D4E-8E44-AC4F-3DDF73C7BB4F}" type="datetime1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AFA53B-954E-4942-A2D3-459BA64A84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FD7341C-EFC2-CE4D-9059-CFF4C455BEBC}" type="datetime1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2B8A12-0E97-4F4D-9569-9529295E8B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980544B-1B5D-F341-804A-DCBAFDFF0DC6}" type="datetime1">
              <a:rPr lang="en-US" smtClean="0"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22579C-9782-4858-B440-EEAC735235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81C5784D-3A7E-1040-99C8-AD1C3FAFB9EB}" type="datetime1">
              <a:rPr lang="en-US" smtClean="0"/>
              <a:t>1/12/2015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2F00F-5548-441C-ABBD-BB65C45178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EC4D5A6-3BEA-934B-A270-288316906906}" type="datetime1">
              <a:rPr lang="en-US" smtClean="0"/>
              <a:t>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F3CA14-BB82-4AE7-967F-EBFE292F32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B89A25F1-B309-2347-8D41-4D41B01F5FD3}" type="datetime1">
              <a:rPr lang="en-US" smtClean="0"/>
              <a:t>1/12/2015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7798A-787E-45FD-B8FF-FD37DDEBAF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378D122-5CC7-8F48-86A1-F746FBA0460D}" type="datetime1">
              <a:rPr lang="en-US" smtClean="0"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3CF158-907F-46A3-9D64-AE5A68EB98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61FF120-778D-FD4E-9092-4505218BD1DA}" type="datetime1">
              <a:rPr lang="en-US" smtClean="0"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BFC2CE-5742-4E17-91D6-90E9DBC987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CMA_ppt_wDUI_inside_bkgrnd_top"/>
          <p:cNvPicPr>
            <a:picLocks noChangeAspect="1" noChangeArrowheads="1"/>
          </p:cNvPicPr>
          <p:nvPr/>
        </p:nvPicPr>
        <p:blipFill>
          <a:blip r:embed="rId13"/>
          <a:srcRect l="757" t="6667" r="8507"/>
          <a:stretch>
            <a:fillRect/>
          </a:stretch>
        </p:blipFill>
        <p:spPr bwMode="auto">
          <a:xfrm>
            <a:off x="0" y="0"/>
            <a:ext cx="914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62200" y="76200"/>
            <a:ext cx="66294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26E0AA0-54F8-424F-AC70-68C6660739D1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0" name="Picture 8" descr="COHORT Logo by Toby Cisneros 2 16 201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228600" y="152400"/>
            <a:ext cx="1871663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0" y="6553200"/>
            <a:ext cx="3124200" cy="261938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latin typeface="+mn-lt"/>
                <a:ea typeface="+mn-ea"/>
                <a:cs typeface="ＭＳ Ｐゴシック" charset="-128"/>
              </a:rPr>
              <a:t>APG Senior Leadership Cohort Program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83" r:id="rId3"/>
    <p:sldLayoutId id="2147483884" r:id="rId4"/>
    <p:sldLayoutId id="2147483885" r:id="rId5"/>
    <p:sldLayoutId id="2147483886" r:id="rId6"/>
    <p:sldLayoutId id="2147483887" r:id="rId7"/>
    <p:sldLayoutId id="2147483888" r:id="rId8"/>
    <p:sldLayoutId id="2147483889" r:id="rId9"/>
    <p:sldLayoutId id="2147483890" r:id="rId10"/>
    <p:sldLayoutId id="214748389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ヒラギノ角ゴ Pro W3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ヒラギノ角ゴ Pro W3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1430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ea typeface="ＭＳ Ｐゴシック" pitchFamily="-84" charset="-128"/>
              </a:rPr>
              <a:t>APG Senior Leadership Cohort Program 2014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4800600"/>
            <a:ext cx="8305800" cy="17526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pitchFamily="-84" charset="-128"/>
              </a:rPr>
              <a:t>Book Presentation</a:t>
            </a:r>
          </a:p>
          <a:p>
            <a:pPr eaLnBrk="1" hangingPunct="1"/>
            <a:r>
              <a:rPr lang="en-US" dirty="0" smtClean="0">
                <a:ea typeface="ＭＳ Ｐゴシック" pitchFamily="-84" charset="-128"/>
              </a:rPr>
              <a:t>Claudia DeCarlo</a:t>
            </a:r>
          </a:p>
          <a:p>
            <a:pPr eaLnBrk="1" hangingPunct="1"/>
            <a:endParaRPr lang="en-US" dirty="0" smtClean="0">
              <a:ea typeface="ＭＳ Ｐゴシック" pitchFamily="-84" charset="-128"/>
            </a:endParaRPr>
          </a:p>
        </p:txBody>
      </p:sp>
      <p:pic>
        <p:nvPicPr>
          <p:cNvPr id="15364" name="Picture 4" descr="OPM Sea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32766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5" name="Rectangle 7"/>
          <p:cNvSpPr>
            <a:spLocks noChangeArrowheads="1"/>
          </p:cNvSpPr>
          <p:nvPr/>
        </p:nvSpPr>
        <p:spPr bwMode="auto">
          <a:xfrm>
            <a:off x="1055688" y="40036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5200" y="3848100"/>
            <a:ext cx="2819400" cy="2819400"/>
          </a:xfrm>
          <a:prstGeom prst="rect">
            <a:avLst/>
          </a:prstGeom>
        </p:spPr>
      </p:pic>
      <p:sp>
        <p:nvSpPr>
          <p:cNvPr id="1741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ea typeface="ＭＳ Ｐゴシック" pitchFamily="-84" charset="-128"/>
              </a:rPr>
              <a:t>Leadership Book Review</a:t>
            </a:r>
          </a:p>
        </p:txBody>
      </p:sp>
      <p:sp>
        <p:nvSpPr>
          <p:cNvPr id="17411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270500" cy="46736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ea typeface="ＭＳ Ｐゴシック" pitchFamily="-84" charset="-128"/>
              </a:rPr>
              <a:t>Influence:  </a:t>
            </a:r>
          </a:p>
          <a:p>
            <a:pPr marL="0" indent="0">
              <a:buNone/>
            </a:pPr>
            <a:r>
              <a:rPr lang="en-US" dirty="0" smtClean="0">
                <a:ea typeface="ＭＳ Ｐゴシック" pitchFamily="-84" charset="-128"/>
              </a:rPr>
              <a:t>The Psychology of </a:t>
            </a:r>
            <a:r>
              <a:rPr lang="en-US" dirty="0">
                <a:ea typeface="ＭＳ Ｐゴシック" pitchFamily="-84" charset="-128"/>
              </a:rPr>
              <a:t/>
            </a:r>
            <a:br>
              <a:rPr lang="en-US" dirty="0">
                <a:ea typeface="ＭＳ Ｐゴシック" pitchFamily="-84" charset="-128"/>
              </a:rPr>
            </a:br>
            <a:r>
              <a:rPr lang="en-US" dirty="0" smtClean="0">
                <a:ea typeface="ＭＳ Ｐゴシック" pitchFamily="-84" charset="-128"/>
              </a:rPr>
              <a:t>Persuasion</a:t>
            </a:r>
          </a:p>
          <a:p>
            <a:pPr marL="0" indent="0">
              <a:buNone/>
            </a:pPr>
            <a:endParaRPr lang="en-US" dirty="0" smtClean="0">
              <a:ea typeface="ＭＳ Ｐゴシック" pitchFamily="-84" charset="-128"/>
            </a:endParaRPr>
          </a:p>
          <a:p>
            <a:pPr marL="0" indent="0">
              <a:buNone/>
            </a:pPr>
            <a:endParaRPr lang="en-US" dirty="0" smtClean="0">
              <a:ea typeface="ＭＳ Ｐゴシック" pitchFamily="-84" charset="-128"/>
            </a:endParaRPr>
          </a:p>
          <a:p>
            <a:pPr marL="0" indent="0">
              <a:buNone/>
            </a:pPr>
            <a:endParaRPr lang="en-US" dirty="0">
              <a:ea typeface="ＭＳ Ｐゴシック" pitchFamily="-84" charset="-128"/>
            </a:endParaRPr>
          </a:p>
          <a:p>
            <a:pPr marL="0" indent="0">
              <a:buNone/>
            </a:pPr>
            <a:endParaRPr lang="en-US" dirty="0" smtClean="0">
              <a:ea typeface="ＭＳ Ｐゴシック" pitchFamily="-84" charset="-128"/>
            </a:endParaRPr>
          </a:p>
          <a:p>
            <a:pPr marL="0" indent="0">
              <a:buNone/>
            </a:pPr>
            <a:r>
              <a:rPr lang="en-US" dirty="0" smtClean="0">
                <a:ea typeface="ＭＳ Ｐゴシック" pitchFamily="-84" charset="-128"/>
              </a:rPr>
              <a:t>Author:  Robert </a:t>
            </a:r>
            <a:r>
              <a:rPr lang="en-US" dirty="0" err="1" smtClean="0">
                <a:ea typeface="ＭＳ Ｐゴシック" pitchFamily="-84" charset="-128"/>
              </a:rPr>
              <a:t>Cialdini</a:t>
            </a:r>
            <a:r>
              <a:rPr lang="en-US" dirty="0" smtClean="0">
                <a:ea typeface="ＭＳ Ｐゴシック" pitchFamily="-84" charset="-128"/>
              </a:rPr>
              <a:t>, </a:t>
            </a:r>
            <a:r>
              <a:rPr lang="en-US" dirty="0" err="1" smtClean="0">
                <a:ea typeface="ＭＳ Ｐゴシック" pitchFamily="-84" charset="-128"/>
              </a:rPr>
              <a:t>Ph.D</a:t>
            </a:r>
            <a:endParaRPr lang="en-US" dirty="0" smtClean="0">
              <a:ea typeface="ＭＳ Ｐゴシック" pitchFamily="-84" charset="-12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4533" y="914400"/>
            <a:ext cx="2540000" cy="37084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2579C-9782-4858-B440-EEAC7352354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84" charset="-128"/>
              </a:rPr>
              <a:t>Key Messages from this Book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320800"/>
            <a:ext cx="8229600" cy="4525963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 sz="1600" b="1" dirty="0" smtClean="0">
                <a:ea typeface="ＭＳ Ｐゴシック" pitchFamily="-84" charset="-128"/>
              </a:rPr>
              <a:t>Reciprocation</a:t>
            </a:r>
          </a:p>
          <a:p>
            <a:pPr marL="457200" lvl="1" indent="0">
              <a:buNone/>
            </a:pPr>
            <a:r>
              <a:rPr lang="en-US" sz="1600" i="1" dirty="0" smtClean="0">
                <a:ea typeface="ＭＳ Ｐゴシック" pitchFamily="-84" charset="-128"/>
              </a:rPr>
              <a:t>We tend to pay in kind what someone has provided us</a:t>
            </a:r>
          </a:p>
          <a:p>
            <a:pPr lvl="1">
              <a:buFont typeface="+mj-lt"/>
              <a:buAutoNum type="arabicPeriod"/>
            </a:pPr>
            <a:endParaRPr lang="en-US" sz="1600" dirty="0" smtClean="0">
              <a:ea typeface="ＭＳ Ｐゴシック" pitchFamily="-84" charset="-128"/>
            </a:endParaRPr>
          </a:p>
          <a:p>
            <a:pPr>
              <a:buFont typeface="+mj-lt"/>
              <a:buAutoNum type="arabicPeriod"/>
            </a:pPr>
            <a:r>
              <a:rPr lang="en-US" sz="1600" b="1" dirty="0" smtClean="0">
                <a:ea typeface="ＭＳ Ｐゴシック" pitchFamily="-84" charset="-128"/>
              </a:rPr>
              <a:t>Commitment and Consistency</a:t>
            </a:r>
          </a:p>
          <a:p>
            <a:pPr marL="457200" lvl="1" indent="0">
              <a:buNone/>
            </a:pPr>
            <a:r>
              <a:rPr lang="en-US" sz="1600" i="1" dirty="0" smtClean="0">
                <a:ea typeface="ＭＳ Ｐゴシック" pitchFamily="-84" charset="-128"/>
              </a:rPr>
              <a:t>Once we have made a choice or taken a stand, we will encounter personal and interpersonal pressures to behave consistently with that commitment</a:t>
            </a:r>
          </a:p>
          <a:p>
            <a:pPr marL="457200" lvl="1" indent="0">
              <a:buNone/>
            </a:pPr>
            <a:endParaRPr lang="en-US" sz="1600" dirty="0" smtClean="0">
              <a:ea typeface="ＭＳ Ｐゴシック" pitchFamily="-84" charset="-128"/>
            </a:endParaRPr>
          </a:p>
          <a:p>
            <a:pPr>
              <a:buFont typeface="+mj-lt"/>
              <a:buAutoNum type="arabicPeriod"/>
            </a:pPr>
            <a:r>
              <a:rPr lang="en-US" sz="1600" b="1" dirty="0" smtClean="0">
                <a:ea typeface="ＭＳ Ｐゴシック" pitchFamily="-84" charset="-128"/>
              </a:rPr>
              <a:t>Social Proof</a:t>
            </a:r>
          </a:p>
          <a:p>
            <a:pPr marL="457200" lvl="1" indent="0">
              <a:buNone/>
            </a:pPr>
            <a:r>
              <a:rPr lang="en-US" sz="1600" i="1" dirty="0" smtClean="0">
                <a:ea typeface="ＭＳ Ｐゴシック" pitchFamily="-84" charset="-128"/>
              </a:rPr>
              <a:t>One way people determine if something is correct is to find out what other people think is correct</a:t>
            </a:r>
          </a:p>
          <a:p>
            <a:pPr marL="0" indent="0">
              <a:buNone/>
            </a:pPr>
            <a:endParaRPr lang="en-US" sz="1600" dirty="0" smtClean="0">
              <a:ea typeface="ＭＳ Ｐゴシック" pitchFamily="-84" charset="-128"/>
            </a:endParaRPr>
          </a:p>
          <a:p>
            <a:pPr>
              <a:buFont typeface="+mj-lt"/>
              <a:buAutoNum type="arabicPeriod"/>
            </a:pPr>
            <a:r>
              <a:rPr lang="en-US" sz="1600" b="1" dirty="0" smtClean="0">
                <a:ea typeface="ＭＳ Ｐゴシック" pitchFamily="-84" charset="-128"/>
              </a:rPr>
              <a:t>Liking</a:t>
            </a:r>
          </a:p>
          <a:p>
            <a:pPr marL="457200" lvl="1" indent="0">
              <a:buNone/>
            </a:pPr>
            <a:r>
              <a:rPr lang="en-US" sz="1600" i="1" dirty="0" smtClean="0">
                <a:ea typeface="ＭＳ Ｐゴシック" pitchFamily="-84" charset="-128"/>
              </a:rPr>
              <a:t>We prefer to say yes to someone we know and like</a:t>
            </a:r>
          </a:p>
          <a:p>
            <a:pPr marL="457200" lvl="1" indent="0">
              <a:buNone/>
            </a:pPr>
            <a:endParaRPr lang="en-US" sz="1600" i="1" dirty="0" smtClean="0">
              <a:ea typeface="ＭＳ Ｐゴシック" pitchFamily="-84" charset="-128"/>
            </a:endParaRPr>
          </a:p>
          <a:p>
            <a:pPr>
              <a:buFont typeface="+mj-lt"/>
              <a:buAutoNum type="arabicPeriod"/>
            </a:pPr>
            <a:r>
              <a:rPr lang="en-US" sz="1600" b="1" dirty="0" smtClean="0">
                <a:ea typeface="ＭＳ Ｐゴシック" pitchFamily="-84" charset="-128"/>
              </a:rPr>
              <a:t>Authority</a:t>
            </a:r>
          </a:p>
          <a:p>
            <a:pPr marL="457200" lvl="1" indent="0">
              <a:buNone/>
            </a:pPr>
            <a:r>
              <a:rPr lang="en-US" sz="1600" i="1" dirty="0" smtClean="0">
                <a:ea typeface="ＭＳ Ｐゴシック" pitchFamily="-84" charset="-128"/>
              </a:rPr>
              <a:t>We tend to be influenced by those in authority</a:t>
            </a:r>
          </a:p>
          <a:p>
            <a:pPr marL="457200" lvl="1" indent="0">
              <a:buNone/>
            </a:pPr>
            <a:endParaRPr lang="en-US" sz="1600" i="1" dirty="0" smtClean="0">
              <a:ea typeface="ＭＳ Ｐゴシック" pitchFamily="-84" charset="-128"/>
            </a:endParaRPr>
          </a:p>
          <a:p>
            <a:pPr>
              <a:buFont typeface="+mj-lt"/>
              <a:buAutoNum type="arabicPeriod"/>
            </a:pPr>
            <a:r>
              <a:rPr lang="en-US" sz="1600" b="1" dirty="0" smtClean="0">
                <a:ea typeface="ＭＳ Ｐゴシック" pitchFamily="-84" charset="-128"/>
              </a:rPr>
              <a:t>Scarcity   </a:t>
            </a:r>
            <a:r>
              <a:rPr lang="en-US" sz="1600" i="1" dirty="0" smtClean="0">
                <a:ea typeface="ＭＳ Ｐゴシック" pitchFamily="-84" charset="-128"/>
              </a:rPr>
              <a:t>Opportunities seem more valuable when their availability is limited</a:t>
            </a:r>
          </a:p>
          <a:p>
            <a:pPr marL="457200" lvl="1" indent="0">
              <a:buNone/>
            </a:pPr>
            <a:endParaRPr lang="en-US" sz="1600" dirty="0" smtClean="0">
              <a:ea typeface="ＭＳ Ｐゴシック" pitchFamily="-8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94000" y="855134"/>
            <a:ext cx="4969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err="1" smtClean="0"/>
              <a:t>Cialdini’s</a:t>
            </a:r>
            <a:r>
              <a:rPr lang="en-US" b="1" i="1" dirty="0" smtClean="0"/>
              <a:t> Six </a:t>
            </a:r>
            <a:r>
              <a:rPr lang="en-US" b="1" i="1" dirty="0"/>
              <a:t>Weapons of Influence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A53B-954E-4942-A2D3-459BA64A84E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84" charset="-128"/>
              </a:rPr>
              <a:t>Key Messages from this Book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413933"/>
            <a:ext cx="8229600" cy="4525963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 sz="1400" b="1" dirty="0" smtClean="0">
                <a:ea typeface="ＭＳ Ｐゴシック" pitchFamily="-84" charset="-128"/>
              </a:rPr>
              <a:t>Reciprocation</a:t>
            </a:r>
          </a:p>
          <a:p>
            <a:pPr marL="457200" lvl="1" indent="0">
              <a:buNone/>
            </a:pPr>
            <a:r>
              <a:rPr lang="en-US" sz="1400" i="1" dirty="0" smtClean="0">
                <a:ea typeface="ＭＳ Ｐゴシック" pitchFamily="-84" charset="-128"/>
              </a:rPr>
              <a:t>Look for ways to be helpful and kind to others at the office all year round, not just when you need something</a:t>
            </a:r>
          </a:p>
          <a:p>
            <a:pPr marL="457200" lvl="1" indent="0">
              <a:buNone/>
            </a:pPr>
            <a:endParaRPr lang="en-US" sz="1400" dirty="0" smtClean="0">
              <a:ea typeface="ＭＳ Ｐゴシック" pitchFamily="-84" charset="-128"/>
            </a:endParaRPr>
          </a:p>
          <a:p>
            <a:pPr>
              <a:buFont typeface="+mj-lt"/>
              <a:buAutoNum type="arabicPeriod"/>
            </a:pPr>
            <a:r>
              <a:rPr lang="en-US" sz="1400" b="1" dirty="0" smtClean="0">
                <a:ea typeface="ＭＳ Ｐゴシック" pitchFamily="-84" charset="-128"/>
              </a:rPr>
              <a:t>Commitment and Consistency</a:t>
            </a:r>
          </a:p>
          <a:p>
            <a:pPr marL="457200" lvl="1" indent="0">
              <a:buNone/>
            </a:pPr>
            <a:r>
              <a:rPr lang="en-US" sz="1400" i="1" dirty="0" smtClean="0">
                <a:ea typeface="ＭＳ Ｐゴシック" pitchFamily="-84" charset="-128"/>
              </a:rPr>
              <a:t>Watch for escalation of commitment to a failing course of action (i.e. sunk costs in an IT system)</a:t>
            </a:r>
          </a:p>
          <a:p>
            <a:pPr marL="457200" lvl="1" indent="0">
              <a:buNone/>
            </a:pPr>
            <a:endParaRPr lang="en-US" sz="1400" dirty="0" smtClean="0">
              <a:ea typeface="ＭＳ Ｐゴシック" pitchFamily="-84" charset="-128"/>
            </a:endParaRPr>
          </a:p>
          <a:p>
            <a:pPr>
              <a:buFont typeface="+mj-lt"/>
              <a:buAutoNum type="arabicPeriod"/>
            </a:pPr>
            <a:r>
              <a:rPr lang="en-US" sz="1400" b="1" dirty="0" smtClean="0">
                <a:ea typeface="ＭＳ Ｐゴシック" pitchFamily="-84" charset="-128"/>
              </a:rPr>
              <a:t>Social Proof</a:t>
            </a:r>
          </a:p>
          <a:p>
            <a:pPr marL="457200" lvl="1" indent="0">
              <a:buNone/>
            </a:pPr>
            <a:r>
              <a:rPr lang="en-US" sz="1400" i="1" dirty="0" smtClean="0">
                <a:ea typeface="ＭＳ Ｐゴシック" pitchFamily="-84" charset="-128"/>
              </a:rPr>
              <a:t>If you’re trying to change a culture, focus on the current numbers using the new process or system…success stories</a:t>
            </a:r>
          </a:p>
          <a:p>
            <a:pPr marL="457200" lvl="1" indent="0">
              <a:buNone/>
            </a:pPr>
            <a:endParaRPr lang="en-US" sz="1400" dirty="0" smtClean="0">
              <a:ea typeface="ＭＳ Ｐゴシック" pitchFamily="-84" charset="-128"/>
            </a:endParaRPr>
          </a:p>
          <a:p>
            <a:pPr>
              <a:buFont typeface="+mj-lt"/>
              <a:buAutoNum type="arabicPeriod"/>
            </a:pPr>
            <a:r>
              <a:rPr lang="en-US" sz="1400" b="1" dirty="0" smtClean="0">
                <a:ea typeface="ＭＳ Ｐゴシック" pitchFamily="-84" charset="-128"/>
              </a:rPr>
              <a:t>Liking</a:t>
            </a:r>
          </a:p>
          <a:p>
            <a:pPr marL="457200" lvl="1" indent="0">
              <a:buNone/>
            </a:pPr>
            <a:r>
              <a:rPr lang="en-US" sz="1400" i="1" dirty="0" smtClean="0">
                <a:ea typeface="ＭＳ Ｐゴシック" pitchFamily="-84" charset="-128"/>
              </a:rPr>
              <a:t>Be sure to diversify your advisors – don’t just pick people who think and act like you. Also be careful to avoid biases when selecting and interviewing candidates.  Find ways to connect with decision-makers.</a:t>
            </a:r>
          </a:p>
          <a:p>
            <a:pPr marL="457200" lvl="1" indent="0">
              <a:buNone/>
            </a:pPr>
            <a:endParaRPr lang="en-US" sz="1400" i="1" dirty="0" smtClean="0">
              <a:ea typeface="ＭＳ Ｐゴシック" pitchFamily="-84" charset="-128"/>
            </a:endParaRPr>
          </a:p>
          <a:p>
            <a:pPr>
              <a:buFont typeface="+mj-lt"/>
              <a:buAutoNum type="arabicPeriod"/>
            </a:pPr>
            <a:r>
              <a:rPr lang="en-US" sz="1400" b="1" dirty="0" smtClean="0">
                <a:ea typeface="ＭＳ Ｐゴシック" pitchFamily="-84" charset="-128"/>
              </a:rPr>
              <a:t>Authority</a:t>
            </a:r>
          </a:p>
          <a:p>
            <a:pPr marL="457200" lvl="1" indent="0">
              <a:buNone/>
            </a:pPr>
            <a:r>
              <a:rPr lang="en-US" sz="1400" i="1" dirty="0" smtClean="0">
                <a:ea typeface="ＭＳ Ｐゴシック" pitchFamily="-84" charset="-128"/>
              </a:rPr>
              <a:t>Be aware of your own authority.  If you’re looking for creativity, don’t anchor the meeting by providing your opinion first – in fact, consider skipping the meeting altogether!</a:t>
            </a:r>
          </a:p>
          <a:p>
            <a:pPr marL="457200" lvl="1" indent="0">
              <a:buNone/>
            </a:pPr>
            <a:endParaRPr lang="en-US" sz="1400" i="1" dirty="0" smtClean="0">
              <a:ea typeface="ＭＳ Ｐゴシック" pitchFamily="-84" charset="-128"/>
            </a:endParaRPr>
          </a:p>
          <a:p>
            <a:pPr>
              <a:buFont typeface="+mj-lt"/>
              <a:buAutoNum type="arabicPeriod"/>
            </a:pPr>
            <a:r>
              <a:rPr lang="en-US" sz="1400" b="1" dirty="0" smtClean="0">
                <a:ea typeface="ＭＳ Ｐゴシック" pitchFamily="-84" charset="-128"/>
              </a:rPr>
              <a:t>Scarcity  </a:t>
            </a:r>
            <a:r>
              <a:rPr lang="en-US" sz="1400" i="1" dirty="0" smtClean="0">
                <a:ea typeface="ＭＳ Ｐゴシック" pitchFamily="-84" charset="-128"/>
              </a:rPr>
              <a:t>Beware the adrenalin rush – assess and commit to your goals.</a:t>
            </a:r>
            <a:endParaRPr lang="en-US" sz="1400" dirty="0" smtClean="0">
              <a:ea typeface="ＭＳ Ｐゴシック" pitchFamily="-8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94000" y="855134"/>
            <a:ext cx="4969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Applications for leadership</a:t>
            </a:r>
            <a:endParaRPr lang="en-US" b="1" i="1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A53B-954E-4942-A2D3-459BA64A84E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04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>
                <a:ea typeface="ＭＳ Ｐゴシック" pitchFamily="-84" charset="-128"/>
              </a:rPr>
              <a:t>Quotes I Would Like To Share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357314"/>
            <a:ext cx="8229600" cy="4768850"/>
          </a:xfrm>
        </p:spPr>
        <p:txBody>
          <a:bodyPr/>
          <a:lstStyle/>
          <a:p>
            <a:r>
              <a:rPr lang="en-US" sz="2000" dirty="0" smtClean="0">
                <a:ea typeface="ＭＳ Ｐゴシック" pitchFamily="-84" charset="-128"/>
              </a:rPr>
              <a:t>“Indeed we all fool ourselves from time to time to keep our thoughts and beliefs consistent with what we have already done or decided.” (Commitment and Consistency)</a:t>
            </a:r>
          </a:p>
          <a:p>
            <a:endParaRPr lang="en-US" sz="2000" dirty="0" smtClean="0">
              <a:ea typeface="ＭＳ Ｐゴシック" pitchFamily="-84" charset="-128"/>
            </a:endParaRPr>
          </a:p>
          <a:p>
            <a:r>
              <a:rPr lang="en-US" sz="2000" dirty="0" smtClean="0">
                <a:ea typeface="ＭＳ Ｐゴシック" pitchFamily="-84" charset="-128"/>
              </a:rPr>
              <a:t>“The way to love anything is to realize that it might be lost (Scarcity)</a:t>
            </a:r>
          </a:p>
          <a:p>
            <a:endParaRPr lang="en-US" sz="2000" dirty="0" smtClean="0">
              <a:ea typeface="ＭＳ Ｐゴシック" pitchFamily="-84" charset="-128"/>
            </a:endParaRPr>
          </a:p>
          <a:p>
            <a:r>
              <a:rPr lang="en-US" sz="2000" dirty="0" smtClean="0">
                <a:ea typeface="ＭＳ Ｐゴシック" pitchFamily="-84" charset="-128"/>
              </a:rPr>
              <a:t>“Follow an Expert” (Authority)</a:t>
            </a:r>
          </a:p>
          <a:p>
            <a:endParaRPr lang="en-US" sz="2000" dirty="0" smtClean="0">
              <a:ea typeface="ＭＳ Ｐゴシック" pitchFamily="-84" charset="-128"/>
            </a:endParaRPr>
          </a:p>
          <a:p>
            <a:endParaRPr lang="en-US" dirty="0" smtClean="0">
              <a:ea typeface="ＭＳ Ｐゴシック" pitchFamily="-84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A53B-954E-4942-A2D3-459BA64A84E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84" charset="-128"/>
              </a:rPr>
              <a:t>What This Book Meant To Me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>
                <a:ea typeface="ＭＳ Ｐゴシック" pitchFamily="-84" charset="-128"/>
              </a:rPr>
              <a:t>There is applicability to more than just sales-related fields</a:t>
            </a:r>
          </a:p>
          <a:p>
            <a:pPr marL="0" indent="0">
              <a:buNone/>
            </a:pPr>
            <a:endParaRPr lang="en-US" sz="2000" dirty="0" smtClean="0">
              <a:ea typeface="ＭＳ Ｐゴシック" pitchFamily="-84" charset="-128"/>
            </a:endParaRPr>
          </a:p>
          <a:p>
            <a:r>
              <a:rPr lang="en-US" sz="2000" dirty="0" smtClean="0">
                <a:ea typeface="ＭＳ Ｐゴシック" pitchFamily="-84" charset="-128"/>
              </a:rPr>
              <a:t>It’s important as leaders to be able to influence, but </a:t>
            </a:r>
            <a:r>
              <a:rPr lang="en-US" sz="2000" dirty="0" smtClean="0">
                <a:ea typeface="ＭＳ Ｐゴシック" pitchFamily="-84" charset="-128"/>
              </a:rPr>
              <a:t>it may be more important </a:t>
            </a:r>
            <a:r>
              <a:rPr lang="en-US" sz="2000" dirty="0" smtClean="0">
                <a:ea typeface="ＭＳ Ｐゴシック" pitchFamily="-84" charset="-128"/>
              </a:rPr>
              <a:t>to be aware of how others are trying to influence you</a:t>
            </a:r>
          </a:p>
          <a:p>
            <a:pPr marL="0" indent="0">
              <a:buNone/>
            </a:pPr>
            <a:endParaRPr lang="en-US" sz="2000" dirty="0" smtClean="0">
              <a:ea typeface="ＭＳ Ｐゴシック" pitchFamily="-84" charset="-128"/>
            </a:endParaRPr>
          </a:p>
          <a:p>
            <a:r>
              <a:rPr lang="en-US" sz="2000" dirty="0" smtClean="0">
                <a:ea typeface="ＭＳ Ｐゴシック" pitchFamily="-84" charset="-128"/>
              </a:rPr>
              <a:t>Be self aware and make sure you’re making decisions for the right reasons – watch for decision-making biases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A53B-954E-4942-A2D3-459BA64A84E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Basic APG.potx</Template>
  <TotalTime>1885</TotalTime>
  <Words>774</Words>
  <Application>Microsoft Office PowerPoint</Application>
  <PresentationFormat>On-screen Show (4:3)</PresentationFormat>
  <Paragraphs>99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ＭＳ Ｐゴシック</vt:lpstr>
      <vt:lpstr>Arial</vt:lpstr>
      <vt:lpstr>Calibri</vt:lpstr>
      <vt:lpstr>ヒラギノ角ゴ Pro W3</vt:lpstr>
      <vt:lpstr>1_Custom Design</vt:lpstr>
      <vt:lpstr>APG Senior Leadership Cohort Program 2014</vt:lpstr>
      <vt:lpstr>Leadership Book Review</vt:lpstr>
      <vt:lpstr>Key Messages from this Book</vt:lpstr>
      <vt:lpstr>Key Messages from this Book</vt:lpstr>
      <vt:lpstr>Quotes I Would Like To Share</vt:lpstr>
      <vt:lpstr>What This Book Meant To Me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Leading with Impact</dc:title>
  <dc:creator>Trish Mooney</dc:creator>
  <cp:lastModifiedBy>Decarlo, Claudia Ms CIV USA</cp:lastModifiedBy>
  <cp:revision>67</cp:revision>
  <cp:lastPrinted>2015-01-12T22:33:53Z</cp:lastPrinted>
  <dcterms:created xsi:type="dcterms:W3CDTF">2011-06-26T12:32:45Z</dcterms:created>
  <dcterms:modified xsi:type="dcterms:W3CDTF">2015-01-12T22:34:48Z</dcterms:modified>
</cp:coreProperties>
</file>