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handoutMasterIdLst>
    <p:handoutMasterId r:id="rId8"/>
  </p:handoutMasterIdLst>
  <p:sldIdLst>
    <p:sldId id="275" r:id="rId2"/>
    <p:sldId id="280" r:id="rId3"/>
    <p:sldId id="276" r:id="rId4"/>
    <p:sldId id="277" r:id="rId5"/>
    <p:sldId id="278" r:id="rId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 charset="-128"/>
        <a:cs typeface="+mn-cs"/>
      </a:defRPr>
    </a:lvl5pPr>
    <a:lvl6pPr marL="2286000" algn="l" defTabSz="914400" rtl="0" eaLnBrk="1" latinLnBrk="0" hangingPunct="1">
      <a:defRPr kern="1200">
        <a:solidFill>
          <a:schemeClr val="tx1"/>
        </a:solidFill>
        <a:latin typeface="Arial" charset="0"/>
        <a:ea typeface="ＭＳ Ｐゴシック" pitchFamily="-1" charset="-128"/>
        <a:cs typeface="+mn-cs"/>
      </a:defRPr>
    </a:lvl6pPr>
    <a:lvl7pPr marL="2743200" algn="l" defTabSz="914400" rtl="0" eaLnBrk="1" latinLnBrk="0" hangingPunct="1">
      <a:defRPr kern="1200">
        <a:solidFill>
          <a:schemeClr val="tx1"/>
        </a:solidFill>
        <a:latin typeface="Arial" charset="0"/>
        <a:ea typeface="ＭＳ Ｐゴシック" pitchFamily="-1" charset="-128"/>
        <a:cs typeface="+mn-cs"/>
      </a:defRPr>
    </a:lvl7pPr>
    <a:lvl8pPr marL="3200400" algn="l" defTabSz="914400" rtl="0" eaLnBrk="1" latinLnBrk="0" hangingPunct="1">
      <a:defRPr kern="1200">
        <a:solidFill>
          <a:schemeClr val="tx1"/>
        </a:solidFill>
        <a:latin typeface="Arial" charset="0"/>
        <a:ea typeface="ＭＳ Ｐゴシック" pitchFamily="-1" charset="-128"/>
        <a:cs typeface="+mn-cs"/>
      </a:defRPr>
    </a:lvl8pPr>
    <a:lvl9pPr marL="3657600" algn="l" defTabSz="914400" rtl="0" eaLnBrk="1" latinLnBrk="0" hangingPunct="1">
      <a:defRPr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hiddenSlides="1"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876" autoAdjust="0"/>
  </p:normalViewPr>
  <p:slideViewPr>
    <p:cSldViewPr snapToGrid="0" snapToObjects="1">
      <p:cViewPr varScale="1">
        <p:scale>
          <a:sx n="64" d="100"/>
          <a:sy n="64" d="100"/>
        </p:scale>
        <p:origin x="-20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F05E15F-B07B-448C-B675-4234899BE02D}" type="datetime1">
              <a:rPr lang="en-US"/>
              <a:pPr/>
              <a:t>9/5/2013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41EFE15-50EC-432A-BFA4-DDE47D445AA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96201368-56A8-4354-B56C-C91FBE182C6A}" type="datetime1">
              <a:rPr lang="en-US"/>
              <a:pPr/>
              <a:t>9/5/2013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20A16052-0D8B-4E42-8B49-E8AFBBAC9B16}"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p:cNvSpPr>
          <p:nvPr>
            <p:ph type="sldImg"/>
          </p:nvPr>
        </p:nvSpPr>
        <p:spPr bwMode="auto">
          <a:noFill/>
          <a:ln>
            <a:solidFill>
              <a:srgbClr val="000000"/>
            </a:solidFill>
            <a:miter lim="800000"/>
            <a:headEnd/>
            <a:tailEnd/>
          </a:ln>
        </p:spPr>
      </p:sp>
      <p:sp>
        <p:nvSpPr>
          <p:cNvPr id="16387"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2400" smtClean="0">
              <a:latin typeface="Arial" charset="0"/>
              <a:ea typeface="ＭＳ Ｐゴシック" pitchFamily="-1"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Human capabilities can be grouped under three broad categories-Technical Skills, Cognitive abilities and Emotional Intelligence. While all the three are essential for performance, better and sustainable results emanate from EI based leadership more so at higher levels of management responsibilities.</a:t>
            </a:r>
          </a:p>
          <a:p>
            <a:r>
              <a:rPr lang="en-US" dirty="0" smtClean="0"/>
              <a:t>EI capabilities are classified into four main domains- Self Awareness, Self Control, Social Awareness and Relationship Management which are further broken down into eighteen competencies. The leadership styles that emerge are either Resonant or Dissonant. Visionary, Coaching, </a:t>
            </a:r>
            <a:r>
              <a:rPr lang="en-US" dirty="0" err="1" smtClean="0"/>
              <a:t>Affiliative</a:t>
            </a:r>
            <a:r>
              <a:rPr lang="en-US" dirty="0" smtClean="0"/>
              <a:t> and Democratic styles are Resonant while Pace Setting and Commanding are Dissonant. Primal leadership relies on the understanding of these distinct styles and the ability to identify and build those styles that are in lacking and consciously eliminating the dysfunctional.</a:t>
            </a:r>
            <a:endParaRPr lang="en-US" dirty="0"/>
          </a:p>
        </p:txBody>
      </p:sp>
      <p:sp>
        <p:nvSpPr>
          <p:cNvPr id="4" name="Slide Number Placeholder 3"/>
          <p:cNvSpPr>
            <a:spLocks noGrp="1"/>
          </p:cNvSpPr>
          <p:nvPr>
            <p:ph type="sldNum" sz="quarter" idx="10"/>
          </p:nvPr>
        </p:nvSpPr>
        <p:spPr/>
        <p:txBody>
          <a:bodyPr/>
          <a:lstStyle/>
          <a:p>
            <a:fld id="{20A16052-0D8B-4E42-8B49-E8AFBBAC9B16}"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 descr="CMA_ppt_wDUI_front_bkgrnd"/>
          <p:cNvPicPr>
            <a:picLocks noChangeAspect="1" noChangeArrowheads="1"/>
          </p:cNvPicPr>
          <p:nvPr/>
        </p:nvPicPr>
        <p:blipFill>
          <a:blip r:embed="rId2"/>
          <a:srcRect l="241" r="824" b="847"/>
          <a:stretch>
            <a:fillRect/>
          </a:stretch>
        </p:blipFill>
        <p:spPr bwMode="auto">
          <a:xfrm>
            <a:off x="0" y="-17463"/>
            <a:ext cx="9144000" cy="6875463"/>
          </a:xfrm>
          <a:prstGeom prst="rect">
            <a:avLst/>
          </a:prstGeom>
          <a:noFill/>
          <a:ln w="9525">
            <a:noFill/>
            <a:miter lim="800000"/>
            <a:headEnd/>
            <a:tailEnd/>
          </a:ln>
        </p:spPr>
      </p:pic>
      <p:pic>
        <p:nvPicPr>
          <p:cNvPr id="5" name="Picture 11" descr="COHORT Logo by Toby Cisneros 2 16 2010"/>
          <p:cNvPicPr>
            <a:picLocks noChangeAspect="1" noChangeArrowheads="1"/>
          </p:cNvPicPr>
          <p:nvPr/>
        </p:nvPicPr>
        <p:blipFill>
          <a:blip r:embed="rId3"/>
          <a:srcRect/>
          <a:stretch>
            <a:fillRect/>
          </a:stretch>
        </p:blipFill>
        <p:spPr bwMode="auto">
          <a:xfrm>
            <a:off x="609600" y="457200"/>
            <a:ext cx="3733800" cy="1919288"/>
          </a:xfrm>
          <a:prstGeom prst="rect">
            <a:avLst/>
          </a:prstGeom>
          <a:noFill/>
          <a:ln w="9525">
            <a:noFill/>
            <a:miter lim="800000"/>
            <a:headEnd/>
            <a:tailEnd/>
          </a:ln>
        </p:spPr>
      </p:pic>
      <p:sp>
        <p:nvSpPr>
          <p:cNvPr id="87043" name="Rectangle 3"/>
          <p:cNvSpPr>
            <a:spLocks noGrp="1" noChangeArrowheads="1"/>
          </p:cNvSpPr>
          <p:nvPr>
            <p:ph type="ctrTitle"/>
          </p:nvPr>
        </p:nvSpPr>
        <p:spPr>
          <a:xfrm>
            <a:off x="762000" y="3581400"/>
            <a:ext cx="7772400" cy="762000"/>
          </a:xfrm>
        </p:spPr>
        <p:txBody>
          <a:bodyPr/>
          <a:lstStyle>
            <a:lvl1pPr>
              <a:defRPr/>
            </a:lvl1pPr>
          </a:lstStyle>
          <a:p>
            <a:r>
              <a:rPr lang="en-US" smtClean="0"/>
              <a:t>Click to edit Master title style</a:t>
            </a:r>
            <a:endParaRPr lang="en-US"/>
          </a:p>
        </p:txBody>
      </p:sp>
      <p:sp>
        <p:nvSpPr>
          <p:cNvPr id="87044" name="Rectangle 4"/>
          <p:cNvSpPr>
            <a:spLocks noGrp="1" noChangeArrowheads="1"/>
          </p:cNvSpPr>
          <p:nvPr>
            <p:ph type="subTitle" idx="1"/>
          </p:nvPr>
        </p:nvSpPr>
        <p:spPr>
          <a:xfrm>
            <a:off x="1371600" y="4495800"/>
            <a:ext cx="6400800" cy="838200"/>
          </a:xfrm>
        </p:spPr>
        <p:txBody>
          <a:bodyPr/>
          <a:lstStyle>
            <a:lvl1pPr marL="0" indent="0" algn="ctr">
              <a:buFontTx/>
              <a:buNone/>
              <a:defRPr/>
            </a:lvl1pPr>
          </a:lstStyle>
          <a:p>
            <a:r>
              <a:rPr lang="en-US" smtClean="0"/>
              <a:t>Click to edit Master subtitle style</a:t>
            </a:r>
            <a:endParaRPr lang="en-US"/>
          </a:p>
        </p:txBody>
      </p:sp>
      <p:sp>
        <p:nvSpPr>
          <p:cNvPr id="6" name="Date Placeholder 5"/>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2630CA47-2660-4DE6-9035-76B7326BCE8C}" type="datetime1">
              <a:rPr lang="en-US"/>
              <a:pPr/>
              <a:t>9/5/2013</a:t>
            </a:fld>
            <a:endParaRPr lang="en-US"/>
          </a:p>
        </p:txBody>
      </p:sp>
      <p:sp>
        <p:nvSpPr>
          <p:cNvPr id="7" name="Footer Placeholder 6"/>
          <p:cNvSpPr>
            <a:spLocks noGrp="1" noChangeArrowheads="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8" name="Rectangle 7"/>
          <p:cNvSpPr>
            <a:spLocks noGrp="1" noChangeArrowheads="1"/>
          </p:cNvSpPr>
          <p:nvPr>
            <p:ph type="sldNum" sz="quarter" idx="12"/>
          </p:nvPr>
        </p:nvSpPr>
        <p:spPr/>
        <p:txBody>
          <a:bodyPr/>
          <a:lstStyle>
            <a:lvl1pPr>
              <a:defRPr/>
            </a:lvl1pPr>
          </a:lstStyle>
          <a:p>
            <a:fld id="{E98C5A78-774F-4811-A5DB-1AEAF462227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68CDAB08-B5DC-4B46-88F5-AFD32FA05151}" type="datetime1">
              <a:rPr lang="en-US"/>
              <a:pPr/>
              <a:t>9/5/2013</a:t>
            </a:fld>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FC62986-A442-4156-B042-DEFEB1F34E0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76200"/>
            <a:ext cx="2133600" cy="6049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248400" cy="6049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F542A526-D6E5-48E5-9B96-AC7B5AF719EF}" type="datetime1">
              <a:rPr lang="en-US"/>
              <a:pPr/>
              <a:t>9/5/2013</a:t>
            </a:fld>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E02C19C-BD39-4C68-9F16-69847FD6B45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D1629FB3-69E4-455B-9AFD-C7828E54DAD4}" type="datetime1">
              <a:rPr lang="en-US"/>
              <a:pPr/>
              <a:t>9/5/2013</a:t>
            </a:fld>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7F771BC-EFFD-4D35-B54F-03E6C13D820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DAB890FB-3FBB-4C1B-AAFD-42B766909735}" type="datetime1">
              <a:rPr lang="en-US"/>
              <a:pPr/>
              <a:t>9/5/2013</a:t>
            </a:fld>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FB109CF-5E24-4D34-8EF7-41A9D638E18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4405AE9C-7E11-467E-AF80-3F295BA6AB6A}" type="datetime1">
              <a:rPr lang="en-US"/>
              <a:pPr/>
              <a:t>9/5/2013</a:t>
            </a:fld>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5A0E060E-1B3A-4635-ACE4-3C7FADE30C9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335D6B9F-874A-433A-BE14-E7CA8BCD14CA}" type="datetime1">
              <a:rPr lang="en-US"/>
              <a:pPr/>
              <a:t>9/5/2013</a:t>
            </a:fld>
            <a:endParaRPr lang="en-US"/>
          </a:p>
        </p:txBody>
      </p:sp>
      <p:sp>
        <p:nvSpPr>
          <p:cNvPr id="8" name="Footer Placeholder 7"/>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AFFBFBAB-1CCF-43FF-B0F5-ED518D783E9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48AB1269-4509-4D21-A882-750259FF8EDE}" type="datetime1">
              <a:rPr lang="en-US"/>
              <a:pPr/>
              <a:t>9/5/2013</a:t>
            </a:fld>
            <a:endParaRPr lang="en-US"/>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8749BC72-8D3D-4C1E-B875-7EB8322FBF6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1EEB90DD-142C-44C4-A21D-C74188E79C31}" type="datetime1">
              <a:rPr lang="en-US"/>
              <a:pPr/>
              <a:t>9/5/2013</a:t>
            </a:fld>
            <a:endParaRPr lang="en-US"/>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fld id="{02D548C9-EDF4-4CDC-A1BE-B407C75594D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8A5001A1-CFD3-4BF3-B31B-68C861EF7233}" type="datetime1">
              <a:rPr lang="en-US"/>
              <a:pPr/>
              <a:t>9/5/2013</a:t>
            </a:fld>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79A4ADA0-79E9-4B0B-BD38-F489967C12A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CDCDDFB4-88EE-4EBD-8AE8-3AECABD906E2}" type="datetime1">
              <a:rPr lang="en-US"/>
              <a:pPr/>
              <a:t>9/5/2013</a:t>
            </a:fld>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ＭＳ Ｐゴシック" charset="-128"/>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AA0D404F-1406-4B31-BB89-410855DA3D4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CMA_ppt_wDUI_inside_bkgrnd_top"/>
          <p:cNvPicPr>
            <a:picLocks noChangeAspect="1" noChangeArrowheads="1"/>
          </p:cNvPicPr>
          <p:nvPr/>
        </p:nvPicPr>
        <p:blipFill>
          <a:blip r:embed="rId13"/>
          <a:srcRect l="757" t="6667" r="8507"/>
          <a:stretch>
            <a:fillRect/>
          </a:stretch>
        </p:blipFill>
        <p:spPr bwMode="auto">
          <a:xfrm>
            <a:off x="0" y="0"/>
            <a:ext cx="9144000" cy="12954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2362200" y="76200"/>
            <a:ext cx="66294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1359C7D-1849-4484-AE9F-D4C7B7B3F5A4}" type="slidenum">
              <a:rPr lang="en-US"/>
              <a:pPr/>
              <a:t>‹#›</a:t>
            </a:fld>
            <a:endParaRPr lang="en-US"/>
          </a:p>
        </p:txBody>
      </p:sp>
      <p:pic>
        <p:nvPicPr>
          <p:cNvPr id="1030" name="Picture 8" descr="COHORT Logo by Toby Cisneros 2 16 2010"/>
          <p:cNvPicPr>
            <a:picLocks noChangeAspect="1" noChangeArrowheads="1"/>
          </p:cNvPicPr>
          <p:nvPr/>
        </p:nvPicPr>
        <p:blipFill>
          <a:blip r:embed="rId14"/>
          <a:srcRect/>
          <a:stretch>
            <a:fillRect/>
          </a:stretch>
        </p:blipFill>
        <p:spPr bwMode="auto">
          <a:xfrm>
            <a:off x="228600" y="152400"/>
            <a:ext cx="1871663" cy="962025"/>
          </a:xfrm>
          <a:prstGeom prst="rect">
            <a:avLst/>
          </a:prstGeom>
          <a:noFill/>
          <a:ln w="9525">
            <a:noFill/>
            <a:miter lim="800000"/>
            <a:headEnd/>
            <a:tailEnd/>
          </a:ln>
        </p:spPr>
      </p:pic>
      <p:sp>
        <p:nvSpPr>
          <p:cNvPr id="10" name="Text Box 9"/>
          <p:cNvSpPr txBox="1">
            <a:spLocks noChangeArrowheads="1"/>
          </p:cNvSpPr>
          <p:nvPr/>
        </p:nvSpPr>
        <p:spPr bwMode="auto">
          <a:xfrm>
            <a:off x="0" y="6553200"/>
            <a:ext cx="3124200" cy="261938"/>
          </a:xfrm>
          <a:prstGeom prst="rect">
            <a:avLst/>
          </a:prstGeom>
          <a:noFill/>
          <a:ln w="0">
            <a:noFill/>
            <a:miter lim="800000"/>
            <a:headEnd/>
            <a:tailEnd/>
          </a:ln>
          <a:effectLst/>
        </p:spPr>
        <p:txBody>
          <a:bodyPr>
            <a:spAutoFit/>
          </a:bodyPr>
          <a:lstStyle/>
          <a:p>
            <a:pPr fontAlgn="auto">
              <a:spcBef>
                <a:spcPts val="0"/>
              </a:spcBef>
              <a:spcAft>
                <a:spcPts val="0"/>
              </a:spcAft>
              <a:defRPr/>
            </a:pPr>
            <a:r>
              <a:rPr lang="en-US" sz="1100" i="1" dirty="0">
                <a:latin typeface="+mn-lt"/>
                <a:ea typeface="+mn-ea"/>
                <a:cs typeface="ＭＳ Ｐゴシック" charset="-128"/>
              </a:rPr>
              <a:t>APG Senior Leadership Cohort Program</a:t>
            </a:r>
          </a:p>
        </p:txBody>
      </p:sp>
    </p:spTree>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ctr" rtl="0" eaLnBrk="0" fontAlgn="base" hangingPunct="0">
        <a:spcBef>
          <a:spcPct val="0"/>
        </a:spcBef>
        <a:spcAft>
          <a:spcPct val="0"/>
        </a:spcAft>
        <a:defRPr sz="36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36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36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36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3600">
          <a:solidFill>
            <a:schemeClr val="tx2"/>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3600">
          <a:solidFill>
            <a:schemeClr val="tx2"/>
          </a:solidFill>
          <a:latin typeface="Arial" charset="0"/>
        </a:defRPr>
      </a:lvl6pPr>
      <a:lvl7pPr marL="914400" algn="ctr" rtl="0" eaLnBrk="1" fontAlgn="base" hangingPunct="1">
        <a:spcBef>
          <a:spcPct val="0"/>
        </a:spcBef>
        <a:spcAft>
          <a:spcPct val="0"/>
        </a:spcAft>
        <a:defRPr sz="3600">
          <a:solidFill>
            <a:schemeClr val="tx2"/>
          </a:solidFill>
          <a:latin typeface="Arial" charset="0"/>
        </a:defRPr>
      </a:lvl7pPr>
      <a:lvl8pPr marL="1371600" algn="ctr" rtl="0" eaLnBrk="1" fontAlgn="base" hangingPunct="1">
        <a:spcBef>
          <a:spcPct val="0"/>
        </a:spcBef>
        <a:spcAft>
          <a:spcPct val="0"/>
        </a:spcAft>
        <a:defRPr sz="3600">
          <a:solidFill>
            <a:schemeClr val="tx2"/>
          </a:solidFill>
          <a:latin typeface="Arial" charset="0"/>
        </a:defRPr>
      </a:lvl8pPr>
      <a:lvl9pPr marL="1828800" algn="ctr" rtl="0" eaLnBrk="1" fontAlgn="base" hangingPunct="1">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057400"/>
            <a:ext cx="7772400" cy="1143000"/>
          </a:xfrm>
        </p:spPr>
        <p:txBody>
          <a:bodyPr/>
          <a:lstStyle/>
          <a:p>
            <a:pPr eaLnBrk="1" hangingPunct="1"/>
            <a:r>
              <a:rPr lang="en-US" sz="2800" smtClean="0">
                <a:ea typeface="ＭＳ Ｐゴシック" pitchFamily="-1" charset="-128"/>
              </a:rPr>
              <a:t>APG Senior Leadership Cohort Program 2013</a:t>
            </a:r>
          </a:p>
        </p:txBody>
      </p:sp>
      <p:pic>
        <p:nvPicPr>
          <p:cNvPr id="15364" name="Picture 4" descr="OPM Seal"/>
          <p:cNvPicPr>
            <a:picLocks noChangeAspect="1" noChangeArrowheads="1"/>
          </p:cNvPicPr>
          <p:nvPr/>
        </p:nvPicPr>
        <p:blipFill>
          <a:blip r:embed="rId3"/>
          <a:srcRect/>
          <a:stretch>
            <a:fillRect/>
          </a:stretch>
        </p:blipFill>
        <p:spPr bwMode="auto">
          <a:xfrm>
            <a:off x="3886200" y="3276600"/>
            <a:ext cx="1371600" cy="1371600"/>
          </a:xfrm>
          <a:prstGeom prst="rect">
            <a:avLst/>
          </a:prstGeom>
          <a:noFill/>
          <a:ln w="9525">
            <a:noFill/>
            <a:miter lim="800000"/>
            <a:headEnd/>
            <a:tailEnd/>
          </a:ln>
        </p:spPr>
      </p:pic>
      <p:sp>
        <p:nvSpPr>
          <p:cNvPr id="15365" name="Rectangle 7"/>
          <p:cNvSpPr>
            <a:spLocks noChangeArrowheads="1"/>
          </p:cNvSpPr>
          <p:nvPr/>
        </p:nvSpPr>
        <p:spPr bwMode="auto">
          <a:xfrm>
            <a:off x="1055688" y="4003675"/>
            <a:ext cx="184150" cy="457200"/>
          </a:xfrm>
          <a:prstGeom prst="rect">
            <a:avLst/>
          </a:prstGeom>
          <a:noFill/>
          <a:ln w="9525">
            <a:noFill/>
            <a:miter lim="800000"/>
            <a:headEnd/>
            <a:tailEnd/>
          </a:ln>
        </p:spPr>
        <p:txBody>
          <a:bodyPr wrap="none">
            <a:spAutoFit/>
          </a:bodyPr>
          <a:lstStyle/>
          <a:p>
            <a:endParaRPr lang="en-US"/>
          </a:p>
        </p:txBody>
      </p:sp>
      <p:sp>
        <p:nvSpPr>
          <p:cNvPr id="6" name="Subtitle 5"/>
          <p:cNvSpPr>
            <a:spLocks noGrp="1"/>
          </p:cNvSpPr>
          <p:nvPr>
            <p:ph type="subTitle" idx="1"/>
          </p:nvPr>
        </p:nvSpPr>
        <p:spPr/>
        <p:txBody>
          <a:bodyPr/>
          <a:lstStyle/>
          <a:p>
            <a:r>
              <a:rPr lang="en-US" dirty="0" smtClean="0"/>
              <a:t>Book Review</a:t>
            </a:r>
          </a:p>
          <a:p>
            <a:r>
              <a:rPr lang="en-US" dirty="0" smtClean="0"/>
              <a:t>Rajneesh Singh</a:t>
            </a:r>
          </a:p>
          <a:p>
            <a:r>
              <a:rPr lang="en-US" sz="2400" dirty="0" smtClean="0"/>
              <a:t>Sept 6, 2013</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2800" smtClean="0">
                <a:ea typeface="ＭＳ Ｐゴシック" pitchFamily="-1" charset="-128"/>
              </a:rPr>
              <a:t>Leadership Book Review – (Sample)</a:t>
            </a:r>
          </a:p>
        </p:txBody>
      </p:sp>
      <p:sp>
        <p:nvSpPr>
          <p:cNvPr id="17411" name="Content Placeholder 4"/>
          <p:cNvSpPr>
            <a:spLocks noGrp="1"/>
          </p:cNvSpPr>
          <p:nvPr>
            <p:ph sz="half" idx="1"/>
          </p:nvPr>
        </p:nvSpPr>
        <p:spPr/>
        <p:txBody>
          <a:bodyPr/>
          <a:lstStyle/>
          <a:p>
            <a:r>
              <a:rPr lang="en-US" dirty="0" smtClean="0">
                <a:ea typeface="ＭＳ Ｐゴシック" pitchFamily="-1" charset="-128"/>
              </a:rPr>
              <a:t>Primal Leadership: Learning to Lead with Emotional Intelligence </a:t>
            </a:r>
          </a:p>
          <a:p>
            <a:endParaRPr lang="en-US" dirty="0" smtClean="0">
              <a:ea typeface="ＭＳ Ｐゴシック" pitchFamily="-1" charset="-128"/>
            </a:endParaRPr>
          </a:p>
          <a:p>
            <a:r>
              <a:rPr lang="en-US" dirty="0" err="1" smtClean="0">
                <a:ea typeface="ＭＳ Ｐゴシック" pitchFamily="-1" charset="-128"/>
              </a:rPr>
              <a:t>Authors:Daniel</a:t>
            </a:r>
            <a:r>
              <a:rPr lang="en-US" dirty="0" smtClean="0">
                <a:ea typeface="ＭＳ Ｐゴシック" pitchFamily="-1" charset="-128"/>
              </a:rPr>
              <a:t> </a:t>
            </a:r>
            <a:r>
              <a:rPr lang="en-US" dirty="0" err="1" smtClean="0">
                <a:ea typeface="ＭＳ Ｐゴシック" pitchFamily="-1" charset="-128"/>
              </a:rPr>
              <a:t>Goleman</a:t>
            </a:r>
            <a:r>
              <a:rPr lang="en-US" dirty="0" smtClean="0">
                <a:ea typeface="ＭＳ Ｐゴシック" pitchFamily="-1" charset="-128"/>
              </a:rPr>
              <a:t> , Richard E. </a:t>
            </a:r>
            <a:r>
              <a:rPr lang="en-US" dirty="0" err="1" smtClean="0">
                <a:ea typeface="ＭＳ Ｐゴシック" pitchFamily="-1" charset="-128"/>
              </a:rPr>
              <a:t>Boyatzis</a:t>
            </a:r>
            <a:r>
              <a:rPr lang="en-US" dirty="0" smtClean="0">
                <a:ea typeface="ＭＳ Ｐゴシック" pitchFamily="-1" charset="-128"/>
              </a:rPr>
              <a:t> , Annie McKee </a:t>
            </a:r>
          </a:p>
        </p:txBody>
      </p:sp>
      <p:pic>
        <p:nvPicPr>
          <p:cNvPr id="17414" name="Picture 6" descr="http://ecx.images-amazon.com/images/I/51kf-OMSeKL._SY346_PJlook-inside-v2,TopRight,1,0_SH20_.jpg"/>
          <p:cNvPicPr>
            <a:picLocks noChangeAspect="1" noChangeArrowheads="1"/>
          </p:cNvPicPr>
          <p:nvPr/>
        </p:nvPicPr>
        <p:blipFill>
          <a:blip r:embed="rId2"/>
          <a:srcRect/>
          <a:stretch>
            <a:fillRect/>
          </a:stretch>
        </p:blipFill>
        <p:spPr bwMode="auto">
          <a:xfrm>
            <a:off x="5080000" y="1378017"/>
            <a:ext cx="3416300" cy="513930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ea typeface="ＭＳ Ｐゴシック" pitchFamily="-1" charset="-128"/>
              </a:rPr>
              <a:t>Key Messages from this Book</a:t>
            </a:r>
          </a:p>
        </p:txBody>
      </p:sp>
      <p:sp>
        <p:nvSpPr>
          <p:cNvPr id="18435" name="Content Placeholder 2"/>
          <p:cNvSpPr>
            <a:spLocks noGrp="1"/>
          </p:cNvSpPr>
          <p:nvPr>
            <p:ph idx="1"/>
          </p:nvPr>
        </p:nvSpPr>
        <p:spPr>
          <a:xfrm>
            <a:off x="457200" y="1184763"/>
            <a:ext cx="8229600" cy="5335958"/>
          </a:xfrm>
        </p:spPr>
        <p:txBody>
          <a:bodyPr/>
          <a:lstStyle/>
          <a:p>
            <a:r>
              <a:rPr lang="en-US" sz="2400" dirty="0" smtClean="0"/>
              <a:t>The manner in which leaders act -- not just what they do, but how they do it – is fundamental key to effective leadership</a:t>
            </a:r>
            <a:endParaRPr lang="en-US" sz="2400" dirty="0" smtClean="0"/>
          </a:p>
          <a:p>
            <a:r>
              <a:rPr lang="en-US" sz="2400" dirty="0" smtClean="0"/>
              <a:t>Emotional Intelligence </a:t>
            </a:r>
            <a:r>
              <a:rPr lang="en-US" sz="2400" dirty="0" smtClean="0"/>
              <a:t>capabilities classified into four domains- Self Awareness, Self Control, Social Awareness and Relationship </a:t>
            </a:r>
            <a:r>
              <a:rPr lang="en-US" sz="2400" dirty="0" smtClean="0"/>
              <a:t>Management</a:t>
            </a:r>
            <a:endParaRPr lang="en-US" sz="2400" dirty="0" smtClean="0"/>
          </a:p>
          <a:p>
            <a:r>
              <a:rPr lang="en-US" sz="2400" dirty="0" smtClean="0"/>
              <a:t>The best leaders maintain a style repertoire, switching easily between "visionary," "coaching," "</a:t>
            </a:r>
            <a:r>
              <a:rPr lang="en-US" sz="2400" dirty="0" err="1" smtClean="0"/>
              <a:t>affiliative</a:t>
            </a:r>
            <a:r>
              <a:rPr lang="en-US" sz="2400" dirty="0" smtClean="0"/>
              <a:t>," and "democratic," and making rare use of less effective "pace-setting" and "commanding" </a:t>
            </a:r>
            <a:r>
              <a:rPr lang="en-US" sz="2400" dirty="0" smtClean="0"/>
              <a:t>styles.</a:t>
            </a:r>
          </a:p>
          <a:p>
            <a:r>
              <a:rPr lang="en-US" sz="2400" dirty="0" smtClean="0">
                <a:ea typeface="ＭＳ Ｐゴシック" pitchFamily="-1" charset="-128"/>
              </a:rPr>
              <a:t>Leadership development must be self-directed. You must want to develop or strengthen an aspect of who you are or who you want to be</a:t>
            </a:r>
            <a:endParaRPr lang="en-US" sz="2400" dirty="0" smtClean="0">
              <a:ea typeface="ＭＳ Ｐゴシック" pitchFamily="-1"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z="3200" smtClean="0">
                <a:ea typeface="ＭＳ Ｐゴシック" pitchFamily="-1" charset="-128"/>
              </a:rPr>
              <a:t>Quotes I Would Like To Share</a:t>
            </a:r>
          </a:p>
        </p:txBody>
      </p:sp>
      <p:sp>
        <p:nvSpPr>
          <p:cNvPr id="19459" name="Content Placeholder 2"/>
          <p:cNvSpPr>
            <a:spLocks noGrp="1"/>
          </p:cNvSpPr>
          <p:nvPr>
            <p:ph idx="1"/>
          </p:nvPr>
        </p:nvSpPr>
        <p:spPr/>
        <p:txBody>
          <a:bodyPr/>
          <a:lstStyle/>
          <a:p>
            <a:r>
              <a:rPr lang="en-US" sz="2800" dirty="0" smtClean="0"/>
              <a:t>At its root, </a:t>
            </a:r>
            <a:r>
              <a:rPr lang="en-US" sz="2800" dirty="0" smtClean="0"/>
              <a:t>the </a:t>
            </a:r>
            <a:r>
              <a:rPr lang="en-US" sz="2800" dirty="0" smtClean="0"/>
              <a:t>primal job of leadership is emotional</a:t>
            </a:r>
            <a:endParaRPr lang="en-US" sz="2800" dirty="0" smtClean="0">
              <a:ea typeface="ＭＳ Ｐゴシック" pitchFamily="-1" charset="-128"/>
            </a:endParaRPr>
          </a:p>
          <a:p>
            <a:r>
              <a:rPr lang="en-US" sz="2800" dirty="0" smtClean="0">
                <a:ea typeface="ＭＳ Ｐゴシック" pitchFamily="-1" charset="-128"/>
              </a:rPr>
              <a:t>Intellect alone will not make a leader; leaders execute a vision by motivating, guiding, inspiring, listening, persuading—and most crucially, through creating resonance</a:t>
            </a:r>
          </a:p>
          <a:p>
            <a:r>
              <a:rPr lang="en-US" sz="2800" dirty="0" smtClean="0">
                <a:ea typeface="ＭＳ Ｐゴシック" pitchFamily="-1" charset="-128"/>
              </a:rPr>
              <a:t>When it comes to building leadership skills that last, motivation and how a person feels about learning matters immensely</a:t>
            </a:r>
            <a:endParaRPr lang="en-US" sz="2800" dirty="0" smtClean="0">
              <a:ea typeface="ＭＳ Ｐゴシック" pitchFamily="-1" charset="-128"/>
            </a:endParaRPr>
          </a:p>
          <a:p>
            <a:endParaRPr lang="en-US" sz="2800" dirty="0" smtClean="0">
              <a:ea typeface="ＭＳ Ｐゴシック" pitchFamily="-1"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ea typeface="ＭＳ Ｐゴシック" pitchFamily="-1" charset="-128"/>
              </a:rPr>
              <a:t>What This Book Meant To Me</a:t>
            </a:r>
          </a:p>
        </p:txBody>
      </p:sp>
      <p:sp>
        <p:nvSpPr>
          <p:cNvPr id="20483" name="Content Placeholder 2"/>
          <p:cNvSpPr>
            <a:spLocks noGrp="1"/>
          </p:cNvSpPr>
          <p:nvPr>
            <p:ph idx="1"/>
          </p:nvPr>
        </p:nvSpPr>
        <p:spPr>
          <a:xfrm>
            <a:off x="457200" y="1240440"/>
            <a:ext cx="8229600" cy="4525963"/>
          </a:xfrm>
        </p:spPr>
        <p:txBody>
          <a:bodyPr/>
          <a:lstStyle/>
          <a:p>
            <a:r>
              <a:rPr lang="en-US" dirty="0" smtClean="0">
                <a:ea typeface="ＭＳ Ｐゴシック" pitchFamily="-1" charset="-128"/>
              </a:rPr>
              <a:t>T</a:t>
            </a:r>
            <a:r>
              <a:rPr lang="en-US" dirty="0" smtClean="0">
                <a:ea typeface="ＭＳ Ｐゴシック" pitchFamily="-1" charset="-128"/>
              </a:rPr>
              <a:t>he book highlighted the importance of developing  “people skil</a:t>
            </a:r>
            <a:r>
              <a:rPr lang="en-US" dirty="0" smtClean="0">
                <a:ea typeface="ＭＳ Ｐゴシック" pitchFamily="-1" charset="-128"/>
              </a:rPr>
              <a:t>ls” – a development opportunity identified in the assessment center feedback -- to be an effective leader</a:t>
            </a:r>
          </a:p>
          <a:p>
            <a:r>
              <a:rPr lang="en-US" dirty="0" smtClean="0">
                <a:ea typeface="ＭＳ Ｐゴシック" pitchFamily="-1" charset="-128"/>
              </a:rPr>
              <a:t>Book’s message has further reinforced key points of PEM on self-motivation &amp;  developing rituals for self-improvement</a:t>
            </a:r>
          </a:p>
          <a:p>
            <a:pPr lvl="1"/>
            <a:r>
              <a:rPr lang="en-US" dirty="0" smtClean="0">
                <a:ea typeface="ＭＳ Ｐゴシック" pitchFamily="-1" charset="-128"/>
              </a:rPr>
              <a:t> </a:t>
            </a:r>
            <a:r>
              <a:rPr lang="en-US" dirty="0" err="1" smtClean="0">
                <a:ea typeface="ＭＳ Ｐゴシック" pitchFamily="-1" charset="-128"/>
              </a:rPr>
              <a:t>Learnings</a:t>
            </a:r>
            <a:r>
              <a:rPr lang="en-US" dirty="0" smtClean="0">
                <a:ea typeface="ＭＳ Ｐゴシック" pitchFamily="-1" charset="-128"/>
              </a:rPr>
              <a:t> from the book contributed to reducing 6 lb weight in last  6 months </a:t>
            </a:r>
            <a:r>
              <a:rPr lang="en-US" dirty="0" smtClean="0">
                <a:ea typeface="ＭＳ Ｐゴシック" pitchFamily="-1" charset="-128"/>
                <a:sym typeface="Wingdings" pitchFamily="2" charset="2"/>
              </a:rPr>
              <a:t></a:t>
            </a:r>
            <a:r>
              <a:rPr lang="en-US" dirty="0" smtClean="0">
                <a:ea typeface="ＭＳ Ｐゴシック" pitchFamily="-1" charset="-128"/>
              </a:rPr>
              <a:t> </a:t>
            </a:r>
          </a:p>
          <a:p>
            <a:endParaRPr lang="en-US" dirty="0" smtClean="0">
              <a:ea typeface="ＭＳ Ｐゴシック" pitchFamily="-1" charset="-128"/>
            </a:endParaRPr>
          </a:p>
        </p:txBody>
      </p:sp>
    </p:spTree>
  </p:cSld>
  <p:clrMapOvr>
    <a:masterClrMapping/>
  </p:clrMapOvr>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Basic APG.potx</Template>
  <TotalTime>1524</TotalTime>
  <Words>414</Words>
  <Application>Microsoft Office PowerPoint</Application>
  <PresentationFormat>On-screen Show (4:3)</PresentationFormat>
  <Paragraphs>24</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1_Custom Design</vt:lpstr>
      <vt:lpstr>APG Senior Leadership Cohort Program 2013</vt:lpstr>
      <vt:lpstr>Leadership Book Review – (Sample)</vt:lpstr>
      <vt:lpstr>Key Messages from this Book</vt:lpstr>
      <vt:lpstr>Quotes I Would Like To Share</vt:lpstr>
      <vt:lpstr>What This Book Meant To 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with Impact</dc:title>
  <dc:creator>Trish Mooney</dc:creator>
  <cp:lastModifiedBy>rajneesh.singh</cp:lastModifiedBy>
  <cp:revision>50</cp:revision>
  <cp:lastPrinted>2011-06-13T12:29:39Z</cp:lastPrinted>
  <dcterms:created xsi:type="dcterms:W3CDTF">2011-06-26T12:32:45Z</dcterms:created>
  <dcterms:modified xsi:type="dcterms:W3CDTF">2013-09-05T21:37:01Z</dcterms:modified>
</cp:coreProperties>
</file>