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75" r:id="rId2"/>
    <p:sldId id="280" r:id="rId3"/>
    <p:sldId id="276" r:id="rId4"/>
    <p:sldId id="277" r:id="rId5"/>
    <p:sldId id="278" r:id="rId6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hiddenSlides="1" frameSlides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7E9C5AA-F227-4340-AC16-0EFC2559E1C1}" type="datetime1">
              <a:rPr lang="en-US"/>
              <a:pPr/>
              <a:t>1/8/2014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EC23DD0-AF21-4BAD-A770-C53FDBDB090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" charset="0"/>
              </a:defRPr>
            </a:lvl1pPr>
          </a:lstStyle>
          <a:p>
            <a:fld id="{F701DCE1-EC3D-424F-96C7-8661155C2E2C}" type="datetime1">
              <a:rPr lang="en-US"/>
              <a:pPr/>
              <a:t>1/8/2014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" charset="0"/>
              </a:defRPr>
            </a:lvl1pPr>
          </a:lstStyle>
          <a:p>
            <a:fld id="{44005CAE-E943-46E5-B5BA-717288940E3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2400" smtClean="0">
              <a:latin typeface="Arial" charset="0"/>
              <a:ea typeface="ＭＳ Ｐゴシック" pitchFamily="-1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CMA_ppt_wDUI_front_bkgrnd"/>
          <p:cNvPicPr>
            <a:picLocks noChangeAspect="1" noChangeArrowheads="1"/>
          </p:cNvPicPr>
          <p:nvPr/>
        </p:nvPicPr>
        <p:blipFill>
          <a:blip r:embed="rId2"/>
          <a:srcRect l="241" r="824" b="847"/>
          <a:stretch>
            <a:fillRect/>
          </a:stretch>
        </p:blipFill>
        <p:spPr bwMode="auto">
          <a:xfrm>
            <a:off x="0" y="-17463"/>
            <a:ext cx="9144000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COHORT Logo by Toby Cisneros 2 16 20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457200"/>
            <a:ext cx="3733800" cy="191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3581400"/>
            <a:ext cx="7772400" cy="762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95800"/>
            <a:ext cx="6400800" cy="8382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CF79537-9C9E-43C0-A19D-71BE0602298B}" type="datetime1">
              <a:rPr lang="en-US"/>
              <a:pPr/>
              <a:t>1/8/2014</a:t>
            </a:fld>
            <a:endParaRPr lang="en-US"/>
          </a:p>
        </p:txBody>
      </p:sp>
      <p:sp>
        <p:nvSpPr>
          <p:cNvPr id="7" name="Footer Placeholder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AF190A-7201-4BD8-BB68-1B593D2925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5E1F6DA-6D21-4A45-A464-0DCDEC0DB78F}" type="datetime1">
              <a:rPr lang="en-US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7C49C0-C86E-4135-9CC1-4349CF9B14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76200"/>
            <a:ext cx="2133600" cy="6049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248400" cy="6049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530B9FE-CCB4-4DD3-A47B-E01127E246D2}" type="datetime1">
              <a:rPr lang="en-US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11F19E-97DE-4599-98D7-1FDE8EC8F9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9CB0BEF-5885-4ADF-BBAD-0D565FF66463}" type="datetime1">
              <a:rPr lang="en-US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C5030E-42E2-419C-85E6-EB476E51E2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F250029-FCAA-4BFA-AC9F-4825B5309DB8}" type="datetime1">
              <a:rPr lang="en-US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64FC1C-5A2C-44DE-BC19-DB68AF7FA1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18AC4DA-84BF-45C2-A841-BFFBC597E9B3}" type="datetime1">
              <a:rPr lang="en-US"/>
              <a:pPr/>
              <a:t>1/8/2014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828CDF-845F-40F4-B8F0-7CECBB8105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983FDD2-B3A8-4FD6-8E4C-AC06F56F81B5}" type="datetime1">
              <a:rPr lang="en-US"/>
              <a:pPr/>
              <a:t>1/8/2014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153F5E-6DAA-45E9-95D1-A86C068B78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88D13B7-30FC-4C72-8C6D-67E9000A8EFE}" type="datetime1">
              <a:rPr lang="en-US"/>
              <a:pPr/>
              <a:t>1/8/2014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61BCA6-9ED6-4232-80A3-9D9140A95B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61D363C-F7A1-4E00-A0E3-6266C79E99AA}" type="datetime1">
              <a:rPr lang="en-US"/>
              <a:pPr/>
              <a:t>1/8/2014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0192C8-0A5C-4AAA-B1FF-452D696E26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7ACF1E1-AEE4-400A-A4A1-394A81420224}" type="datetime1">
              <a:rPr lang="en-US"/>
              <a:pPr/>
              <a:t>1/8/2014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3A640B-B575-47E2-AB25-BE506A5400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E3F8AEA-06CE-42C2-910D-78E30787D186}" type="datetime1">
              <a:rPr lang="en-US"/>
              <a:pPr/>
              <a:t>1/8/2014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679972-53D2-452E-8406-DF1A916544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CMA_ppt_wDUI_inside_bkgrnd_top"/>
          <p:cNvPicPr>
            <a:picLocks noChangeAspect="1" noChangeArrowheads="1"/>
          </p:cNvPicPr>
          <p:nvPr/>
        </p:nvPicPr>
        <p:blipFill>
          <a:blip r:embed="rId13"/>
          <a:srcRect l="757" t="6667" r="8507"/>
          <a:stretch>
            <a:fillRect/>
          </a:stretch>
        </p:blipFill>
        <p:spPr bwMode="auto">
          <a:xfrm>
            <a:off x="0" y="0"/>
            <a:ext cx="9144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62200" y="76200"/>
            <a:ext cx="66294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34CC09E-9956-4625-ADAA-F0CB7B1471D4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0" name="Picture 8" descr="COHORT Logo by Toby Cisneros 2 16 2010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28600" y="152400"/>
            <a:ext cx="1871663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0" y="6553200"/>
            <a:ext cx="3124200" cy="261938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i="1" dirty="0">
                <a:latin typeface="+mn-lt"/>
                <a:ea typeface="+mn-ea"/>
                <a:cs typeface="ＭＳ Ｐゴシック" charset="-128"/>
              </a:rPr>
              <a:t>APG Senior Leadership Cohort Program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/>
          <a:lstStyle/>
          <a:p>
            <a:pPr eaLnBrk="1" hangingPunct="1"/>
            <a:r>
              <a:rPr lang="en-US" sz="2800" smtClean="0">
                <a:ea typeface="ＭＳ Ｐゴシック" pitchFamily="-1" charset="-128"/>
              </a:rPr>
              <a:t>APG Senior Leadership Cohort Program 2013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4800600"/>
            <a:ext cx="8305800" cy="17526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" charset="-128"/>
              </a:rPr>
              <a:t>“The Leadership Challenge”</a:t>
            </a:r>
            <a:endParaRPr lang="en-US" dirty="0" smtClean="0">
              <a:ea typeface="ＭＳ Ｐゴシック" pitchFamily="-1" charset="-128"/>
            </a:endParaRPr>
          </a:p>
        </p:txBody>
      </p:sp>
      <p:pic>
        <p:nvPicPr>
          <p:cNvPr id="15364" name="Picture 4" descr="OPM Sea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6200" y="3276600"/>
            <a:ext cx="137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Rectangle 7"/>
          <p:cNvSpPr>
            <a:spLocks noChangeArrowheads="1"/>
          </p:cNvSpPr>
          <p:nvPr/>
        </p:nvSpPr>
        <p:spPr bwMode="auto">
          <a:xfrm>
            <a:off x="1055688" y="40036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ea typeface="ＭＳ Ｐゴシック" pitchFamily="-1" charset="-128"/>
              </a:rPr>
              <a:t>Leadership Book Review</a:t>
            </a:r>
          </a:p>
        </p:txBody>
      </p:sp>
      <p:sp>
        <p:nvSpPr>
          <p:cNvPr id="17411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-1" charset="-128"/>
              </a:rPr>
              <a:t>The Leadership </a:t>
            </a:r>
            <a:r>
              <a:rPr lang="en-US" dirty="0" smtClean="0">
                <a:ea typeface="ＭＳ Ｐゴシック" pitchFamily="-1" charset="-128"/>
              </a:rPr>
              <a:t>Challenge</a:t>
            </a:r>
          </a:p>
          <a:p>
            <a:pPr>
              <a:buNone/>
            </a:pPr>
            <a:endParaRPr lang="en-US" dirty="0" smtClean="0">
              <a:ea typeface="ＭＳ Ｐゴシック" pitchFamily="-1" charset="-128"/>
            </a:endParaRPr>
          </a:p>
          <a:p>
            <a:r>
              <a:rPr lang="en-US" dirty="0" smtClean="0">
                <a:ea typeface="ＭＳ Ｐゴシック" pitchFamily="-1" charset="-128"/>
              </a:rPr>
              <a:t>Authors:  James </a:t>
            </a:r>
            <a:r>
              <a:rPr lang="en-US" dirty="0" err="1" smtClean="0">
                <a:ea typeface="ＭＳ Ｐゴシック" pitchFamily="-1" charset="-128"/>
              </a:rPr>
              <a:t>Kouzes</a:t>
            </a:r>
            <a:r>
              <a:rPr lang="en-US" dirty="0" smtClean="0">
                <a:ea typeface="ＭＳ Ｐゴシック" pitchFamily="-1" charset="-128"/>
              </a:rPr>
              <a:t> and Barry Posner</a:t>
            </a:r>
          </a:p>
        </p:txBody>
      </p:sp>
      <p:pic>
        <p:nvPicPr>
          <p:cNvPr id="1026" name="Picture 2" descr="C:\Users\thomas.thompson11\Pictures\The_Leadership_Challenge_5_edition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178458" y="1600200"/>
            <a:ext cx="2978084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-1" charset="-128"/>
              </a:rPr>
              <a:t>Key Messages from this Book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ea typeface="ＭＳ Ｐゴシック" pitchFamily="-1" charset="-128"/>
              </a:rPr>
              <a:t>The Five Practices of Exemplary Leadership</a:t>
            </a:r>
          </a:p>
          <a:p>
            <a:pPr lvl="1">
              <a:buNone/>
            </a:pPr>
            <a:r>
              <a:rPr lang="en-US" sz="2400" dirty="0" smtClean="0">
                <a:ea typeface="ＭＳ Ｐゴシック" pitchFamily="-1" charset="-128"/>
              </a:rPr>
              <a:t>Model the Way			Inspire a Shared Vision</a:t>
            </a:r>
          </a:p>
          <a:p>
            <a:pPr lvl="1">
              <a:buNone/>
            </a:pPr>
            <a:r>
              <a:rPr lang="en-US" sz="2400" dirty="0" smtClean="0">
                <a:ea typeface="ＭＳ Ｐゴシック" pitchFamily="-1" charset="-128"/>
              </a:rPr>
              <a:t>Challenge the Process		Enable Others to Act</a:t>
            </a:r>
          </a:p>
          <a:p>
            <a:pPr lvl="1">
              <a:buNone/>
            </a:pPr>
            <a:r>
              <a:rPr lang="en-US" sz="2400" dirty="0" smtClean="0">
                <a:ea typeface="ＭＳ Ｐゴシック" pitchFamily="-1" charset="-128"/>
              </a:rPr>
              <a:t>Encourage the Heart</a:t>
            </a:r>
          </a:p>
          <a:p>
            <a:pPr lvl="1">
              <a:buNone/>
            </a:pPr>
            <a:endParaRPr lang="en-US" sz="2400" dirty="0" smtClean="0">
              <a:ea typeface="ＭＳ Ｐゴシック" pitchFamily="-1" charset="-128"/>
            </a:endParaRPr>
          </a:p>
          <a:p>
            <a:r>
              <a:rPr lang="en-US" sz="2800" dirty="0" smtClean="0">
                <a:ea typeface="ＭＳ Ｐゴシック" pitchFamily="-1" charset="-128"/>
              </a:rPr>
              <a:t>What People Look For in a Leader</a:t>
            </a:r>
          </a:p>
          <a:p>
            <a:pPr lvl="1">
              <a:buNone/>
            </a:pPr>
            <a:r>
              <a:rPr lang="en-US" sz="2400" dirty="0" smtClean="0">
                <a:ea typeface="ＭＳ Ｐゴシック" pitchFamily="-1" charset="-128"/>
              </a:rPr>
              <a:t>Honest				Forward Looking</a:t>
            </a:r>
          </a:p>
          <a:p>
            <a:pPr lvl="1">
              <a:buNone/>
            </a:pPr>
            <a:r>
              <a:rPr lang="en-US" sz="2400" dirty="0" smtClean="0">
                <a:ea typeface="ＭＳ Ｐゴシック" pitchFamily="-1" charset="-128"/>
              </a:rPr>
              <a:t>Competent			Inspiring</a:t>
            </a:r>
          </a:p>
          <a:p>
            <a:pPr lvl="1">
              <a:buNone/>
            </a:pPr>
            <a:endParaRPr lang="en-US" sz="2400" dirty="0" smtClean="0">
              <a:ea typeface="ＭＳ Ｐゴシック" pitchFamily="-1" charset="-128"/>
            </a:endParaRPr>
          </a:p>
          <a:p>
            <a:r>
              <a:rPr lang="en-US" sz="2800" dirty="0" smtClean="0">
                <a:ea typeface="ＭＳ Ｐゴシック" pitchFamily="-1" charset="-128"/>
              </a:rPr>
              <a:t>Credibility is the Foundation of Leadership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>
                <a:ea typeface="ＭＳ Ｐゴシック" pitchFamily="-1" charset="-128"/>
              </a:rPr>
              <a:t>Quotes I Would Like To Share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ea typeface="ＭＳ Ｐゴシック" pitchFamily="-1" charset="-128"/>
              </a:rPr>
              <a:t>The key task for leaders is inspiring a shared vision</a:t>
            </a:r>
          </a:p>
          <a:p>
            <a:r>
              <a:rPr lang="en-US" sz="2400" dirty="0" smtClean="0">
                <a:ea typeface="ＭＳ Ｐゴシック" pitchFamily="-1" charset="-128"/>
              </a:rPr>
              <a:t>Leadership, challenge and seizing the initiative are inextricably linked</a:t>
            </a:r>
          </a:p>
          <a:p>
            <a:r>
              <a:rPr lang="en-US" sz="2400" dirty="0" smtClean="0">
                <a:ea typeface="ＭＳ Ｐゴシック" pitchFamily="-1" charset="-128"/>
              </a:rPr>
              <a:t>Regardless of the field there is no success without the possibility of failure</a:t>
            </a:r>
          </a:p>
          <a:p>
            <a:r>
              <a:rPr lang="en-US" sz="2400" dirty="0" smtClean="0">
                <a:ea typeface="ＭＳ Ｐゴシック" pitchFamily="-1" charset="-128"/>
              </a:rPr>
              <a:t>The success of every organization is a shared responsibility</a:t>
            </a:r>
          </a:p>
          <a:p>
            <a:r>
              <a:rPr lang="en-US" sz="2400" dirty="0" smtClean="0">
                <a:ea typeface="ＭＳ Ｐゴシック" pitchFamily="-1" charset="-128"/>
              </a:rPr>
              <a:t>Action without goals is just busywork</a:t>
            </a:r>
          </a:p>
          <a:p>
            <a:r>
              <a:rPr lang="en-US" sz="2400" dirty="0" smtClean="0">
                <a:ea typeface="ＭＳ Ｐゴシック" pitchFamily="-1" charset="-128"/>
              </a:rPr>
              <a:t>It’s what you do with what you have before you die that makes the difference</a:t>
            </a:r>
          </a:p>
          <a:p>
            <a:r>
              <a:rPr lang="en-US" sz="2400" dirty="0" smtClean="0">
                <a:ea typeface="ＭＳ Ｐゴシック" pitchFamily="-1" charset="-128"/>
              </a:rPr>
              <a:t>Show you care</a:t>
            </a:r>
          </a:p>
          <a:p>
            <a:endParaRPr lang="en-US" sz="2400" dirty="0" smtClean="0">
              <a:ea typeface="ＭＳ Ｐゴシック" pitchFamily="-1" charset="-12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-1" charset="-128"/>
              </a:rPr>
              <a:t>What This Book Meant To Me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ea typeface="ＭＳ Ｐゴシック" pitchFamily="-1" charset="-128"/>
              </a:rPr>
              <a:t>Leaders are people with passion</a:t>
            </a:r>
          </a:p>
          <a:p>
            <a:r>
              <a:rPr lang="en-US" sz="2800" dirty="0" smtClean="0">
                <a:ea typeface="ＭＳ Ｐゴシック" pitchFamily="-1" charset="-128"/>
              </a:rPr>
              <a:t>Leadership is a skill that requires effort and time</a:t>
            </a:r>
          </a:p>
          <a:p>
            <a:r>
              <a:rPr lang="en-US" sz="2800" dirty="0" smtClean="0">
                <a:ea typeface="ＭＳ Ｐゴシック" pitchFamily="-1" charset="-128"/>
              </a:rPr>
              <a:t>I use it as a portable </a:t>
            </a:r>
            <a:r>
              <a:rPr lang="en-US" sz="2800" dirty="0" err="1" smtClean="0">
                <a:ea typeface="ＭＳ Ｐゴシック" pitchFamily="-1" charset="-128"/>
              </a:rPr>
              <a:t>touchbase</a:t>
            </a:r>
            <a:endParaRPr lang="en-US" sz="2800" dirty="0" smtClean="0">
              <a:ea typeface="ＭＳ Ｐゴシック" pitchFamily="-1" charset="-128"/>
            </a:endParaRPr>
          </a:p>
          <a:p>
            <a:r>
              <a:rPr lang="en-US" sz="2800" dirty="0" smtClean="0">
                <a:ea typeface="ＭＳ Ｐゴシック" pitchFamily="-1" charset="-128"/>
              </a:rPr>
              <a:t>Does not need to be referred to in it’s entirety</a:t>
            </a:r>
          </a:p>
          <a:p>
            <a:r>
              <a:rPr lang="en-US" sz="2800" dirty="0" smtClean="0">
                <a:ea typeface="ＭＳ Ｐゴシック" pitchFamily="-1" charset="-128"/>
              </a:rPr>
              <a:t>I’m an introvert by nature; the 5 Practices of </a:t>
            </a:r>
            <a:r>
              <a:rPr lang="en-US" sz="2800" dirty="0" smtClean="0">
                <a:ea typeface="ＭＳ Ｐゴシック" pitchFamily="-1" charset="-128"/>
              </a:rPr>
              <a:t>Leadership </a:t>
            </a:r>
            <a:r>
              <a:rPr lang="en-US" sz="2800" dirty="0" smtClean="0">
                <a:ea typeface="ＭＳ Ｐゴシック" pitchFamily="-1" charset="-128"/>
              </a:rPr>
              <a:t>have helped me to understand the needs and expectations of those that I lead.  More importantly, I know I must </a:t>
            </a:r>
            <a:r>
              <a:rPr lang="en-US" sz="2800" dirty="0" smtClean="0">
                <a:ea typeface="ＭＳ Ｐゴシック" pitchFamily="-1" charset="-128"/>
              </a:rPr>
              <a:t>at times modify </a:t>
            </a:r>
            <a:r>
              <a:rPr lang="en-US" sz="2800" dirty="0" smtClean="0">
                <a:ea typeface="ＭＳ Ｐゴシック" pitchFamily="-1" charset="-128"/>
              </a:rPr>
              <a:t>my behavior to meet those needs and expectations</a:t>
            </a:r>
          </a:p>
          <a:p>
            <a:endParaRPr lang="en-US" sz="2800" dirty="0" smtClean="0">
              <a:ea typeface="ＭＳ Ｐゴシック" pitchFamily="-1" charset="-128"/>
            </a:endParaRPr>
          </a:p>
          <a:p>
            <a:endParaRPr lang="en-US" sz="2800" dirty="0" smtClean="0">
              <a:ea typeface="ＭＳ Ｐゴシック" pitchFamily="-1" charset="-128"/>
            </a:endParaRPr>
          </a:p>
          <a:p>
            <a:endParaRPr lang="en-US" sz="2800" dirty="0" smtClean="0">
              <a:ea typeface="ＭＳ Ｐゴシック" pitchFamily="-1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Basic APG.potx</Template>
  <TotalTime>1276</TotalTime>
  <Words>191</Words>
  <Application>Microsoft Office PowerPoint</Application>
  <PresentationFormat>On-screen Show (4:3)</PresentationFormat>
  <Paragraphs>32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1_Custom Design</vt:lpstr>
      <vt:lpstr>APG Senior Leadership Cohort Program 2013</vt:lpstr>
      <vt:lpstr>Leadership Book Review</vt:lpstr>
      <vt:lpstr>Key Messages from this Book</vt:lpstr>
      <vt:lpstr>Quotes I Would Like To Share</vt:lpstr>
      <vt:lpstr>What This Book Meant To Me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Leading with Impact</dc:title>
  <dc:creator>Trish Mooney</dc:creator>
  <cp:lastModifiedBy>thomas.thompson11</cp:lastModifiedBy>
  <cp:revision>25</cp:revision>
  <cp:lastPrinted>2011-06-13T12:29:39Z</cp:lastPrinted>
  <dcterms:created xsi:type="dcterms:W3CDTF">2011-06-26T12:32:45Z</dcterms:created>
  <dcterms:modified xsi:type="dcterms:W3CDTF">2014-01-08T18:33:44Z</dcterms:modified>
</cp:coreProperties>
</file>