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75" r:id="rId2"/>
    <p:sldId id="304" r:id="rId3"/>
    <p:sldId id="281" r:id="rId4"/>
    <p:sldId id="291" r:id="rId5"/>
    <p:sldId id="302" r:id="rId6"/>
    <p:sldId id="300" r:id="rId7"/>
    <p:sldId id="299" r:id="rId8"/>
    <p:sldId id="276" r:id="rId9"/>
    <p:sldId id="296" r:id="rId10"/>
    <p:sldId id="303" r:id="rId11"/>
    <p:sldId id="305" r:id="rId12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hiddenSlides="1" frameSlides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0476" autoAdjust="0"/>
  </p:normalViewPr>
  <p:slideViewPr>
    <p:cSldViewPr snapToGrid="0" snapToObjects="1">
      <p:cViewPr varScale="1">
        <p:scale>
          <a:sx n="86" d="100"/>
          <a:sy n="86" d="100"/>
        </p:scale>
        <p:origin x="-225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9BFC8D6-DC90-427F-AF03-24BFC2B12DAD}" type="datetime1">
              <a:rPr lang="en-US"/>
              <a:pPr>
                <a:defRPr/>
              </a:pPr>
              <a:t>2/7/2013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7E2903C-8BE9-4110-9D21-BD91336701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B896ADFC-2D5C-4061-9EE9-13903D998FF5}" type="datetime1">
              <a:rPr lang="en-US"/>
              <a:pPr>
                <a:defRPr/>
              </a:pPr>
              <a:t>2/7/2013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4C3938C5-74C9-4733-B23E-A24F701219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z="240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</a:t>
            </a:r>
            <a:r>
              <a:rPr lang="en-US" baseline="0" dirty="0" smtClean="0"/>
              <a:t> IS ON!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938C5-74C9-4733-B23E-A24F701219C2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Our previous</a:t>
            </a:r>
            <a:r>
              <a:rPr lang="en-US" baseline="0" dirty="0" smtClean="0"/>
              <a:t> briefing started with my story …</a:t>
            </a:r>
          </a:p>
          <a:p>
            <a:r>
              <a:rPr lang="en-US" baseline="0" dirty="0" smtClean="0"/>
              <a:t>This project is likely part of all of our stories</a:t>
            </a:r>
          </a:p>
          <a:p>
            <a:r>
              <a:rPr lang="en-US" baseline="0" dirty="0" smtClean="0"/>
              <a:t>When we started out, we probably had a mentor or coworker who guided us and helped provide the technical skills we needed to do our jobs.</a:t>
            </a:r>
          </a:p>
          <a:p>
            <a:r>
              <a:rPr lang="en-US" baseline="0" dirty="0" smtClean="0"/>
              <a:t>Over time, we continued this “cycle” and likely helped out a few newcomers along the way</a:t>
            </a:r>
          </a:p>
          <a:p>
            <a:r>
              <a:rPr lang="en-US" baseline="0" dirty="0" smtClean="0"/>
              <a:t>Have we had similar guidance on the skills needed to be a leader?</a:t>
            </a:r>
          </a:p>
          <a:p>
            <a:r>
              <a:rPr lang="en-US" dirty="0" smtClean="0"/>
              <a:t>The Senior Leadership</a:t>
            </a:r>
            <a:r>
              <a:rPr lang="en-US" baseline="0" dirty="0" smtClean="0"/>
              <a:t> Cohort has been a great learning experience for us all</a:t>
            </a:r>
          </a:p>
          <a:p>
            <a:r>
              <a:rPr lang="en-US" baseline="0" dirty="0" smtClean="0"/>
              <a:t>But wouldn’t it be great if we could start building our future leaders earlier… actually, it is a necessity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938C5-74C9-4733-B23E-A24F701219C2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342900" indent="-342900" defTabSz="914400" eaLnBrk="0" hangingPunct="0">
              <a:spcBef>
                <a:spcPct val="20000"/>
              </a:spcBef>
              <a:spcAft>
                <a:spcPts val="600"/>
              </a:spcAft>
              <a:buClr>
                <a:srgbClr val="CC9900"/>
              </a:buClr>
              <a:buFont typeface="Wingdings" pitchFamily="2" charset="2"/>
              <a:buChar char="Ø"/>
            </a:pPr>
            <a:r>
              <a:rPr lang="en-US" sz="2400" dirty="0" smtClean="0"/>
              <a:t>APG is experiencing a rapid attrition of senior leaders</a:t>
            </a:r>
          </a:p>
          <a:p>
            <a:pPr marL="342900" indent="-342900" defTabSz="914400" eaLnBrk="0" hangingPunct="0">
              <a:spcBef>
                <a:spcPct val="20000"/>
              </a:spcBef>
              <a:spcAft>
                <a:spcPts val="600"/>
              </a:spcAft>
              <a:buClr>
                <a:srgbClr val="CC9900"/>
              </a:buClr>
              <a:buFont typeface="Wingdings" pitchFamily="2" charset="2"/>
              <a:buChar char="Ø"/>
            </a:pPr>
            <a:r>
              <a:rPr lang="en-US" sz="2400" dirty="0" smtClean="0"/>
              <a:t>Downsizing/flattening of organizations affect the way we do business</a:t>
            </a:r>
          </a:p>
          <a:p>
            <a:pPr marL="800100" lvl="1" indent="-342900" defTabSz="914400" eaLnBrk="0" hangingPunct="0">
              <a:spcBef>
                <a:spcPct val="20000"/>
              </a:spcBef>
              <a:buFontTx/>
              <a:buChar char="•"/>
            </a:pPr>
            <a:r>
              <a:rPr lang="en-US" sz="2000" dirty="0" smtClean="0"/>
              <a:t>Government reforms</a:t>
            </a:r>
          </a:p>
          <a:p>
            <a:pPr marL="800100" lvl="1" indent="-342900" defTabSz="914400" eaLnBrk="0" hangingPunct="0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r>
              <a:rPr lang="en-US" sz="2000" dirty="0" smtClean="0"/>
              <a:t>Reduced budgets</a:t>
            </a:r>
          </a:p>
          <a:p>
            <a:pPr marL="342900" indent="-342900" defTabSz="914400" eaLnBrk="0" hangingPunct="0">
              <a:spcBef>
                <a:spcPct val="20000"/>
              </a:spcBef>
              <a:spcAft>
                <a:spcPts val="600"/>
              </a:spcAft>
              <a:buClr>
                <a:srgbClr val="CC9900"/>
              </a:buClr>
              <a:buFont typeface="Wingdings" pitchFamily="2" charset="2"/>
              <a:buChar char="Ø"/>
            </a:pPr>
            <a:r>
              <a:rPr lang="en-US" sz="2400" dirty="0" smtClean="0"/>
              <a:t>Succession planning is imperative</a:t>
            </a:r>
          </a:p>
          <a:p>
            <a:pPr marL="800100" lvl="1" indent="-342900" defTabSz="914400" eaLnBrk="0" hangingPunct="0">
              <a:spcBef>
                <a:spcPct val="20000"/>
              </a:spcBef>
              <a:buFontTx/>
              <a:buChar char="•"/>
            </a:pPr>
            <a:r>
              <a:rPr lang="en-US" sz="2000" dirty="0" smtClean="0"/>
              <a:t>Emerging Leaders must be identified, trained and empowered</a:t>
            </a:r>
          </a:p>
          <a:p>
            <a:pPr marL="800100" lvl="1" indent="-342900" defTabSz="914400" eaLnBrk="0" hangingPunct="0">
              <a:spcBef>
                <a:spcPct val="20000"/>
              </a:spcBef>
              <a:buFontTx/>
              <a:buChar char="•"/>
            </a:pPr>
            <a:r>
              <a:rPr lang="en-US" sz="2000" dirty="0" smtClean="0"/>
              <a:t>Need affordable, local training</a:t>
            </a:r>
          </a:p>
          <a:p>
            <a:pPr marL="800100" lvl="1" indent="-342900" defTabSz="914400" eaLnBrk="0" hangingPunct="0">
              <a:spcBef>
                <a:spcPct val="20000"/>
              </a:spcBef>
              <a:buFontTx/>
              <a:buChar char="•"/>
            </a:pPr>
            <a:endParaRPr lang="en-US" sz="2000" dirty="0" smtClean="0"/>
          </a:p>
          <a:p>
            <a:pPr marL="342900" indent="-342900" defTabSz="914400" eaLnBrk="0" hangingPunct="0">
              <a:spcBef>
                <a:spcPct val="20000"/>
              </a:spcBef>
              <a:buClr>
                <a:srgbClr val="CC9900"/>
              </a:buClr>
              <a:buFont typeface="Wingdings" pitchFamily="2" charset="2"/>
              <a:buChar char="Ø"/>
            </a:pPr>
            <a:r>
              <a:rPr lang="en-US" sz="2400" dirty="0" smtClean="0"/>
              <a:t>Project created to develop an Emerging Leaders Cohort</a:t>
            </a:r>
          </a:p>
          <a:p>
            <a:pPr marL="800100" lvl="1" indent="-342900" defTabSz="9144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2000" dirty="0" smtClean="0"/>
              <a:t>Use Senior Leadership Cohort as a model</a:t>
            </a:r>
          </a:p>
          <a:p>
            <a:pPr marL="800100" lvl="1" indent="-342900" defTabSz="9144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2000" dirty="0" smtClean="0"/>
              <a:t>Ensure the development of future leaders despite the current hiring/budget climate.</a:t>
            </a:r>
          </a:p>
          <a:p>
            <a:endParaRPr lang="en-US" dirty="0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D54C34D-1829-40CD-8233-0B6207AA880F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Everyone willing to chip in</a:t>
            </a:r>
          </a:p>
          <a:p>
            <a:r>
              <a:rPr lang="en-US" sz="1200" dirty="0" smtClean="0"/>
              <a:t>No one stepping on others toes</a:t>
            </a:r>
          </a:p>
          <a:p>
            <a:r>
              <a:rPr lang="en-US" sz="1200" dirty="0" smtClean="0"/>
              <a:t>Each person had a task and was working independently on task</a:t>
            </a:r>
          </a:p>
          <a:p>
            <a:r>
              <a:rPr lang="en-US" sz="1200" dirty="0" smtClean="0"/>
              <a:t>Know that what</a:t>
            </a:r>
            <a:r>
              <a:rPr lang="en-US" sz="1200" baseline="0" dirty="0" smtClean="0"/>
              <a:t> each was doing was contributing to the same goal</a:t>
            </a:r>
          </a:p>
          <a:p>
            <a:endParaRPr lang="en-US" sz="1200" baseline="0" dirty="0" smtClean="0"/>
          </a:p>
          <a:p>
            <a:r>
              <a:rPr lang="en-US" sz="1200" baseline="0" dirty="0" smtClean="0"/>
              <a:t>But we all got caught up in our own little patch of “weeds”</a:t>
            </a:r>
            <a:endParaRPr lang="en-US" sz="1200" dirty="0" smtClean="0"/>
          </a:p>
          <a:p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938C5-74C9-4733-B23E-A24F701219C2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Each in own box: Unsure of what others were doing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/>
              <a:t>Frustration and</a:t>
            </a:r>
            <a:r>
              <a:rPr lang="en-US" sz="1200" baseline="0" dirty="0" smtClean="0"/>
              <a:t> confusion</a:t>
            </a:r>
            <a:endParaRPr lang="en-US" sz="1200" dirty="0" smtClean="0"/>
          </a:p>
          <a:p>
            <a:pPr>
              <a:buFont typeface="Arial" pitchFamily="34" charset="0"/>
              <a:buChar char="•"/>
            </a:pPr>
            <a:r>
              <a:rPr lang="en-US" sz="1200" dirty="0" smtClean="0"/>
              <a:t>Meetings with SES-not everyone</a:t>
            </a:r>
            <a:r>
              <a:rPr lang="en-US" sz="1200" baseline="0" dirty="0" smtClean="0"/>
              <a:t> attended, notes not being written, only people who attended meetings knew what was going on</a:t>
            </a:r>
            <a:endParaRPr lang="en-US" sz="1200" dirty="0" smtClean="0"/>
          </a:p>
          <a:p>
            <a:pPr>
              <a:buFont typeface="Arial" pitchFamily="34" charset="0"/>
              <a:buChar char="•"/>
            </a:pPr>
            <a:r>
              <a:rPr lang="en-US" sz="1200" dirty="0" smtClean="0"/>
              <a:t>Unnecessary</a:t>
            </a:r>
            <a:r>
              <a:rPr lang="en-US" sz="1200" baseline="0" dirty="0" smtClean="0"/>
              <a:t> work being done..survey, web site, curriculum</a:t>
            </a:r>
            <a:endParaRPr lang="en-US" sz="1200" dirty="0" smtClean="0"/>
          </a:p>
          <a:p>
            <a:pPr>
              <a:buFont typeface="Arial" pitchFamily="34" charset="0"/>
              <a:buChar char="•"/>
            </a:pPr>
            <a:r>
              <a:rPr lang="en-US" sz="1200" dirty="0" smtClean="0"/>
              <a:t>Working independently</a:t>
            </a:r>
            <a:endParaRPr lang="en-US" sz="1200" baseline="0" dirty="0" smtClean="0"/>
          </a:p>
          <a:p>
            <a:pPr>
              <a:buFont typeface="Arial" pitchFamily="34" charset="0"/>
              <a:buChar char="•"/>
            </a:pPr>
            <a:r>
              <a:rPr lang="en-US" sz="1200" baseline="0" dirty="0" smtClean="0"/>
              <a:t>Some people doing more than others</a:t>
            </a:r>
          </a:p>
          <a:p>
            <a:pPr>
              <a:buFont typeface="Arial" pitchFamily="34" charset="0"/>
              <a:buChar char="•"/>
            </a:pPr>
            <a:r>
              <a:rPr lang="en-US" sz="1200" baseline="0" dirty="0" smtClean="0"/>
              <a:t>No one responding to others requests</a:t>
            </a:r>
          </a:p>
          <a:p>
            <a:pPr>
              <a:buFont typeface="Arial" pitchFamily="34" charset="0"/>
              <a:buChar char="•"/>
            </a:pPr>
            <a:r>
              <a:rPr lang="en-US" sz="1200" baseline="0" dirty="0" smtClean="0"/>
              <a:t>Missing meetings</a:t>
            </a: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938C5-74C9-4733-B23E-A24F701219C2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Once Timeline was developed</a:t>
            </a:r>
            <a:r>
              <a:rPr lang="en-US" baseline="0" dirty="0" smtClean="0"/>
              <a:t> we could see the big picture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938C5-74C9-4733-B23E-A24F701219C2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7500" lnSpcReduction="20000"/>
          </a:bodyPr>
          <a:lstStyle/>
          <a:p>
            <a:pPr marL="342900" marR="0" indent="-342900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C99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lang="en-US" sz="3600" dirty="0" smtClean="0"/>
              <a:t>Success of Senior Leadership led us to mirror the approach</a:t>
            </a:r>
          </a:p>
          <a:p>
            <a:pPr marL="800100" lvl="1" indent="-342900" defTabSz="914400" eaLnBrk="0" fontAlgn="auto" hangingPunct="0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900" kern="0" dirty="0" smtClean="0">
                <a:latin typeface="+mn-lt"/>
                <a:cs typeface="ＭＳ Ｐゴシック" charset="-128"/>
              </a:rPr>
              <a:t>Provides value added training </a:t>
            </a:r>
          </a:p>
          <a:p>
            <a:pPr marL="800100" lvl="1" indent="-342900" defTabSz="914400" eaLnBrk="0" fontAlgn="auto" hangingPunct="0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900" kern="0" dirty="0" smtClean="0">
                <a:latin typeface="+mn-lt"/>
                <a:cs typeface="ＭＳ Ｐゴシック" charset="-128"/>
              </a:rPr>
              <a:t>Builds interagency relationships</a:t>
            </a:r>
          </a:p>
          <a:p>
            <a:pPr marL="800100" lvl="1" indent="-342900" defTabSz="914400" eaLnBrk="0" fontAlgn="auto" hangingPunct="0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No “death by PowerPoint”</a:t>
            </a:r>
          </a:p>
          <a:p>
            <a:pPr marL="800100" lvl="1" indent="-342900" defTabSz="914400" eaLnBrk="0" fontAlgn="auto" hangingPunct="0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Individual and group exercises, role playing</a:t>
            </a:r>
          </a:p>
          <a:p>
            <a:pPr marL="800100" lvl="1" indent="-342900" defTabSz="914400" eaLnBrk="0" fontAlgn="auto" hangingPunct="0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Followed by reflection and de-briefing</a:t>
            </a:r>
          </a:p>
          <a:p>
            <a:pPr marL="342900" marR="0" indent="-342900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C99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lang="en-US" sz="3600" dirty="0" smtClean="0"/>
              <a:t>Use of Cynthia</a:t>
            </a:r>
            <a:r>
              <a:rPr lang="en-US" sz="3600" baseline="0" dirty="0" smtClean="0"/>
              <a:t> to develop training curriculum</a:t>
            </a:r>
            <a:endParaRPr lang="en-US" sz="3600" dirty="0" smtClean="0"/>
          </a:p>
          <a:p>
            <a:pPr marL="800100" lvl="1" indent="-342900" defTabSz="914400" eaLnBrk="0" fontAlgn="auto" hangingPunct="0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900" kern="0" dirty="0" smtClean="0">
                <a:latin typeface="+mn-lt"/>
                <a:cs typeface="ＭＳ Ｐゴシック" charset="-128"/>
              </a:rPr>
              <a:t>She</a:t>
            </a:r>
            <a:r>
              <a:rPr lang="en-US" sz="2900" kern="0" baseline="0" dirty="0" smtClean="0">
                <a:latin typeface="+mn-lt"/>
                <a:cs typeface="ＭＳ Ｐゴシック" charset="-128"/>
              </a:rPr>
              <a:t> has done this before</a:t>
            </a:r>
            <a:endParaRPr lang="en-US" sz="2900" kern="0" dirty="0" smtClean="0">
              <a:latin typeface="+mn-lt"/>
              <a:cs typeface="ＭＳ Ｐゴシック" charset="-128"/>
            </a:endParaRPr>
          </a:p>
          <a:p>
            <a:pPr marL="800100" lvl="1" indent="-342900" defTabSz="914400" eaLnBrk="0" fontAlgn="auto" hangingPunct="0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900" kern="0" dirty="0" smtClean="0">
                <a:latin typeface="+mn-lt"/>
                <a:cs typeface="ＭＳ Ｐゴシック" charset="-128"/>
              </a:rPr>
              <a:t>Has curriculums to pull from</a:t>
            </a:r>
          </a:p>
          <a:p>
            <a:pPr marL="800100" lvl="1" indent="-342900" defTabSz="914400" eaLnBrk="0" fontAlgn="auto" hangingPunct="0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Has connections</a:t>
            </a:r>
            <a:r>
              <a:rPr lang="en-US" baseline="0" dirty="0" smtClean="0"/>
              <a:t> and points of contacts</a:t>
            </a:r>
            <a:endParaRPr lang="en-US" dirty="0" smtClean="0"/>
          </a:p>
          <a:p>
            <a:pPr marL="342900" marR="0" lvl="0" indent="-342900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C99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lang="en-US" sz="3600" kern="120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Piggyback off the memorandum of agreement </a:t>
            </a:r>
          </a:p>
          <a:p>
            <a:pPr marL="800100" marR="0" lvl="1" indent="-342900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C99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lang="en-US" sz="3600" kern="120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Request</a:t>
            </a:r>
            <a:r>
              <a:rPr lang="en-US" sz="3600" kern="120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 seed money</a:t>
            </a:r>
          </a:p>
          <a:p>
            <a:pPr marL="800100" marR="0" lvl="1" indent="-342900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C9900"/>
              </a:buClr>
              <a:buSzTx/>
              <a:buFont typeface="Wingdings" pitchFamily="2" charset="2"/>
              <a:buChar char="Ø"/>
              <a:tabLst/>
              <a:defRPr/>
            </a:pPr>
            <a:endParaRPr lang="en-US" sz="3600" kern="1200" baseline="0" dirty="0" smtClean="0">
              <a:solidFill>
                <a:schemeClr val="tx1"/>
              </a:solidFill>
              <a:latin typeface="+mn-lt"/>
              <a:ea typeface="ＭＳ Ｐゴシック" charset="-128"/>
              <a:cs typeface="ＭＳ Ｐゴシック" charset="-128"/>
            </a:endParaRPr>
          </a:p>
          <a:p>
            <a:pPr marL="342900" marR="0" lvl="0" indent="-342900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C99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lang="en-US" sz="3600" kern="120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Use Senior Leadership</a:t>
            </a:r>
            <a:r>
              <a:rPr lang="en-US" sz="3600" kern="120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 </a:t>
            </a:r>
            <a:r>
              <a:rPr lang="en-US" sz="3600" kern="120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Cohort 5</a:t>
            </a:r>
            <a:r>
              <a:rPr lang="en-US" sz="3600" kern="120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 packet to develop our packet</a:t>
            </a:r>
            <a:endParaRPr lang="en-US" sz="3600" kern="1200" dirty="0" smtClean="0">
              <a:solidFill>
                <a:schemeClr val="tx1"/>
              </a:solidFill>
              <a:latin typeface="+mn-lt"/>
              <a:ea typeface="ＭＳ Ｐゴシック" charset="-128"/>
              <a:cs typeface="ＭＳ Ｐゴシック" charset="-128"/>
            </a:endParaRPr>
          </a:p>
          <a:p>
            <a:pPr marL="742950" lvl="1" indent="-285750" defTabSz="914400" eaLnBrk="0" fontAlgn="auto" hangingPunct="0">
              <a:spcBef>
                <a:spcPct val="20000"/>
              </a:spcBef>
              <a:spcAft>
                <a:spcPts val="0"/>
              </a:spcAft>
              <a:buClr>
                <a:srgbClr val="CC9900"/>
              </a:buClr>
              <a:buFont typeface="Wingdings" pitchFamily="2" charset="2"/>
              <a:buNone/>
              <a:defRPr/>
            </a:pPr>
            <a:endParaRPr lang="en-US" sz="1700" kern="0" dirty="0" smtClean="0">
              <a:latin typeface="+mn-lt"/>
            </a:endParaRPr>
          </a:p>
          <a:p>
            <a:pPr marL="342900" indent="-342900" defTabSz="914400" eaLnBrk="0" fontAlgn="auto" hangingPunct="0">
              <a:spcBef>
                <a:spcPct val="20000"/>
              </a:spcBef>
              <a:spcAft>
                <a:spcPts val="0"/>
              </a:spcAft>
              <a:buClr>
                <a:srgbClr val="CC9900"/>
              </a:buClr>
              <a:buFont typeface="Wingdings" pitchFamily="2" charset="2"/>
              <a:buChar char="Ø"/>
              <a:defRPr/>
            </a:pPr>
            <a:r>
              <a:rPr lang="en-US" sz="3400" kern="0" dirty="0" smtClean="0">
                <a:latin typeface="+mn-lt"/>
                <a:cs typeface="ＭＳ Ｐゴシック" charset="-128"/>
              </a:rPr>
              <a:t>Leverage APG Tenant expertise to provide practical tools and resources, as well as, to reduce cost</a:t>
            </a:r>
          </a:p>
          <a:p>
            <a:pPr marL="747713" lvl="1" indent="-290513">
              <a:lnSpc>
                <a:spcPct val="120000"/>
              </a:lnSpc>
              <a:buFont typeface="Arial" charset="0"/>
              <a:buChar char="•"/>
              <a:defRPr/>
            </a:pPr>
            <a:r>
              <a:rPr lang="en-US" sz="2900" dirty="0" smtClean="0">
                <a:latin typeface="+mn-lt"/>
              </a:rPr>
              <a:t>CPOL/CHRA</a:t>
            </a:r>
          </a:p>
          <a:p>
            <a:pPr marL="747713" lvl="1" indent="-290513">
              <a:lnSpc>
                <a:spcPct val="120000"/>
              </a:lnSpc>
              <a:buFont typeface="Arial" charset="0"/>
              <a:buChar char="•"/>
              <a:defRPr/>
            </a:pPr>
            <a:r>
              <a:rPr lang="en-US" sz="2900" dirty="0" smtClean="0">
                <a:latin typeface="+mn-lt"/>
              </a:rPr>
              <a:t>USAPHC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938C5-74C9-4733-B23E-A24F701219C2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 defTabSz="9144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kern="0" dirty="0" smtClean="0"/>
              <a:t>Personal skills - </a:t>
            </a:r>
            <a:r>
              <a:rPr lang="en-US" dirty="0" smtClean="0"/>
              <a:t>flexibility/adaptability, self-management, interpersonal skills, oral and written communication</a:t>
            </a:r>
            <a:endParaRPr lang="en-US" kern="0" dirty="0" smtClean="0"/>
          </a:p>
          <a:p>
            <a:pPr marL="228600" indent="-228600" defTabSz="9144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kern="0" dirty="0" smtClean="0"/>
              <a:t>Supervisor skills -</a:t>
            </a:r>
            <a:r>
              <a:rPr lang="en-US" dirty="0" smtClean="0"/>
              <a:t>employee development, team building, delegation, managing performance, constructive feedback, conflict management, and engaging diversity</a:t>
            </a:r>
          </a:p>
          <a:p>
            <a:pPr marL="228600" indent="-228600" defTabSz="9144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kern="0" dirty="0" smtClean="0"/>
              <a:t>Leadership skills -</a:t>
            </a:r>
            <a:r>
              <a:rPr lang="en-US" dirty="0" smtClean="0"/>
              <a:t>decision making, problem solving, critical thinking and reasoning, planning and evaluation, leading change, and developing vision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USA Public Health Command – MG Jimmie Keenan</a:t>
            </a:r>
          </a:p>
          <a:p>
            <a:pPr>
              <a:defRPr/>
            </a:pPr>
            <a:r>
              <a:rPr lang="en-US" dirty="0" smtClean="0"/>
              <a:t>	Wellness important for mental and physical health, resiliency</a:t>
            </a:r>
          </a:p>
          <a:p>
            <a:pPr>
              <a:defRPr/>
            </a:pPr>
            <a:r>
              <a:rPr lang="en-US" dirty="0" smtClean="0"/>
              <a:t>CHRA – Barbara Panther</a:t>
            </a:r>
          </a:p>
          <a:p>
            <a:pPr>
              <a:defRPr/>
            </a:pPr>
            <a:r>
              <a:rPr lang="en-US" dirty="0" smtClean="0"/>
              <a:t>	While participant may not be “supervisors”, many of the roles and skills are used in teams and collaborative efforts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848A5E0-6696-4B31-96A3-8EC5A7896254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we learned/how we</a:t>
            </a:r>
            <a:r>
              <a:rPr lang="en-US" baseline="0" dirty="0" smtClean="0"/>
              <a:t> succeeded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Political Savvy</a:t>
            </a:r>
          </a:p>
          <a:p>
            <a:r>
              <a:rPr lang="en-US" dirty="0" smtClean="0"/>
              <a:t>Use resources that are already</a:t>
            </a:r>
            <a:r>
              <a:rPr lang="en-US" baseline="0" dirty="0" smtClean="0"/>
              <a:t> available</a:t>
            </a:r>
          </a:p>
          <a:p>
            <a:r>
              <a:rPr lang="en-US" baseline="0" dirty="0" smtClean="0"/>
              <a:t>Go to the experts</a:t>
            </a:r>
            <a:endParaRPr lang="en-US" dirty="0" smtClean="0"/>
          </a:p>
          <a:p>
            <a:r>
              <a:rPr lang="en-US" dirty="0" smtClean="0"/>
              <a:t>Communication</a:t>
            </a:r>
          </a:p>
          <a:p>
            <a:r>
              <a:rPr lang="en-US" dirty="0" smtClean="0"/>
              <a:t>Respect</a:t>
            </a:r>
          </a:p>
          <a:p>
            <a:r>
              <a:rPr lang="en-US" dirty="0" smtClean="0"/>
              <a:t>teamwork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938C5-74C9-4733-B23E-A24F701219C2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3"/>
          <p:cNvGrpSpPr>
            <a:grpSpLocks noChangeAspect="1"/>
          </p:cNvGrpSpPr>
          <p:nvPr userDrawn="1"/>
        </p:nvGrpSpPr>
        <p:grpSpPr bwMode="auto">
          <a:xfrm>
            <a:off x="-12700" y="-17463"/>
            <a:ext cx="9226550" cy="6927851"/>
            <a:chOff x="-8" y="-11"/>
            <a:chExt cx="5812" cy="4364"/>
          </a:xfrm>
        </p:grpSpPr>
        <p:sp>
          <p:nvSpPr>
            <p:cNvPr id="5" name="AutoShape 12"/>
            <p:cNvSpPr>
              <a:spLocks noChangeAspect="1" noChangeArrowheads="1" noTextEdit="1"/>
            </p:cNvSpPr>
            <p:nvPr userDrawn="1"/>
          </p:nvSpPr>
          <p:spPr bwMode="auto">
            <a:xfrm>
              <a:off x="0" y="-11"/>
              <a:ext cx="5760" cy="4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Freeform 14"/>
            <p:cNvSpPr>
              <a:spLocks/>
            </p:cNvSpPr>
            <p:nvPr userDrawn="1"/>
          </p:nvSpPr>
          <p:spPr bwMode="auto">
            <a:xfrm>
              <a:off x="-8" y="-5"/>
              <a:ext cx="5812" cy="4358"/>
            </a:xfrm>
            <a:custGeom>
              <a:avLst/>
              <a:gdLst/>
              <a:ahLst/>
              <a:cxnLst>
                <a:cxn ang="0">
                  <a:pos x="5812" y="4358"/>
                </a:cxn>
                <a:cxn ang="0">
                  <a:pos x="0" y="4356"/>
                </a:cxn>
                <a:cxn ang="0">
                  <a:pos x="0" y="0"/>
                </a:cxn>
                <a:cxn ang="0">
                  <a:pos x="5812" y="0"/>
                </a:cxn>
                <a:cxn ang="0">
                  <a:pos x="5812" y="4358"/>
                </a:cxn>
              </a:cxnLst>
              <a:rect l="0" t="0" r="r" b="b"/>
              <a:pathLst>
                <a:path w="5812" h="4358">
                  <a:moveTo>
                    <a:pt x="5812" y="4358"/>
                  </a:moveTo>
                  <a:lnTo>
                    <a:pt x="0" y="4356"/>
                  </a:lnTo>
                  <a:lnTo>
                    <a:pt x="0" y="0"/>
                  </a:lnTo>
                  <a:lnTo>
                    <a:pt x="5812" y="0"/>
                  </a:lnTo>
                  <a:lnTo>
                    <a:pt x="5812" y="4358"/>
                  </a:lnTo>
                  <a:close/>
                </a:path>
              </a:pathLst>
            </a:custGeom>
            <a:solidFill>
              <a:srgbClr val="F8E2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15"/>
            <p:cNvSpPr>
              <a:spLocks/>
            </p:cNvSpPr>
            <p:nvPr userDrawn="1"/>
          </p:nvSpPr>
          <p:spPr bwMode="auto">
            <a:xfrm>
              <a:off x="164" y="168"/>
              <a:ext cx="5468" cy="4018"/>
            </a:xfrm>
            <a:custGeom>
              <a:avLst/>
              <a:gdLst/>
              <a:ahLst/>
              <a:cxnLst>
                <a:cxn ang="0">
                  <a:pos x="0" y="315"/>
                </a:cxn>
                <a:cxn ang="0">
                  <a:pos x="0" y="4018"/>
                </a:cxn>
                <a:cxn ang="0">
                  <a:pos x="5153" y="4018"/>
                </a:cxn>
                <a:cxn ang="0">
                  <a:pos x="5468" y="3703"/>
                </a:cxn>
                <a:cxn ang="0">
                  <a:pos x="5468" y="0"/>
                </a:cxn>
                <a:cxn ang="0">
                  <a:pos x="315" y="0"/>
                </a:cxn>
                <a:cxn ang="0">
                  <a:pos x="0" y="315"/>
                </a:cxn>
              </a:cxnLst>
              <a:rect l="0" t="0" r="r" b="b"/>
              <a:pathLst>
                <a:path w="5468" h="4018">
                  <a:moveTo>
                    <a:pt x="0" y="315"/>
                  </a:moveTo>
                  <a:lnTo>
                    <a:pt x="0" y="4018"/>
                  </a:lnTo>
                  <a:lnTo>
                    <a:pt x="5153" y="4018"/>
                  </a:lnTo>
                  <a:lnTo>
                    <a:pt x="5468" y="3703"/>
                  </a:lnTo>
                  <a:lnTo>
                    <a:pt x="5468" y="0"/>
                  </a:lnTo>
                  <a:lnTo>
                    <a:pt x="315" y="0"/>
                  </a:lnTo>
                  <a:lnTo>
                    <a:pt x="0" y="31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3B7D3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Line 16"/>
            <p:cNvSpPr>
              <a:spLocks noChangeShapeType="1"/>
            </p:cNvSpPr>
            <p:nvPr userDrawn="1"/>
          </p:nvSpPr>
          <p:spPr bwMode="auto">
            <a:xfrm>
              <a:off x="164" y="1378"/>
              <a:ext cx="5468" cy="1"/>
            </a:xfrm>
            <a:prstGeom prst="line">
              <a:avLst/>
            </a:prstGeom>
            <a:noFill/>
            <a:ln w="12700" cap="flat">
              <a:solidFill>
                <a:srgbClr val="3B7D3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Line 17"/>
            <p:cNvSpPr>
              <a:spLocks noChangeShapeType="1"/>
            </p:cNvSpPr>
            <p:nvPr userDrawn="1"/>
          </p:nvSpPr>
          <p:spPr bwMode="auto">
            <a:xfrm>
              <a:off x="879" y="390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Line 18"/>
            <p:cNvSpPr>
              <a:spLocks noChangeShapeType="1"/>
            </p:cNvSpPr>
            <p:nvPr userDrawn="1"/>
          </p:nvSpPr>
          <p:spPr bwMode="auto">
            <a:xfrm>
              <a:off x="879" y="390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Line 19"/>
            <p:cNvSpPr>
              <a:spLocks noChangeShapeType="1"/>
            </p:cNvSpPr>
            <p:nvPr userDrawn="1"/>
          </p:nvSpPr>
          <p:spPr bwMode="auto">
            <a:xfrm flipH="1">
              <a:off x="164" y="1920"/>
              <a:ext cx="5468" cy="1"/>
            </a:xfrm>
            <a:prstGeom prst="line">
              <a:avLst/>
            </a:prstGeom>
            <a:noFill/>
            <a:ln w="12700" cap="flat">
              <a:solidFill>
                <a:srgbClr val="3B7D3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pic>
        <p:nvPicPr>
          <p:cNvPr id="12" name="Picture 16" descr="COHORT Logo by Toby Cisneros 2 16 2010"/>
          <p:cNvPicPr>
            <a:picLocks noChangeAspect="1" noChangeArrowheads="1"/>
          </p:cNvPicPr>
          <p:nvPr/>
        </p:nvPicPr>
        <p:blipFill>
          <a:blip r:embed="rId2"/>
          <a:srcRect l="4082" t="8229" r="3673" b="5582"/>
          <a:stretch>
            <a:fillRect/>
          </a:stretch>
        </p:blipFill>
        <p:spPr bwMode="auto">
          <a:xfrm>
            <a:off x="681038" y="365125"/>
            <a:ext cx="3443287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2"/>
          <p:cNvSpPr>
            <a:spLocks noChangeAspect="1" noChangeArrowheads="1"/>
          </p:cNvSpPr>
          <p:nvPr/>
        </p:nvSpPr>
        <p:spPr bwMode="auto">
          <a:xfrm>
            <a:off x="0" y="-17463"/>
            <a:ext cx="9144000" cy="6875463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62000" y="2237494"/>
            <a:ext cx="7772400" cy="762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31492"/>
            <a:ext cx="6400800" cy="8382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4" name="Date Placeholder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95F95B3-7FA0-426F-A762-1524F8242528}" type="datetime1">
              <a:rPr lang="en-US"/>
              <a:pPr>
                <a:defRPr/>
              </a:pPr>
              <a:t>2/7/2013</a:t>
            </a:fld>
            <a:endParaRPr lang="en-US"/>
          </a:p>
        </p:txBody>
      </p:sp>
      <p:sp>
        <p:nvSpPr>
          <p:cNvPr id="15" name="Footer Placeholder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0E0CD-0320-4964-A581-7C36D92B6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4BE1C7F1-4F7C-48F2-B8D0-04C657208CC2}" type="datetime1">
              <a:rPr lang="en-US"/>
              <a:pPr>
                <a:defRPr/>
              </a:pPr>
              <a:t>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A65AC-1453-41FD-9920-25337BB7F0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76200"/>
            <a:ext cx="21336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2484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5238E7B3-ADD7-43B9-8FB8-C493196F5316}" type="datetime1">
              <a:rPr lang="en-US"/>
              <a:pPr>
                <a:defRPr/>
              </a:pPr>
              <a:t>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BB43A-6E71-4D6D-BDEA-AF944DFE3C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F591D372-3226-40DD-B48F-53012E669923}" type="datetime1">
              <a:rPr lang="en-US"/>
              <a:pPr>
                <a:defRPr/>
              </a:pPr>
              <a:t>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34821-2EEC-4E01-987A-AED6FA5DAC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E4B105E1-F5CC-402A-8EE7-2BCC11BF63F5}" type="datetime1">
              <a:rPr lang="en-US"/>
              <a:pPr>
                <a:defRPr/>
              </a:pPr>
              <a:t>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B5B87-D89F-446A-A812-94025B4DA0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7654E913-F93B-4100-993D-845EE8350807}" type="datetime1">
              <a:rPr lang="en-US"/>
              <a:pPr>
                <a:defRPr/>
              </a:pPr>
              <a:t>2/7/2013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B9E80-026E-489E-97A0-4AC817CFC0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2BADE27-2ABE-4C70-82B4-AD31FE1F8048}" type="datetime1">
              <a:rPr lang="en-US"/>
              <a:pPr>
                <a:defRPr/>
              </a:pPr>
              <a:t>2/7/2013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E9791-1EA3-4259-964D-CCEAB017A4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98B6EB64-3D56-4817-98FD-7C082A48133A}" type="datetime1">
              <a:rPr lang="en-US"/>
              <a:pPr>
                <a:defRPr/>
              </a:pPr>
              <a:t>2/7/2013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85BCF-3D6E-4A22-AD13-A850497243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F86E1090-62D6-4CE2-BA06-6BDCE24E4419}" type="datetime1">
              <a:rPr lang="en-US"/>
              <a:pPr>
                <a:defRPr/>
              </a:pPr>
              <a:t>2/7/2013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BE900-55E2-48FB-9BDF-DB970F283E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5787E7FD-A703-46ED-9841-52AED0113BCB}" type="datetime1">
              <a:rPr lang="en-US"/>
              <a:pPr>
                <a:defRPr/>
              </a:pPr>
              <a:t>2/7/2013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F0041-434A-43DE-8C12-FBB062CBEA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9687931E-5C6D-4C13-A964-C7663756A556}" type="datetime1">
              <a:rPr lang="en-US"/>
              <a:pPr>
                <a:defRPr/>
              </a:pPr>
              <a:t>2/7/2013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CA897-6F3C-4945-8FC1-0A9C015F9C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MA_ppt_wDUI_inside_bkgrnd_top"/>
          <p:cNvPicPr>
            <a:picLocks noChangeAspect="1" noChangeArrowheads="1"/>
          </p:cNvPicPr>
          <p:nvPr/>
        </p:nvPicPr>
        <p:blipFill>
          <a:blip r:embed="rId13"/>
          <a:srcRect l="757" t="6667" r="8507"/>
          <a:stretch>
            <a:fillRect/>
          </a:stretch>
        </p:blipFill>
        <p:spPr bwMode="auto">
          <a:xfrm>
            <a:off x="0" y="0"/>
            <a:ext cx="9144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62200" y="76200"/>
            <a:ext cx="66294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9BF7364-555D-457E-920E-2F6DD631BE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0" name="Picture 8" descr="COHORT Logo by Toby Cisneros 2 16 201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28600" y="152400"/>
            <a:ext cx="1871663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0" y="6553200"/>
            <a:ext cx="3124200" cy="26193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i="1" dirty="0">
                <a:latin typeface="+mn-lt"/>
                <a:ea typeface="+mn-ea"/>
                <a:cs typeface="ＭＳ Ｐゴシック" charset="-128"/>
              </a:rPr>
              <a:t>APG Senior Leadership Cohort Program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3" r:id="rId1"/>
    <p:sldLayoutId id="2147484124" r:id="rId2"/>
    <p:sldLayoutId id="2147484125" r:id="rId3"/>
    <p:sldLayoutId id="2147484126" r:id="rId4"/>
    <p:sldLayoutId id="2147484127" r:id="rId5"/>
    <p:sldLayoutId id="2147484128" r:id="rId6"/>
    <p:sldLayoutId id="2147484129" r:id="rId7"/>
    <p:sldLayoutId id="2147484130" r:id="rId8"/>
    <p:sldLayoutId id="2147484131" r:id="rId9"/>
    <p:sldLayoutId id="2147484132" r:id="rId10"/>
    <p:sldLayoutId id="214748413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818063" y="315913"/>
            <a:ext cx="4062412" cy="1231900"/>
          </a:xfrm>
        </p:spPr>
        <p:txBody>
          <a:bodyPr/>
          <a:lstStyle/>
          <a:p>
            <a:pPr eaLnBrk="1" hangingPunct="1"/>
            <a:r>
              <a:rPr lang="en-US" sz="2800" smtClean="0"/>
              <a:t>APG Senior Leadership Cohort Program 2012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5876925"/>
            <a:ext cx="8305800" cy="736600"/>
          </a:xfrm>
        </p:spPr>
        <p:txBody>
          <a:bodyPr/>
          <a:lstStyle/>
          <a:p>
            <a:pPr eaLnBrk="1" hangingPunct="1"/>
            <a:r>
              <a:rPr lang="en-US" sz="2000" dirty="0" smtClean="0"/>
              <a:t>Community Based Project Final SES Briefing</a:t>
            </a:r>
          </a:p>
          <a:p>
            <a:pPr eaLnBrk="1" hangingPunct="1"/>
            <a:r>
              <a:rPr lang="en-US" sz="2000" dirty="0" smtClean="0"/>
              <a:t>14 February 2013</a:t>
            </a:r>
          </a:p>
        </p:txBody>
      </p:sp>
      <p:sp>
        <p:nvSpPr>
          <p:cNvPr id="13316" name="Rectangle 7"/>
          <p:cNvSpPr>
            <a:spLocks noChangeArrowheads="1"/>
          </p:cNvSpPr>
          <p:nvPr/>
        </p:nvSpPr>
        <p:spPr bwMode="auto">
          <a:xfrm>
            <a:off x="1055688" y="28829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07975" y="2193925"/>
            <a:ext cx="8572500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4400">
              <a:defRPr/>
            </a:pPr>
            <a:r>
              <a:rPr lang="en-US" sz="3200" b="1" kern="0" dirty="0">
                <a:solidFill>
                  <a:schemeClr val="tx2"/>
                </a:solidFill>
                <a:latin typeface="+mj-lt"/>
                <a:cs typeface="ＭＳ Ｐゴシック" charset="-128"/>
              </a:rPr>
              <a:t>APG Emerging Leadership Cohort Program</a:t>
            </a:r>
          </a:p>
        </p:txBody>
      </p:sp>
      <p:sp>
        <p:nvSpPr>
          <p:cNvPr id="1331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5871E84-92E9-4DC5-84D5-48E5A7FE1943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3319" name="Content Placeholder 4"/>
          <p:cNvSpPr txBox="1">
            <a:spLocks/>
          </p:cNvSpPr>
          <p:nvPr/>
        </p:nvSpPr>
        <p:spPr bwMode="auto">
          <a:xfrm>
            <a:off x="307975" y="3182938"/>
            <a:ext cx="3438525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 defTabSz="9144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sz="2000"/>
              <a:t>Brian Roos (ARL)</a:t>
            </a:r>
          </a:p>
          <a:p>
            <a:pPr marL="285750" indent="-285750" defTabSz="9144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sz="2000"/>
              <a:t>Lloyd Pusey (CMA) </a:t>
            </a:r>
          </a:p>
          <a:p>
            <a:pPr marL="285750" indent="-285750" defTabSz="9144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sz="2000"/>
              <a:t>Kurt Schultz (CECOM)</a:t>
            </a:r>
          </a:p>
          <a:p>
            <a:pPr marL="285750" indent="-285750" defTabSz="9144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sz="2000"/>
              <a:t>Wilma Solivan (CECOM)</a:t>
            </a:r>
          </a:p>
          <a:p>
            <a:pPr marL="285750" indent="-285750" defTabSz="9144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sz="2000"/>
              <a:t>Sherri Langston (USAPHC)</a:t>
            </a:r>
          </a:p>
          <a:p>
            <a:pPr marL="285750" indent="-285750" defTabSz="914400" eaLnBrk="0" hangingPunct="0">
              <a:lnSpc>
                <a:spcPct val="150000"/>
              </a:lnSpc>
              <a:spcBef>
                <a:spcPct val="20000"/>
              </a:spcBef>
            </a:pPr>
            <a:endParaRPr lang="en-US" sz="2000"/>
          </a:p>
        </p:txBody>
      </p:sp>
      <p:sp>
        <p:nvSpPr>
          <p:cNvPr id="13320" name="Rectangle 7"/>
          <p:cNvSpPr>
            <a:spLocks noChangeArrowheads="1"/>
          </p:cNvSpPr>
          <p:nvPr/>
        </p:nvSpPr>
        <p:spPr bwMode="auto">
          <a:xfrm>
            <a:off x="5505450" y="3429000"/>
            <a:ext cx="3382963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defTabSz="914400" eaLnBrk="0" hangingPunct="0">
              <a:spcBef>
                <a:spcPct val="20000"/>
              </a:spcBef>
            </a:pPr>
            <a:r>
              <a:rPr lang="en-US" sz="2000"/>
              <a:t>Sponsor:  Mr. Lane D.Collie,</a:t>
            </a:r>
          </a:p>
          <a:p>
            <a:pPr marL="285750" indent="-285750" defTabSz="914400" eaLnBrk="0" hangingPunct="0">
              <a:spcBef>
                <a:spcPct val="20000"/>
              </a:spcBef>
            </a:pPr>
            <a:r>
              <a:rPr lang="en-US" sz="2000"/>
              <a:t>	    	     CECOM LRC</a:t>
            </a:r>
          </a:p>
          <a:p>
            <a:pPr marL="742950" lvl="1" indent="-285750" defTabSz="914400" eaLnBrk="0" hangingPunct="0">
              <a:spcBef>
                <a:spcPct val="20000"/>
              </a:spcBef>
              <a:buFontTx/>
              <a:buChar char="–"/>
            </a:pPr>
            <a:endParaRPr lang="en-US" sz="900"/>
          </a:p>
          <a:p>
            <a:pPr marL="742950" lvl="1" indent="-285750" defTabSz="914400" eaLnBrk="0" hangingPunct="0">
              <a:spcBef>
                <a:spcPct val="20000"/>
              </a:spcBef>
              <a:buFontTx/>
              <a:buChar char="–"/>
            </a:pPr>
            <a:endParaRPr lang="en-US" sz="900"/>
          </a:p>
          <a:p>
            <a:pPr marL="285750" indent="-285750" defTabSz="914400" eaLnBrk="0" hangingPunct="0">
              <a:spcBef>
                <a:spcPct val="20000"/>
              </a:spcBef>
            </a:pPr>
            <a:r>
              <a:rPr lang="en-US" sz="2000"/>
              <a:t>Coach:     David Osborne, 	     ChangeFusion</a:t>
            </a:r>
          </a:p>
          <a:p>
            <a:pPr marL="285750" indent="-285750" algn="ctr" defTabSz="914400" eaLnBrk="0" hangingPunct="0">
              <a:spcBef>
                <a:spcPct val="20000"/>
              </a:spcBef>
            </a:pPr>
            <a:endParaRPr lang="en-US"/>
          </a:p>
        </p:txBody>
      </p:sp>
      <p:pic>
        <p:nvPicPr>
          <p:cNvPr id="13321" name="Picture 12" descr="ARL_logo_blackandgold_FINA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46500" y="3230563"/>
            <a:ext cx="1071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2" descr="http://upload.wikimedia.org/wikipedia/en/9/93/CECOM_log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4560888"/>
            <a:ext cx="1957388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10" descr="PHC Header no Prov.jpg"/>
          <p:cNvPicPr>
            <a:picLocks noChangeAspect="1"/>
          </p:cNvPicPr>
          <p:nvPr/>
        </p:nvPicPr>
        <p:blipFill>
          <a:blip r:embed="rId5"/>
          <a:srcRect l="2377" r="69022" b="9167"/>
          <a:stretch>
            <a:fillRect/>
          </a:stretch>
        </p:blipFill>
        <p:spPr bwMode="auto">
          <a:xfrm>
            <a:off x="3625850" y="5214938"/>
            <a:ext cx="20859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11"/>
          <p:cNvPicPr>
            <a:picLocks noChangeAspect="1" noChangeArrowheads="1"/>
          </p:cNvPicPr>
          <p:nvPr/>
        </p:nvPicPr>
        <p:blipFill>
          <a:blip r:embed="rId6"/>
          <a:srcRect l="4083" t="4326" r="85411" b="87424"/>
          <a:stretch>
            <a:fillRect/>
          </a:stretch>
        </p:blipFill>
        <p:spPr bwMode="auto">
          <a:xfrm>
            <a:off x="3990975" y="3776663"/>
            <a:ext cx="70326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brian.roos\Desktop\cohort\Our CBP\Latest\VE635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t="3592" r="19064"/>
          <a:stretch>
            <a:fillRect/>
          </a:stretch>
        </p:blipFill>
        <p:spPr bwMode="auto">
          <a:xfrm>
            <a:off x="-1" y="-1"/>
            <a:ext cx="7858540" cy="6858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413C3EC-722B-4EBE-A638-789102DF4CD5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7" name="TextBox 6"/>
          <p:cNvSpPr txBox="1"/>
          <p:nvPr/>
        </p:nvSpPr>
        <p:spPr>
          <a:xfrm>
            <a:off x="3087171" y="1099065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Sherri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17101" y="2717560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Lloyd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6621" y="2532894"/>
            <a:ext cx="723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Brian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53200" y="2532894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Kurt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1304" y="1283731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Wilma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858539" y="-1"/>
            <a:ext cx="144448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6553200" y="1099065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Cynthia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17101" y="1283731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M</a:t>
            </a:r>
            <a:r>
              <a:rPr lang="en-US" dirty="0" smtClean="0">
                <a:solidFill>
                  <a:srgbClr val="FF0000"/>
                </a:solidFill>
              </a:rPr>
              <a:t>aria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56292" y="2348228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David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39634" y="2163562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Lane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01968" y="1283731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Gary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87390" y="5952837"/>
            <a:ext cx="2051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Teamwork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37483" y="2163562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L</a:t>
            </a:r>
            <a:r>
              <a:rPr lang="en-US" dirty="0" smtClean="0">
                <a:solidFill>
                  <a:srgbClr val="FF0000"/>
                </a:solidFill>
              </a:rPr>
              <a:t>iz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04450" y="1794230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Sue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5402" y="21115"/>
            <a:ext cx="6116198" cy="717014"/>
          </a:xfrm>
        </p:spPr>
        <p:txBody>
          <a:bodyPr/>
          <a:lstStyle/>
          <a:p>
            <a:r>
              <a:rPr lang="en-US" sz="2800" b="1" dirty="0" smtClean="0"/>
              <a:t>APG Emerging Leadership Cohort is a Go for 2013?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40" y="1277957"/>
            <a:ext cx="6351225" cy="5210979"/>
          </a:xfrm>
        </p:spPr>
        <p:txBody>
          <a:bodyPr/>
          <a:lstStyle/>
          <a:p>
            <a:pPr>
              <a:buClr>
                <a:srgbClr val="CC9900"/>
              </a:buClr>
              <a:buFont typeface="Wingdings" pitchFamily="2" charset="2"/>
              <a:buChar char="Ø"/>
            </a:pPr>
            <a:r>
              <a:rPr lang="en-US" sz="2400" dirty="0" smtClean="0"/>
              <a:t>Application packets slated to go out to tenant organizations 31 January 2013 with Applications due 13 March 2013</a:t>
            </a:r>
          </a:p>
          <a:p>
            <a:pPr>
              <a:buClr>
                <a:srgbClr val="CC9900"/>
              </a:buClr>
              <a:buNone/>
            </a:pPr>
            <a:r>
              <a:rPr lang="en-US" sz="2400" dirty="0" smtClean="0"/>
              <a:t> </a:t>
            </a:r>
          </a:p>
          <a:p>
            <a:pPr>
              <a:buClr>
                <a:srgbClr val="CC9900"/>
              </a:buClr>
              <a:buFont typeface="Wingdings" pitchFamily="2" charset="2"/>
              <a:buChar char="Ø"/>
            </a:pPr>
            <a:r>
              <a:rPr lang="en-US" sz="2400" dirty="0" smtClean="0"/>
              <a:t>Advertising  Planned</a:t>
            </a:r>
          </a:p>
          <a:p>
            <a:pPr lvl="1">
              <a:buFont typeface="Wingdings" pitchFamily="2" charset="2"/>
              <a:buChar char="v"/>
            </a:pPr>
            <a:r>
              <a:rPr lang="en-US" sz="2000" dirty="0" smtClean="0"/>
              <a:t>Current Cohort, Cohort alumni and APG   Senior Management Association (SMA) </a:t>
            </a:r>
          </a:p>
          <a:p>
            <a:pPr lvl="1">
              <a:buFont typeface="Wingdings" pitchFamily="2" charset="2"/>
              <a:buChar char="v"/>
            </a:pPr>
            <a:r>
              <a:rPr lang="en-US" sz="2000" dirty="0" err="1" smtClean="0"/>
              <a:t>MilSuite</a:t>
            </a:r>
            <a:endParaRPr lang="en-US" sz="2000" dirty="0" smtClean="0"/>
          </a:p>
          <a:p>
            <a:pPr lvl="1">
              <a:buFont typeface="Wingdings" pitchFamily="2" charset="2"/>
              <a:buChar char="v"/>
            </a:pPr>
            <a:endParaRPr lang="en-US" sz="2000" dirty="0" smtClean="0"/>
          </a:p>
          <a:p>
            <a:pPr>
              <a:buClr>
                <a:srgbClr val="CC9900"/>
              </a:buClr>
              <a:buFont typeface="Wingdings" pitchFamily="2" charset="2"/>
              <a:buChar char="Ø"/>
            </a:pPr>
            <a:r>
              <a:rPr lang="en-US" sz="2400" dirty="0" smtClean="0"/>
              <a:t>Pilot Cohort Planned</a:t>
            </a:r>
          </a:p>
          <a:p>
            <a:pPr lvl="1">
              <a:buFont typeface="Wingdings" pitchFamily="2" charset="2"/>
              <a:buChar char="v"/>
            </a:pPr>
            <a:r>
              <a:rPr lang="en-US" sz="2000" dirty="0" smtClean="0"/>
              <a:t>May-November 2013 in Building 6008</a:t>
            </a:r>
          </a:p>
          <a:p>
            <a:pPr lvl="1">
              <a:buFont typeface="Wingdings" pitchFamily="2" charset="2"/>
              <a:buChar char="v"/>
            </a:pPr>
            <a:r>
              <a:rPr lang="en-US" sz="2000" dirty="0" smtClean="0"/>
              <a:t>On hold due to potential sequestration            and budget cuts/training </a:t>
            </a:r>
          </a:p>
          <a:p>
            <a:pPr lvl="1">
              <a:buFont typeface="Wingdings" pitchFamily="2" charset="2"/>
              <a:buChar char="v"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034821-2EEC-4E01-987A-AED6FA5DACF0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1029" name="Picture 5" descr="C:\Users\brian.roos\AppData\Local\Microsoft\Windows\Temporary Internet Files\Content.IE5\CDNQNWUG\MP900402908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4193" y="2660575"/>
            <a:ext cx="2489812" cy="1867359"/>
          </a:xfrm>
          <a:prstGeom prst="rect">
            <a:avLst/>
          </a:prstGeom>
          <a:noFill/>
        </p:spPr>
      </p:pic>
      <p:sp>
        <p:nvSpPr>
          <p:cNvPr id="13" name="Vertical Scroll 12"/>
          <p:cNvSpPr/>
          <p:nvPr/>
        </p:nvSpPr>
        <p:spPr>
          <a:xfrm>
            <a:off x="5348688" y="4527934"/>
            <a:ext cx="3642912" cy="2079056"/>
          </a:xfrm>
          <a:prstGeom prst="verticalScroll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651653" y="4880472"/>
            <a:ext cx="30351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Get the Word </a:t>
            </a:r>
            <a:r>
              <a:rPr lang="en-US" sz="2800" b="1" dirty="0" smtClean="0"/>
              <a:t>OUT</a:t>
            </a:r>
            <a:r>
              <a:rPr lang="en-US" sz="2800" dirty="0" smtClean="0"/>
              <a:t> and the Applications </a:t>
            </a:r>
            <a:r>
              <a:rPr lang="en-US" sz="2800" b="1" dirty="0" smtClean="0"/>
              <a:t>IN</a:t>
            </a:r>
            <a:r>
              <a:rPr lang="en-US" sz="2800" dirty="0" smtClean="0"/>
              <a:t>!</a:t>
            </a:r>
            <a:endParaRPr lang="en-US" sz="2800" dirty="0"/>
          </a:p>
        </p:txBody>
      </p:sp>
      <p:pic>
        <p:nvPicPr>
          <p:cNvPr id="10" name="Picture 9" descr="imagesCAZZ7IIU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1718" y="925985"/>
            <a:ext cx="1773657" cy="17345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Leaders Guide our Future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034821-2EEC-4E01-987A-AED6FA5DACF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pic>
        <p:nvPicPr>
          <p:cNvPr id="3074" name="Picture 2" descr="C:\Users\brian.roos\AppData\Local\Microsoft\Windows\Temporary Internet Files\Content.Outlook\4983OU53\VE756.jpg"/>
          <p:cNvPicPr>
            <a:picLocks noChangeAspect="1" noChangeArrowheads="1"/>
          </p:cNvPicPr>
          <p:nvPr/>
        </p:nvPicPr>
        <p:blipFill>
          <a:blip r:embed="rId3"/>
          <a:srcRect t="4722" r="23799"/>
          <a:stretch>
            <a:fillRect/>
          </a:stretch>
        </p:blipFill>
        <p:spPr bwMode="auto">
          <a:xfrm>
            <a:off x="2710149" y="812413"/>
            <a:ext cx="6426966" cy="60269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1322021"/>
            <a:ext cx="4263528" cy="551689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We have all been there…</a:t>
            </a:r>
          </a:p>
          <a:p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…on the bike and alongside it</a:t>
            </a:r>
          </a:p>
          <a:p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3600" u="sng" dirty="0" smtClean="0">
                <a:solidFill>
                  <a:schemeClr val="bg1"/>
                </a:solidFill>
              </a:rPr>
              <a:t>WE</a:t>
            </a:r>
            <a:r>
              <a:rPr lang="en-US" sz="3600" dirty="0" smtClean="0">
                <a:solidFill>
                  <a:schemeClr val="bg1"/>
                </a:solidFill>
              </a:rPr>
              <a:t> are responsible to keep the cycle going</a:t>
            </a:r>
          </a:p>
          <a:p>
            <a:endParaRPr lang="en-US" sz="1050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2220913" y="76200"/>
            <a:ext cx="6629400" cy="563563"/>
          </a:xfrm>
        </p:spPr>
        <p:txBody>
          <a:bodyPr/>
          <a:lstStyle/>
          <a:p>
            <a:r>
              <a:rPr lang="en-US" sz="3200" dirty="0" smtClean="0"/>
              <a:t>Community Based Project Goal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15913" y="1192213"/>
            <a:ext cx="8534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914400" eaLnBrk="0" hangingPunct="0">
              <a:spcBef>
                <a:spcPct val="20000"/>
              </a:spcBef>
              <a:spcAft>
                <a:spcPts val="600"/>
              </a:spcAft>
              <a:buClr>
                <a:srgbClr val="CC9900"/>
              </a:buClr>
              <a:buFont typeface="Wingdings" pitchFamily="2" charset="2"/>
              <a:buChar char="Ø"/>
            </a:pPr>
            <a:endParaRPr lang="en-US" sz="2000" dirty="0"/>
          </a:p>
        </p:txBody>
      </p:sp>
      <p:sp>
        <p:nvSpPr>
          <p:cNvPr id="1434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C60533A-8551-42C0-9B52-E99088F16255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6" name="Rectangle 5"/>
          <p:cNvSpPr/>
          <p:nvPr/>
        </p:nvSpPr>
        <p:spPr>
          <a:xfrm>
            <a:off x="205742" y="1540933"/>
            <a:ext cx="867568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buClr>
                <a:srgbClr val="CC9900"/>
              </a:buClr>
              <a:buFont typeface="Wingdings" pitchFamily="2" charset="2"/>
              <a:buChar char="Ø"/>
            </a:pPr>
            <a:r>
              <a:rPr lang="en-US" sz="2600" dirty="0" smtClean="0"/>
              <a:t>To Develop an APG Emerging Leaders Cohort  Program</a:t>
            </a:r>
          </a:p>
          <a:p>
            <a:pPr marL="804863" lvl="1" indent="-347663">
              <a:spcAft>
                <a:spcPts val="1200"/>
              </a:spcAft>
              <a:buFont typeface="Wingdings" pitchFamily="2" charset="2"/>
              <a:buChar char="v"/>
            </a:pPr>
            <a:r>
              <a:rPr lang="en-US" sz="2200" dirty="0" smtClean="0"/>
              <a:t>Six month developmental program for those aspiring to be leaders and managers.  </a:t>
            </a:r>
          </a:p>
          <a:p>
            <a:pPr marL="804863" lvl="1" indent="-347663">
              <a:spcAft>
                <a:spcPts val="1200"/>
              </a:spcAft>
              <a:buFont typeface="Wingdings" pitchFamily="2" charset="2"/>
              <a:buChar char="v"/>
            </a:pPr>
            <a:r>
              <a:rPr lang="en-US" sz="2200" dirty="0" smtClean="0"/>
              <a:t>Provide skills and tools to prepare and empower future leaders to fill the gap of a soon-to-retire workforce.  </a:t>
            </a:r>
          </a:p>
          <a:p>
            <a:pPr marL="804863" lvl="1" indent="-347663">
              <a:spcAft>
                <a:spcPts val="1200"/>
              </a:spcAft>
              <a:buFont typeface="Wingdings" pitchFamily="2" charset="2"/>
              <a:buChar char="v"/>
            </a:pPr>
            <a:r>
              <a:rPr lang="en-US" sz="2200" dirty="0" smtClean="0"/>
              <a:t>Open to the entire APG community and will allow the opportunity to build lasting interagency relationships at APG through an Action Learning curriculum. </a:t>
            </a:r>
          </a:p>
          <a:p>
            <a:pPr marL="804863" lvl="1" indent="-347663">
              <a:spcAft>
                <a:spcPts val="1200"/>
              </a:spcAft>
              <a:buFont typeface="Wingdings" pitchFamily="2" charset="2"/>
              <a:buChar char="v"/>
            </a:pPr>
            <a:r>
              <a:rPr lang="en-US" sz="2200" dirty="0" smtClean="0"/>
              <a:t>This effort will ensure the development of future leaders despite the current hiring/budget climate.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Confusion ensues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120650" y="1371600"/>
            <a:ext cx="8229600" cy="4525963"/>
          </a:xfrm>
        </p:spPr>
        <p:txBody>
          <a:bodyPr/>
          <a:lstStyle/>
          <a:p>
            <a:endParaRPr lang="en-US" sz="2400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413C3EC-722B-4EBE-A638-789102DF4CD5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endParaRPr lang="en-US" sz="2800" dirty="0" smtClean="0">
              <a:solidFill>
                <a:schemeClr val="bg1"/>
              </a:solidFill>
            </a:endParaRPr>
          </a:p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All </a:t>
            </a:r>
            <a:r>
              <a:rPr lang="en-US" sz="4000" dirty="0">
                <a:solidFill>
                  <a:schemeClr val="bg1"/>
                </a:solidFill>
              </a:rPr>
              <a:t>W</a:t>
            </a:r>
            <a:r>
              <a:rPr lang="en-US" sz="4000" dirty="0" smtClean="0">
                <a:solidFill>
                  <a:schemeClr val="bg1"/>
                </a:solidFill>
              </a:rPr>
              <a:t>orking </a:t>
            </a:r>
            <a:r>
              <a:rPr lang="en-US" sz="4000" dirty="0">
                <a:solidFill>
                  <a:schemeClr val="bg1"/>
                </a:solidFill>
              </a:rPr>
              <a:t>T</a:t>
            </a:r>
            <a:r>
              <a:rPr lang="en-US" sz="4000" dirty="0" smtClean="0">
                <a:solidFill>
                  <a:schemeClr val="bg1"/>
                </a:solidFill>
              </a:rPr>
              <a:t>oward Same Goal</a:t>
            </a:r>
          </a:p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81581" y="4256705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Sherri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295" y="4441371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Lloyd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62090" y="4409105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Brian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81782" y="3887373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Kurt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52782" y="3887373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Wilma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2" name="Picture 2" descr="C:\Users\brian.roos\Desktop\cohort\Our CBP\Latest\VE710.jpg"/>
          <p:cNvPicPr>
            <a:picLocks noChangeAspect="1" noChangeArrowheads="1"/>
          </p:cNvPicPr>
          <p:nvPr/>
        </p:nvPicPr>
        <p:blipFill>
          <a:blip r:embed="rId3"/>
          <a:srcRect t="9779"/>
          <a:stretch>
            <a:fillRect/>
          </a:stretch>
        </p:blipFill>
        <p:spPr bwMode="auto">
          <a:xfrm>
            <a:off x="0" y="1162769"/>
            <a:ext cx="9144000" cy="6187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725903" y="3333375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Sherri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19836" y="4072039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Lloyd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3356" y="4256705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Brian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77852" y="2964043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Kurt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97323" y="2964043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Wilma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Confusion ensues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120650" y="1371600"/>
            <a:ext cx="8229600" cy="4525963"/>
          </a:xfrm>
        </p:spPr>
        <p:txBody>
          <a:bodyPr/>
          <a:lstStyle/>
          <a:p>
            <a:endParaRPr lang="en-US" sz="2400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413C3EC-722B-4EBE-A638-789102DF4CD5}" type="slidenum">
              <a:rPr lang="en-US" smtClean="0"/>
              <a:pPr/>
              <a:t>5</a:t>
            </a:fld>
            <a:endParaRPr lang="en-US" smtClean="0"/>
          </a:p>
        </p:txBody>
      </p:sp>
      <p:pic>
        <p:nvPicPr>
          <p:cNvPr id="22533" name="Picture 2" descr="C:\Users\brian.roos\Desktop\cohort\Our CBP\Latest\VE8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03514"/>
            <a:ext cx="9144000" cy="5954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endParaRPr lang="en-US" sz="2800" dirty="0" smtClean="0">
              <a:solidFill>
                <a:schemeClr val="bg1"/>
              </a:solidFill>
            </a:endParaRPr>
          </a:p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Group Dynamics Shift</a:t>
            </a:r>
          </a:p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81581" y="4256705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Sherri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295" y="4441371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Lloyd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62090" y="4409105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Brian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81782" y="3887373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Kurt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52782" y="3887373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Wilma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034821-2EEC-4E01-987A-AED6FA5DACF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245225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46384"/>
            <a:ext cx="8991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ＭＳ Ｐゴシック" charset="-128"/>
                <a:cs typeface="ＭＳ Ｐゴシック" charset="-128"/>
              </a:rPr>
              <a:t>Emerging Leader CBP Timeline 2012-2013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ＭＳ Ｐゴシック" charset="-128"/>
              <a:cs typeface="ＭＳ Ｐゴシック" charset="-128"/>
            </a:endParaRPr>
          </a:p>
        </p:txBody>
      </p:sp>
      <p:grpSp>
        <p:nvGrpSpPr>
          <p:cNvPr id="7" name="Group 103"/>
          <p:cNvGrpSpPr/>
          <p:nvPr/>
        </p:nvGrpSpPr>
        <p:grpSpPr>
          <a:xfrm>
            <a:off x="277332" y="609600"/>
            <a:ext cx="6201617" cy="320675"/>
            <a:chOff x="413456" y="600722"/>
            <a:chExt cx="6256221" cy="320675"/>
          </a:xfrm>
        </p:grpSpPr>
        <p:grpSp>
          <p:nvGrpSpPr>
            <p:cNvPr id="8" name="Group 102"/>
            <p:cNvGrpSpPr/>
            <p:nvPr/>
          </p:nvGrpSpPr>
          <p:grpSpPr>
            <a:xfrm>
              <a:off x="413456" y="600722"/>
              <a:ext cx="5674244" cy="320675"/>
              <a:chOff x="413456" y="600722"/>
              <a:chExt cx="5674244" cy="320675"/>
            </a:xfrm>
          </p:grpSpPr>
          <p:sp>
            <p:nvSpPr>
              <p:cNvPr id="10" name="Rectangle 4"/>
              <p:cNvSpPr>
                <a:spLocks noChangeArrowheads="1"/>
              </p:cNvSpPr>
              <p:nvPr/>
            </p:nvSpPr>
            <p:spPr bwMode="auto">
              <a:xfrm>
                <a:off x="413456" y="609600"/>
                <a:ext cx="1444435" cy="309418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3"/>
                </a:solidFill>
                <a:miter lim="800000"/>
                <a:headEnd/>
                <a:tailEnd/>
              </a:ln>
              <a:effectLst/>
            </p:spPr>
            <p:txBody>
              <a:bodyPr wrap="none" lIns="128588" tIns="65088" rIns="128588" bIns="65088" anchor="ctr"/>
              <a:lstStyle/>
              <a:p>
                <a:pPr algn="ctr" defTabSz="1279525"/>
                <a:r>
                  <a:rPr lang="en-US" sz="1800" b="1" dirty="0" smtClean="0">
                    <a:solidFill>
                      <a:srgbClr val="000000"/>
                    </a:solidFill>
                    <a:latin typeface="Palatino Linotype" pitchFamily="18" charset="0"/>
                  </a:rPr>
                  <a:t>SEP</a:t>
                </a:r>
                <a:endParaRPr lang="en-US" sz="1800" b="1" dirty="0">
                  <a:solidFill>
                    <a:srgbClr val="000000"/>
                  </a:solidFill>
                  <a:latin typeface="Palatino Linotype" pitchFamily="18" charset="0"/>
                </a:endParaRPr>
              </a:p>
            </p:txBody>
          </p:sp>
          <p:sp>
            <p:nvSpPr>
              <p:cNvPr id="11" name="Rectangle 5"/>
              <p:cNvSpPr>
                <a:spLocks noChangeArrowheads="1"/>
              </p:cNvSpPr>
              <p:nvPr/>
            </p:nvSpPr>
            <p:spPr bwMode="auto">
              <a:xfrm>
                <a:off x="1872192" y="609600"/>
                <a:ext cx="1444435" cy="309418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3"/>
                </a:solidFill>
                <a:miter lim="800000"/>
                <a:headEnd/>
                <a:tailEnd/>
              </a:ln>
              <a:effectLst/>
            </p:spPr>
            <p:txBody>
              <a:bodyPr wrap="none" lIns="128588" tIns="65088" rIns="128588" bIns="65088" anchor="ctr"/>
              <a:lstStyle/>
              <a:p>
                <a:pPr algn="ctr" defTabSz="1279525"/>
                <a:r>
                  <a:rPr lang="en-US" sz="1800" b="1" dirty="0" smtClean="0">
                    <a:solidFill>
                      <a:srgbClr val="000000"/>
                    </a:solidFill>
                    <a:latin typeface="Palatino Linotype" pitchFamily="18" charset="0"/>
                  </a:rPr>
                  <a:t>OCT</a:t>
                </a:r>
                <a:endParaRPr lang="en-US" sz="1800" b="1" dirty="0">
                  <a:solidFill>
                    <a:srgbClr val="000000"/>
                  </a:solidFill>
                  <a:latin typeface="Palatino Linotype" pitchFamily="18" charset="0"/>
                </a:endParaRPr>
              </a:p>
            </p:txBody>
          </p:sp>
          <p:sp>
            <p:nvSpPr>
              <p:cNvPr id="12" name="Rectangle 6"/>
              <p:cNvSpPr>
                <a:spLocks noChangeArrowheads="1"/>
              </p:cNvSpPr>
              <p:nvPr/>
            </p:nvSpPr>
            <p:spPr bwMode="auto">
              <a:xfrm>
                <a:off x="3330928" y="609599"/>
                <a:ext cx="876456" cy="311797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3"/>
                </a:solidFill>
                <a:miter lim="800000"/>
                <a:headEnd/>
                <a:tailEnd/>
              </a:ln>
              <a:effectLst/>
            </p:spPr>
            <p:txBody>
              <a:bodyPr wrap="none" lIns="128588" tIns="65088" rIns="128588" bIns="65088" anchor="ctr"/>
              <a:lstStyle/>
              <a:p>
                <a:pPr algn="ctr" defTabSz="1279525"/>
                <a:r>
                  <a:rPr lang="en-US" sz="1800" b="1" dirty="0" smtClean="0">
                    <a:solidFill>
                      <a:srgbClr val="000000"/>
                    </a:solidFill>
                    <a:latin typeface="Palatino Linotype" pitchFamily="18" charset="0"/>
                  </a:rPr>
                  <a:t>NOV</a:t>
                </a:r>
                <a:endParaRPr lang="en-US" sz="1800" b="1" dirty="0">
                  <a:solidFill>
                    <a:srgbClr val="000000"/>
                  </a:solidFill>
                  <a:latin typeface="Palatino Linotype" pitchFamily="18" charset="0"/>
                </a:endParaRPr>
              </a:p>
            </p:txBody>
          </p:sp>
          <p:sp>
            <p:nvSpPr>
              <p:cNvPr id="13" name="Rectangle 7"/>
              <p:cNvSpPr>
                <a:spLocks noChangeArrowheads="1"/>
              </p:cNvSpPr>
              <p:nvPr/>
            </p:nvSpPr>
            <p:spPr bwMode="auto">
              <a:xfrm>
                <a:off x="4207384" y="600722"/>
                <a:ext cx="1076651" cy="320675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3"/>
                </a:solidFill>
                <a:miter lim="800000"/>
                <a:headEnd/>
                <a:tailEnd/>
              </a:ln>
              <a:effectLst/>
            </p:spPr>
            <p:txBody>
              <a:bodyPr wrap="none" lIns="128588" tIns="65088" rIns="128588" bIns="65088" anchor="ctr"/>
              <a:lstStyle/>
              <a:p>
                <a:pPr algn="ctr" defTabSz="1279525"/>
                <a:r>
                  <a:rPr lang="en-US" sz="1800" b="1" dirty="0" smtClean="0">
                    <a:solidFill>
                      <a:srgbClr val="000000"/>
                    </a:solidFill>
                    <a:latin typeface="Palatino Linotype" pitchFamily="18" charset="0"/>
                  </a:rPr>
                  <a:t>DEC</a:t>
                </a:r>
                <a:endParaRPr lang="en-US" sz="1800" b="1" dirty="0">
                  <a:solidFill>
                    <a:srgbClr val="000000"/>
                  </a:solidFill>
                  <a:latin typeface="Palatino Linotype" pitchFamily="18" charset="0"/>
                </a:endParaRPr>
              </a:p>
            </p:txBody>
          </p:sp>
          <p:sp>
            <p:nvSpPr>
              <p:cNvPr id="14" name="Rectangle 8"/>
              <p:cNvSpPr>
                <a:spLocks noChangeArrowheads="1"/>
              </p:cNvSpPr>
              <p:nvPr/>
            </p:nvSpPr>
            <p:spPr bwMode="auto">
              <a:xfrm>
                <a:off x="5284035" y="625475"/>
                <a:ext cx="803665" cy="29592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3"/>
                </a:solidFill>
                <a:miter lim="800000"/>
                <a:headEnd/>
                <a:tailEnd/>
              </a:ln>
              <a:effectLst/>
            </p:spPr>
            <p:txBody>
              <a:bodyPr wrap="none" lIns="128588" tIns="65088" rIns="128588" bIns="65088" anchor="ctr"/>
              <a:lstStyle/>
              <a:p>
                <a:pPr algn="ctr" defTabSz="1279525"/>
                <a:r>
                  <a:rPr lang="en-US" sz="1800" b="1" dirty="0" smtClean="0">
                    <a:solidFill>
                      <a:srgbClr val="000000"/>
                    </a:solidFill>
                    <a:latin typeface="Palatino Linotype" pitchFamily="18" charset="0"/>
                  </a:rPr>
                  <a:t>JAN</a:t>
                </a:r>
                <a:endParaRPr lang="en-US" sz="1800" b="1" dirty="0">
                  <a:solidFill>
                    <a:srgbClr val="000000"/>
                  </a:solidFill>
                  <a:latin typeface="Palatino Linotype" pitchFamily="18" charset="0"/>
                </a:endParaRPr>
              </a:p>
            </p:txBody>
          </p:sp>
        </p:grp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6087700" y="607221"/>
              <a:ext cx="581977" cy="311797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accent3"/>
              </a:solidFill>
              <a:miter lim="800000"/>
              <a:headEnd/>
              <a:tailEnd/>
            </a:ln>
            <a:effectLst/>
          </p:spPr>
          <p:txBody>
            <a:bodyPr wrap="none" lIns="128588" tIns="65088" rIns="128588" bIns="65088" anchor="ctr"/>
            <a:lstStyle/>
            <a:p>
              <a:pPr algn="ctr" defTabSz="1279525"/>
              <a:r>
                <a:rPr lang="en-US" b="1" dirty="0">
                  <a:solidFill>
                    <a:srgbClr val="000000"/>
                  </a:solidFill>
                  <a:latin typeface="Palatino Linotype" pitchFamily="18" charset="0"/>
                </a:rPr>
                <a:t>FEB</a:t>
              </a:r>
            </a:p>
          </p:txBody>
        </p:sp>
      </p:grpSp>
      <p:sp>
        <p:nvSpPr>
          <p:cNvPr id="15" name="Line 11"/>
          <p:cNvSpPr>
            <a:spLocks noChangeShapeType="1"/>
          </p:cNvSpPr>
          <p:nvPr/>
        </p:nvSpPr>
        <p:spPr bwMode="auto">
          <a:xfrm>
            <a:off x="1700155" y="609600"/>
            <a:ext cx="0" cy="6095987"/>
          </a:xfrm>
          <a:prstGeom prst="line">
            <a:avLst/>
          </a:prstGeom>
          <a:noFill/>
          <a:ln w="6350">
            <a:solidFill>
              <a:srgbClr val="C0C0C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3158892" y="609600"/>
            <a:ext cx="0" cy="6095987"/>
          </a:xfrm>
          <a:prstGeom prst="line">
            <a:avLst/>
          </a:prstGeom>
          <a:noFill/>
          <a:ln w="6350">
            <a:solidFill>
              <a:srgbClr val="C0C0C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>
            <a:off x="4038373" y="618478"/>
            <a:ext cx="0" cy="6095987"/>
          </a:xfrm>
          <a:prstGeom prst="line">
            <a:avLst/>
          </a:prstGeom>
          <a:noFill/>
          <a:ln w="6350">
            <a:solidFill>
              <a:srgbClr val="C0C0C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5105400" y="581805"/>
            <a:ext cx="0" cy="6095987"/>
          </a:xfrm>
          <a:prstGeom prst="line">
            <a:avLst/>
          </a:prstGeom>
          <a:noFill/>
          <a:ln w="6350">
            <a:solidFill>
              <a:srgbClr val="C0C0C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Line 15"/>
          <p:cNvSpPr>
            <a:spLocks noChangeShapeType="1"/>
          </p:cNvSpPr>
          <p:nvPr/>
        </p:nvSpPr>
        <p:spPr bwMode="auto">
          <a:xfrm>
            <a:off x="5902051" y="659059"/>
            <a:ext cx="0" cy="6095987"/>
          </a:xfrm>
          <a:prstGeom prst="line">
            <a:avLst/>
          </a:prstGeom>
          <a:noFill/>
          <a:ln w="6350">
            <a:solidFill>
              <a:srgbClr val="C0C0C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cxnSp>
        <p:nvCxnSpPr>
          <p:cNvPr id="20" name="AutoShape 49"/>
          <p:cNvCxnSpPr>
            <a:cxnSpLocks noChangeShapeType="1"/>
          </p:cNvCxnSpPr>
          <p:nvPr/>
        </p:nvCxnSpPr>
        <p:spPr bwMode="auto">
          <a:xfrm>
            <a:off x="228600" y="3352800"/>
            <a:ext cx="8763000" cy="0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</p:cxnSp>
      <p:grpSp>
        <p:nvGrpSpPr>
          <p:cNvPr id="21" name="Group 256"/>
          <p:cNvGrpSpPr/>
          <p:nvPr/>
        </p:nvGrpSpPr>
        <p:grpSpPr>
          <a:xfrm>
            <a:off x="76200" y="1810328"/>
            <a:ext cx="1599746" cy="3913908"/>
            <a:chOff x="76200" y="1810328"/>
            <a:chExt cx="1599746" cy="3913908"/>
          </a:xfrm>
        </p:grpSpPr>
        <p:sp>
          <p:nvSpPr>
            <p:cNvPr id="22" name="Rectangle 17"/>
            <p:cNvSpPr>
              <a:spLocks noChangeArrowheads="1"/>
            </p:cNvSpPr>
            <p:nvPr/>
          </p:nvSpPr>
          <p:spPr bwMode="auto">
            <a:xfrm>
              <a:off x="76200" y="3953164"/>
              <a:ext cx="761546" cy="618836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000" b="1" dirty="0" smtClean="0">
                  <a:latin typeface="Palatino Linotype" pitchFamily="18" charset="0"/>
                </a:rPr>
                <a:t>FY12</a:t>
              </a:r>
            </a:p>
            <a:p>
              <a:pPr algn="ctr"/>
              <a:r>
                <a:rPr lang="en-US" sz="1000" b="1" dirty="0" smtClean="0">
                  <a:latin typeface="Palatino Linotype" pitchFamily="18" charset="0"/>
                </a:rPr>
                <a:t>Seed </a:t>
              </a:r>
            </a:p>
            <a:p>
              <a:pPr algn="ctr"/>
              <a:r>
                <a:rPr lang="en-US" sz="1000" b="1" dirty="0" smtClean="0">
                  <a:latin typeface="Palatino Linotype" pitchFamily="18" charset="0"/>
                </a:rPr>
                <a:t> Funding </a:t>
              </a:r>
            </a:p>
            <a:p>
              <a:pPr algn="ctr"/>
              <a:r>
                <a:rPr lang="en-US" sz="1000" b="1" dirty="0" err="1" smtClean="0">
                  <a:latin typeface="Palatino Linotype" pitchFamily="18" charset="0"/>
                </a:rPr>
                <a:t>Mtg</a:t>
              </a:r>
              <a:r>
                <a:rPr lang="en-US" sz="1000" b="1" dirty="0" smtClean="0">
                  <a:latin typeface="Palatino Linotype" pitchFamily="18" charset="0"/>
                </a:rPr>
                <a:t>     </a:t>
              </a:r>
              <a:endParaRPr lang="en-US" sz="1000" b="1" dirty="0">
                <a:latin typeface="Palatino Linotype" pitchFamily="18" charset="0"/>
              </a:endParaRPr>
            </a:p>
          </p:txBody>
        </p:sp>
        <p:sp>
          <p:nvSpPr>
            <p:cNvPr id="23" name="Rectangle 17"/>
            <p:cNvSpPr>
              <a:spLocks noChangeArrowheads="1"/>
            </p:cNvSpPr>
            <p:nvPr/>
          </p:nvSpPr>
          <p:spPr bwMode="auto">
            <a:xfrm>
              <a:off x="152400" y="4486564"/>
              <a:ext cx="533400" cy="390236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r>
                <a:rPr lang="en-US" sz="1000" b="1" dirty="0" smtClean="0">
                  <a:solidFill>
                    <a:srgbClr val="C00000"/>
                  </a:solidFill>
                  <a:latin typeface="Palatino Linotype" pitchFamily="18" charset="0"/>
                </a:rPr>
                <a:t>Wilma</a:t>
              </a:r>
              <a:endParaRPr lang="en-US" sz="1000" b="1" dirty="0">
                <a:solidFill>
                  <a:srgbClr val="C00000"/>
                </a:solidFill>
                <a:latin typeface="Palatino Linotype" pitchFamily="18" charset="0"/>
              </a:endParaRPr>
            </a:p>
          </p:txBody>
        </p:sp>
        <p:sp>
          <p:nvSpPr>
            <p:cNvPr id="24" name="Rectangle 17"/>
            <p:cNvSpPr>
              <a:spLocks noChangeArrowheads="1"/>
            </p:cNvSpPr>
            <p:nvPr/>
          </p:nvSpPr>
          <p:spPr bwMode="auto">
            <a:xfrm>
              <a:off x="1295400" y="3429000"/>
              <a:ext cx="380546" cy="390236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r>
                <a:rPr lang="en-US" sz="1000" b="1" dirty="0" smtClean="0">
                  <a:solidFill>
                    <a:srgbClr val="000000"/>
                  </a:solidFill>
                  <a:latin typeface="Palatino Linotype" pitchFamily="18" charset="0"/>
                </a:rPr>
                <a:t>SES</a:t>
              </a:r>
            </a:p>
            <a:p>
              <a:r>
                <a:rPr lang="en-US" sz="1000" b="1" dirty="0" smtClean="0">
                  <a:solidFill>
                    <a:srgbClr val="000000"/>
                  </a:solidFill>
                  <a:latin typeface="Palatino Linotype" pitchFamily="18" charset="0"/>
                </a:rPr>
                <a:t>Brief     </a:t>
              </a:r>
              <a:endParaRPr lang="en-US" sz="1000" b="1" dirty="0">
                <a:solidFill>
                  <a:srgbClr val="000000"/>
                </a:solidFill>
                <a:latin typeface="Palatino Linotype" pitchFamily="18" charset="0"/>
              </a:endParaRPr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914400" y="4572000"/>
              <a:ext cx="761546" cy="390236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000" b="1" dirty="0" smtClean="0">
                  <a:latin typeface="Palatino Linotype" pitchFamily="18" charset="0"/>
                </a:rPr>
                <a:t>SES </a:t>
              </a:r>
            </a:p>
            <a:p>
              <a:pPr algn="ctr"/>
              <a:r>
                <a:rPr lang="en-US" sz="1000" b="1" dirty="0" smtClean="0">
                  <a:latin typeface="Palatino Linotype" pitchFamily="18" charset="0"/>
                </a:rPr>
                <a:t>Slides</a:t>
              </a:r>
              <a:endParaRPr lang="en-US" sz="1000" b="1" dirty="0">
                <a:latin typeface="Palatino Linotype" pitchFamily="18" charset="0"/>
              </a:endParaRPr>
            </a:p>
          </p:txBody>
        </p:sp>
        <p:cxnSp>
          <p:nvCxnSpPr>
            <p:cNvPr id="26" name="AutoShape 53"/>
            <p:cNvCxnSpPr>
              <a:cxnSpLocks noChangeShapeType="1"/>
            </p:cNvCxnSpPr>
            <p:nvPr/>
          </p:nvCxnSpPr>
          <p:spPr bwMode="auto">
            <a:xfrm flipV="1">
              <a:off x="457200" y="3048000"/>
              <a:ext cx="0" cy="838200"/>
            </a:xfrm>
            <a:prstGeom prst="straightConnector1">
              <a:avLst/>
            </a:prstGeom>
            <a:noFill/>
            <a:ln w="6350" cap="sq">
              <a:solidFill>
                <a:schemeClr val="tx1"/>
              </a:solidFill>
              <a:round/>
              <a:headEnd type="diamond" w="sm" len="sm"/>
              <a:tailEnd type="diamond" w="sm" len="sm"/>
            </a:ln>
            <a:effectLst/>
          </p:spPr>
        </p:cxnSp>
        <p:sp>
          <p:nvSpPr>
            <p:cNvPr id="27" name="Rectangle 41"/>
            <p:cNvSpPr>
              <a:spLocks noChangeArrowheads="1"/>
            </p:cNvSpPr>
            <p:nvPr/>
          </p:nvSpPr>
          <p:spPr bwMode="auto">
            <a:xfrm>
              <a:off x="533400" y="2496128"/>
              <a:ext cx="381000" cy="390236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r>
                <a:rPr lang="en-US" sz="1000" b="1" dirty="0" smtClean="0">
                  <a:solidFill>
                    <a:srgbClr val="000000"/>
                  </a:solidFill>
                  <a:latin typeface="Palatino Linotype" pitchFamily="18" charset="0"/>
                </a:rPr>
                <a:t>15-20</a:t>
              </a:r>
              <a:endParaRPr lang="en-US" sz="1000" b="1" dirty="0">
                <a:solidFill>
                  <a:srgbClr val="000000"/>
                </a:solidFill>
                <a:latin typeface="Palatino Linotype" pitchFamily="18" charset="0"/>
              </a:endParaRPr>
            </a:p>
          </p:txBody>
        </p:sp>
        <p:sp>
          <p:nvSpPr>
            <p:cNvPr id="28" name="Rectangle 41"/>
            <p:cNvSpPr>
              <a:spLocks noChangeArrowheads="1"/>
            </p:cNvSpPr>
            <p:nvPr/>
          </p:nvSpPr>
          <p:spPr bwMode="auto">
            <a:xfrm>
              <a:off x="304800" y="2733964"/>
              <a:ext cx="228600" cy="390236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r>
                <a:rPr lang="en-US" sz="1000" b="1" dirty="0" smtClean="0">
                  <a:solidFill>
                    <a:srgbClr val="000000"/>
                  </a:solidFill>
                  <a:latin typeface="Palatino Linotype" pitchFamily="18" charset="0"/>
                </a:rPr>
                <a:t>7</a:t>
              </a:r>
              <a:endParaRPr lang="en-US" sz="1000" b="1" dirty="0">
                <a:solidFill>
                  <a:srgbClr val="000000"/>
                </a:solidFill>
                <a:latin typeface="Palatino Linotype" pitchFamily="18" charset="0"/>
              </a:endParaRPr>
            </a:p>
          </p:txBody>
        </p:sp>
        <p:cxnSp>
          <p:nvCxnSpPr>
            <p:cNvPr id="29" name="AutoShape 53"/>
            <p:cNvCxnSpPr>
              <a:cxnSpLocks noChangeShapeType="1"/>
            </p:cNvCxnSpPr>
            <p:nvPr/>
          </p:nvCxnSpPr>
          <p:spPr bwMode="auto">
            <a:xfrm flipV="1">
              <a:off x="762000" y="2895600"/>
              <a:ext cx="0" cy="2133600"/>
            </a:xfrm>
            <a:prstGeom prst="straightConnector1">
              <a:avLst/>
            </a:prstGeom>
            <a:noFill/>
            <a:ln w="6350" cap="sq">
              <a:solidFill>
                <a:schemeClr val="tx1"/>
              </a:solidFill>
              <a:round/>
              <a:headEnd type="diamond" w="sm" len="sm"/>
              <a:tailEnd type="diamond" w="sm" len="sm"/>
            </a:ln>
            <a:effectLst/>
          </p:spPr>
        </p:cxnSp>
        <p:sp>
          <p:nvSpPr>
            <p:cNvPr id="30" name="Rectangle 17"/>
            <p:cNvSpPr>
              <a:spLocks noChangeArrowheads="1"/>
            </p:cNvSpPr>
            <p:nvPr/>
          </p:nvSpPr>
          <p:spPr bwMode="auto">
            <a:xfrm>
              <a:off x="304800" y="5029200"/>
              <a:ext cx="761546" cy="390236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000" b="1" dirty="0" smtClean="0">
                  <a:latin typeface="Palatino Linotype" pitchFamily="18" charset="0"/>
                </a:rPr>
                <a:t>Curriculum </a:t>
              </a:r>
            </a:p>
            <a:p>
              <a:pPr algn="ctr"/>
              <a:r>
                <a:rPr lang="en-US" sz="1000" b="1" dirty="0" err="1" smtClean="0">
                  <a:latin typeface="Palatino Linotype" pitchFamily="18" charset="0"/>
                </a:rPr>
                <a:t>Strawman</a:t>
              </a:r>
              <a:r>
                <a:rPr lang="en-US" sz="1000" b="1" dirty="0" smtClean="0">
                  <a:latin typeface="Palatino Linotype" pitchFamily="18" charset="0"/>
                </a:rPr>
                <a:t>   </a:t>
              </a:r>
              <a:endParaRPr lang="en-US" sz="1000" b="1" dirty="0">
                <a:latin typeface="Palatino Linotype" pitchFamily="18" charset="0"/>
              </a:endParaRPr>
            </a:p>
          </p:txBody>
        </p:sp>
        <p:sp>
          <p:nvSpPr>
            <p:cNvPr id="31" name="Rectangle 17"/>
            <p:cNvSpPr>
              <a:spLocks noChangeArrowheads="1"/>
            </p:cNvSpPr>
            <p:nvPr/>
          </p:nvSpPr>
          <p:spPr bwMode="auto">
            <a:xfrm>
              <a:off x="304800" y="5334000"/>
              <a:ext cx="609600" cy="390236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r>
                <a:rPr lang="en-US" sz="1000" b="1" dirty="0" smtClean="0">
                  <a:solidFill>
                    <a:srgbClr val="C00000"/>
                  </a:solidFill>
                  <a:latin typeface="Palatino Linotype" pitchFamily="18" charset="0"/>
                </a:rPr>
                <a:t>Cynthia</a:t>
              </a:r>
              <a:endParaRPr lang="en-US" sz="1000" b="1" dirty="0">
                <a:solidFill>
                  <a:srgbClr val="C00000"/>
                </a:solidFill>
                <a:latin typeface="Palatino Linotype" pitchFamily="18" charset="0"/>
              </a:endParaRPr>
            </a:p>
          </p:txBody>
        </p:sp>
        <p:sp>
          <p:nvSpPr>
            <p:cNvPr id="32" name="Rectangle 41"/>
            <p:cNvSpPr>
              <a:spLocks noChangeArrowheads="1"/>
            </p:cNvSpPr>
            <p:nvPr/>
          </p:nvSpPr>
          <p:spPr bwMode="auto">
            <a:xfrm>
              <a:off x="914400" y="2191328"/>
              <a:ext cx="228600" cy="390236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r>
                <a:rPr lang="en-US" sz="1000" b="1" dirty="0" smtClean="0">
                  <a:solidFill>
                    <a:srgbClr val="000000"/>
                  </a:solidFill>
                  <a:latin typeface="Palatino Linotype" pitchFamily="18" charset="0"/>
                </a:rPr>
                <a:t>21</a:t>
              </a:r>
              <a:endParaRPr lang="en-US" sz="1000" b="1" dirty="0">
                <a:solidFill>
                  <a:srgbClr val="000000"/>
                </a:solidFill>
                <a:latin typeface="Palatino Linotype" pitchFamily="18" charset="0"/>
              </a:endParaRPr>
            </a:p>
          </p:txBody>
        </p:sp>
        <p:cxnSp>
          <p:nvCxnSpPr>
            <p:cNvPr id="33" name="AutoShape 53"/>
            <p:cNvCxnSpPr>
              <a:cxnSpLocks noChangeShapeType="1"/>
            </p:cNvCxnSpPr>
            <p:nvPr/>
          </p:nvCxnSpPr>
          <p:spPr bwMode="auto">
            <a:xfrm flipV="1">
              <a:off x="1066800" y="2667000"/>
              <a:ext cx="0" cy="1219200"/>
            </a:xfrm>
            <a:prstGeom prst="straightConnector1">
              <a:avLst/>
            </a:prstGeom>
            <a:noFill/>
            <a:ln w="6350" cap="sq">
              <a:solidFill>
                <a:schemeClr val="tx1"/>
              </a:solidFill>
              <a:round/>
              <a:headEnd type="diamond" w="sm" len="sm"/>
              <a:tailEnd type="diamond" w="sm" len="sm"/>
            </a:ln>
            <a:effectLst/>
          </p:spPr>
        </p:cxnSp>
        <p:sp>
          <p:nvSpPr>
            <p:cNvPr id="34" name="Rectangle 17"/>
            <p:cNvSpPr>
              <a:spLocks noChangeArrowheads="1"/>
            </p:cNvSpPr>
            <p:nvPr/>
          </p:nvSpPr>
          <p:spPr bwMode="auto">
            <a:xfrm>
              <a:off x="686254" y="3886200"/>
              <a:ext cx="761546" cy="390236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/>
              <a:r>
                <a:rPr lang="en-US" sz="1000" b="1" dirty="0" smtClean="0">
                  <a:latin typeface="Palatino Linotype" pitchFamily="18" charset="0"/>
                </a:rPr>
                <a:t>Draft </a:t>
              </a:r>
            </a:p>
            <a:p>
              <a:pPr algn="ctr"/>
              <a:r>
                <a:rPr lang="en-US" sz="1000" b="1" dirty="0">
                  <a:latin typeface="Palatino Linotype" pitchFamily="18" charset="0"/>
                </a:rPr>
                <a:t> </a:t>
              </a:r>
              <a:r>
                <a:rPr lang="en-US" sz="1000" b="1" dirty="0" smtClean="0">
                  <a:latin typeface="Palatino Linotype" pitchFamily="18" charset="0"/>
                </a:rPr>
                <a:t>   Packet    </a:t>
              </a:r>
              <a:endParaRPr lang="en-US" sz="1000" b="1" dirty="0">
                <a:latin typeface="Palatino Linotype" pitchFamily="18" charset="0"/>
              </a:endParaRPr>
            </a:p>
          </p:txBody>
        </p:sp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>
              <a:off x="762000" y="4154750"/>
              <a:ext cx="533400" cy="390236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r>
                <a:rPr lang="en-US" sz="1000" b="1" dirty="0" smtClean="0">
                  <a:solidFill>
                    <a:srgbClr val="C00000"/>
                  </a:solidFill>
                  <a:latin typeface="Palatino Linotype" pitchFamily="18" charset="0"/>
                </a:rPr>
                <a:t>Sherri</a:t>
              </a:r>
              <a:endParaRPr lang="en-US" sz="1000" b="1" dirty="0">
                <a:solidFill>
                  <a:srgbClr val="C00000"/>
                </a:solidFill>
                <a:latin typeface="Palatino Linotype" pitchFamily="18" charset="0"/>
              </a:endParaRPr>
            </a:p>
          </p:txBody>
        </p:sp>
        <p:sp>
          <p:nvSpPr>
            <p:cNvPr id="36" name="Rectangle 17"/>
            <p:cNvSpPr>
              <a:spLocks noChangeArrowheads="1"/>
            </p:cNvSpPr>
            <p:nvPr/>
          </p:nvSpPr>
          <p:spPr bwMode="auto">
            <a:xfrm>
              <a:off x="1066800" y="4800600"/>
              <a:ext cx="533400" cy="390236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r>
                <a:rPr lang="en-US" sz="1000" b="1" dirty="0" smtClean="0">
                  <a:solidFill>
                    <a:srgbClr val="C00000"/>
                  </a:solidFill>
                  <a:latin typeface="Palatino Linotype" pitchFamily="18" charset="0"/>
                </a:rPr>
                <a:t>Brian</a:t>
              </a:r>
              <a:endParaRPr lang="en-US" sz="1000" b="1" dirty="0">
                <a:solidFill>
                  <a:srgbClr val="C00000"/>
                </a:solidFill>
                <a:latin typeface="Palatino Linotype" pitchFamily="18" charset="0"/>
              </a:endParaRPr>
            </a:p>
          </p:txBody>
        </p:sp>
        <p:cxnSp>
          <p:nvCxnSpPr>
            <p:cNvPr id="37" name="AutoShape 53"/>
            <p:cNvCxnSpPr>
              <a:cxnSpLocks noChangeShapeType="1"/>
            </p:cNvCxnSpPr>
            <p:nvPr/>
          </p:nvCxnSpPr>
          <p:spPr bwMode="auto">
            <a:xfrm flipV="1">
              <a:off x="1524000" y="2209800"/>
              <a:ext cx="0" cy="1219200"/>
            </a:xfrm>
            <a:prstGeom prst="straightConnector1">
              <a:avLst/>
            </a:prstGeom>
            <a:noFill/>
            <a:ln w="6350" cap="sq">
              <a:solidFill>
                <a:schemeClr val="tx1"/>
              </a:solidFill>
              <a:round/>
              <a:headEnd type="diamond" w="sm" len="sm"/>
              <a:tailEnd type="diamond" w="sm" len="sm"/>
            </a:ln>
            <a:effectLst/>
          </p:spPr>
        </p:cxnSp>
        <p:sp>
          <p:nvSpPr>
            <p:cNvPr id="38" name="Rectangle 41"/>
            <p:cNvSpPr>
              <a:spLocks noChangeArrowheads="1"/>
            </p:cNvSpPr>
            <p:nvPr/>
          </p:nvSpPr>
          <p:spPr bwMode="auto">
            <a:xfrm>
              <a:off x="1371600" y="1810328"/>
              <a:ext cx="228600" cy="390236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r>
                <a:rPr lang="en-US" sz="1000" b="1" dirty="0" smtClean="0">
                  <a:solidFill>
                    <a:srgbClr val="000000"/>
                  </a:solidFill>
                  <a:latin typeface="Palatino Linotype" pitchFamily="18" charset="0"/>
                </a:rPr>
                <a:t>26</a:t>
              </a:r>
              <a:endParaRPr lang="en-US" sz="1000" b="1" dirty="0">
                <a:solidFill>
                  <a:srgbClr val="000000"/>
                </a:solidFill>
                <a:latin typeface="Palatino Linotype" pitchFamily="18" charset="0"/>
              </a:endParaRPr>
            </a:p>
          </p:txBody>
        </p:sp>
        <p:cxnSp>
          <p:nvCxnSpPr>
            <p:cNvPr id="39" name="AutoShape 53"/>
            <p:cNvCxnSpPr>
              <a:cxnSpLocks noChangeShapeType="1"/>
            </p:cNvCxnSpPr>
            <p:nvPr/>
          </p:nvCxnSpPr>
          <p:spPr bwMode="auto">
            <a:xfrm flipV="1">
              <a:off x="1295400" y="2438400"/>
              <a:ext cx="0" cy="2133600"/>
            </a:xfrm>
            <a:prstGeom prst="straightConnector1">
              <a:avLst/>
            </a:prstGeom>
            <a:noFill/>
            <a:ln w="6350" cap="sq">
              <a:solidFill>
                <a:schemeClr val="tx1"/>
              </a:solidFill>
              <a:round/>
              <a:headEnd type="diamond" w="sm" len="sm"/>
              <a:tailEnd type="diamond" w="sm" len="sm"/>
            </a:ln>
            <a:effectLst/>
          </p:spPr>
        </p:cxnSp>
        <p:sp>
          <p:nvSpPr>
            <p:cNvPr id="40" name="Rectangle 41"/>
            <p:cNvSpPr>
              <a:spLocks noChangeArrowheads="1"/>
            </p:cNvSpPr>
            <p:nvPr/>
          </p:nvSpPr>
          <p:spPr bwMode="auto">
            <a:xfrm>
              <a:off x="1143000" y="2029692"/>
              <a:ext cx="228600" cy="390236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r>
                <a:rPr lang="en-US" sz="1000" b="1" dirty="0" smtClean="0">
                  <a:solidFill>
                    <a:srgbClr val="000000"/>
                  </a:solidFill>
                  <a:latin typeface="Palatino Linotype" pitchFamily="18" charset="0"/>
                </a:rPr>
                <a:t>24</a:t>
              </a:r>
              <a:endParaRPr lang="en-US" sz="1000" b="1" dirty="0">
                <a:solidFill>
                  <a:srgbClr val="000000"/>
                </a:solidFill>
                <a:latin typeface="Palatino Linotype" pitchFamily="18" charset="0"/>
              </a:endParaRPr>
            </a:p>
          </p:txBody>
        </p:sp>
      </p:grp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457200" y="1209964"/>
            <a:ext cx="1905000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000" b="1" dirty="0" smtClean="0">
                <a:latin typeface="Palatino Linotype" pitchFamily="18" charset="0"/>
              </a:rPr>
              <a:t>Draft Packet Review</a:t>
            </a:r>
          </a:p>
        </p:txBody>
      </p:sp>
      <p:cxnSp>
        <p:nvCxnSpPr>
          <p:cNvPr id="42" name="AutoShape 53"/>
          <p:cNvCxnSpPr>
            <a:cxnSpLocks noChangeShapeType="1"/>
          </p:cNvCxnSpPr>
          <p:nvPr/>
        </p:nvCxnSpPr>
        <p:spPr bwMode="auto">
          <a:xfrm flipH="1">
            <a:off x="1066800" y="1295400"/>
            <a:ext cx="762000" cy="0"/>
          </a:xfrm>
          <a:prstGeom prst="straightConnector1">
            <a:avLst/>
          </a:prstGeom>
          <a:noFill/>
          <a:ln w="6350" cap="sq">
            <a:solidFill>
              <a:schemeClr val="tx1"/>
            </a:solidFill>
            <a:round/>
            <a:headEnd type="diamond" w="sm" len="sm"/>
            <a:tailEnd type="diamond" w="sm" len="sm"/>
          </a:ln>
          <a:effectLst/>
        </p:spPr>
      </p:cxnSp>
      <p:sp>
        <p:nvSpPr>
          <p:cNvPr id="43" name="Rectangle 17"/>
          <p:cNvSpPr>
            <a:spLocks noChangeArrowheads="1"/>
          </p:cNvSpPr>
          <p:nvPr/>
        </p:nvSpPr>
        <p:spPr bwMode="auto">
          <a:xfrm>
            <a:off x="1143000" y="1362364"/>
            <a:ext cx="609600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r>
              <a:rPr lang="en-US" sz="1000" b="1" dirty="0" smtClean="0">
                <a:solidFill>
                  <a:srgbClr val="C00000"/>
                </a:solidFill>
                <a:latin typeface="Palatino Linotype" pitchFamily="18" charset="0"/>
              </a:rPr>
              <a:t>Team</a:t>
            </a:r>
            <a:endParaRPr lang="en-US" sz="1000" b="1" dirty="0">
              <a:solidFill>
                <a:srgbClr val="C00000"/>
              </a:solidFill>
              <a:latin typeface="Palatino Linotype" pitchFamily="18" charset="0"/>
            </a:endParaRPr>
          </a:p>
        </p:txBody>
      </p:sp>
      <p:sp>
        <p:nvSpPr>
          <p:cNvPr id="44" name="Rectangle 41"/>
          <p:cNvSpPr>
            <a:spLocks noChangeArrowheads="1"/>
          </p:cNvSpPr>
          <p:nvPr/>
        </p:nvSpPr>
        <p:spPr bwMode="auto">
          <a:xfrm>
            <a:off x="1066800" y="914400"/>
            <a:ext cx="381000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r>
              <a:rPr lang="en-US" sz="1000" b="1" dirty="0" smtClean="0">
                <a:solidFill>
                  <a:srgbClr val="000000"/>
                </a:solidFill>
                <a:latin typeface="Palatino Linotype" pitchFamily="18" charset="0"/>
              </a:rPr>
              <a:t>21 Sep-4 Oct</a:t>
            </a:r>
            <a:endParaRPr lang="en-US" sz="1000" b="1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45" name="Rectangle 17"/>
          <p:cNvSpPr>
            <a:spLocks noChangeArrowheads="1"/>
          </p:cNvSpPr>
          <p:nvPr/>
        </p:nvSpPr>
        <p:spPr bwMode="auto">
          <a:xfrm>
            <a:off x="1600200" y="3904672"/>
            <a:ext cx="761546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000" b="1" dirty="0" smtClean="0">
                <a:latin typeface="Palatino Linotype" pitchFamily="18" charset="0"/>
              </a:rPr>
              <a:t>Lesson</a:t>
            </a:r>
          </a:p>
          <a:p>
            <a:pPr algn="ctr"/>
            <a:r>
              <a:rPr lang="en-US" sz="1000" b="1" dirty="0" smtClean="0">
                <a:latin typeface="Palatino Linotype" pitchFamily="18" charset="0"/>
              </a:rPr>
              <a:t>Plans </a:t>
            </a:r>
          </a:p>
          <a:p>
            <a:pPr algn="ctr"/>
            <a:r>
              <a:rPr lang="en-US" sz="1000" b="1" dirty="0" smtClean="0">
                <a:latin typeface="Palatino Linotype" pitchFamily="18" charset="0"/>
              </a:rPr>
              <a:t>Objectives</a:t>
            </a:r>
            <a:endParaRPr lang="en-US" sz="1000" b="1" dirty="0">
              <a:latin typeface="Palatino Linotype" pitchFamily="18" charset="0"/>
            </a:endParaRPr>
          </a:p>
        </p:txBody>
      </p:sp>
      <p:sp>
        <p:nvSpPr>
          <p:cNvPr id="46" name="Rectangle 17"/>
          <p:cNvSpPr>
            <a:spLocks noChangeArrowheads="1"/>
          </p:cNvSpPr>
          <p:nvPr/>
        </p:nvSpPr>
        <p:spPr bwMode="auto">
          <a:xfrm>
            <a:off x="1676400" y="4276436"/>
            <a:ext cx="533400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r>
              <a:rPr lang="en-US" sz="1000" b="1" dirty="0" smtClean="0">
                <a:solidFill>
                  <a:srgbClr val="C00000"/>
                </a:solidFill>
                <a:latin typeface="Palatino Linotype" pitchFamily="18" charset="0"/>
              </a:rPr>
              <a:t>Cynthia</a:t>
            </a:r>
            <a:endParaRPr lang="en-US" sz="1000" b="1" dirty="0">
              <a:solidFill>
                <a:srgbClr val="C00000"/>
              </a:solidFill>
              <a:latin typeface="Palatino Linotype" pitchFamily="18" charset="0"/>
            </a:endParaRPr>
          </a:p>
        </p:txBody>
      </p:sp>
      <p:cxnSp>
        <p:nvCxnSpPr>
          <p:cNvPr id="47" name="AutoShape 53"/>
          <p:cNvCxnSpPr>
            <a:cxnSpLocks noChangeShapeType="1"/>
          </p:cNvCxnSpPr>
          <p:nvPr/>
        </p:nvCxnSpPr>
        <p:spPr bwMode="auto">
          <a:xfrm flipV="1">
            <a:off x="1981200" y="2990272"/>
            <a:ext cx="0" cy="838200"/>
          </a:xfrm>
          <a:prstGeom prst="straightConnector1">
            <a:avLst/>
          </a:prstGeom>
          <a:noFill/>
          <a:ln w="6350" cap="sq">
            <a:solidFill>
              <a:schemeClr val="tx1"/>
            </a:solidFill>
            <a:round/>
            <a:headEnd type="diamond" w="sm" len="sm"/>
            <a:tailEnd type="diamond" w="sm" len="sm"/>
          </a:ln>
          <a:effectLst/>
        </p:spPr>
      </p:cxnSp>
      <p:sp>
        <p:nvSpPr>
          <p:cNvPr id="48" name="Rectangle 41"/>
          <p:cNvSpPr>
            <a:spLocks noChangeArrowheads="1"/>
          </p:cNvSpPr>
          <p:nvPr/>
        </p:nvSpPr>
        <p:spPr bwMode="auto">
          <a:xfrm>
            <a:off x="1828800" y="2676236"/>
            <a:ext cx="228600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r>
              <a:rPr lang="en-US" sz="1000" b="1" dirty="0" smtClean="0">
                <a:solidFill>
                  <a:srgbClr val="000000"/>
                </a:solidFill>
                <a:latin typeface="Palatino Linotype" pitchFamily="18" charset="0"/>
              </a:rPr>
              <a:t>9</a:t>
            </a:r>
            <a:endParaRPr lang="en-US" sz="1000" b="1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762000" y="5562600"/>
            <a:ext cx="1447800" cy="685800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Team meeting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000" dirty="0" smtClean="0"/>
              <a:t>upon receipt of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Strawman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50" name="AutoShape 53"/>
          <p:cNvCxnSpPr>
            <a:cxnSpLocks noChangeShapeType="1"/>
          </p:cNvCxnSpPr>
          <p:nvPr/>
        </p:nvCxnSpPr>
        <p:spPr bwMode="auto">
          <a:xfrm flipV="1">
            <a:off x="4343854" y="2933700"/>
            <a:ext cx="0" cy="838200"/>
          </a:xfrm>
          <a:prstGeom prst="straightConnector1">
            <a:avLst/>
          </a:prstGeom>
          <a:noFill/>
          <a:ln w="6350" cap="sq">
            <a:solidFill>
              <a:schemeClr val="tx1"/>
            </a:solidFill>
            <a:round/>
            <a:headEnd type="diamond" w="sm" len="sm"/>
            <a:tailEnd type="diamond" w="sm" len="sm"/>
          </a:ln>
          <a:effectLst/>
        </p:spPr>
      </p:cxnSp>
      <p:sp>
        <p:nvSpPr>
          <p:cNvPr id="51" name="Rectangle 41"/>
          <p:cNvSpPr>
            <a:spLocks noChangeArrowheads="1"/>
          </p:cNvSpPr>
          <p:nvPr/>
        </p:nvSpPr>
        <p:spPr bwMode="auto">
          <a:xfrm>
            <a:off x="4229554" y="2626783"/>
            <a:ext cx="228600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r>
              <a:rPr lang="en-US" sz="1000" b="1" dirty="0" smtClean="0">
                <a:solidFill>
                  <a:srgbClr val="000000"/>
                </a:solidFill>
                <a:latin typeface="Palatino Linotype" pitchFamily="18" charset="0"/>
              </a:rPr>
              <a:t>19</a:t>
            </a:r>
            <a:endParaRPr lang="en-US" sz="1000" b="1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52" name="Rectangle 17"/>
          <p:cNvSpPr>
            <a:spLocks noChangeArrowheads="1"/>
          </p:cNvSpPr>
          <p:nvPr/>
        </p:nvSpPr>
        <p:spPr bwMode="auto">
          <a:xfrm>
            <a:off x="4039281" y="3819236"/>
            <a:ext cx="761546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000" b="1" dirty="0" smtClean="0">
                <a:latin typeface="Palatino Linotype" pitchFamily="18" charset="0"/>
              </a:rPr>
              <a:t>Packet</a:t>
            </a:r>
          </a:p>
          <a:p>
            <a:pPr algn="ctr"/>
            <a:r>
              <a:rPr lang="en-US" sz="1000" b="1" dirty="0" smtClean="0">
                <a:latin typeface="Palatino Linotype" pitchFamily="18" charset="0"/>
              </a:rPr>
              <a:t>Approval</a:t>
            </a:r>
            <a:endParaRPr lang="en-US" sz="1000" b="1" dirty="0">
              <a:latin typeface="Palatino Linotype" pitchFamily="18" charset="0"/>
            </a:endParaRPr>
          </a:p>
        </p:txBody>
      </p:sp>
      <p:sp>
        <p:nvSpPr>
          <p:cNvPr id="53" name="Rectangle 17"/>
          <p:cNvSpPr>
            <a:spLocks noChangeArrowheads="1"/>
          </p:cNvSpPr>
          <p:nvPr/>
        </p:nvSpPr>
        <p:spPr bwMode="auto">
          <a:xfrm>
            <a:off x="4039281" y="4217747"/>
            <a:ext cx="533400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r>
              <a:rPr lang="en-US" sz="1000" b="1" dirty="0" smtClean="0">
                <a:solidFill>
                  <a:srgbClr val="C00000"/>
                </a:solidFill>
                <a:latin typeface="Palatino Linotype" pitchFamily="18" charset="0"/>
              </a:rPr>
              <a:t>APG</a:t>
            </a:r>
          </a:p>
          <a:p>
            <a:r>
              <a:rPr lang="en-US" sz="1000" b="1" dirty="0" smtClean="0">
                <a:solidFill>
                  <a:srgbClr val="C00000"/>
                </a:solidFill>
                <a:latin typeface="Palatino Linotype" pitchFamily="18" charset="0"/>
              </a:rPr>
              <a:t>Lawyer</a:t>
            </a:r>
            <a:endParaRPr lang="en-US" sz="1000" b="1" dirty="0">
              <a:solidFill>
                <a:srgbClr val="C00000"/>
              </a:solidFill>
              <a:latin typeface="Palatino Linotype" pitchFamily="18" charset="0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1905000" y="1600200"/>
            <a:ext cx="1219200" cy="99060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1000" dirty="0" smtClean="0"/>
              <a:t>Packet Includes: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</a:pPr>
            <a:r>
              <a:rPr lang="en-US" sz="1000" dirty="0" smtClean="0"/>
              <a:t>Email letter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Short Curriculum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Program Criteria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Application</a:t>
            </a:r>
            <a:r>
              <a:rPr kumimoji="0" lang="en-US" sz="1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Form</a:t>
            </a:r>
          </a:p>
        </p:txBody>
      </p:sp>
      <p:sp>
        <p:nvSpPr>
          <p:cNvPr id="55" name="Rectangle 17"/>
          <p:cNvSpPr>
            <a:spLocks noChangeArrowheads="1"/>
          </p:cNvSpPr>
          <p:nvPr/>
        </p:nvSpPr>
        <p:spPr bwMode="auto">
          <a:xfrm>
            <a:off x="3276600" y="4572000"/>
            <a:ext cx="761546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000" b="1" dirty="0" smtClean="0">
                <a:latin typeface="Palatino Linotype" pitchFamily="18" charset="0"/>
              </a:rPr>
              <a:t>Lesson</a:t>
            </a:r>
          </a:p>
          <a:p>
            <a:pPr algn="ctr"/>
            <a:r>
              <a:rPr lang="en-US" sz="1000" b="1" dirty="0" smtClean="0">
                <a:latin typeface="Palatino Linotype" pitchFamily="18" charset="0"/>
              </a:rPr>
              <a:t>Plans </a:t>
            </a:r>
          </a:p>
          <a:p>
            <a:pPr algn="ctr"/>
            <a:r>
              <a:rPr lang="en-US" sz="1000" b="1" dirty="0" smtClean="0">
                <a:latin typeface="Palatino Linotype" pitchFamily="18" charset="0"/>
              </a:rPr>
              <a:t>Approval</a:t>
            </a:r>
            <a:endParaRPr lang="en-US" sz="1000" b="1" dirty="0">
              <a:latin typeface="Palatino Linotype" pitchFamily="18" charset="0"/>
            </a:endParaRPr>
          </a:p>
        </p:txBody>
      </p:sp>
      <p:cxnSp>
        <p:nvCxnSpPr>
          <p:cNvPr id="56" name="AutoShape 53"/>
          <p:cNvCxnSpPr>
            <a:cxnSpLocks noChangeShapeType="1"/>
          </p:cNvCxnSpPr>
          <p:nvPr/>
        </p:nvCxnSpPr>
        <p:spPr bwMode="auto">
          <a:xfrm flipV="1">
            <a:off x="3733800" y="2743200"/>
            <a:ext cx="0" cy="1676400"/>
          </a:xfrm>
          <a:prstGeom prst="straightConnector1">
            <a:avLst/>
          </a:prstGeom>
          <a:noFill/>
          <a:ln w="6350" cap="sq">
            <a:solidFill>
              <a:schemeClr val="tx1"/>
            </a:solidFill>
            <a:round/>
            <a:headEnd type="diamond" w="sm" len="sm"/>
            <a:tailEnd type="diamond" w="sm" len="sm"/>
          </a:ln>
          <a:effectLst/>
        </p:spPr>
      </p:cxnSp>
      <p:sp>
        <p:nvSpPr>
          <p:cNvPr id="57" name="Rectangle 17"/>
          <p:cNvSpPr>
            <a:spLocks noChangeArrowheads="1"/>
          </p:cNvSpPr>
          <p:nvPr/>
        </p:nvSpPr>
        <p:spPr bwMode="auto">
          <a:xfrm>
            <a:off x="3352800" y="5105400"/>
            <a:ext cx="609600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r>
              <a:rPr lang="en-US" sz="1000" b="1" dirty="0" smtClean="0">
                <a:solidFill>
                  <a:srgbClr val="C00000"/>
                </a:solidFill>
                <a:latin typeface="Palatino Linotype" pitchFamily="18" charset="0"/>
              </a:rPr>
              <a:t>Team</a:t>
            </a:r>
            <a:endParaRPr lang="en-US" sz="1000" b="1" dirty="0">
              <a:solidFill>
                <a:srgbClr val="C00000"/>
              </a:solidFill>
              <a:latin typeface="Palatino Linotype" pitchFamily="18" charset="0"/>
            </a:endParaRPr>
          </a:p>
        </p:txBody>
      </p:sp>
      <p:sp>
        <p:nvSpPr>
          <p:cNvPr id="58" name="Rectangle 17"/>
          <p:cNvSpPr>
            <a:spLocks noChangeArrowheads="1"/>
          </p:cNvSpPr>
          <p:nvPr/>
        </p:nvSpPr>
        <p:spPr bwMode="auto">
          <a:xfrm>
            <a:off x="5140505" y="2795154"/>
            <a:ext cx="761546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000" b="1" dirty="0" smtClean="0">
                <a:latin typeface="Palatino Linotype" pitchFamily="18" charset="0"/>
              </a:rPr>
              <a:t>Application </a:t>
            </a:r>
          </a:p>
          <a:p>
            <a:pPr algn="ctr"/>
            <a:r>
              <a:rPr lang="en-US" sz="1000" b="1" dirty="0" smtClean="0">
                <a:latin typeface="Palatino Linotype" pitchFamily="18" charset="0"/>
              </a:rPr>
              <a:t>Goes out</a:t>
            </a:r>
            <a:endParaRPr lang="en-US" sz="1000" b="1" dirty="0">
              <a:latin typeface="Palatino Linotype" pitchFamily="18" charset="0"/>
            </a:endParaRPr>
          </a:p>
        </p:txBody>
      </p:sp>
      <p:cxnSp>
        <p:nvCxnSpPr>
          <p:cNvPr id="59" name="AutoShape 53"/>
          <p:cNvCxnSpPr>
            <a:cxnSpLocks noChangeShapeType="1"/>
          </p:cNvCxnSpPr>
          <p:nvPr/>
        </p:nvCxnSpPr>
        <p:spPr bwMode="auto">
          <a:xfrm flipH="1">
            <a:off x="5450249" y="4345901"/>
            <a:ext cx="771257" cy="0"/>
          </a:xfrm>
          <a:prstGeom prst="straightConnector1">
            <a:avLst/>
          </a:prstGeom>
          <a:noFill/>
          <a:ln w="6350" cap="sq">
            <a:solidFill>
              <a:schemeClr val="tx1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60" name="Rectangle 41"/>
          <p:cNvSpPr>
            <a:spLocks noChangeArrowheads="1"/>
          </p:cNvSpPr>
          <p:nvPr/>
        </p:nvSpPr>
        <p:spPr bwMode="auto">
          <a:xfrm>
            <a:off x="5449113" y="2245783"/>
            <a:ext cx="1295400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r>
              <a:rPr lang="en-US" sz="1000" b="1" dirty="0" smtClean="0">
                <a:solidFill>
                  <a:srgbClr val="000000"/>
                </a:solidFill>
                <a:latin typeface="Palatino Linotype" pitchFamily="18" charset="0"/>
              </a:rPr>
              <a:t>Jan 14- Mar 13</a:t>
            </a:r>
            <a:endParaRPr lang="en-US" sz="1000" b="1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61" name="Rectangle 41"/>
          <p:cNvSpPr>
            <a:spLocks noChangeArrowheads="1"/>
          </p:cNvSpPr>
          <p:nvPr/>
        </p:nvSpPr>
        <p:spPr bwMode="auto">
          <a:xfrm>
            <a:off x="3581400" y="2362200"/>
            <a:ext cx="304800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r>
              <a:rPr lang="en-US" sz="1000" b="1" dirty="0" smtClean="0">
                <a:solidFill>
                  <a:srgbClr val="000000"/>
                </a:solidFill>
                <a:latin typeface="Palatino Linotype" pitchFamily="18" charset="0"/>
              </a:rPr>
              <a:t>15</a:t>
            </a:r>
            <a:endParaRPr lang="en-US" sz="1000" b="1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62" name="Rectangle 17"/>
          <p:cNvSpPr>
            <a:spLocks noChangeArrowheads="1"/>
          </p:cNvSpPr>
          <p:nvPr/>
        </p:nvSpPr>
        <p:spPr bwMode="auto">
          <a:xfrm>
            <a:off x="3276827" y="1286164"/>
            <a:ext cx="761546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000" b="1" dirty="0" smtClean="0">
                <a:latin typeface="Palatino Linotype" pitchFamily="18" charset="0"/>
              </a:rPr>
              <a:t>Identify /Define</a:t>
            </a:r>
          </a:p>
          <a:p>
            <a:pPr algn="ctr"/>
            <a:r>
              <a:rPr lang="en-US" sz="1000" b="1" dirty="0" smtClean="0">
                <a:latin typeface="Palatino Linotype" pitchFamily="18" charset="0"/>
              </a:rPr>
              <a:t>Role of</a:t>
            </a:r>
          </a:p>
          <a:p>
            <a:pPr algn="ctr"/>
            <a:r>
              <a:rPr lang="en-US" sz="1000" b="1" dirty="0" smtClean="0">
                <a:latin typeface="Palatino Linotype" pitchFamily="18" charset="0"/>
              </a:rPr>
              <a:t>Program Manager</a:t>
            </a:r>
            <a:endParaRPr lang="en-US" sz="1000" b="1" dirty="0">
              <a:latin typeface="Palatino Linotype" pitchFamily="18" charset="0"/>
            </a:endParaRPr>
          </a:p>
        </p:txBody>
      </p:sp>
      <p:sp>
        <p:nvSpPr>
          <p:cNvPr id="63" name="Rectangle 17"/>
          <p:cNvSpPr>
            <a:spLocks noChangeArrowheads="1"/>
          </p:cNvSpPr>
          <p:nvPr/>
        </p:nvSpPr>
        <p:spPr bwMode="auto">
          <a:xfrm>
            <a:off x="4343854" y="1600200"/>
            <a:ext cx="761546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000" b="1" dirty="0" smtClean="0">
                <a:latin typeface="Palatino Linotype" pitchFamily="18" charset="0"/>
              </a:rPr>
              <a:t>Location</a:t>
            </a:r>
            <a:endParaRPr lang="en-US" sz="1000" b="1" dirty="0">
              <a:latin typeface="Palatino Linotype" pitchFamily="18" charset="0"/>
            </a:endParaRPr>
          </a:p>
        </p:txBody>
      </p:sp>
      <p:sp>
        <p:nvSpPr>
          <p:cNvPr id="64" name="Rectangle 17"/>
          <p:cNvSpPr>
            <a:spLocks noChangeArrowheads="1"/>
          </p:cNvSpPr>
          <p:nvPr/>
        </p:nvSpPr>
        <p:spPr bwMode="auto">
          <a:xfrm>
            <a:off x="4267654" y="1855547"/>
            <a:ext cx="761546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000" b="1" dirty="0" smtClean="0">
                <a:latin typeface="Palatino Linotype" pitchFamily="18" charset="0"/>
              </a:rPr>
              <a:t>Classrooms #</a:t>
            </a:r>
            <a:endParaRPr lang="en-US" sz="1000" b="1" dirty="0">
              <a:latin typeface="Palatino Linotype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667000" y="3352800"/>
            <a:ext cx="8435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Instructors</a:t>
            </a:r>
            <a:endParaRPr lang="en-US" sz="1200" dirty="0"/>
          </a:p>
        </p:txBody>
      </p:sp>
      <p:sp>
        <p:nvSpPr>
          <p:cNvPr id="66" name="Rectangle 17"/>
          <p:cNvSpPr>
            <a:spLocks noChangeArrowheads="1"/>
          </p:cNvSpPr>
          <p:nvPr/>
        </p:nvSpPr>
        <p:spPr bwMode="auto">
          <a:xfrm flipH="1">
            <a:off x="5351369" y="3686848"/>
            <a:ext cx="1127580" cy="842434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000" b="1" dirty="0" smtClean="0">
                <a:latin typeface="Palatino Linotype" pitchFamily="18" charset="0"/>
              </a:rPr>
              <a:t>Sustainability </a:t>
            </a:r>
          </a:p>
          <a:p>
            <a:pPr algn="ctr"/>
            <a:r>
              <a:rPr lang="en-US" sz="1000" b="1" dirty="0" smtClean="0">
                <a:latin typeface="Palatino Linotype" pitchFamily="18" charset="0"/>
              </a:rPr>
              <a:t>Plan</a:t>
            </a:r>
            <a:endParaRPr lang="en-US" sz="1000" b="1" dirty="0">
              <a:latin typeface="Palatino Linotype" pitchFamily="18" charset="0"/>
            </a:endParaRPr>
          </a:p>
        </p:txBody>
      </p:sp>
      <p:sp>
        <p:nvSpPr>
          <p:cNvPr id="67" name="Rectangle 17"/>
          <p:cNvSpPr>
            <a:spLocks noChangeArrowheads="1"/>
          </p:cNvSpPr>
          <p:nvPr/>
        </p:nvSpPr>
        <p:spPr bwMode="auto">
          <a:xfrm>
            <a:off x="5982967" y="2821901"/>
            <a:ext cx="761546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000" b="1" dirty="0" smtClean="0">
                <a:latin typeface="Palatino Linotype" pitchFamily="18" charset="0"/>
              </a:rPr>
              <a:t>Advertising</a:t>
            </a:r>
            <a:endParaRPr lang="en-US" sz="1000" b="1" dirty="0">
              <a:latin typeface="Palatino Linotype" pitchFamily="18" charset="0"/>
            </a:endParaRPr>
          </a:p>
        </p:txBody>
      </p:sp>
      <p:sp>
        <p:nvSpPr>
          <p:cNvPr id="68" name="Rectangle 17"/>
          <p:cNvSpPr>
            <a:spLocks noChangeArrowheads="1"/>
          </p:cNvSpPr>
          <p:nvPr/>
        </p:nvSpPr>
        <p:spPr bwMode="auto">
          <a:xfrm>
            <a:off x="4343854" y="1322147"/>
            <a:ext cx="761546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000" b="1" dirty="0" smtClean="0">
                <a:latin typeface="Palatino Linotype" pitchFamily="18" charset="0"/>
              </a:rPr>
              <a:t>Agenda</a:t>
            </a:r>
            <a:endParaRPr lang="en-US" sz="1000" b="1" dirty="0">
              <a:latin typeface="Palatino Linotype" pitchFamily="18" charset="0"/>
            </a:endParaRPr>
          </a:p>
        </p:txBody>
      </p:sp>
      <p:sp>
        <p:nvSpPr>
          <p:cNvPr id="69" name="Rectangle 17"/>
          <p:cNvSpPr>
            <a:spLocks noChangeArrowheads="1"/>
          </p:cNvSpPr>
          <p:nvPr/>
        </p:nvSpPr>
        <p:spPr bwMode="auto">
          <a:xfrm>
            <a:off x="2667000" y="2895600"/>
            <a:ext cx="761546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000" b="1" dirty="0" smtClean="0">
                <a:latin typeface="Palatino Linotype" pitchFamily="18" charset="0"/>
              </a:rPr>
              <a:t>Learning</a:t>
            </a:r>
          </a:p>
          <a:p>
            <a:pPr algn="ctr"/>
            <a:r>
              <a:rPr lang="en-US" sz="1000" b="1" dirty="0" smtClean="0">
                <a:latin typeface="Palatino Linotype" pitchFamily="18" charset="0"/>
              </a:rPr>
              <a:t>Sessions</a:t>
            </a:r>
            <a:endParaRPr lang="en-US" sz="1000" b="1" dirty="0">
              <a:latin typeface="Palatino Linotype" pitchFamily="18" charset="0"/>
            </a:endParaRPr>
          </a:p>
        </p:txBody>
      </p:sp>
      <p:sp>
        <p:nvSpPr>
          <p:cNvPr id="70" name="Rectangle 17"/>
          <p:cNvSpPr>
            <a:spLocks noChangeArrowheads="1"/>
          </p:cNvSpPr>
          <p:nvPr/>
        </p:nvSpPr>
        <p:spPr bwMode="auto">
          <a:xfrm>
            <a:off x="4343854" y="2236547"/>
            <a:ext cx="761546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000" b="1" dirty="0" smtClean="0">
                <a:latin typeface="Palatino Linotype" pitchFamily="18" charset="0"/>
              </a:rPr>
              <a:t>Interagency</a:t>
            </a:r>
          </a:p>
          <a:p>
            <a:pPr algn="ctr"/>
            <a:r>
              <a:rPr lang="en-US" sz="1000" b="1" dirty="0" smtClean="0">
                <a:latin typeface="Palatino Linotype" pitchFamily="18" charset="0"/>
              </a:rPr>
              <a:t>Agreements</a:t>
            </a:r>
            <a:endParaRPr lang="en-US" sz="1000" b="1" dirty="0">
              <a:latin typeface="Palatino Linotype" pitchFamily="18" charset="0"/>
            </a:endParaRPr>
          </a:p>
        </p:txBody>
      </p:sp>
      <p:sp>
        <p:nvSpPr>
          <p:cNvPr id="71" name="Rectangle 17"/>
          <p:cNvSpPr>
            <a:spLocks noChangeArrowheads="1"/>
          </p:cNvSpPr>
          <p:nvPr/>
        </p:nvSpPr>
        <p:spPr bwMode="auto">
          <a:xfrm>
            <a:off x="2667000" y="3733800"/>
            <a:ext cx="761546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000" b="1" dirty="0" smtClean="0">
                <a:latin typeface="Palatino Linotype" pitchFamily="18" charset="0"/>
              </a:rPr>
              <a:t>Organic </a:t>
            </a:r>
          </a:p>
          <a:p>
            <a:pPr algn="ctr"/>
            <a:r>
              <a:rPr lang="en-US" sz="1000" b="1" dirty="0" smtClean="0">
                <a:latin typeface="Palatino Linotype" pitchFamily="18" charset="0"/>
              </a:rPr>
              <a:t>Unit</a:t>
            </a:r>
          </a:p>
          <a:p>
            <a:pPr algn="ctr"/>
            <a:r>
              <a:rPr lang="en-US" sz="1000" b="1" dirty="0" smtClean="0">
                <a:latin typeface="Palatino Linotype" pitchFamily="18" charset="0"/>
              </a:rPr>
              <a:t>Support</a:t>
            </a:r>
            <a:endParaRPr lang="en-US" sz="1000" b="1" dirty="0">
              <a:latin typeface="Palatino Linotype" pitchFamily="18" charset="0"/>
            </a:endParaRPr>
          </a:p>
        </p:txBody>
      </p:sp>
      <p:grpSp>
        <p:nvGrpSpPr>
          <p:cNvPr id="74" name="Group 102"/>
          <p:cNvGrpSpPr/>
          <p:nvPr/>
        </p:nvGrpSpPr>
        <p:grpSpPr>
          <a:xfrm>
            <a:off x="6478948" y="618478"/>
            <a:ext cx="2588852" cy="295922"/>
            <a:chOff x="-2044447" y="593725"/>
            <a:chExt cx="2611646" cy="295922"/>
          </a:xfrm>
        </p:grpSpPr>
        <p:sp>
          <p:nvSpPr>
            <p:cNvPr id="76" name="Rectangle 4"/>
            <p:cNvSpPr>
              <a:spLocks noChangeArrowheads="1"/>
            </p:cNvSpPr>
            <p:nvPr/>
          </p:nvSpPr>
          <p:spPr bwMode="auto">
            <a:xfrm>
              <a:off x="-2044447" y="593751"/>
              <a:ext cx="722217" cy="295896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accent3"/>
              </a:solidFill>
              <a:miter lim="800000"/>
              <a:headEnd/>
              <a:tailEnd/>
            </a:ln>
            <a:effectLst/>
          </p:spPr>
          <p:txBody>
            <a:bodyPr wrap="none" lIns="128588" tIns="65088" rIns="128588" bIns="65088" anchor="ctr"/>
            <a:lstStyle/>
            <a:p>
              <a:pPr algn="ctr" defTabSz="1279525"/>
              <a:r>
                <a:rPr lang="en-US" sz="1800" b="1" dirty="0" smtClean="0">
                  <a:solidFill>
                    <a:srgbClr val="000000"/>
                  </a:solidFill>
                  <a:latin typeface="Palatino Linotype" pitchFamily="18" charset="0"/>
                </a:rPr>
                <a:t>MAR</a:t>
              </a:r>
              <a:endParaRPr lang="en-US" sz="1800" b="1" dirty="0">
                <a:solidFill>
                  <a:srgbClr val="000000"/>
                </a:solidFill>
                <a:latin typeface="Palatino Linotype" pitchFamily="18" charset="0"/>
              </a:endParaRPr>
            </a:p>
          </p:txBody>
        </p:sp>
        <p:sp>
          <p:nvSpPr>
            <p:cNvPr id="77" name="Rectangle 5"/>
            <p:cNvSpPr>
              <a:spLocks noChangeArrowheads="1"/>
            </p:cNvSpPr>
            <p:nvPr/>
          </p:nvSpPr>
          <p:spPr bwMode="auto">
            <a:xfrm>
              <a:off x="-1322229" y="596103"/>
              <a:ext cx="664014" cy="293543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accent3"/>
              </a:solidFill>
              <a:miter lim="800000"/>
              <a:headEnd/>
              <a:tailEnd/>
            </a:ln>
            <a:effectLst/>
          </p:spPr>
          <p:txBody>
            <a:bodyPr wrap="none" lIns="128588" tIns="65088" rIns="128588" bIns="65088" anchor="ctr"/>
            <a:lstStyle/>
            <a:p>
              <a:pPr algn="ctr" defTabSz="1279525"/>
              <a:r>
                <a:rPr lang="en-US" sz="1800" b="1" dirty="0" smtClean="0">
                  <a:solidFill>
                    <a:srgbClr val="000000"/>
                  </a:solidFill>
                  <a:latin typeface="Palatino Linotype" pitchFamily="18" charset="0"/>
                </a:rPr>
                <a:t>APR</a:t>
              </a:r>
              <a:endParaRPr lang="en-US" sz="1800" b="1" dirty="0">
                <a:solidFill>
                  <a:srgbClr val="000000"/>
                </a:solidFill>
                <a:latin typeface="Palatino Linotype" pitchFamily="18" charset="0"/>
              </a:endParaRPr>
            </a:p>
          </p:txBody>
        </p:sp>
        <p:sp>
          <p:nvSpPr>
            <p:cNvPr id="78" name="Rectangle 6"/>
            <p:cNvSpPr>
              <a:spLocks noChangeArrowheads="1"/>
            </p:cNvSpPr>
            <p:nvPr/>
          </p:nvSpPr>
          <p:spPr bwMode="auto">
            <a:xfrm>
              <a:off x="-658214" y="593725"/>
              <a:ext cx="1225413" cy="295922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accent3"/>
              </a:solidFill>
              <a:miter lim="800000"/>
              <a:headEnd/>
              <a:tailEnd/>
            </a:ln>
            <a:effectLst/>
          </p:spPr>
          <p:txBody>
            <a:bodyPr wrap="none" lIns="128588" tIns="65088" rIns="128588" bIns="65088" anchor="ctr"/>
            <a:lstStyle/>
            <a:p>
              <a:pPr algn="ctr" defTabSz="1279525"/>
              <a:r>
                <a:rPr lang="en-US" sz="1800" b="1" dirty="0" smtClean="0">
                  <a:solidFill>
                    <a:srgbClr val="000000"/>
                  </a:solidFill>
                  <a:latin typeface="Palatino Linotype" pitchFamily="18" charset="0"/>
                </a:rPr>
                <a:t>MAY-NOV</a:t>
              </a:r>
              <a:endParaRPr lang="en-US" sz="1800" b="1" dirty="0">
                <a:solidFill>
                  <a:srgbClr val="000000"/>
                </a:solidFill>
                <a:latin typeface="Palatino Linotype" pitchFamily="18" charset="0"/>
              </a:endParaRPr>
            </a:p>
          </p:txBody>
        </p:sp>
      </p:grpSp>
      <p:sp>
        <p:nvSpPr>
          <p:cNvPr id="81" name="Line 11"/>
          <p:cNvSpPr>
            <a:spLocks noChangeShapeType="1"/>
          </p:cNvSpPr>
          <p:nvPr/>
        </p:nvSpPr>
        <p:spPr bwMode="auto">
          <a:xfrm>
            <a:off x="6478949" y="462202"/>
            <a:ext cx="0" cy="6095987"/>
          </a:xfrm>
          <a:prstGeom prst="line">
            <a:avLst/>
          </a:prstGeom>
          <a:noFill/>
          <a:ln w="6350">
            <a:solidFill>
              <a:srgbClr val="C0C0C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" name="Line 12"/>
          <p:cNvSpPr>
            <a:spLocks noChangeShapeType="1"/>
          </p:cNvSpPr>
          <p:nvPr/>
        </p:nvSpPr>
        <p:spPr bwMode="auto">
          <a:xfrm>
            <a:off x="7194863" y="602878"/>
            <a:ext cx="0" cy="6095987"/>
          </a:xfrm>
          <a:prstGeom prst="line">
            <a:avLst/>
          </a:prstGeom>
          <a:noFill/>
          <a:ln w="6350">
            <a:solidFill>
              <a:srgbClr val="C0C0C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3" name="Line 13"/>
          <p:cNvSpPr>
            <a:spLocks noChangeShapeType="1"/>
          </p:cNvSpPr>
          <p:nvPr/>
        </p:nvSpPr>
        <p:spPr bwMode="auto">
          <a:xfrm>
            <a:off x="7853082" y="679065"/>
            <a:ext cx="0" cy="6095987"/>
          </a:xfrm>
          <a:prstGeom prst="line">
            <a:avLst/>
          </a:prstGeom>
          <a:noFill/>
          <a:ln w="6350">
            <a:solidFill>
              <a:srgbClr val="C0C0C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cxnSp>
        <p:nvCxnSpPr>
          <p:cNvPr id="87" name="AutoShape 53"/>
          <p:cNvCxnSpPr>
            <a:cxnSpLocks noChangeShapeType="1"/>
          </p:cNvCxnSpPr>
          <p:nvPr/>
        </p:nvCxnSpPr>
        <p:spPr bwMode="auto">
          <a:xfrm>
            <a:off x="5449113" y="2673735"/>
            <a:ext cx="1295400" cy="2501"/>
          </a:xfrm>
          <a:prstGeom prst="straightConnector1">
            <a:avLst/>
          </a:prstGeom>
          <a:noFill/>
          <a:ln w="6350" cap="sq">
            <a:solidFill>
              <a:schemeClr val="tx1"/>
            </a:solidFill>
            <a:round/>
            <a:headEnd type="none" w="sm" len="sm"/>
            <a:tailEnd type="diamond" w="sm" len="sm"/>
          </a:ln>
          <a:effectLst/>
        </p:spPr>
      </p:cxnSp>
      <p:sp>
        <p:nvSpPr>
          <p:cNvPr id="88" name="Rectangle 41"/>
          <p:cNvSpPr>
            <a:spLocks noChangeArrowheads="1"/>
          </p:cNvSpPr>
          <p:nvPr/>
        </p:nvSpPr>
        <p:spPr bwMode="auto">
          <a:xfrm>
            <a:off x="6592113" y="1788583"/>
            <a:ext cx="304800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r>
              <a:rPr lang="en-US" sz="1000" b="1" dirty="0" smtClean="0">
                <a:solidFill>
                  <a:srgbClr val="000000"/>
                </a:solidFill>
                <a:latin typeface="Palatino Linotype" pitchFamily="18" charset="0"/>
              </a:rPr>
              <a:t>13</a:t>
            </a:r>
            <a:endParaRPr lang="en-US" sz="1000" b="1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90" name="Rectangle 17"/>
          <p:cNvSpPr>
            <a:spLocks noChangeArrowheads="1"/>
          </p:cNvSpPr>
          <p:nvPr/>
        </p:nvSpPr>
        <p:spPr bwMode="auto">
          <a:xfrm>
            <a:off x="11658600" y="4108065"/>
            <a:ext cx="533400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endParaRPr lang="en-US" sz="1000" b="1" dirty="0">
              <a:solidFill>
                <a:srgbClr val="C00000"/>
              </a:solidFill>
              <a:latin typeface="Palatino Linotype" pitchFamily="18" charset="0"/>
            </a:endParaRPr>
          </a:p>
        </p:txBody>
      </p:sp>
      <p:sp>
        <p:nvSpPr>
          <p:cNvPr id="91" name="Rectangle 41"/>
          <p:cNvSpPr>
            <a:spLocks noChangeArrowheads="1"/>
          </p:cNvSpPr>
          <p:nvPr/>
        </p:nvSpPr>
        <p:spPr bwMode="auto">
          <a:xfrm>
            <a:off x="7240495" y="1855547"/>
            <a:ext cx="304800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r>
              <a:rPr lang="en-US" sz="1000" b="1" dirty="0" smtClean="0">
                <a:solidFill>
                  <a:srgbClr val="000000"/>
                </a:solidFill>
                <a:latin typeface="Palatino Linotype" pitchFamily="18" charset="0"/>
              </a:rPr>
              <a:t>5</a:t>
            </a:r>
            <a:endParaRPr lang="en-US" sz="1000" b="1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cxnSp>
        <p:nvCxnSpPr>
          <p:cNvPr id="92" name="AutoShape 53"/>
          <p:cNvCxnSpPr>
            <a:cxnSpLocks noChangeShapeType="1"/>
          </p:cNvCxnSpPr>
          <p:nvPr/>
        </p:nvCxnSpPr>
        <p:spPr bwMode="auto">
          <a:xfrm flipH="1">
            <a:off x="6821396" y="3727065"/>
            <a:ext cx="303890" cy="1"/>
          </a:xfrm>
          <a:prstGeom prst="straightConnector1">
            <a:avLst/>
          </a:prstGeom>
          <a:noFill/>
          <a:ln w="6350" cap="sq">
            <a:solidFill>
              <a:schemeClr val="tx1"/>
            </a:solidFill>
            <a:round/>
            <a:headEnd type="diamond" w="sm" len="sm"/>
            <a:tailEnd type="diamond" w="sm" len="sm"/>
          </a:ln>
          <a:effectLst/>
        </p:spPr>
      </p:cxnSp>
      <p:sp>
        <p:nvSpPr>
          <p:cNvPr id="93" name="Rectangle 41"/>
          <p:cNvSpPr>
            <a:spLocks noChangeArrowheads="1"/>
          </p:cNvSpPr>
          <p:nvPr/>
        </p:nvSpPr>
        <p:spPr bwMode="auto">
          <a:xfrm>
            <a:off x="6668086" y="3066472"/>
            <a:ext cx="457200" cy="3140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r>
              <a:rPr lang="en-US" sz="1000" b="1" dirty="0" smtClean="0">
                <a:solidFill>
                  <a:srgbClr val="000000"/>
                </a:solidFill>
                <a:latin typeface="Palatino Linotype" pitchFamily="18" charset="0"/>
              </a:rPr>
              <a:t>13-29 </a:t>
            </a:r>
            <a:endParaRPr lang="en-US" sz="1000" b="1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94" name="Rectangle 17"/>
          <p:cNvSpPr>
            <a:spLocks noChangeArrowheads="1"/>
          </p:cNvSpPr>
          <p:nvPr/>
        </p:nvSpPr>
        <p:spPr bwMode="auto">
          <a:xfrm>
            <a:off x="6478949" y="3352800"/>
            <a:ext cx="761546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000" b="1" dirty="0" smtClean="0">
                <a:latin typeface="Palatino Linotype" pitchFamily="18" charset="0"/>
              </a:rPr>
              <a:t>Evaluate</a:t>
            </a:r>
          </a:p>
          <a:p>
            <a:pPr algn="ctr"/>
            <a:r>
              <a:rPr lang="en-US" sz="1000" b="1" dirty="0" smtClean="0">
                <a:latin typeface="Palatino Linotype" pitchFamily="18" charset="0"/>
              </a:rPr>
              <a:t>Applications </a:t>
            </a:r>
          </a:p>
        </p:txBody>
      </p:sp>
      <p:sp>
        <p:nvSpPr>
          <p:cNvPr id="95" name="Rectangle 17"/>
          <p:cNvSpPr>
            <a:spLocks noChangeArrowheads="1"/>
          </p:cNvSpPr>
          <p:nvPr/>
        </p:nvSpPr>
        <p:spPr bwMode="auto">
          <a:xfrm>
            <a:off x="6478949" y="2167082"/>
            <a:ext cx="761546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000" b="1" dirty="0" smtClean="0">
                <a:latin typeface="Palatino Linotype" pitchFamily="18" charset="0"/>
              </a:rPr>
              <a:t>Application </a:t>
            </a:r>
          </a:p>
          <a:p>
            <a:pPr algn="ctr"/>
            <a:r>
              <a:rPr lang="en-US" sz="1000" b="1" dirty="0" smtClean="0">
                <a:latin typeface="Palatino Linotype" pitchFamily="18" charset="0"/>
              </a:rPr>
              <a:t>Due </a:t>
            </a:r>
            <a:endParaRPr lang="en-US" sz="1000" b="1" dirty="0">
              <a:latin typeface="Palatino Linotype" pitchFamily="18" charset="0"/>
            </a:endParaRPr>
          </a:p>
        </p:txBody>
      </p:sp>
      <p:cxnSp>
        <p:nvCxnSpPr>
          <p:cNvPr id="99" name="AutoShape 53"/>
          <p:cNvCxnSpPr>
            <a:cxnSpLocks noChangeShapeType="1"/>
          </p:cNvCxnSpPr>
          <p:nvPr/>
        </p:nvCxnSpPr>
        <p:spPr bwMode="auto">
          <a:xfrm flipV="1">
            <a:off x="8073477" y="2933700"/>
            <a:ext cx="0" cy="838200"/>
          </a:xfrm>
          <a:prstGeom prst="straightConnector1">
            <a:avLst/>
          </a:prstGeom>
          <a:noFill/>
          <a:ln w="6350" cap="sq">
            <a:solidFill>
              <a:schemeClr val="tx1"/>
            </a:solidFill>
            <a:round/>
            <a:headEnd type="diamond" w="sm" len="sm"/>
            <a:tailEnd type="diamond" w="sm" len="sm"/>
          </a:ln>
          <a:effectLst/>
        </p:spPr>
      </p:cxnSp>
      <p:cxnSp>
        <p:nvCxnSpPr>
          <p:cNvPr id="100" name="AutoShape 53"/>
          <p:cNvCxnSpPr>
            <a:cxnSpLocks noChangeShapeType="1"/>
          </p:cNvCxnSpPr>
          <p:nvPr/>
        </p:nvCxnSpPr>
        <p:spPr bwMode="auto">
          <a:xfrm flipV="1">
            <a:off x="7354340" y="2288501"/>
            <a:ext cx="0" cy="1828800"/>
          </a:xfrm>
          <a:prstGeom prst="straightConnector1">
            <a:avLst/>
          </a:prstGeom>
          <a:noFill/>
          <a:ln w="6350" cap="sq">
            <a:solidFill>
              <a:schemeClr val="tx1"/>
            </a:solidFill>
            <a:round/>
            <a:headEnd type="diamond" w="sm" len="sm"/>
            <a:tailEnd type="diamond" w="sm" len="sm"/>
          </a:ln>
          <a:effectLst/>
        </p:spPr>
      </p:cxnSp>
      <p:sp>
        <p:nvSpPr>
          <p:cNvPr id="101" name="Rectangle 41"/>
          <p:cNvSpPr>
            <a:spLocks noChangeArrowheads="1"/>
          </p:cNvSpPr>
          <p:nvPr/>
        </p:nvSpPr>
        <p:spPr bwMode="auto">
          <a:xfrm>
            <a:off x="7853082" y="1297431"/>
            <a:ext cx="685800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r>
              <a:rPr lang="en-US" sz="1000" b="1" dirty="0" smtClean="0">
                <a:solidFill>
                  <a:srgbClr val="000000"/>
                </a:solidFill>
                <a:latin typeface="Palatino Linotype" pitchFamily="18" charset="0"/>
              </a:rPr>
              <a:t>May</a:t>
            </a:r>
          </a:p>
          <a:p>
            <a:r>
              <a:rPr lang="en-US" sz="1000" b="1" dirty="0" smtClean="0">
                <a:solidFill>
                  <a:srgbClr val="000000"/>
                </a:solidFill>
                <a:latin typeface="Palatino Linotype" pitchFamily="18" charset="0"/>
              </a:rPr>
              <a:t>14-16</a:t>
            </a:r>
            <a:endParaRPr lang="en-US" sz="1000" b="1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102" name="Rectangle 17"/>
          <p:cNvSpPr>
            <a:spLocks noChangeArrowheads="1"/>
          </p:cNvSpPr>
          <p:nvPr/>
        </p:nvSpPr>
        <p:spPr bwMode="auto">
          <a:xfrm>
            <a:off x="7015790" y="4217747"/>
            <a:ext cx="761546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000" b="1" dirty="0" smtClean="0">
                <a:latin typeface="Palatino Linotype" pitchFamily="18" charset="0"/>
              </a:rPr>
              <a:t>Notify</a:t>
            </a:r>
          </a:p>
          <a:p>
            <a:pPr algn="ctr"/>
            <a:r>
              <a:rPr lang="en-US" sz="1000" b="1" dirty="0" smtClean="0">
                <a:latin typeface="Palatino Linotype" pitchFamily="18" charset="0"/>
              </a:rPr>
              <a:t>Selected</a:t>
            </a:r>
          </a:p>
          <a:p>
            <a:pPr algn="ctr"/>
            <a:r>
              <a:rPr lang="en-US" sz="1000" b="1" dirty="0" smtClean="0">
                <a:latin typeface="Palatino Linotype" pitchFamily="18" charset="0"/>
              </a:rPr>
              <a:t>Participants</a:t>
            </a:r>
            <a:endParaRPr lang="en-US" sz="1000" b="1" dirty="0">
              <a:latin typeface="Palatino Linotype" pitchFamily="18" charset="0"/>
            </a:endParaRPr>
          </a:p>
        </p:txBody>
      </p:sp>
      <p:sp>
        <p:nvSpPr>
          <p:cNvPr id="115" name="Rectangle 17"/>
          <p:cNvSpPr>
            <a:spLocks noChangeArrowheads="1"/>
          </p:cNvSpPr>
          <p:nvPr/>
        </p:nvSpPr>
        <p:spPr bwMode="auto">
          <a:xfrm>
            <a:off x="7311931" y="5529118"/>
            <a:ext cx="761546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000" b="1" dirty="0" smtClean="0">
                <a:latin typeface="Palatino Linotype" pitchFamily="18" charset="0"/>
              </a:rPr>
              <a:t>Tenants </a:t>
            </a:r>
          </a:p>
          <a:p>
            <a:pPr algn="ctr"/>
            <a:r>
              <a:rPr lang="en-US" sz="1000" b="1" dirty="0" smtClean="0">
                <a:latin typeface="Palatino Linotype" pitchFamily="18" charset="0"/>
              </a:rPr>
              <a:t>Reimbursement</a:t>
            </a:r>
            <a:endParaRPr lang="en-US" sz="1000" b="1" dirty="0">
              <a:latin typeface="Palatino Linotype" pitchFamily="18" charset="0"/>
            </a:endParaRPr>
          </a:p>
        </p:txBody>
      </p:sp>
      <p:sp>
        <p:nvSpPr>
          <p:cNvPr id="116" name="Rectangle 41"/>
          <p:cNvSpPr>
            <a:spLocks noChangeArrowheads="1"/>
          </p:cNvSpPr>
          <p:nvPr/>
        </p:nvSpPr>
        <p:spPr bwMode="auto">
          <a:xfrm>
            <a:off x="8073477" y="1607637"/>
            <a:ext cx="685800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r>
              <a:rPr lang="en-US" sz="1000" b="1" dirty="0" smtClean="0">
                <a:solidFill>
                  <a:srgbClr val="000000"/>
                </a:solidFill>
                <a:latin typeface="Palatino Linotype" pitchFamily="18" charset="0"/>
              </a:rPr>
              <a:t>Jun</a:t>
            </a:r>
          </a:p>
          <a:p>
            <a:r>
              <a:rPr lang="en-US" sz="1000" b="1" dirty="0" smtClean="0">
                <a:solidFill>
                  <a:srgbClr val="000000"/>
                </a:solidFill>
                <a:latin typeface="Palatino Linotype" pitchFamily="18" charset="0"/>
              </a:rPr>
              <a:t>11-13</a:t>
            </a:r>
            <a:endParaRPr lang="en-US" sz="1000" b="1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117" name="Rectangle 41"/>
          <p:cNvSpPr>
            <a:spLocks noChangeArrowheads="1"/>
          </p:cNvSpPr>
          <p:nvPr/>
        </p:nvSpPr>
        <p:spPr bwMode="auto">
          <a:xfrm>
            <a:off x="8260577" y="1927476"/>
            <a:ext cx="685800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r>
              <a:rPr lang="en-US" sz="1000" b="1" dirty="0" smtClean="0">
                <a:solidFill>
                  <a:srgbClr val="000000"/>
                </a:solidFill>
                <a:latin typeface="Palatino Linotype" pitchFamily="18" charset="0"/>
              </a:rPr>
              <a:t>Aug</a:t>
            </a:r>
          </a:p>
          <a:p>
            <a:r>
              <a:rPr lang="en-US" sz="1000" b="1" dirty="0" smtClean="0">
                <a:solidFill>
                  <a:srgbClr val="000000"/>
                </a:solidFill>
                <a:latin typeface="Palatino Linotype" pitchFamily="18" charset="0"/>
              </a:rPr>
              <a:t>13-15</a:t>
            </a:r>
            <a:endParaRPr lang="en-US" sz="1000" b="1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130" name="Rectangle 41"/>
          <p:cNvSpPr>
            <a:spLocks noChangeArrowheads="1"/>
          </p:cNvSpPr>
          <p:nvPr/>
        </p:nvSpPr>
        <p:spPr bwMode="auto">
          <a:xfrm>
            <a:off x="8426604" y="2262485"/>
            <a:ext cx="685800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r>
              <a:rPr lang="en-US" sz="1000" b="1" dirty="0" smtClean="0">
                <a:solidFill>
                  <a:srgbClr val="000000"/>
                </a:solidFill>
                <a:latin typeface="Palatino Linotype" pitchFamily="18" charset="0"/>
              </a:rPr>
              <a:t>Sep</a:t>
            </a:r>
          </a:p>
          <a:p>
            <a:r>
              <a:rPr lang="en-US" sz="1000" b="1" dirty="0" smtClean="0">
                <a:solidFill>
                  <a:srgbClr val="000000"/>
                </a:solidFill>
                <a:latin typeface="Palatino Linotype" pitchFamily="18" charset="0"/>
              </a:rPr>
              <a:t>17-19</a:t>
            </a:r>
            <a:endParaRPr lang="en-US" sz="1000" b="1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131" name="Rectangle 41"/>
          <p:cNvSpPr>
            <a:spLocks noChangeArrowheads="1"/>
          </p:cNvSpPr>
          <p:nvPr/>
        </p:nvSpPr>
        <p:spPr bwMode="auto">
          <a:xfrm>
            <a:off x="8583642" y="2596322"/>
            <a:ext cx="685800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r>
              <a:rPr lang="en-US" sz="1000" b="1" dirty="0" smtClean="0">
                <a:solidFill>
                  <a:srgbClr val="000000"/>
                </a:solidFill>
                <a:latin typeface="Palatino Linotype" pitchFamily="18" charset="0"/>
              </a:rPr>
              <a:t>Oct</a:t>
            </a:r>
          </a:p>
          <a:p>
            <a:r>
              <a:rPr lang="en-US" sz="1000" b="1" dirty="0" smtClean="0">
                <a:solidFill>
                  <a:srgbClr val="000000"/>
                </a:solidFill>
                <a:latin typeface="Palatino Linotype" pitchFamily="18" charset="0"/>
              </a:rPr>
              <a:t>8-10</a:t>
            </a:r>
            <a:endParaRPr lang="en-US" sz="1000" b="1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132" name="Rectangle 41"/>
          <p:cNvSpPr>
            <a:spLocks noChangeArrowheads="1"/>
          </p:cNvSpPr>
          <p:nvPr/>
        </p:nvSpPr>
        <p:spPr bwMode="auto">
          <a:xfrm>
            <a:off x="8670069" y="2952028"/>
            <a:ext cx="685800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r>
              <a:rPr lang="en-US" sz="1000" b="1" dirty="0" smtClean="0">
                <a:solidFill>
                  <a:srgbClr val="000000"/>
                </a:solidFill>
                <a:latin typeface="Palatino Linotype" pitchFamily="18" charset="0"/>
              </a:rPr>
              <a:t>Nov</a:t>
            </a:r>
          </a:p>
          <a:p>
            <a:r>
              <a:rPr lang="en-US" sz="1000" b="1" dirty="0" smtClean="0">
                <a:solidFill>
                  <a:srgbClr val="000000"/>
                </a:solidFill>
                <a:latin typeface="Palatino Linotype" pitchFamily="18" charset="0"/>
              </a:rPr>
              <a:t>19-21</a:t>
            </a:r>
            <a:endParaRPr lang="en-US" sz="1000" b="1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133" name="Rectangle 17"/>
          <p:cNvSpPr>
            <a:spLocks noChangeArrowheads="1"/>
          </p:cNvSpPr>
          <p:nvPr/>
        </p:nvSpPr>
        <p:spPr bwMode="auto">
          <a:xfrm>
            <a:off x="7777336" y="3819236"/>
            <a:ext cx="761546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r>
              <a:rPr lang="en-US" sz="1000" b="1" dirty="0" smtClean="0">
                <a:latin typeface="Palatino Linotype" pitchFamily="18" charset="0"/>
              </a:rPr>
              <a:t>Course</a:t>
            </a:r>
          </a:p>
          <a:p>
            <a:pPr algn="ctr"/>
            <a:r>
              <a:rPr lang="en-US" sz="1000" b="1" dirty="0" smtClean="0">
                <a:latin typeface="Palatino Linotype" pitchFamily="18" charset="0"/>
              </a:rPr>
              <a:t>Begins</a:t>
            </a:r>
            <a:endParaRPr lang="en-US" sz="1000" b="1" dirty="0">
              <a:latin typeface="Palatino Linotype" pitchFamily="18" charset="0"/>
            </a:endParaRPr>
          </a:p>
        </p:txBody>
      </p:sp>
      <p:sp>
        <p:nvSpPr>
          <p:cNvPr id="134" name="Rectangle 41"/>
          <p:cNvSpPr>
            <a:spLocks noChangeArrowheads="1"/>
          </p:cNvSpPr>
          <p:nvPr/>
        </p:nvSpPr>
        <p:spPr bwMode="auto">
          <a:xfrm>
            <a:off x="7921077" y="2538846"/>
            <a:ext cx="304800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r>
              <a:rPr lang="en-US" sz="1000" b="1" dirty="0" smtClean="0">
                <a:solidFill>
                  <a:srgbClr val="000000"/>
                </a:solidFill>
                <a:latin typeface="Palatino Linotype" pitchFamily="18" charset="0"/>
              </a:rPr>
              <a:t>14</a:t>
            </a:r>
            <a:endParaRPr lang="en-US" sz="1000" b="1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cxnSp>
        <p:nvCxnSpPr>
          <p:cNvPr id="135" name="AutoShape 53"/>
          <p:cNvCxnSpPr>
            <a:cxnSpLocks noChangeShapeType="1"/>
          </p:cNvCxnSpPr>
          <p:nvPr/>
        </p:nvCxnSpPr>
        <p:spPr bwMode="auto">
          <a:xfrm flipV="1">
            <a:off x="7777336" y="2538846"/>
            <a:ext cx="0" cy="2893099"/>
          </a:xfrm>
          <a:prstGeom prst="straightConnector1">
            <a:avLst/>
          </a:prstGeom>
          <a:noFill/>
          <a:ln w="6350" cap="sq">
            <a:solidFill>
              <a:schemeClr val="tx1"/>
            </a:solidFill>
            <a:round/>
            <a:headEnd type="diamond" w="sm" len="sm"/>
            <a:tailEnd type="diamond" w="sm" len="sm"/>
          </a:ln>
          <a:effectLst/>
        </p:spPr>
      </p:cxnSp>
      <p:sp>
        <p:nvSpPr>
          <p:cNvPr id="138" name="Rectangle 41"/>
          <p:cNvSpPr>
            <a:spLocks noChangeArrowheads="1"/>
          </p:cNvSpPr>
          <p:nvPr/>
        </p:nvSpPr>
        <p:spPr bwMode="auto">
          <a:xfrm>
            <a:off x="7472536" y="2122594"/>
            <a:ext cx="304800" cy="39023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r>
              <a:rPr lang="en-US" sz="1000" b="1" dirty="0" smtClean="0">
                <a:solidFill>
                  <a:srgbClr val="000000"/>
                </a:solidFill>
                <a:latin typeface="Palatino Linotype" pitchFamily="18" charset="0"/>
              </a:rPr>
              <a:t>30</a:t>
            </a:r>
            <a:endParaRPr lang="en-US" sz="1000" b="1" dirty="0">
              <a:solidFill>
                <a:srgbClr val="000000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Don’t Re-Invent the Wheel</a:t>
            </a:r>
            <a:endParaRPr lang="en-US" dirty="0"/>
          </a:p>
        </p:txBody>
      </p:sp>
      <p:pic>
        <p:nvPicPr>
          <p:cNvPr id="5" name="Content Placeholder 4" descr="wheelsel6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7660" y="1387365"/>
            <a:ext cx="8671032" cy="520262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034821-2EEC-4E01-987A-AED6FA5DACF0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2066925" y="76200"/>
            <a:ext cx="6924675" cy="563563"/>
          </a:xfrm>
        </p:spPr>
        <p:txBody>
          <a:bodyPr/>
          <a:lstStyle/>
          <a:p>
            <a:r>
              <a:rPr lang="en-US" sz="2800" b="1" dirty="0" smtClean="0"/>
              <a:t>Course Curriculum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50813" y="1309688"/>
            <a:ext cx="8840787" cy="523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defTabSz="914400" eaLnBrk="0" hangingPunct="0">
              <a:lnSpc>
                <a:spcPct val="80000"/>
              </a:lnSpc>
              <a:spcBef>
                <a:spcPct val="20000"/>
              </a:spcBef>
              <a:buClr>
                <a:srgbClr val="CC9900"/>
              </a:buClr>
              <a:buFont typeface="Wingdings" pitchFamily="2" charset="2"/>
              <a:buChar char="Ø"/>
            </a:pPr>
            <a:r>
              <a:rPr lang="en-US" sz="2000" dirty="0"/>
              <a:t>6 “Learning Periods” based on fundamental competencies identified for emerging leaders</a:t>
            </a:r>
          </a:p>
          <a:p>
            <a:pPr marL="914400" lvl="1" indent="-457200" defTabSz="9144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AutoNum type="arabicPeriod"/>
            </a:pPr>
            <a:r>
              <a:rPr lang="en-US" dirty="0"/>
              <a:t>Self-awareness</a:t>
            </a:r>
          </a:p>
          <a:p>
            <a:pPr marL="914400" lvl="1" indent="-457200" defTabSz="9144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AutoNum type="arabicPeriod"/>
            </a:pPr>
            <a:r>
              <a:rPr lang="en-US" dirty="0"/>
              <a:t>Communication Styles / Engaging Conflict</a:t>
            </a:r>
          </a:p>
          <a:p>
            <a:pPr marL="914400" lvl="1" indent="-457200" defTabSz="9144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AutoNum type="arabicPeriod"/>
            </a:pPr>
            <a:r>
              <a:rPr lang="en-US" dirty="0"/>
              <a:t>Performance Management</a:t>
            </a:r>
          </a:p>
          <a:p>
            <a:pPr marL="914400" lvl="1" indent="-457200" defTabSz="9144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AutoNum type="arabicPeriod"/>
            </a:pPr>
            <a:r>
              <a:rPr lang="en-US" dirty="0"/>
              <a:t>Situational Leadership / Delegation</a:t>
            </a:r>
          </a:p>
          <a:p>
            <a:pPr marL="914400" lvl="1" indent="-457200" defTabSz="9144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AutoNum type="arabicPeriod"/>
            </a:pPr>
            <a:r>
              <a:rPr lang="en-US" dirty="0"/>
              <a:t>Health and Wellness / Resiliency / Political Savvy</a:t>
            </a:r>
          </a:p>
          <a:p>
            <a:pPr marL="914400" lvl="1" indent="-457200" defTabSz="9144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AutoNum type="arabicPeriod"/>
            </a:pPr>
            <a:r>
              <a:rPr lang="en-US" dirty="0"/>
              <a:t>Collaboration and Teamwork</a:t>
            </a:r>
          </a:p>
          <a:p>
            <a:pPr marL="914400" lvl="1" indent="-457200" defTabSz="9144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n-US" sz="2000" dirty="0"/>
          </a:p>
          <a:p>
            <a:pPr marL="342900" indent="-342900" defTabSz="914400" eaLnBrk="0" hangingPunct="0">
              <a:lnSpc>
                <a:spcPct val="80000"/>
              </a:lnSpc>
              <a:spcBef>
                <a:spcPct val="20000"/>
              </a:spcBef>
              <a:buClr>
                <a:srgbClr val="CC9900"/>
              </a:buClr>
              <a:buFont typeface="Wingdings" pitchFamily="2" charset="2"/>
              <a:buChar char="Ø"/>
            </a:pPr>
            <a:r>
              <a:rPr lang="en-US" sz="2000" dirty="0"/>
              <a:t>Each Learning Period is 3 days long</a:t>
            </a:r>
          </a:p>
          <a:p>
            <a:pPr marL="914400" lvl="1" indent="-457200" defTabSz="914400" eaLnBrk="0" hangingPunct="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v"/>
            </a:pPr>
            <a:r>
              <a:rPr lang="en-US" sz="2000" dirty="0"/>
              <a:t>3</a:t>
            </a:r>
            <a:r>
              <a:rPr lang="en-US" sz="2000" baseline="30000" dirty="0"/>
              <a:t>rd</a:t>
            </a:r>
            <a:r>
              <a:rPr lang="en-US" sz="2000" dirty="0"/>
              <a:t> day Reflection</a:t>
            </a:r>
          </a:p>
          <a:p>
            <a:pPr marL="914400" lvl="1" indent="-457200" defTabSz="914400" eaLnBrk="0" hangingPunct="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v"/>
            </a:pPr>
            <a:r>
              <a:rPr lang="en-US" sz="2000" dirty="0"/>
              <a:t>Incorporates “organic” APG element</a:t>
            </a:r>
          </a:p>
          <a:p>
            <a:pPr marL="914400" lvl="1" indent="-457200" defTabSz="914400" eaLnBrk="0" hangingPunct="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v"/>
            </a:pPr>
            <a:r>
              <a:rPr lang="en-US" sz="2000" dirty="0"/>
              <a:t>Adding SES </a:t>
            </a:r>
            <a:r>
              <a:rPr lang="en-US" sz="2000" dirty="0" smtClean="0"/>
              <a:t>/ Cohort Alumni Interaction</a:t>
            </a:r>
            <a:endParaRPr lang="en-US" sz="2000" dirty="0"/>
          </a:p>
          <a:p>
            <a:pPr marL="914400" lvl="1" indent="-457200" defTabSz="9144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n-US" sz="2000" dirty="0"/>
          </a:p>
          <a:p>
            <a:pPr marL="342900" indent="-342900" defTabSz="914400" eaLnBrk="0" hangingPunct="0">
              <a:lnSpc>
                <a:spcPct val="80000"/>
              </a:lnSpc>
              <a:spcBef>
                <a:spcPct val="20000"/>
              </a:spcBef>
              <a:buClr>
                <a:srgbClr val="CC9900"/>
              </a:buClr>
              <a:buFont typeface="Wingdings" pitchFamily="2" charset="2"/>
              <a:buChar char="Ø"/>
            </a:pPr>
            <a:r>
              <a:rPr lang="en-US" sz="2000" dirty="0"/>
              <a:t>Other Activities</a:t>
            </a:r>
          </a:p>
          <a:p>
            <a:pPr marL="914400" lvl="1" indent="-457200" defTabSz="914400" eaLnBrk="0" hangingPunct="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v"/>
            </a:pPr>
            <a:r>
              <a:rPr lang="en-US" dirty="0"/>
              <a:t>Final Paper</a:t>
            </a:r>
          </a:p>
          <a:p>
            <a:pPr marL="914400" lvl="1" indent="-457200" defTabSz="914400" eaLnBrk="0" hangingPunct="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v"/>
            </a:pPr>
            <a:r>
              <a:rPr lang="en-US" dirty="0"/>
              <a:t>Book Report</a:t>
            </a:r>
          </a:p>
          <a:p>
            <a:pPr marL="914400" lvl="1" indent="-457200" defTabSz="914400" eaLnBrk="0" hangingPunct="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v"/>
            </a:pPr>
            <a:r>
              <a:rPr lang="en-US" dirty="0"/>
              <a:t>Community Service Project</a:t>
            </a:r>
          </a:p>
        </p:txBody>
      </p:sp>
      <p:sp>
        <p:nvSpPr>
          <p:cNvPr id="1843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B37F32F-5299-462A-9DFA-A97B172BB1F2}" type="slidenum">
              <a:rPr lang="en-US" smtClean="0"/>
              <a:pPr/>
              <a:t>8</a:t>
            </a:fld>
            <a:endParaRPr lang="en-US" dirty="0" smtClean="0"/>
          </a:p>
        </p:txBody>
      </p:sp>
      <p:pic>
        <p:nvPicPr>
          <p:cNvPr id="5122" name="Picture 2" descr="http://ts1.mm.bing.net/th?id=H.4963677381789420&amp;pid=15.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6218" y="1681684"/>
            <a:ext cx="1686594" cy="1675043"/>
          </a:xfrm>
          <a:prstGeom prst="rect">
            <a:avLst/>
          </a:prstGeom>
          <a:noFill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5607" y="4839618"/>
            <a:ext cx="2816499" cy="1881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 descr="http://ts4.mm.bing.net/th?id=H.4508788848264763&amp;pid=15.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10538" y="3668921"/>
            <a:ext cx="1881062" cy="18810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Sustainability Plan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297455" y="1600200"/>
            <a:ext cx="8694145" cy="4645025"/>
          </a:xfrm>
        </p:spPr>
        <p:txBody>
          <a:bodyPr/>
          <a:lstStyle/>
          <a:p>
            <a:pPr>
              <a:buClr>
                <a:srgbClr val="CC9900"/>
              </a:buClr>
              <a:buFont typeface="Wingdings" pitchFamily="2" charset="2"/>
              <a:buChar char="Ø"/>
            </a:pPr>
            <a:r>
              <a:rPr lang="en-US" sz="2800" dirty="0" smtClean="0"/>
              <a:t>CECOM will Manage</a:t>
            </a:r>
          </a:p>
          <a:p>
            <a:pPr>
              <a:buClr>
                <a:srgbClr val="CC9900"/>
              </a:buClr>
              <a:buFont typeface="Wingdings" pitchFamily="2" charset="2"/>
              <a:buChar char="Ø"/>
            </a:pPr>
            <a:r>
              <a:rPr lang="en-US" sz="2800" dirty="0" smtClean="0"/>
              <a:t>Cohort will reside in G1 HRDD</a:t>
            </a:r>
          </a:p>
          <a:p>
            <a:pPr>
              <a:buClr>
                <a:srgbClr val="CC9900"/>
              </a:buClr>
              <a:buFont typeface="Wingdings" pitchFamily="2" charset="2"/>
              <a:buChar char="Ø"/>
            </a:pPr>
            <a:r>
              <a:rPr lang="en-US" sz="2800" dirty="0" smtClean="0"/>
              <a:t>Already planning for 2 more cohorts in FY14</a:t>
            </a:r>
          </a:p>
          <a:p>
            <a:pPr lvl="6">
              <a:buFont typeface="Wingdings" pitchFamily="2" charset="2"/>
              <a:buChar char="v"/>
            </a:pPr>
            <a:r>
              <a:rPr lang="en-US" sz="2400" dirty="0" smtClean="0"/>
              <a:t>Highly necessary training</a:t>
            </a:r>
          </a:p>
          <a:p>
            <a:pPr lvl="6">
              <a:buFont typeface="Wingdings" pitchFamily="2" charset="2"/>
              <a:buChar char="v"/>
            </a:pPr>
            <a:r>
              <a:rPr lang="en-US" sz="2400" dirty="0" smtClean="0"/>
              <a:t>Large pool of potential participants</a:t>
            </a:r>
          </a:p>
          <a:p>
            <a:pPr lvl="6">
              <a:buFont typeface="Wingdings" pitchFamily="2" charset="2"/>
              <a:buChar char="v"/>
            </a:pPr>
            <a:r>
              <a:rPr lang="en-US" sz="2400" dirty="0" smtClean="0"/>
              <a:t>Planning for future starts NOW</a:t>
            </a: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BCCD312-6A63-4308-A27F-E4CD8A96DB12}" type="slidenum">
              <a:rPr lang="en-US" smtClean="0"/>
              <a:pPr/>
              <a:t>9</a:t>
            </a:fld>
            <a:endParaRPr lang="en-US" smtClean="0"/>
          </a:p>
        </p:txBody>
      </p:sp>
      <p:pic>
        <p:nvPicPr>
          <p:cNvPr id="19461" name="Picture 2" descr="http://upload.wikimedia.org/wikipedia/en/9/93/CECOM_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21338" y="1206500"/>
            <a:ext cx="3065462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uncle_sam_pointing_fing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142" y="3140764"/>
            <a:ext cx="1708615" cy="229607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5349392"/>
            <a:ext cx="4373217" cy="70788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000" b="1" cap="none" spc="50" dirty="0" smtClean="0">
                <a:ln w="11430">
                  <a:solidFill>
                    <a:schemeClr val="accent2"/>
                  </a:solidFill>
                </a:ln>
                <a:gradFill>
                  <a:gsLst>
                    <a:gs pos="0">
                      <a:schemeClr val="accent2"/>
                    </a:gs>
                    <a:gs pos="8000">
                      <a:schemeClr val="accent2"/>
                    </a:gs>
                    <a:gs pos="13000">
                      <a:schemeClr val="accent2"/>
                    </a:gs>
                    <a:gs pos="21001">
                      <a:schemeClr val="bg1"/>
                    </a:gs>
                    <a:gs pos="52000">
                      <a:srgbClr val="FFFFFF"/>
                    </a:gs>
                    <a:gs pos="56000">
                      <a:srgbClr val="FF0000"/>
                    </a:gs>
                    <a:gs pos="58000">
                      <a:srgbClr val="FF0000"/>
                    </a:gs>
                    <a:gs pos="71001">
                      <a:srgbClr val="FF0000"/>
                    </a:gs>
                    <a:gs pos="94000">
                      <a:schemeClr val="bg1"/>
                    </a:gs>
                    <a:gs pos="100000">
                      <a:srgbClr val="FF0000"/>
                    </a:gs>
                  </a:gsLst>
                  <a:lin ang="5400000" scaled="0"/>
                </a:gradFill>
              </a:rPr>
              <a:t>APG Wants YOU </a:t>
            </a:r>
            <a:r>
              <a:rPr lang="en-US" sz="2000" b="1" spc="50" dirty="0" smtClean="0">
                <a:ln w="11430">
                  <a:solidFill>
                    <a:schemeClr val="accent2"/>
                  </a:solidFill>
                </a:ln>
                <a:gradFill>
                  <a:gsLst>
                    <a:gs pos="0">
                      <a:schemeClr val="accent2"/>
                    </a:gs>
                    <a:gs pos="8000">
                      <a:schemeClr val="accent2"/>
                    </a:gs>
                    <a:gs pos="13000">
                      <a:schemeClr val="accent2"/>
                    </a:gs>
                    <a:gs pos="21001">
                      <a:schemeClr val="bg1"/>
                    </a:gs>
                    <a:gs pos="52000">
                      <a:srgbClr val="FFFFFF"/>
                    </a:gs>
                    <a:gs pos="56000">
                      <a:srgbClr val="FF0000"/>
                    </a:gs>
                    <a:gs pos="58000">
                      <a:srgbClr val="FF0000"/>
                    </a:gs>
                    <a:gs pos="71001">
                      <a:srgbClr val="FF0000"/>
                    </a:gs>
                    <a:gs pos="94000">
                      <a:schemeClr val="bg1"/>
                    </a:gs>
                    <a:gs pos="100000">
                      <a:srgbClr val="FF0000"/>
                    </a:gs>
                  </a:gsLst>
                  <a:lin ang="5400000" scaled="0"/>
                </a:gradFill>
              </a:rPr>
              <a:t>To Join the </a:t>
            </a:r>
          </a:p>
          <a:p>
            <a:pPr algn="ctr"/>
            <a:r>
              <a:rPr lang="en-US" sz="2000" b="1" spc="50" dirty="0" smtClean="0">
                <a:ln w="11430">
                  <a:solidFill>
                    <a:schemeClr val="accent2"/>
                  </a:solidFill>
                </a:ln>
                <a:gradFill>
                  <a:gsLst>
                    <a:gs pos="0">
                      <a:schemeClr val="accent2"/>
                    </a:gs>
                    <a:gs pos="8000">
                      <a:schemeClr val="accent2"/>
                    </a:gs>
                    <a:gs pos="13000">
                      <a:schemeClr val="accent2"/>
                    </a:gs>
                    <a:gs pos="21001">
                      <a:schemeClr val="bg1"/>
                    </a:gs>
                    <a:gs pos="52000">
                      <a:srgbClr val="FFFFFF"/>
                    </a:gs>
                    <a:gs pos="56000">
                      <a:srgbClr val="FF0000"/>
                    </a:gs>
                    <a:gs pos="58000">
                      <a:srgbClr val="FF0000"/>
                    </a:gs>
                    <a:gs pos="71001">
                      <a:srgbClr val="FF0000"/>
                    </a:gs>
                    <a:gs pos="94000">
                      <a:schemeClr val="bg1"/>
                    </a:gs>
                    <a:gs pos="100000">
                      <a:srgbClr val="FF0000"/>
                    </a:gs>
                  </a:gsLst>
                  <a:lin ang="5400000" scaled="0"/>
                </a:gradFill>
              </a:rPr>
              <a:t>Emerging Leader Cohort</a:t>
            </a:r>
            <a:endParaRPr lang="en-US" sz="2000" b="1" cap="none" spc="50" dirty="0">
              <a:ln w="11430">
                <a:solidFill>
                  <a:schemeClr val="accent2"/>
                </a:solidFill>
              </a:ln>
              <a:gradFill>
                <a:gsLst>
                  <a:gs pos="0">
                    <a:schemeClr val="accent2"/>
                  </a:gs>
                  <a:gs pos="8000">
                    <a:schemeClr val="accent2"/>
                  </a:gs>
                  <a:gs pos="13000">
                    <a:schemeClr val="accent2"/>
                  </a:gs>
                  <a:gs pos="21001">
                    <a:schemeClr val="bg1"/>
                  </a:gs>
                  <a:gs pos="52000">
                    <a:srgbClr val="FFFFFF"/>
                  </a:gs>
                  <a:gs pos="56000">
                    <a:srgbClr val="FF0000"/>
                  </a:gs>
                  <a:gs pos="58000">
                    <a:srgbClr val="FF0000"/>
                  </a:gs>
                  <a:gs pos="71001">
                    <a:srgbClr val="FF0000"/>
                  </a:gs>
                  <a:gs pos="94000">
                    <a:schemeClr val="bg1"/>
                  </a:gs>
                  <a:gs pos="100000">
                    <a:srgbClr val="FF0000"/>
                  </a:gs>
                </a:gsLst>
                <a:lin ang="5400000" scaled="0"/>
              </a:gra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Basic APG.potx</Template>
  <TotalTime>3129</TotalTime>
  <Words>1029</Words>
  <Application>Microsoft Office PowerPoint</Application>
  <PresentationFormat>On-screen Show (4:3)</PresentationFormat>
  <Paragraphs>292</Paragraphs>
  <Slides>11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1_Custom Design</vt:lpstr>
      <vt:lpstr>APG Senior Leadership Cohort Program 2012</vt:lpstr>
      <vt:lpstr>Leaders Guide our Future</vt:lpstr>
      <vt:lpstr>Community Based Project Goal</vt:lpstr>
      <vt:lpstr>Confusion ensues</vt:lpstr>
      <vt:lpstr>Confusion ensues</vt:lpstr>
      <vt:lpstr>Slide 6</vt:lpstr>
      <vt:lpstr>Don’t Re-Invent the Wheel</vt:lpstr>
      <vt:lpstr>Course Curriculum</vt:lpstr>
      <vt:lpstr>Sustainability Plan</vt:lpstr>
      <vt:lpstr>Slide 10</vt:lpstr>
      <vt:lpstr>APG Emerging Leadership Cohort is a Go for 2013?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Leading with Impact</dc:title>
  <dc:creator>Trish Mooney</dc:creator>
  <cp:lastModifiedBy>brian.roos</cp:lastModifiedBy>
  <cp:revision>168</cp:revision>
  <cp:lastPrinted>2011-06-13T12:29:39Z</cp:lastPrinted>
  <dcterms:created xsi:type="dcterms:W3CDTF">2011-06-26T12:32:45Z</dcterms:created>
  <dcterms:modified xsi:type="dcterms:W3CDTF">2013-02-07T17:59:59Z</dcterms:modified>
</cp:coreProperties>
</file>