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722" r:id="rId1"/>
    <p:sldMasterId id="2147483840" r:id="rId2"/>
  </p:sldMasterIdLst>
  <p:notesMasterIdLst>
    <p:notesMasterId r:id="rId16"/>
  </p:notesMasterIdLst>
  <p:handoutMasterIdLst>
    <p:handoutMasterId r:id="rId17"/>
  </p:handoutMasterIdLst>
  <p:sldIdLst>
    <p:sldId id="281" r:id="rId3"/>
    <p:sldId id="304" r:id="rId4"/>
    <p:sldId id="379" r:id="rId5"/>
    <p:sldId id="348" r:id="rId6"/>
    <p:sldId id="382" r:id="rId7"/>
    <p:sldId id="383" r:id="rId8"/>
    <p:sldId id="361" r:id="rId9"/>
    <p:sldId id="363" r:id="rId10"/>
    <p:sldId id="367" r:id="rId11"/>
    <p:sldId id="380" r:id="rId12"/>
    <p:sldId id="303" r:id="rId13"/>
    <p:sldId id="378" r:id="rId14"/>
    <p:sldId id="366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900"/>
    <a:srgbClr val="7C9CBA"/>
    <a:srgbClr val="86AFD0"/>
    <a:srgbClr val="000048"/>
    <a:srgbClr val="000066"/>
    <a:srgbClr val="8B001D"/>
    <a:srgbClr val="BCAE7A"/>
    <a:srgbClr val="251A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22513" autoAdjust="0"/>
    <p:restoredTop sz="89176" autoAdjust="0"/>
  </p:normalViewPr>
  <p:slideViewPr>
    <p:cSldViewPr snapToGrid="0">
      <p:cViewPr>
        <p:scale>
          <a:sx n="78" d="100"/>
          <a:sy n="78" d="100"/>
        </p:scale>
        <p:origin x="-1144" y="-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ata%20Collection\Desktop\COHORT%20OPEN%20HOUSE\OPEN%20HOUSE%20SURVEY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Val val="1"/>
          </c:dLbls>
          <c:cat>
            <c:strRef>
              <c:f>'Question 2'!$A$2:$A$7</c:f>
              <c:strCache>
                <c:ptCount val="6"/>
                <c:pt idx="0">
                  <c:v>High School Diploma</c:v>
                </c:pt>
                <c:pt idx="1">
                  <c:v>College Bachelor of Arts Degree</c:v>
                </c:pt>
                <c:pt idx="2">
                  <c:v>College Bachelor of Science Degree</c:v>
                </c:pt>
                <c:pt idx="3">
                  <c:v>College Master's of Arts Degree</c:v>
                </c:pt>
                <c:pt idx="4">
                  <c:v>College Master's of Science Degree</c:v>
                </c:pt>
                <c:pt idx="5">
                  <c:v>Other</c:v>
                </c:pt>
              </c:strCache>
            </c:strRef>
          </c:cat>
          <c:val>
            <c:numRef>
              <c:f>'Question 2'!$F$2:$F$7</c:f>
              <c:numCache>
                <c:formatCode>General</c:formatCode>
                <c:ptCount val="6"/>
                <c:pt idx="0">
                  <c:v>47.0</c:v>
                </c:pt>
                <c:pt idx="1">
                  <c:v>28.0</c:v>
                </c:pt>
                <c:pt idx="2">
                  <c:v>108.0</c:v>
                </c:pt>
                <c:pt idx="3">
                  <c:v>8.0</c:v>
                </c:pt>
                <c:pt idx="4">
                  <c:v>25.0</c:v>
                </c:pt>
                <c:pt idx="5">
                  <c:v>18.0</c:v>
                </c:pt>
              </c:numCache>
            </c:numRef>
          </c:val>
        </c:ser>
        <c:axId val="320836088"/>
        <c:axId val="320311144"/>
      </c:barChart>
      <c:catAx>
        <c:axId val="320836088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320311144"/>
        <c:crosses val="autoZero"/>
        <c:auto val="1"/>
        <c:lblAlgn val="ctr"/>
        <c:lblOffset val="100"/>
      </c:catAx>
      <c:valAx>
        <c:axId val="320311144"/>
        <c:scaling>
          <c:orientation val="minMax"/>
        </c:scaling>
        <c:axPos val="l"/>
        <c:majorGridlines/>
        <c:numFmt formatCode="General" sourceLinked="1"/>
        <c:tickLblPos val="nextTo"/>
        <c:crossAx val="320836088"/>
        <c:crosses val="autoZero"/>
        <c:crossBetween val="between"/>
      </c:valAx>
    </c:plotArea>
    <c:plotVisOnly val="1"/>
  </c:chart>
  <c:spPr>
    <a:ln>
      <a:solidFill>
        <a:schemeClr val="tx1"/>
      </a:solidFill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D145401-1AEC-498A-A2EE-FCF7E3F96A08}" type="datetime1">
              <a:rPr lang="en-US"/>
              <a:pPr>
                <a:defRPr/>
              </a:pPr>
              <a:t>2/20/12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758F953-066B-4C1A-B69A-BEEE7F099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>
                <a:ea typeface="ＭＳ Ｐゴシック" charset="-128"/>
              </a:defRPr>
            </a:lvl1pPr>
          </a:lstStyle>
          <a:p>
            <a:pPr>
              <a:defRPr/>
            </a:pPr>
            <a:fld id="{5DF32C70-907C-4F1D-B81F-86734B29F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E226FC-5782-4AC1-A65D-A1B08801B2CA}" type="slidenum">
              <a:rPr lang="en-US" smtClean="0">
                <a:ea typeface="MS PGothic" pitchFamily="34" charset="-128"/>
              </a:rPr>
              <a:pPr/>
              <a:t>2</a:t>
            </a:fld>
            <a:endParaRPr lang="en-US" smtClean="0">
              <a:ea typeface="MS PGothic" pitchFamily="34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5075" y="228600"/>
            <a:ext cx="4471988" cy="3354388"/>
          </a:xfrm>
          <a:ln w="12699" cap="flat">
            <a:solidFill>
              <a:schemeClr val="tx1"/>
            </a:solidFill>
          </a:ln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3748088"/>
            <a:ext cx="5553075" cy="4184650"/>
          </a:xfrm>
          <a:noFill/>
          <a:ln/>
        </p:spPr>
        <p:txBody>
          <a:bodyPr lIns="93166" tIns="46584" rIns="93166" bIns="46584"/>
          <a:lstStyle/>
          <a:p>
            <a:pPr eaLnBrk="1" hangingPunct="1"/>
            <a:r>
              <a:rPr lang="en-US" sz="1400" smtClean="0"/>
              <a:t>72,000 Acres total – roughly ½ water</a:t>
            </a:r>
          </a:p>
          <a:p>
            <a:pPr eaLnBrk="1" hangingPunct="1"/>
            <a:r>
              <a:rPr lang="en-US" sz="1400" smtClean="0"/>
              <a:t>~140 miles of shore line</a:t>
            </a:r>
          </a:p>
          <a:p>
            <a:pPr eaLnBrk="1" hangingPunct="1"/>
            <a:r>
              <a:rPr lang="en-US" sz="1400" smtClean="0"/>
              <a:t>Approx 5000 mil and 13,000 civ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These pictures are a cross section of some of the special laboratories and test facilities located at APG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Top Row Left to Right</a:t>
            </a:r>
          </a:p>
          <a:p>
            <a:pPr eaLnBrk="1" hangingPunct="1"/>
            <a:r>
              <a:rPr lang="en-US" sz="1400" smtClean="0"/>
              <a:t>Advanced Chemistry Lab – ECBC</a:t>
            </a:r>
          </a:p>
          <a:p>
            <a:pPr eaLnBrk="1" hangingPunct="1"/>
            <a:r>
              <a:rPr lang="en-US" sz="1400" smtClean="0"/>
              <a:t>Rodman Lab – ARL (result of former BRAC action)</a:t>
            </a:r>
          </a:p>
          <a:p>
            <a:pPr eaLnBrk="1" hangingPunct="1"/>
            <a:r>
              <a:rPr lang="en-US" sz="1400" smtClean="0"/>
              <a:t>MRICD (under Rodman Lab)</a:t>
            </a:r>
          </a:p>
          <a:p>
            <a:pPr eaLnBrk="1" hangingPunct="1"/>
            <a:r>
              <a:rPr lang="en-US" sz="1400" smtClean="0"/>
              <a:t>2nd Row left to right</a:t>
            </a:r>
          </a:p>
          <a:p>
            <a:pPr eaLnBrk="1" hangingPunct="1"/>
            <a:r>
              <a:rPr lang="en-US" sz="1400" smtClean="0"/>
              <a:t>Undex Test Facility - ATC</a:t>
            </a:r>
          </a:p>
          <a:p>
            <a:pPr eaLnBrk="1" hangingPunct="1"/>
            <a:r>
              <a:rPr lang="en-US" sz="1400" smtClean="0"/>
              <a:t>Munson Test Course – ATC</a:t>
            </a:r>
          </a:p>
          <a:p>
            <a:pPr eaLnBrk="1" hangingPunct="1"/>
            <a:r>
              <a:rPr lang="en-US" sz="1400" smtClean="0"/>
              <a:t>PAAF </a:t>
            </a:r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043A46-1C64-4578-B89A-0CD9157171CC}" type="slidenum">
              <a:rPr lang="en-US" smtClean="0">
                <a:ea typeface="MS PGothic" pitchFamily="34" charset="-128"/>
              </a:rPr>
              <a:pPr/>
              <a:t>11</a:t>
            </a:fld>
            <a:endParaRPr lang="en-US" smtClean="0">
              <a:ea typeface="MS PGothic" pitchFamily="34" charset="-128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88900"/>
            <a:ext cx="4648200" cy="3486150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779838"/>
            <a:ext cx="6303963" cy="5210175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“Sustain, Support, and Defend” is the motto for the new IMA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8731250" cy="4830763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Arial"/>
              <a:buChar char="•"/>
              <a:defRPr sz="2400">
                <a:solidFill>
                  <a:schemeClr val="accent3"/>
                </a:solidFill>
                <a:latin typeface="Arial Black"/>
                <a:cs typeface="Arial Black"/>
              </a:defRPr>
            </a:lvl1pPr>
            <a:lvl2pPr>
              <a:buClr>
                <a:schemeClr val="accent6"/>
              </a:buClr>
              <a:defRPr sz="22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0"/>
          </p:nvPr>
        </p:nvSpPr>
        <p:spPr>
          <a:xfrm>
            <a:off x="228600" y="0"/>
            <a:ext cx="6248400" cy="762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300" baseline="0">
                <a:solidFill>
                  <a:schemeClr val="bg1"/>
                </a:solidFill>
                <a:latin typeface="Arial Black"/>
                <a:cs typeface="Arial Black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>
            <a:spLocks noGrp="1"/>
          </p:cNvSpPr>
          <p:nvPr>
            <p:ph type="subTitle" idx="10"/>
          </p:nvPr>
        </p:nvSpPr>
        <p:spPr>
          <a:xfrm>
            <a:off x="228600" y="0"/>
            <a:ext cx="6248400" cy="762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300" baseline="0">
                <a:solidFill>
                  <a:schemeClr val="bg1"/>
                </a:solidFill>
                <a:latin typeface="Arial Black"/>
                <a:cs typeface="Arial Black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ra[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960438"/>
            <a:ext cx="7848600" cy="7921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F2C25E6-EE79-4F30-80B4-F1CACF8FC140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A11220-2519-4054-9422-F3FE3EFD2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F2C25E6-EE79-4F30-80B4-F1CACF8FC140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A11220-2519-4054-9422-F3FE3EFD2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4876800" y="6028266"/>
            <a:ext cx="4038600" cy="228600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4876800" y="5791200"/>
            <a:ext cx="4038600" cy="228600"/>
          </a:xfrm>
          <a:prstGeom prst="rect">
            <a:avLst/>
          </a:prstGeom>
        </p:spPr>
        <p:txBody>
          <a:bodyPr vert="horz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 i="0" u="none">
                <a:latin typeface="Arial Bold"/>
                <a:cs typeface="Arial Bold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4876800" y="6248400"/>
            <a:ext cx="4038600" cy="228600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400" b="0" i="1" baseline="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54000" y="5029200"/>
            <a:ext cx="6400800" cy="381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aseline="0">
                <a:latin typeface="Arial Black"/>
                <a:cs typeface="Arial Black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4000" y="5334000"/>
            <a:ext cx="6400800" cy="304800"/>
          </a:xfrm>
          <a:prstGeom prst="rect">
            <a:avLst/>
          </a:prstGeom>
        </p:spPr>
        <p:txBody>
          <a:bodyPr vert="horz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54000" y="6254496"/>
            <a:ext cx="2133600" cy="304800"/>
          </a:xfrm>
          <a:prstGeom prst="rect">
            <a:avLst/>
          </a:prstGeom>
        </p:spPr>
        <p:txBody>
          <a:bodyPr vert="horz"/>
          <a:lstStyle>
            <a:lvl1pPr>
              <a:buNone/>
              <a:defRPr sz="1400" i="1" baseline="0">
                <a:latin typeface="Arial" pitchFamily="34" charset="0"/>
                <a:cs typeface="Arial" pitchFamily="34" charset="0"/>
              </a:defRPr>
            </a:lvl1pPr>
            <a:lvl2pPr>
              <a:defRPr sz="1400" i="1"/>
            </a:lvl2pPr>
            <a:lvl3pPr>
              <a:defRPr sz="1400" i="1"/>
            </a:lvl3pPr>
            <a:lvl4pPr>
              <a:defRPr sz="1400" i="1"/>
            </a:lvl4pPr>
            <a:lvl5pPr>
              <a:defRPr sz="14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2.xml"/><Relationship Id="rId3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rgbClr val="251A5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1027" name="Picture 2" descr="Header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623050"/>
            <a:ext cx="9144000" cy="23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900" baseline="0" dirty="0">
                <a:solidFill>
                  <a:srgbClr val="9FADB3"/>
                </a:solidFill>
                <a:ea typeface="ＭＳ Ｐゴシック" charset="-128"/>
              </a:rPr>
              <a:t>UNCLASSIFIED // For Public Release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0763" y="6613525"/>
            <a:ext cx="366712" cy="23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0" hangingPunct="0">
              <a:defRPr/>
            </a:pPr>
            <a:fld id="{7472E8F9-72C4-4353-8959-98B136DDB686}" type="slidenum">
              <a:rPr lang="en-US" sz="900" b="1" baseline="0">
                <a:solidFill>
                  <a:srgbClr val="9FADB3"/>
                </a:solidFill>
                <a:ea typeface="ＭＳ Ｐゴシック" charset="-128"/>
              </a:rPr>
              <a:pPr algn="r" eaLnBrk="0" hangingPunct="0">
                <a:defRPr/>
              </a:pPr>
              <a:t>‹#›</a:t>
            </a:fld>
            <a:endParaRPr lang="en-US" sz="900" b="1" baseline="0" dirty="0">
              <a:solidFill>
                <a:srgbClr val="9FADB3"/>
              </a:solidFill>
              <a:ea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23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900" baseline="0" dirty="0">
                <a:solidFill>
                  <a:srgbClr val="9FADB3"/>
                </a:solidFill>
                <a:ea typeface="ＭＳ Ｐゴシック" charset="-128"/>
              </a:rPr>
              <a:t>UNCLASSIFIED // For Public Release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8" r:id="rId3"/>
    <p:sldLayoutId id="2147483885" r:id="rId4"/>
    <p:sldLayoutId id="2147483886" r:id="rId5"/>
    <p:sldLayoutId id="2147483889" r:id="rId6"/>
    <p:sldLayoutId id="2147483890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Header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1227138"/>
            <a:ext cx="91408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1"/>
          <p:cNvSpPr>
            <a:spLocks noGrp="1"/>
          </p:cNvSpPr>
          <p:nvPr>
            <p:ph type="subTitle" idx="1"/>
          </p:nvPr>
        </p:nvSpPr>
        <p:spPr bwMode="auto">
          <a:xfrm>
            <a:off x="339725" y="0"/>
            <a:ext cx="8181975" cy="11636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 Black" pitchFamily="34" charset="0"/>
              </a:rPr>
              <a:t>APG Higher Education Advancement Day (AHEAD)</a:t>
            </a:r>
          </a:p>
          <a:p>
            <a:pPr algn="ctr"/>
            <a:endParaRPr lang="en-US" sz="32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algn="ctr"/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95263" y="4048125"/>
            <a:ext cx="452720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aseline="0" dirty="0"/>
              <a:t>Christopher Hoppel, ARL</a:t>
            </a:r>
          </a:p>
          <a:p>
            <a:r>
              <a:rPr lang="en-US" sz="2000" baseline="0" dirty="0"/>
              <a:t>Georgiann Mangione, ATEC</a:t>
            </a:r>
          </a:p>
          <a:p>
            <a:r>
              <a:rPr lang="en-US" sz="2000" baseline="0" dirty="0"/>
              <a:t>Todd Morris, RDECOM</a:t>
            </a:r>
          </a:p>
          <a:p>
            <a:r>
              <a:rPr lang="en-US" sz="2000" baseline="0" dirty="0"/>
              <a:t>Mark </a:t>
            </a:r>
            <a:r>
              <a:rPr lang="en-US" sz="2000" baseline="0" dirty="0" err="1"/>
              <a:t>Mossa</a:t>
            </a:r>
            <a:r>
              <a:rPr lang="en-US" sz="2000" baseline="0" dirty="0"/>
              <a:t>, AMSAA</a:t>
            </a:r>
          </a:p>
          <a:p>
            <a:r>
              <a:rPr lang="en-US" sz="2000" baseline="0" dirty="0"/>
              <a:t>Garrett Shoemaker, CECOM</a:t>
            </a:r>
          </a:p>
          <a:p>
            <a:endParaRPr lang="en-US" sz="2000" baseline="0" dirty="0"/>
          </a:p>
          <a:p>
            <a:r>
              <a:rPr lang="en-US" sz="2000" baseline="0" dirty="0"/>
              <a:t>SES Proponent: Gary Martin, </a:t>
            </a:r>
            <a:r>
              <a:rPr lang="en-US" sz="2000" baseline="0" dirty="0" smtClean="0"/>
              <a:t>CECOM</a:t>
            </a:r>
            <a:endParaRPr lang="en-US" sz="2000" baseline="0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0" y="2188464"/>
            <a:ext cx="6181344" cy="11636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MS PGothic" pitchFamily="34" charset="-128"/>
                <a:cs typeface="Arial Black"/>
              </a:rPr>
              <a:t>FINAL REPORT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MS PGothic" pitchFamily="34" charset="-128"/>
              <a:cs typeface="Arial Black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MS PGothic" pitchFamily="34" charset="-128"/>
              <a:cs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0"/>
          </p:nvPr>
        </p:nvSpPr>
        <p:spPr>
          <a:xfrm>
            <a:off x="228600" y="0"/>
            <a:ext cx="8622792" cy="762000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+mj-lt"/>
              </a:rPr>
              <a:t>RECOMMENDATIONS</a:t>
            </a:r>
            <a:endParaRPr lang="en-US" sz="3200" b="1" dirty="0">
              <a:latin typeface="+mj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47472" y="1441704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200" b="1" kern="0" baseline="0" noProof="0" dirty="0" smtClean="0">
                <a:latin typeface="+mn-lt"/>
                <a:ea typeface="+mn-ea"/>
              </a:rPr>
              <a:t>Establish APG Training cell (1-2 people)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Facilitates the training for the APG community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noProof="0" dirty="0" smtClean="0">
                <a:latin typeface="+mn-lt"/>
                <a:ea typeface="+mn-ea"/>
              </a:rPr>
              <a:t>Coordinates with the HEAT center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Responsible for managing APG training facilities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Education Open Houses</a:t>
            </a:r>
          </a:p>
          <a:p>
            <a:pPr marL="800100" lvl="1" indent="-342900" eaLnBrk="0" hangingPunct="0">
              <a:spcBef>
                <a:spcPct val="20000"/>
              </a:spcBef>
            </a:pPr>
            <a:endParaRPr lang="en-US" sz="2200" b="1" kern="0" baseline="0" dirty="0" smtClean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Establish an APG Training Board of Directors (5-6 people)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Representatives from various APG tenants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dirty="0" smtClean="0">
                <a:latin typeface="+mn-lt"/>
                <a:ea typeface="+mn-ea"/>
              </a:rPr>
              <a:t>Define the training needs of the APG community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200" b="1" kern="0" baseline="0" noProof="0" dirty="0" smtClean="0">
                <a:latin typeface="+mn-lt"/>
                <a:ea typeface="+mn-ea"/>
              </a:rPr>
              <a:t>Direct APG Training Cell to coordinate with educational institutions for future training requirements</a:t>
            </a:r>
          </a:p>
          <a:p>
            <a:pPr marL="800100" lvl="1" indent="-342900" eaLnBrk="0" hangingPunct="0">
              <a:spcBef>
                <a:spcPct val="20000"/>
              </a:spcBef>
            </a:pPr>
            <a:endParaRPr kumimoji="0" lang="en-US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3116263" y="1438275"/>
            <a:ext cx="2805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baseline="0"/>
              <a:t>Questions?</a:t>
            </a:r>
          </a:p>
        </p:txBody>
      </p:sp>
      <p:pic>
        <p:nvPicPr>
          <p:cNvPr id="10243" name="Picture 2" descr="A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7538" y="2151063"/>
            <a:ext cx="5246687" cy="38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 UP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008" y="177102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College Feedback Survey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Results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70560" y="1552035"/>
          <a:ext cx="8071104" cy="3293745"/>
        </p:xfrm>
        <a:graphic>
          <a:graphicData uri="http://schemas.openxmlformats.org/drawingml/2006/table">
            <a:tbl>
              <a:tblPr/>
              <a:tblGrid>
                <a:gridCol w="6794620"/>
                <a:gridCol w="127648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Question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Score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Coordination between APG and your school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 of the open house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 space at the open house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 within the hall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Equipment available for your 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Amount of people that stopped by your display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students that came to your display what you expected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Process to gain access to APG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Likelyhood that you would participate again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How many open houses would your recommend APG hold a year?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Compared to other open houses you had, how did this one compare?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Rate the overall open house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spect="1"/>
          </p:cNvSpPr>
          <p:nvPr/>
        </p:nvSpPr>
        <p:spPr>
          <a:xfrm>
            <a:off x="316992" y="950976"/>
            <a:ext cx="8071104" cy="6949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3200" dirty="0" smtClean="0"/>
              <a:t>(Scale: 1 – Poor</a:t>
            </a:r>
            <a:r>
              <a:rPr lang="en-US" sz="3200" baseline="0" dirty="0" smtClean="0"/>
              <a:t> </a:t>
            </a:r>
            <a:r>
              <a:rPr lang="en-US" sz="3200" dirty="0" smtClean="0"/>
              <a:t>5 – Excellent)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6512" y="4977385"/>
            <a:ext cx="8229600" cy="5577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Overall the colleges were very pleased with the open house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1800" b="1" kern="0" baseline="0" dirty="0" smtClean="0">
                <a:latin typeface="+mn-lt"/>
                <a:ea typeface="+mn-ea"/>
              </a:rPr>
              <a:t>High satisfaction with the overall experience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 needed with the coordination</a:t>
            </a:r>
          </a:p>
          <a:p>
            <a:pPr marL="1257300" lvl="2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1800" b="1" kern="0" baseline="0" dirty="0" smtClean="0">
                <a:latin typeface="+mn-lt"/>
                <a:ea typeface="+mn-ea"/>
              </a:rPr>
              <a:t>Invited some schools late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lighthouse.png"/>
          <p:cNvPicPr>
            <a:picLocks noChangeAspect="1"/>
          </p:cNvPicPr>
          <p:nvPr/>
        </p:nvPicPr>
        <p:blipFill>
          <a:blip r:embed="rId3" cstate="print"/>
          <a:srcRect l="8557" t="2498"/>
          <a:stretch>
            <a:fillRect/>
          </a:stretch>
        </p:blipFill>
        <p:spPr bwMode="auto">
          <a:xfrm>
            <a:off x="0" y="771525"/>
            <a:ext cx="9144000" cy="584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46507" y="1492758"/>
            <a:ext cx="54594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i="1" baseline="0" dirty="0" smtClean="0"/>
              <a:t>Provide </a:t>
            </a:r>
            <a:r>
              <a:rPr lang="en-US" sz="3200" b="1" i="1" baseline="0" dirty="0"/>
              <a:t>a venue for academia to showcase courses to APG military, civilian, and contractor employees for enhanced training </a:t>
            </a:r>
          </a:p>
          <a:p>
            <a:endParaRPr lang="en-US" sz="3200" b="1" i="1" baseline="0" dirty="0"/>
          </a:p>
        </p:txBody>
      </p: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0" y="6623050"/>
            <a:ext cx="9144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900" baseline="0">
                <a:solidFill>
                  <a:srgbClr val="9FADB3"/>
                </a:solidFill>
              </a:rPr>
              <a:t>UNCLASSIFIED // For Public Release</a:t>
            </a:r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8640763" y="6613525"/>
            <a:ext cx="3667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fld id="{36E47F31-02EA-43E4-A53A-139C31FFE222}" type="slidenum">
              <a:rPr lang="en-US" sz="900" b="1" baseline="0">
                <a:solidFill>
                  <a:srgbClr val="9FADB3"/>
                </a:solidFill>
              </a:rPr>
              <a:pPr algn="r" eaLnBrk="0" hangingPunct="0"/>
              <a:t>2</a:t>
            </a:fld>
            <a:endParaRPr lang="en-US" sz="900" b="1" baseline="0">
              <a:solidFill>
                <a:srgbClr val="9FADB3"/>
              </a:solidFill>
            </a:endParaRPr>
          </a:p>
        </p:txBody>
      </p:sp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900" baseline="0">
                <a:solidFill>
                  <a:srgbClr val="9FADB3"/>
                </a:solidFill>
              </a:rPr>
              <a:t>UNCLASSIFIED // For Public Release</a:t>
            </a:r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217488" y="274638"/>
            <a:ext cx="8926512" cy="54636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 baseline="0" dirty="0">
                <a:solidFill>
                  <a:schemeClr val="bg1"/>
                </a:solidFill>
                <a:latin typeface="Arial Black" pitchFamily="34" charset="0"/>
              </a:rPr>
              <a:t>Charter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328613" y="133350"/>
            <a:ext cx="8154987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400" smtClean="0">
                <a:solidFill>
                  <a:schemeClr val="bg1"/>
                </a:solidFill>
                <a:latin typeface="Arial Black" pitchFamily="34" charset="0"/>
              </a:rPr>
              <a:t>Maryland Higher Education Commission</a:t>
            </a:r>
            <a:br>
              <a:rPr lang="en-US" sz="24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400" smtClean="0">
                <a:solidFill>
                  <a:schemeClr val="bg1"/>
                </a:solidFill>
                <a:latin typeface="Arial Black" pitchFamily="34" charset="0"/>
              </a:rPr>
              <a:t>                                                   (MHEC)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0" y="1243330"/>
            <a:ext cx="8229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03225">
              <a:buFont typeface="Arial" charset="0"/>
              <a:buChar char="•"/>
            </a:pPr>
            <a:r>
              <a:rPr lang="en-US" sz="1600" b="1" baseline="0" dirty="0"/>
              <a:t>Manages higher educational programs across MD</a:t>
            </a:r>
          </a:p>
          <a:p>
            <a:pPr marL="463550" indent="-403225">
              <a:buFont typeface="Arial" charset="0"/>
              <a:buChar char="•"/>
            </a:pPr>
            <a:r>
              <a:rPr lang="en-US" sz="1600" b="1" baseline="0" dirty="0"/>
              <a:t>Proponent is LT Gov Brown</a:t>
            </a:r>
          </a:p>
          <a:p>
            <a:pPr marL="463550" indent="-403225">
              <a:buFont typeface="Arial" charset="0"/>
              <a:buChar char="•"/>
            </a:pPr>
            <a:r>
              <a:rPr lang="en-US" sz="1600" b="1" baseline="0" dirty="0"/>
              <a:t>Approves courses offered at the Aberdeen HEAT Center</a:t>
            </a:r>
          </a:p>
          <a:p>
            <a:pPr marL="463550" indent="-403225">
              <a:buFont typeface="Arial" charset="0"/>
              <a:buChar char="•"/>
            </a:pPr>
            <a:r>
              <a:rPr lang="en-US" sz="1600" b="1" baseline="0" dirty="0"/>
              <a:t>Solicited proposals from academia for higher education programs at APG</a:t>
            </a:r>
          </a:p>
          <a:p>
            <a:pPr marL="463550" indent="-403225">
              <a:buFont typeface="Arial" charset="0"/>
              <a:buChar char="•"/>
            </a:pPr>
            <a:endParaRPr lang="en-US" sz="1600" b="1" baseline="0" dirty="0"/>
          </a:p>
          <a:p>
            <a:pPr marL="463550" indent="-403225">
              <a:buFont typeface="Arial" charset="0"/>
              <a:buChar char="•"/>
            </a:pPr>
            <a:r>
              <a:rPr lang="en-US" sz="1600" b="1" baseline="0" dirty="0"/>
              <a:t>Selected 6 institutions and various programs to be offered at APG (these institutions also offer courses at the HEAT center, but different degree programs)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University Of Maryland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Johns Hopkins University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Towson University 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Morgan State University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Cecil College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/>
              <a:t>Notre Dame Of Maryland </a:t>
            </a:r>
            <a:r>
              <a:rPr lang="en-US" sz="1600" b="1" baseline="0" dirty="0" smtClean="0"/>
              <a:t>University</a:t>
            </a:r>
          </a:p>
          <a:p>
            <a:pPr marL="463550" indent="-403225">
              <a:buFont typeface="Courier New" pitchFamily="49" charset="0"/>
              <a:buChar char="o"/>
            </a:pPr>
            <a:endParaRPr lang="en-US" sz="1600" b="1" baseline="0" dirty="0" smtClean="0"/>
          </a:p>
          <a:p>
            <a:pPr marL="463550" indent="-403225">
              <a:buFont typeface="Arial" pitchFamily="34" charset="0"/>
              <a:buChar char="•"/>
            </a:pPr>
            <a:r>
              <a:rPr lang="en-US" sz="1600" b="1" baseline="0" dirty="0" smtClean="0"/>
              <a:t> Invited 5 other institutions outside of MHEC proposal to participate as well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 smtClean="0"/>
              <a:t>University of Delaware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 smtClean="0"/>
              <a:t>Harford Community College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 smtClean="0"/>
              <a:t>Central Michigan University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 smtClean="0"/>
              <a:t>Florida Institute of Technology</a:t>
            </a:r>
          </a:p>
          <a:p>
            <a:pPr marL="920750" lvl="1" indent="-403225">
              <a:buFont typeface="Courier New" pitchFamily="49" charset="0"/>
              <a:buChar char="o"/>
            </a:pPr>
            <a:r>
              <a:rPr lang="en-US" sz="1600" b="1" baseline="0" dirty="0" smtClean="0"/>
              <a:t>University of Maryland, University College</a:t>
            </a:r>
          </a:p>
          <a:p>
            <a:pPr marL="920750" lvl="1" indent="-403225">
              <a:buFont typeface="Arial" charset="0"/>
              <a:buChar char="•"/>
            </a:pPr>
            <a:endParaRPr lang="en-US" sz="1600" baseline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217488" y="274638"/>
            <a:ext cx="5648325" cy="395287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baseline="0" dirty="0">
                <a:solidFill>
                  <a:schemeClr val="bg1"/>
                </a:solidFill>
                <a:latin typeface="Arial Black" pitchFamily="34" charset="0"/>
              </a:rPr>
              <a:t>Higher Education Open House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577975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1313" indent="-341313">
              <a:buFont typeface="Arial" charset="0"/>
              <a:buChar char="•"/>
            </a:pPr>
            <a:r>
              <a:rPr lang="en-US" b="1" baseline="0" dirty="0"/>
              <a:t>October 27 at APG Recreation Center from 1000 to 1600</a:t>
            </a:r>
          </a:p>
          <a:p>
            <a:pPr marL="341313" indent="-341313">
              <a:buFont typeface="Arial" charset="0"/>
              <a:buChar char="•"/>
            </a:pPr>
            <a:r>
              <a:rPr lang="en-US" b="1" baseline="0" dirty="0"/>
              <a:t>Advertised extensively to the APG workforce </a:t>
            </a:r>
          </a:p>
          <a:p>
            <a:pPr marL="341313" indent="-341313">
              <a:buFont typeface="Arial" charset="0"/>
              <a:buChar char="•"/>
            </a:pPr>
            <a:r>
              <a:rPr lang="en-US" b="1" baseline="0" dirty="0" smtClean="0"/>
              <a:t>11 </a:t>
            </a:r>
            <a:r>
              <a:rPr lang="en-US" b="1" baseline="0" dirty="0"/>
              <a:t>colleges and universities </a:t>
            </a:r>
            <a:r>
              <a:rPr lang="en-US" b="1" baseline="0" dirty="0" smtClean="0"/>
              <a:t>presented their </a:t>
            </a:r>
            <a:r>
              <a:rPr lang="en-US" b="1" baseline="0" dirty="0"/>
              <a:t>programs</a:t>
            </a:r>
          </a:p>
          <a:p>
            <a:pPr marL="341313" indent="-341313">
              <a:buFont typeface="Arial" charset="0"/>
              <a:buChar char="•"/>
            </a:pPr>
            <a:r>
              <a:rPr lang="en-US" b="1" baseline="0" dirty="0"/>
              <a:t>APG attendees </a:t>
            </a:r>
            <a:r>
              <a:rPr lang="en-US" b="1" baseline="0" dirty="0" smtClean="0"/>
              <a:t>were given </a:t>
            </a:r>
            <a:r>
              <a:rPr lang="en-US" b="1" baseline="0" dirty="0"/>
              <a:t>a survey to identify common interest areas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4099561"/>
            <a:ext cx="8229600" cy="21549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Eleven Schools participated in the open house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center also participated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254 potential students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180 surveys were completed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to follow.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9184" y="3584448"/>
            <a:ext cx="8229600" cy="1143000"/>
          </a:xfrm>
        </p:spPr>
        <p:txBody>
          <a:bodyPr/>
          <a:lstStyle/>
          <a:p>
            <a:pPr algn="l"/>
            <a:r>
              <a:rPr lang="en-US" sz="2800" b="1" u="sng" dirty="0" smtClean="0">
                <a:solidFill>
                  <a:schemeClr val="tx1"/>
                </a:solidFill>
              </a:rPr>
              <a:t>Open House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2352"/>
            <a:ext cx="4242816" cy="269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3"/>
          <p:cNvSpPr txBox="1"/>
          <p:nvPr/>
        </p:nvSpPr>
        <p:spPr>
          <a:xfrm>
            <a:off x="566928" y="1816608"/>
            <a:ext cx="505267" cy="23596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</a:rPr>
              <a:t>(43%)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520952" y="2511552"/>
            <a:ext cx="502920" cy="23596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</a:rPr>
              <a:t>(27%)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2484120" y="2651760"/>
            <a:ext cx="505267" cy="23596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</a:rPr>
              <a:t>(26%)</a:t>
            </a:r>
          </a:p>
        </p:txBody>
      </p:sp>
      <p:sp>
        <p:nvSpPr>
          <p:cNvPr id="11" name="TextBox 6"/>
          <p:cNvSpPr txBox="1"/>
          <p:nvPr/>
        </p:nvSpPr>
        <p:spPr>
          <a:xfrm>
            <a:off x="3389376" y="3264408"/>
            <a:ext cx="471604" cy="25648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(5%)</a:t>
            </a:r>
          </a:p>
        </p:txBody>
      </p:sp>
      <p:graphicFrame>
        <p:nvGraphicFramePr>
          <p:cNvPr id="19" name="Chart 18"/>
          <p:cNvGraphicFramePr/>
          <p:nvPr/>
        </p:nvGraphicFramePr>
        <p:xfrm>
          <a:off x="4352544" y="3852672"/>
          <a:ext cx="4791456" cy="265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2"/>
          <p:cNvSpPr txBox="1"/>
          <p:nvPr/>
        </p:nvSpPr>
        <p:spPr>
          <a:xfrm>
            <a:off x="4872886" y="5162288"/>
            <a:ext cx="479401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(25%)</a:t>
            </a:r>
          </a:p>
        </p:txBody>
      </p:sp>
      <p:sp>
        <p:nvSpPr>
          <p:cNvPr id="21" name="TextBox 3"/>
          <p:cNvSpPr txBox="1"/>
          <p:nvPr/>
        </p:nvSpPr>
        <p:spPr>
          <a:xfrm>
            <a:off x="5616598" y="5342120"/>
            <a:ext cx="503785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(15%)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6289717" y="4252253"/>
            <a:ext cx="574379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(58%)</a:t>
            </a:r>
          </a:p>
        </p:txBody>
      </p:sp>
      <p:sp>
        <p:nvSpPr>
          <p:cNvPr id="23" name="TextBox 6"/>
          <p:cNvSpPr txBox="1"/>
          <p:nvPr/>
        </p:nvSpPr>
        <p:spPr>
          <a:xfrm>
            <a:off x="7043815" y="5547348"/>
            <a:ext cx="466457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(4%)</a:t>
            </a:r>
          </a:p>
        </p:txBody>
      </p:sp>
      <p:sp>
        <p:nvSpPr>
          <p:cNvPr id="24" name="TextBox 7"/>
          <p:cNvSpPr txBox="1"/>
          <p:nvPr/>
        </p:nvSpPr>
        <p:spPr>
          <a:xfrm>
            <a:off x="7695334" y="5345168"/>
            <a:ext cx="558649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(13%)</a:t>
            </a:r>
          </a:p>
        </p:txBody>
      </p:sp>
      <p:sp>
        <p:nvSpPr>
          <p:cNvPr id="25" name="TextBox 8"/>
          <p:cNvSpPr txBox="1"/>
          <p:nvPr/>
        </p:nvSpPr>
        <p:spPr>
          <a:xfrm>
            <a:off x="8429902" y="5436608"/>
            <a:ext cx="519025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(10%)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1003013"/>
            <a:ext cx="4242816" cy="297517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do you plan to take educational classes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340352" y="3564523"/>
            <a:ext cx="4803648" cy="297517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 Background 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0" y="146304"/>
            <a:ext cx="9144000" cy="54636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 baseline="0" dirty="0" smtClean="0">
                <a:solidFill>
                  <a:schemeClr val="bg1"/>
                </a:solidFill>
                <a:latin typeface="Arial Black" pitchFamily="34" charset="0"/>
              </a:rPr>
              <a:t>Survey Results</a:t>
            </a:r>
            <a:endParaRPr lang="en-US" sz="3600" baseline="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1170432"/>
            <a:ext cx="5704537" cy="3255264"/>
            <a:chOff x="0" y="1426464"/>
            <a:chExt cx="8887968" cy="5071872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426464"/>
              <a:ext cx="8887968" cy="507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2"/>
            <p:cNvSpPr txBox="1"/>
            <p:nvPr/>
          </p:nvSpPr>
          <p:spPr>
            <a:xfrm>
              <a:off x="1024345" y="3832968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(3%)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"/>
            <p:cNvSpPr txBox="1"/>
            <p:nvPr/>
          </p:nvSpPr>
          <p:spPr>
            <a:xfrm>
              <a:off x="1643089" y="3038857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(10%)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"/>
            <p:cNvSpPr txBox="1"/>
            <p:nvPr/>
          </p:nvSpPr>
          <p:spPr>
            <a:xfrm>
              <a:off x="2289265" y="3449628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(8%)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"/>
            <p:cNvSpPr txBox="1"/>
            <p:nvPr/>
          </p:nvSpPr>
          <p:spPr>
            <a:xfrm>
              <a:off x="2921833" y="3664404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(5%)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"/>
            <p:cNvSpPr txBox="1"/>
            <p:nvPr/>
          </p:nvSpPr>
          <p:spPr>
            <a:xfrm>
              <a:off x="3566377" y="2212847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(19%)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"/>
            <p:cNvSpPr txBox="1"/>
            <p:nvPr/>
          </p:nvSpPr>
          <p:spPr>
            <a:xfrm>
              <a:off x="4207164" y="3340608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(8%)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"/>
            <p:cNvSpPr txBox="1"/>
            <p:nvPr/>
          </p:nvSpPr>
          <p:spPr>
            <a:xfrm>
              <a:off x="4841148" y="3134052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(10%)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"/>
            <p:cNvSpPr txBox="1"/>
            <p:nvPr/>
          </p:nvSpPr>
          <p:spPr>
            <a:xfrm>
              <a:off x="5465280" y="3432756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(8%)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"/>
            <p:cNvSpPr txBox="1"/>
            <p:nvPr/>
          </p:nvSpPr>
          <p:spPr>
            <a:xfrm>
              <a:off x="6061273" y="2572511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(14%)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"/>
            <p:cNvSpPr txBox="1"/>
            <p:nvPr/>
          </p:nvSpPr>
          <p:spPr>
            <a:xfrm>
              <a:off x="6735589" y="3593592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(5%)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"/>
            <p:cNvSpPr txBox="1"/>
            <p:nvPr/>
          </p:nvSpPr>
          <p:spPr>
            <a:xfrm>
              <a:off x="7343773" y="3446580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(7%)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2"/>
            <p:cNvSpPr txBox="1"/>
            <p:nvPr/>
          </p:nvSpPr>
          <p:spPr>
            <a:xfrm>
              <a:off x="8049768" y="3742944"/>
              <a:ext cx="727505" cy="31968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b="1" dirty="0" smtClean="0">
                  <a:solidFill>
                    <a:schemeClr val="bg1"/>
                  </a:solidFill>
                </a:rPr>
                <a:t>(4%)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833515"/>
            <a:ext cx="5693664" cy="338554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Undergraduate Course Of Study Interested In</a:t>
            </a: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366" y="4248912"/>
            <a:ext cx="5316634" cy="26090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34" name="TextBox 2"/>
          <p:cNvSpPr txBox="1"/>
          <p:nvPr/>
        </p:nvSpPr>
        <p:spPr>
          <a:xfrm>
            <a:off x="4723255" y="5553282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2%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Box 2"/>
          <p:cNvSpPr txBox="1"/>
          <p:nvPr/>
        </p:nvSpPr>
        <p:spPr>
          <a:xfrm>
            <a:off x="5095111" y="5400882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8%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5473063" y="5437458"/>
            <a:ext cx="424215" cy="23596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bg1"/>
                </a:solidFill>
              </a:rPr>
              <a:t>7%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TextBox 2"/>
          <p:cNvSpPr txBox="1"/>
          <p:nvPr/>
        </p:nvSpPr>
        <p:spPr>
          <a:xfrm>
            <a:off x="5863207" y="4636216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30%)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" name="TextBox 2"/>
          <p:cNvSpPr txBox="1"/>
          <p:nvPr/>
        </p:nvSpPr>
        <p:spPr>
          <a:xfrm>
            <a:off x="6302119" y="5449650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8%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TextBox 2"/>
          <p:cNvSpPr txBox="1"/>
          <p:nvPr/>
        </p:nvSpPr>
        <p:spPr>
          <a:xfrm>
            <a:off x="6606919" y="5331160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10%)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0" name="TextBox 2"/>
          <p:cNvSpPr txBox="1"/>
          <p:nvPr/>
        </p:nvSpPr>
        <p:spPr>
          <a:xfrm>
            <a:off x="7045831" y="5379928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10%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1" name="TextBox 2"/>
          <p:cNvSpPr txBox="1"/>
          <p:nvPr/>
        </p:nvSpPr>
        <p:spPr>
          <a:xfrm>
            <a:off x="7435975" y="5461842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8%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2" name="TextBox 2"/>
          <p:cNvSpPr txBox="1"/>
          <p:nvPr/>
        </p:nvSpPr>
        <p:spPr>
          <a:xfrm>
            <a:off x="7850503" y="5331160"/>
            <a:ext cx="513209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(13%)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" name="TextBox 2"/>
          <p:cNvSpPr txBox="1"/>
          <p:nvPr/>
        </p:nvSpPr>
        <p:spPr>
          <a:xfrm>
            <a:off x="8216263" y="5510610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3%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4" name="TextBox 2"/>
          <p:cNvSpPr txBox="1"/>
          <p:nvPr/>
        </p:nvSpPr>
        <p:spPr>
          <a:xfrm>
            <a:off x="8557639" y="5486226"/>
            <a:ext cx="424215" cy="20518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3%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07030" y="3918091"/>
            <a:ext cx="5336970" cy="338554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Graduate Course Of Study Interested In</a:t>
            </a: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217488" y="164910"/>
            <a:ext cx="8926512" cy="54636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 baseline="0" dirty="0" smtClean="0">
                <a:solidFill>
                  <a:schemeClr val="bg1"/>
                </a:solidFill>
                <a:latin typeface="Arial Black" pitchFamily="34" charset="0"/>
              </a:rPr>
              <a:t>Survey Results</a:t>
            </a:r>
            <a:endParaRPr lang="en-US" sz="3600" baseline="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3128" y="0"/>
            <a:ext cx="8077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Survey Results </a:t>
            </a:r>
          </a:p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When the respondent would prefer to take the courses</a:t>
            </a:r>
          </a:p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(Can select multiple entries)</a:t>
            </a:r>
          </a:p>
          <a:p>
            <a:pPr algn="ctr"/>
            <a:endParaRPr lang="en-US" sz="2600" b="1" dirty="0" smtClean="0">
              <a:solidFill>
                <a:schemeClr val="bg1"/>
              </a:solidFill>
            </a:endParaRPr>
          </a:p>
          <a:p>
            <a:pPr algn="ctr"/>
            <a:endParaRPr lang="en-US" sz="2600" b="1" dirty="0" smtClean="0">
              <a:solidFill>
                <a:schemeClr val="bg1"/>
              </a:solidFill>
            </a:endParaRPr>
          </a:p>
          <a:p>
            <a:pPr algn="ctr"/>
            <a:endParaRPr lang="en-US" sz="2600" b="1" dirty="0" smtClean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909420" cy="476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2"/>
          <p:cNvSpPr txBox="1"/>
          <p:nvPr/>
        </p:nvSpPr>
        <p:spPr>
          <a:xfrm>
            <a:off x="1648968" y="2237232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20%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2630424" y="2255520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19%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630168" y="2316480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19%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4617720" y="2755392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15%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5580888" y="3413760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9%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6580632" y="3547872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9%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2"/>
          <p:cNvSpPr txBox="1"/>
          <p:nvPr/>
        </p:nvSpPr>
        <p:spPr>
          <a:xfrm>
            <a:off x="7568184" y="3584448"/>
            <a:ext cx="727504" cy="29751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bg1"/>
                </a:solidFill>
              </a:rPr>
              <a:t>9%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3154" y="6181344"/>
            <a:ext cx="7661777" cy="37959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 majority of the respondents want classes outside of work hours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0"/>
            <a:ext cx="8077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Survey Results </a:t>
            </a:r>
          </a:p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Respondents preference in educational institutions present </a:t>
            </a:r>
          </a:p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at the open house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382000" cy="468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Connector 4"/>
          <p:cNvCxnSpPr/>
          <p:nvPr/>
        </p:nvCxnSpPr>
        <p:spPr>
          <a:xfrm flipH="1" flipV="1">
            <a:off x="7132320" y="1609344"/>
            <a:ext cx="24384" cy="3218688"/>
          </a:xfrm>
          <a:prstGeom prst="line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spect="1"/>
          </p:cNvSpPr>
          <p:nvPr/>
        </p:nvSpPr>
        <p:spPr>
          <a:xfrm>
            <a:off x="7217664" y="1950720"/>
            <a:ext cx="1499616" cy="1323439"/>
          </a:xfrm>
          <a:prstGeom prst="rect">
            <a:avLst/>
          </a:prstGeom>
          <a:solidFill>
            <a:srgbClr val="0099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Open House Focused on Graduate Education.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Lessons Learned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1197864"/>
            <a:ext cx="8229600" cy="4525963"/>
          </a:xfrm>
        </p:spPr>
        <p:txBody>
          <a:bodyPr/>
          <a:lstStyle/>
          <a:p>
            <a:r>
              <a:rPr lang="en-US" sz="1800" b="1" dirty="0" smtClean="0"/>
              <a:t>Focus next open house on:</a:t>
            </a:r>
          </a:p>
          <a:p>
            <a:pPr lvl="1"/>
            <a:r>
              <a:rPr lang="en-US" sz="1800" b="1" dirty="0" smtClean="0"/>
              <a:t> Continuing education courses</a:t>
            </a:r>
          </a:p>
          <a:p>
            <a:pPr lvl="1"/>
            <a:r>
              <a:rPr lang="en-US" sz="1800" b="1" dirty="0" smtClean="0"/>
              <a:t> Undergraduate Studies</a:t>
            </a:r>
          </a:p>
          <a:p>
            <a:pPr lvl="1"/>
            <a:r>
              <a:rPr lang="en-US" sz="1800" b="1" dirty="0" smtClean="0"/>
              <a:t> Graduate Studies/Post Graduate Studies</a:t>
            </a:r>
          </a:p>
          <a:p>
            <a:r>
              <a:rPr lang="en-US" sz="1800" b="1" dirty="0" smtClean="0"/>
              <a:t>Invite more schools to participate and coordinate with them as early as possible</a:t>
            </a:r>
          </a:p>
          <a:p>
            <a:r>
              <a:rPr lang="en-US" sz="1800" b="1" dirty="0" smtClean="0"/>
              <a:t> Advertise as much as possible</a:t>
            </a:r>
          </a:p>
          <a:p>
            <a:pPr lvl="1"/>
            <a:r>
              <a:rPr lang="en-US" sz="1800" b="1" dirty="0" smtClean="0"/>
              <a:t>Email</a:t>
            </a:r>
          </a:p>
          <a:p>
            <a:pPr lvl="1"/>
            <a:r>
              <a:rPr lang="en-US" sz="1800" b="1" dirty="0" smtClean="0"/>
              <a:t>Flyers</a:t>
            </a:r>
          </a:p>
          <a:p>
            <a:pPr lvl="1"/>
            <a:r>
              <a:rPr lang="en-US" sz="1800" b="1" dirty="0" smtClean="0"/>
              <a:t>Banners around post</a:t>
            </a:r>
          </a:p>
          <a:p>
            <a:pPr lvl="1"/>
            <a:r>
              <a:rPr lang="en-US" sz="1800" b="1" dirty="0" smtClean="0"/>
              <a:t>News Paper</a:t>
            </a:r>
          </a:p>
          <a:p>
            <a:pPr lvl="1"/>
            <a:r>
              <a:rPr lang="en-US" sz="1800" b="1" dirty="0" smtClean="0"/>
              <a:t>Word of Mouth</a:t>
            </a:r>
          </a:p>
          <a:p>
            <a:r>
              <a:rPr lang="en-US" sz="2200" b="1" dirty="0" smtClean="0"/>
              <a:t>Collect as much data as possible to be able to adjust needs for future open houses</a:t>
            </a:r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APG">
      <a:dk1>
        <a:srgbClr val="1F1940"/>
      </a:dk1>
      <a:lt1>
        <a:srgbClr val="FFFFFF"/>
      </a:lt1>
      <a:dk2>
        <a:srgbClr val="1F1940"/>
      </a:dk2>
      <a:lt2>
        <a:srgbClr val="FFFFFF"/>
      </a:lt2>
      <a:accent1>
        <a:srgbClr val="1C3422"/>
      </a:accent1>
      <a:accent2>
        <a:srgbClr val="7C8739"/>
      </a:accent2>
      <a:accent3>
        <a:srgbClr val="455895"/>
      </a:accent3>
      <a:accent4>
        <a:srgbClr val="DEE3E5"/>
      </a:accent4>
      <a:accent5>
        <a:srgbClr val="262C34"/>
      </a:accent5>
      <a:accent6>
        <a:srgbClr val="649EC8"/>
      </a:accent6>
      <a:hlink>
        <a:srgbClr val="455895"/>
      </a:hlink>
      <a:folHlink>
        <a:srgbClr val="7C8739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4439</TotalTime>
  <Words>830</Words>
  <Application>Microsoft Macintosh PowerPoint</Application>
  <PresentationFormat>On-screen Show (4:3)</PresentationFormat>
  <Paragraphs>178</Paragraphs>
  <Slides>13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Default Design</vt:lpstr>
      <vt:lpstr>Office Theme</vt:lpstr>
      <vt:lpstr>Slide 1</vt:lpstr>
      <vt:lpstr>Slide 2</vt:lpstr>
      <vt:lpstr>Maryland Higher Education Commission                                                    (MHEC)</vt:lpstr>
      <vt:lpstr>Open House</vt:lpstr>
      <vt:lpstr>Slide 5</vt:lpstr>
      <vt:lpstr>Slide 6</vt:lpstr>
      <vt:lpstr>Slide 7</vt:lpstr>
      <vt:lpstr>Slide 8</vt:lpstr>
      <vt:lpstr>Lessons Learned</vt:lpstr>
      <vt:lpstr>Slide 10</vt:lpstr>
      <vt:lpstr>Slide 11</vt:lpstr>
      <vt:lpstr>BACK UP </vt:lpstr>
      <vt:lpstr>College Feedback Survey Results</vt:lpstr>
    </vt:vector>
  </TitlesOfParts>
  <Company>HQ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keith.schoeneick</dc:creator>
  <cp:lastModifiedBy>Claire  Meany</cp:lastModifiedBy>
  <cp:revision>437</cp:revision>
  <dcterms:created xsi:type="dcterms:W3CDTF">2012-02-20T22:51:39Z</dcterms:created>
  <dcterms:modified xsi:type="dcterms:W3CDTF">2012-02-20T22:52:07Z</dcterms:modified>
</cp:coreProperties>
</file>