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5" r:id="rId1"/>
    <p:sldMasterId id="2147484634" r:id="rId2"/>
  </p:sldMasterIdLst>
  <p:notesMasterIdLst>
    <p:notesMasterId r:id="rId9"/>
  </p:notesMasterIdLst>
  <p:handoutMasterIdLst>
    <p:handoutMasterId r:id="rId10"/>
  </p:handoutMasterIdLst>
  <p:sldIdLst>
    <p:sldId id="343" r:id="rId3"/>
    <p:sldId id="470" r:id="rId4"/>
    <p:sldId id="472" r:id="rId5"/>
    <p:sldId id="462" r:id="rId6"/>
    <p:sldId id="469" r:id="rId7"/>
    <p:sldId id="461" r:id="rId8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FF"/>
    <a:srgbClr val="6699FF"/>
    <a:srgbClr val="CCFFFF"/>
    <a:srgbClr val="EAEAEA"/>
    <a:srgbClr val="B2B2B2"/>
    <a:srgbClr val="DDDDDD"/>
    <a:srgbClr val="CCE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440" y="-102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834189A2-EC04-4F89-8240-AF5CE06B3B25}" type="datetime1">
              <a:rPr lang="en-US"/>
              <a:pPr>
                <a:defRPr/>
              </a:pPr>
              <a:t>9/25/2012</a:t>
            </a:fld>
            <a:endParaRPr lang="en-US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44CD55FC-C961-4D0E-8DC5-156B88394E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DAB27D47-EBA8-41A0-BD6F-6427A770F7D1}" type="datetime1">
              <a:rPr lang="en-US"/>
              <a:pPr>
                <a:defRPr/>
              </a:pPr>
              <a:t>9/25/2012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70CDAF35-B15A-4D3A-9910-7C5FF3E385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MA_ppt_wDUI_front_bkgrnd"/>
          <p:cNvPicPr>
            <a:picLocks noChangeAspect="1" noChangeArrowheads="1"/>
          </p:cNvPicPr>
          <p:nvPr userDrawn="1"/>
        </p:nvPicPr>
        <p:blipFill>
          <a:blip r:embed="rId2"/>
          <a:srcRect l="241" r="824" b="847"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COHORT Logo by Toby Cisneros 2 16 2010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57200"/>
            <a:ext cx="373380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581400"/>
            <a:ext cx="77724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958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BD554-EAF7-418A-A50E-2FE0AF88EE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89B76-1A8C-4A00-A80F-C497C00BA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1336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2484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C88A2-881E-4C1D-8AEF-8CC4C3B7C9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lang="en-US" sz="4800" b="0" cap="none" spc="-150" dirty="0">
                <a:ln w="3175">
                  <a:solidFill>
                    <a:schemeClr val="bg2">
                      <a:lumMod val="75000"/>
                      <a:lumOff val="25000"/>
                      <a:alpha val="75000"/>
                    </a:schemeClr>
                  </a:solidFill>
                </a:ln>
                <a:gradFill flip="none" rotWithShape="1">
                  <a:gsLst>
                    <a:gs pos="0">
                      <a:schemeClr val="tx1"/>
                    </a:gs>
                    <a:gs pos="61000">
                      <a:schemeClr val="accent2">
                        <a:lumMod val="20000"/>
                        <a:lumOff val="80000"/>
                      </a:schemeClr>
                    </a:gs>
                    <a:gs pos="86000">
                      <a:schemeClr val="tx1"/>
                    </a:gs>
                  </a:gsLst>
                  <a:lin ang="5400000" scaled="0"/>
                  <a:tileRect/>
                </a:gradFill>
                <a:effectLst>
                  <a:outerShdw blurRad="114300" dir="2700000" algn="tl" rotWithShape="0">
                    <a:prstClr val="black">
                      <a:alpha val="51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8353046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1-01055_Template_Bar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5675" y="1905000"/>
            <a:ext cx="10099675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lang="en-US" sz="12000" b="1" kern="1200" spc="-770" dirty="0" smtClean="0">
                <a:ln w="11430">
                  <a:solidFill>
                    <a:schemeClr val="bg2">
                      <a:lumMod val="50000"/>
                      <a:lumOff val="50000"/>
                    </a:schemeClr>
                  </a:solidFill>
                </a:ln>
                <a:gradFill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37000">
                      <a:schemeClr val="tx1"/>
                    </a:gs>
                    <a:gs pos="85000">
                      <a:srgbClr val="2D84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015710873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12789828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763758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31341490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410109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669191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198099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20925-6387-46DB-8568-5906C0C82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328473398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4629703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325211343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1-01055_Template_Bar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5675" y="1905000"/>
            <a:ext cx="10099675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lang="en-US" sz="12000" b="1" kern="1200" spc="-770" dirty="0" smtClean="0">
                <a:ln w="11430">
                  <a:solidFill>
                    <a:schemeClr val="bg2">
                      <a:lumMod val="50000"/>
                      <a:lumOff val="50000"/>
                    </a:schemeClr>
                  </a:solidFill>
                </a:ln>
                <a:gradFill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37000">
                      <a:schemeClr val="tx1"/>
                    </a:gs>
                    <a:gs pos="85000">
                      <a:srgbClr val="2D84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61694333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F6F2A-A03F-4430-98CC-F34041654C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2F58D-10B6-4D84-B910-E3B3FE329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E7C53-874E-49DF-883D-794DA03250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A4A64-DCDA-4E0C-9FD0-16B5D77CAE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543C4-1A82-4ECC-964D-C0216E5E7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E5E78-CBB3-4B83-8FBE-E51DF3C7C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0A2BC-45AB-48F3-8385-0AC040AFB7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MA_ppt_wDUI_inside_bkgrnd_top"/>
          <p:cNvPicPr>
            <a:picLocks noChangeAspect="1" noChangeArrowheads="1"/>
          </p:cNvPicPr>
          <p:nvPr userDrawn="1"/>
        </p:nvPicPr>
        <p:blipFill>
          <a:blip r:embed="rId13"/>
          <a:srcRect l="757" t="6667" r="8507"/>
          <a:stretch>
            <a:fillRect/>
          </a:stretch>
        </p:blipFill>
        <p:spPr bwMode="auto">
          <a:xfrm>
            <a:off x="0" y="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76200"/>
            <a:ext cx="6629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fld id="{5C516B34-5BC7-4D85-9B07-731E342B8D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8" descr="COHORT Logo by Toby Cisneros 2 16 2010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228600" y="152400"/>
            <a:ext cx="1871663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9"/>
          <p:cNvSpPr txBox="1">
            <a:spLocks noChangeArrowheads="1"/>
          </p:cNvSpPr>
          <p:nvPr userDrawn="1"/>
        </p:nvSpPr>
        <p:spPr bwMode="auto">
          <a:xfrm>
            <a:off x="0" y="6553200"/>
            <a:ext cx="3124200" cy="26193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100" i="1" dirty="0">
                <a:ea typeface="ＭＳ Ｐゴシック" charset="-128"/>
                <a:cs typeface="ＭＳ Ｐゴシック" charset="-128"/>
              </a:rPr>
              <a:t>APG Senior Leadership Cohort Program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9" r:id="rId1"/>
    <p:sldLayoutId id="2147484610" r:id="rId2"/>
    <p:sldLayoutId id="2147484611" r:id="rId3"/>
    <p:sldLayoutId id="2147484612" r:id="rId4"/>
    <p:sldLayoutId id="2147484613" r:id="rId5"/>
    <p:sldLayoutId id="2147484614" r:id="rId6"/>
    <p:sldLayoutId id="2147484615" r:id="rId7"/>
    <p:sldLayoutId id="2147484616" r:id="rId8"/>
    <p:sldLayoutId id="2147484617" r:id="rId9"/>
    <p:sldLayoutId id="2147484618" r:id="rId10"/>
    <p:sldLayoutId id="214748461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26068349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635" r:id="rId1"/>
    <p:sldLayoutId id="2147484636" r:id="rId2"/>
    <p:sldLayoutId id="2147484637" r:id="rId3"/>
    <p:sldLayoutId id="2147484638" r:id="rId4"/>
    <p:sldLayoutId id="2147484639" r:id="rId5"/>
    <p:sldLayoutId id="2147484640" r:id="rId6"/>
    <p:sldLayoutId id="2147484641" r:id="rId7"/>
    <p:sldLayoutId id="2147484642" r:id="rId8"/>
    <p:sldLayoutId id="2147484643" r:id="rId9"/>
    <p:sldLayoutId id="2147484644" r:id="rId10"/>
    <p:sldLayoutId id="2147484645" r:id="rId11"/>
    <p:sldLayoutId id="2147484646" r:id="rId12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solidFill>
              <a:schemeClr val="bg2">
                <a:lumMod val="75000"/>
                <a:lumOff val="25000"/>
                <a:alpha val="75000"/>
              </a:schemeClr>
            </a:solidFill>
          </a:ln>
          <a:gradFill flip="none" rotWithShape="1">
            <a:gsLst>
              <a:gs pos="0">
                <a:schemeClr val="tx1"/>
              </a:gs>
              <a:gs pos="61000">
                <a:schemeClr val="accent2">
                  <a:lumMod val="20000"/>
                  <a:lumOff val="80000"/>
                </a:schemeClr>
              </a:gs>
              <a:gs pos="86000">
                <a:schemeClr val="tx1"/>
              </a:gs>
            </a:gsLst>
            <a:lin ang="5400000" scaled="0"/>
            <a:tileRect/>
          </a:gradFill>
          <a:effectLst>
            <a:outerShdw blurRad="114300" dir="2700000" algn="tl" rotWithShape="0">
              <a:prstClr val="black">
                <a:alpha val="51000"/>
              </a:prstClr>
            </a:outerShdw>
          </a:effectLst>
          <a:latin typeface="+mj-lt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9pPr>
    </p:titleStyle>
    <p:bodyStyle>
      <a:lvl1pPr marL="396875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onald.p.pojunas.civ@mail.mi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george.e.steiger.civ@mail.mil" TargetMode="External"/><Relationship Id="rId5" Type="http://schemas.openxmlformats.org/officeDocument/2006/relationships/hyperlink" Target="mailto:nicholaus.saacks.civ@mail.mil" TargetMode="External"/><Relationship Id="rId4" Type="http://schemas.openxmlformats.org/officeDocument/2006/relationships/hyperlink" Target="mailto:elias.j.rigas.civ@mail.mi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Microsoft_Office_PowerPoint_Slide2.sldx"/><Relationship Id="rId4" Type="http://schemas.openxmlformats.org/officeDocument/2006/relationships/package" Target="../embeddings/Microsoft_Office_PowerPoint_Slide1.sldx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Placeholder 2"/>
          <p:cNvSpPr>
            <a:spLocks noGrp="1"/>
          </p:cNvSpPr>
          <p:nvPr>
            <p:ph type="body" idx="1"/>
          </p:nvPr>
        </p:nvSpPr>
        <p:spPr>
          <a:xfrm>
            <a:off x="609600" y="685800"/>
            <a:ext cx="7772400" cy="1500188"/>
          </a:xfrm>
        </p:spPr>
        <p:txBody>
          <a:bodyPr/>
          <a:lstStyle/>
          <a:p>
            <a:pPr algn="ctr"/>
            <a:r>
              <a:rPr lang="en-US" sz="3600" smtClean="0">
                <a:ea typeface="ＭＳ Ｐゴシック" pitchFamily="34" charset="-128"/>
              </a:rPr>
              <a:t>APG Senior Leadership Cohort 4</a:t>
            </a:r>
          </a:p>
        </p:txBody>
      </p:sp>
      <p:sp>
        <p:nvSpPr>
          <p:cNvPr id="13315" name="Title 3"/>
          <p:cNvSpPr>
            <a:spLocks noGrp="1"/>
          </p:cNvSpPr>
          <p:nvPr>
            <p:ph type="title"/>
          </p:nvPr>
        </p:nvSpPr>
        <p:spPr>
          <a:xfrm>
            <a:off x="1219200" y="2490788"/>
            <a:ext cx="6172200" cy="1362075"/>
          </a:xfrm>
        </p:spPr>
        <p:txBody>
          <a:bodyPr/>
          <a:lstStyle/>
          <a:p>
            <a:pPr algn="ctr"/>
            <a:r>
              <a:rPr lang="en-US" sz="2400" cap="none" smtClean="0">
                <a:ea typeface="ＭＳ Ｐゴシック" pitchFamily="34" charset="-128"/>
              </a:rPr>
              <a:t>COMMUNITY BASED PROJECT (CBP) </a:t>
            </a:r>
            <a:br>
              <a:rPr lang="en-US" sz="2400" cap="none" smtClean="0">
                <a:ea typeface="ＭＳ Ｐゴシック" pitchFamily="34" charset="-128"/>
              </a:rPr>
            </a:br>
            <a:r>
              <a:rPr lang="en-US" sz="2400" cap="none" smtClean="0">
                <a:ea typeface="ＭＳ Ｐゴシック" pitchFamily="34" charset="-128"/>
              </a:rPr>
              <a:t/>
            </a:r>
            <a:br>
              <a:rPr lang="en-US" sz="2400" cap="none" smtClean="0">
                <a:ea typeface="ＭＳ Ｐゴシック" pitchFamily="34" charset="-128"/>
              </a:rPr>
            </a:br>
            <a:r>
              <a:rPr lang="en-US" sz="2400" cap="none" smtClean="0">
                <a:ea typeface="ＭＳ Ｐゴシック" pitchFamily="34" charset="-128"/>
              </a:rPr>
              <a:t>APG Leadership Developmental Assignment Program (DAP) II</a:t>
            </a:r>
            <a:br>
              <a:rPr lang="en-US" sz="2400" cap="none" smtClean="0">
                <a:ea typeface="ＭＳ Ｐゴシック" pitchFamily="34" charset="-128"/>
              </a:rPr>
            </a:br>
            <a:r>
              <a:rPr lang="en-US" sz="2400" cap="none" smtClean="0">
                <a:ea typeface="ＭＳ Ｐゴシック" pitchFamily="34" charset="-128"/>
              </a:rPr>
              <a:t/>
            </a:r>
            <a:br>
              <a:rPr lang="en-US" sz="2400" cap="none" smtClean="0">
                <a:ea typeface="ＭＳ Ｐゴシック" pitchFamily="34" charset="-128"/>
              </a:rPr>
            </a:br>
            <a:r>
              <a:rPr lang="en-US" sz="2000" b="0" cap="none" smtClean="0">
                <a:ea typeface="ＭＳ Ｐゴシック" pitchFamily="34" charset="-128"/>
              </a:rPr>
              <a:t>Prepared for: APG Cohort SES CBP Panel</a:t>
            </a:r>
            <a:br>
              <a:rPr lang="en-US" sz="2000" b="0" cap="none" smtClean="0">
                <a:ea typeface="ＭＳ Ｐゴシック" pitchFamily="34" charset="-128"/>
              </a:rPr>
            </a:br>
            <a:r>
              <a:rPr lang="en-US" sz="2000" b="0" cap="none" smtClean="0">
                <a:ea typeface="ＭＳ Ｐゴシック" pitchFamily="34" charset="-128"/>
              </a:rPr>
              <a:t>26 September 2012</a:t>
            </a:r>
            <a:endParaRPr lang="en-US" sz="2400" b="0" cap="none" smtClean="0">
              <a:ea typeface="ＭＳ Ｐゴシック" pitchFamily="34" charset="-128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588963" y="5105400"/>
            <a:ext cx="79644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600" kern="0" dirty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rPr>
              <a:t>Ron Pojunas, ECBC, </a:t>
            </a:r>
            <a:r>
              <a:rPr lang="en-US" sz="1600" kern="0" dirty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  <a:hlinkClick r:id="rId3"/>
              </a:rPr>
              <a:t>ronald.p.pojunas.civ@mail.mil</a:t>
            </a:r>
            <a:r>
              <a:rPr lang="en-US" sz="1600" kern="0" dirty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rPr>
              <a:t>, 410-436-5596</a:t>
            </a:r>
          </a:p>
          <a:p>
            <a:pPr>
              <a:defRPr/>
            </a:pPr>
            <a:r>
              <a:rPr lang="en-US" sz="1600" kern="0" dirty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rPr>
              <a:t>Elisa Rigas, ARL, </a:t>
            </a:r>
            <a:r>
              <a:rPr lang="en-US" sz="1600" kern="0" dirty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  <a:hlinkClick r:id="rId4"/>
              </a:rPr>
              <a:t>elias.j.rigas.civ@mail.mil</a:t>
            </a:r>
            <a:r>
              <a:rPr lang="en-US" sz="1600" kern="0" dirty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rPr>
              <a:t>, 410-278-8809</a:t>
            </a:r>
          </a:p>
          <a:p>
            <a:pPr>
              <a:defRPr/>
            </a:pPr>
            <a:r>
              <a:rPr lang="en-US" sz="1600" kern="0" dirty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rPr>
              <a:t>Nicholaus Saacks, CECOM, </a:t>
            </a:r>
            <a:r>
              <a:rPr lang="en-US" sz="1600" kern="0" dirty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  <a:hlinkClick r:id="rId5"/>
              </a:rPr>
              <a:t>nicholaus.saacks.civ@mail.mil</a:t>
            </a:r>
            <a:r>
              <a:rPr lang="en-US" sz="1600" kern="0" dirty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rPr>
              <a:t>, 443-861-3469</a:t>
            </a:r>
          </a:p>
          <a:p>
            <a:pPr>
              <a:defRPr/>
            </a:pPr>
            <a:r>
              <a:rPr lang="en-US" sz="1600" kern="0" dirty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rPr>
              <a:t>George Steiger, AMSAA, </a:t>
            </a:r>
            <a:r>
              <a:rPr lang="en-US" sz="1600" kern="0" dirty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  <a:hlinkClick r:id="rId6"/>
              </a:rPr>
              <a:t>george.e.steiger.civ@mail.mil</a:t>
            </a:r>
            <a:r>
              <a:rPr lang="en-US" sz="1600" kern="0" dirty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rPr>
              <a:t>, 410-278-6442</a:t>
            </a:r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BB98309-380F-48BE-9432-7908B6203BE2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286000" y="76200"/>
            <a:ext cx="6705600" cy="563563"/>
          </a:xfrm>
        </p:spPr>
        <p:txBody>
          <a:bodyPr/>
          <a:lstStyle/>
          <a:p>
            <a:r>
              <a:rPr lang="en-US" sz="2800" b="1" smtClean="0">
                <a:ea typeface="ＭＳ Ｐゴシック" pitchFamily="34" charset="-128"/>
              </a:rPr>
              <a:t>Army/APG Leadership Dilemma</a:t>
            </a:r>
          </a:p>
        </p:txBody>
      </p:sp>
      <p:sp>
        <p:nvSpPr>
          <p:cNvPr id="14339" name="Slide Number Placeholder 37"/>
          <p:cNvSpPr>
            <a:spLocks noGrp="1"/>
          </p:cNvSpPr>
          <p:nvPr>
            <p:ph type="sldNum" sz="quarter" idx="12"/>
          </p:nvPr>
        </p:nvSpPr>
        <p:spPr>
          <a:xfrm>
            <a:off x="6553200" y="6381750"/>
            <a:ext cx="2133600" cy="476250"/>
          </a:xfrm>
          <a:noFill/>
        </p:spPr>
        <p:txBody>
          <a:bodyPr/>
          <a:lstStyle/>
          <a:p>
            <a:fld id="{07CDA7BD-000D-4F12-B115-5EBBD8C8E263}" type="slidenum">
              <a:rPr lang="en-US" smtClean="0">
                <a:ea typeface="ＭＳ Ｐゴシック" pitchFamily="34" charset="-128"/>
              </a:rPr>
              <a:pPr/>
              <a:t>2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4340" name="Rectangle 41"/>
          <p:cNvSpPr>
            <a:spLocks noChangeArrowheads="1"/>
          </p:cNvSpPr>
          <p:nvPr/>
        </p:nvSpPr>
        <p:spPr bwMode="auto">
          <a:xfrm>
            <a:off x="1143000" y="5311775"/>
            <a:ext cx="6858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/>
              <a:t>“Tell me and I'll forget; show me and I may remember; involve me and I'll understand.” </a:t>
            </a:r>
            <a:r>
              <a:rPr lang="en-US" sz="1800" i="1" dirty="0"/>
              <a:t>~Chinese proverb</a:t>
            </a:r>
            <a:endParaRPr lang="en-US" sz="2000" b="1" i="1" dirty="0"/>
          </a:p>
        </p:txBody>
      </p:sp>
      <p:sp>
        <p:nvSpPr>
          <p:cNvPr id="14341" name="TextBox 42"/>
          <p:cNvSpPr txBox="1">
            <a:spLocks noChangeArrowheads="1"/>
          </p:cNvSpPr>
          <p:nvPr/>
        </p:nvSpPr>
        <p:spPr bwMode="auto">
          <a:xfrm>
            <a:off x="0" y="1879600"/>
            <a:ext cx="45720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3363" indent="-233363">
              <a:spcAft>
                <a:spcPts val="600"/>
              </a:spcAft>
              <a:buFont typeface="Arial" charset="0"/>
              <a:buChar char="•"/>
            </a:pPr>
            <a:r>
              <a:rPr lang="en-US" sz="1800" dirty="0"/>
              <a:t>Senior leader population starting to retire</a:t>
            </a:r>
          </a:p>
          <a:p>
            <a:pPr marL="233363" indent="-233363">
              <a:spcAft>
                <a:spcPts val="600"/>
              </a:spcAft>
              <a:buFont typeface="Arial" charset="0"/>
              <a:buChar char="•"/>
            </a:pPr>
            <a:r>
              <a:rPr lang="en-US" sz="1800" dirty="0"/>
              <a:t>1990’s hiring freeze creates gap in mid-career </a:t>
            </a:r>
            <a:r>
              <a:rPr lang="en-US" sz="1800" dirty="0" smtClean="0"/>
              <a:t>personnel</a:t>
            </a:r>
            <a:endParaRPr lang="en-US" sz="1800" dirty="0"/>
          </a:p>
          <a:p>
            <a:pPr marL="233363" indent="-233363">
              <a:spcAft>
                <a:spcPts val="600"/>
              </a:spcAft>
              <a:buFont typeface="Arial" charset="0"/>
              <a:buChar char="•"/>
            </a:pPr>
            <a:r>
              <a:rPr lang="en-US" sz="1800" dirty="0"/>
              <a:t>Must develop skills for the next generation of potential Senior Leaders</a:t>
            </a:r>
          </a:p>
          <a:p>
            <a:pPr marL="233363" indent="-233363">
              <a:spcAft>
                <a:spcPts val="600"/>
              </a:spcAft>
              <a:buFont typeface="Arial" charset="0"/>
              <a:buChar char="•"/>
            </a:pPr>
            <a:r>
              <a:rPr lang="en-US" sz="1800" dirty="0"/>
              <a:t>APG Enterprise expanding, evolving</a:t>
            </a:r>
          </a:p>
          <a:p>
            <a:pPr marL="233363" indent="-233363">
              <a:spcAft>
                <a:spcPts val="600"/>
              </a:spcAft>
              <a:buFont typeface="Arial" charset="0"/>
              <a:buChar char="•"/>
            </a:pPr>
            <a:r>
              <a:rPr lang="en-US" sz="1800" dirty="0"/>
              <a:t>Experiential learning is </a:t>
            </a:r>
            <a:r>
              <a:rPr lang="en-US" sz="1800" dirty="0" smtClean="0"/>
              <a:t>necessary for effective, complex, </a:t>
            </a:r>
            <a:r>
              <a:rPr lang="en-US" sz="1800" dirty="0"/>
              <a:t>concepts/skills</a:t>
            </a:r>
          </a:p>
        </p:txBody>
      </p:sp>
      <p:sp>
        <p:nvSpPr>
          <p:cNvPr id="14342" name="TextBox 43"/>
          <p:cNvSpPr txBox="1">
            <a:spLocks noChangeArrowheads="1"/>
          </p:cNvSpPr>
          <p:nvPr/>
        </p:nvSpPr>
        <p:spPr bwMode="auto">
          <a:xfrm>
            <a:off x="4876800" y="4241800"/>
            <a:ext cx="37242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b="1"/>
              <a:t>Years of Government Work Experience</a:t>
            </a:r>
          </a:p>
        </p:txBody>
      </p:sp>
      <p:pic>
        <p:nvPicPr>
          <p:cNvPr id="45" name="Picture 44" descr="Picture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798069"/>
            <a:ext cx="4494336" cy="2407332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 cmpd="dbl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48" name="Straight Connector 47"/>
          <p:cNvCxnSpPr/>
          <p:nvPr/>
        </p:nvCxnSpPr>
        <p:spPr>
          <a:xfrm>
            <a:off x="5029200" y="2052638"/>
            <a:ext cx="0" cy="19050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029200" y="3970338"/>
            <a:ext cx="35814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347" name="TextBox 10"/>
          <p:cNvSpPr txBox="1">
            <a:spLocks noChangeArrowheads="1"/>
          </p:cNvSpPr>
          <p:nvPr/>
        </p:nvSpPr>
        <p:spPr bwMode="auto">
          <a:xfrm>
            <a:off x="152400" y="6019800"/>
            <a:ext cx="17279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* </a:t>
            </a:r>
            <a:r>
              <a:rPr lang="en-US" sz="1200" dirty="0" smtClean="0"/>
              <a:t>Acquisition </a:t>
            </a:r>
            <a:r>
              <a:rPr lang="en-US" sz="1200" dirty="0"/>
              <a:t>workforce</a:t>
            </a:r>
          </a:p>
        </p:txBody>
      </p:sp>
      <p:graphicFrame>
        <p:nvGraphicFramePr>
          <p:cNvPr id="14349" name="Object 13"/>
          <p:cNvGraphicFramePr>
            <a:graphicFrameLocks noChangeAspect="1"/>
          </p:cNvGraphicFramePr>
          <p:nvPr/>
        </p:nvGraphicFramePr>
        <p:xfrm>
          <a:off x="4495800" y="1676400"/>
          <a:ext cx="4570413" cy="3427413"/>
        </p:xfrm>
        <a:graphic>
          <a:graphicData uri="http://schemas.openxmlformats.org/presentationml/2006/ole">
            <p:oleObj spid="_x0000_s14349" name="Slide" r:id="rId4" imgW="4570388" imgH="3427437" progId="PowerPoint.Slide.12">
              <p:embed/>
            </p:oleObj>
          </a:graphicData>
        </a:graphic>
      </p:graphicFrame>
      <p:graphicFrame>
        <p:nvGraphicFramePr>
          <p:cNvPr id="14352" name="Object 16"/>
          <p:cNvGraphicFramePr>
            <a:graphicFrameLocks noChangeAspect="1"/>
          </p:cNvGraphicFramePr>
          <p:nvPr/>
        </p:nvGraphicFramePr>
        <p:xfrm>
          <a:off x="4495800" y="1676400"/>
          <a:ext cx="4570413" cy="3427413"/>
        </p:xfrm>
        <a:graphic>
          <a:graphicData uri="http://schemas.openxmlformats.org/presentationml/2006/ole">
            <p:oleObj spid="_x0000_s14352" name="Slide" r:id="rId5" imgW="4570388" imgH="3427437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>
                <a:ea typeface="ＭＳ Ｐゴシック" pitchFamily="34" charset="-128"/>
              </a:rPr>
              <a:t>Key Benefits</a:t>
            </a:r>
          </a:p>
        </p:txBody>
      </p:sp>
      <p:grpSp>
        <p:nvGrpSpPr>
          <p:cNvPr id="15363" name="Group 46"/>
          <p:cNvGrpSpPr>
            <a:grpSpLocks/>
          </p:cNvGrpSpPr>
          <p:nvPr/>
        </p:nvGrpSpPr>
        <p:grpSpPr bwMode="auto">
          <a:xfrm>
            <a:off x="4876800" y="2057400"/>
            <a:ext cx="4098925" cy="3962400"/>
            <a:chOff x="152400" y="1676400"/>
            <a:chExt cx="4708826" cy="4203983"/>
          </a:xfrm>
        </p:grpSpPr>
        <p:sp>
          <p:nvSpPr>
            <p:cNvPr id="15388" name="Oval 5"/>
            <p:cNvSpPr>
              <a:spLocks noChangeArrowheads="1"/>
            </p:cNvSpPr>
            <p:nvPr/>
          </p:nvSpPr>
          <p:spPr bwMode="gray">
            <a:xfrm>
              <a:off x="152400" y="1676400"/>
              <a:ext cx="4708826" cy="4203983"/>
            </a:xfrm>
            <a:prstGeom prst="ellipse">
              <a:avLst/>
            </a:prstGeom>
            <a:solidFill>
              <a:srgbClr val="006600"/>
            </a:solidFill>
            <a:ln w="19050">
              <a:solidFill>
                <a:srgbClr val="B2B2B2"/>
              </a:solidFill>
              <a:round/>
              <a:headEnd/>
              <a:tailEnd/>
            </a:ln>
          </p:spPr>
          <p:txBody>
            <a:bodyPr tIns="0"/>
            <a:lstStyle/>
            <a:p>
              <a:pPr algn="ctr"/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15389" name="Text Box 6"/>
            <p:cNvSpPr txBox="1">
              <a:spLocks noChangeArrowheads="1"/>
            </p:cNvSpPr>
            <p:nvPr/>
          </p:nvSpPr>
          <p:spPr bwMode="gray">
            <a:xfrm>
              <a:off x="2232158" y="1877669"/>
              <a:ext cx="58990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800" b="1">
                  <a:solidFill>
                    <a:srgbClr val="FFFFFF"/>
                  </a:solidFill>
                </a:rPr>
                <a:t>Army</a:t>
              </a:r>
            </a:p>
          </p:txBody>
        </p:sp>
        <p:sp>
          <p:nvSpPr>
            <p:cNvPr id="15390" name="Oval 7"/>
            <p:cNvSpPr>
              <a:spLocks noChangeArrowheads="1"/>
            </p:cNvSpPr>
            <p:nvPr/>
          </p:nvSpPr>
          <p:spPr bwMode="gray">
            <a:xfrm>
              <a:off x="601064" y="2439608"/>
              <a:ext cx="3813637" cy="3440775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rgbClr val="B2B2B2"/>
              </a:solidFill>
              <a:round/>
              <a:headEnd/>
              <a:tailEnd/>
            </a:ln>
          </p:spPr>
          <p:txBody>
            <a:bodyPr tIns="0"/>
            <a:lstStyle/>
            <a:p>
              <a:pPr algn="ctr"/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15391" name="Oval 8"/>
            <p:cNvSpPr>
              <a:spLocks noChangeArrowheads="1"/>
            </p:cNvSpPr>
            <p:nvPr/>
          </p:nvSpPr>
          <p:spPr bwMode="gray">
            <a:xfrm>
              <a:off x="1049727" y="3202816"/>
              <a:ext cx="2916310" cy="2677567"/>
            </a:xfrm>
            <a:prstGeom prst="ellipse">
              <a:avLst/>
            </a:prstGeom>
            <a:solidFill>
              <a:srgbClr val="3333FF"/>
            </a:solidFill>
            <a:ln w="19050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15392" name="Oval 9"/>
            <p:cNvSpPr>
              <a:spLocks noChangeArrowheads="1"/>
            </p:cNvSpPr>
            <p:nvPr/>
          </p:nvSpPr>
          <p:spPr bwMode="gray">
            <a:xfrm>
              <a:off x="1387292" y="3966024"/>
              <a:ext cx="2241179" cy="1914359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rgbClr val="B2B2B2"/>
              </a:solidFill>
              <a:round/>
              <a:headEnd/>
              <a:tailEnd/>
            </a:ln>
          </p:spPr>
          <p:txBody>
            <a:bodyPr tIns="0"/>
            <a:lstStyle/>
            <a:p>
              <a:pPr algn="ctr"/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15393" name="Text Box 12"/>
            <p:cNvSpPr txBox="1">
              <a:spLocks noChangeArrowheads="1"/>
            </p:cNvSpPr>
            <p:nvPr/>
          </p:nvSpPr>
          <p:spPr bwMode="gray">
            <a:xfrm>
              <a:off x="1900237" y="4835982"/>
              <a:ext cx="120545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</a:rPr>
                <a:t>Individuals</a:t>
              </a: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15394" name="Text Box 13"/>
            <p:cNvSpPr txBox="1">
              <a:spLocks noChangeArrowheads="1"/>
            </p:cNvSpPr>
            <p:nvPr/>
          </p:nvSpPr>
          <p:spPr bwMode="gray">
            <a:xfrm>
              <a:off x="1736306" y="3457332"/>
              <a:ext cx="153888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800" b="1">
                  <a:solidFill>
                    <a:srgbClr val="FFFFFF"/>
                  </a:solidFill>
                </a:rPr>
                <a:t>Organizations</a:t>
              </a:r>
            </a:p>
          </p:txBody>
        </p:sp>
        <p:sp>
          <p:nvSpPr>
            <p:cNvPr id="15395" name="Text Box 14"/>
            <p:cNvSpPr txBox="1">
              <a:spLocks noChangeArrowheads="1"/>
            </p:cNvSpPr>
            <p:nvPr/>
          </p:nvSpPr>
          <p:spPr bwMode="gray">
            <a:xfrm>
              <a:off x="2259952" y="2620592"/>
              <a:ext cx="50013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</a:rPr>
                <a:t>APG</a:t>
              </a:r>
            </a:p>
          </p:txBody>
        </p:sp>
      </p:grpSp>
      <p:grpSp>
        <p:nvGrpSpPr>
          <p:cNvPr id="15364" name="Group 66"/>
          <p:cNvGrpSpPr>
            <a:grpSpLocks/>
          </p:cNvGrpSpPr>
          <p:nvPr/>
        </p:nvGrpSpPr>
        <p:grpSpPr bwMode="auto">
          <a:xfrm>
            <a:off x="1790700" y="5232400"/>
            <a:ext cx="4533900" cy="1168400"/>
            <a:chOff x="2057400" y="5156200"/>
            <a:chExt cx="4533900" cy="1168400"/>
          </a:xfrm>
        </p:grpSpPr>
        <p:sp>
          <p:nvSpPr>
            <p:cNvPr id="55" name="Freeform 54"/>
            <p:cNvSpPr/>
            <p:nvPr/>
          </p:nvSpPr>
          <p:spPr>
            <a:xfrm>
              <a:off x="2070100" y="5156200"/>
              <a:ext cx="4514850" cy="482600"/>
            </a:xfrm>
            <a:custGeom>
              <a:avLst/>
              <a:gdLst>
                <a:gd name="connsiteX0" fmla="*/ 0 w 4514850"/>
                <a:gd name="connsiteY0" fmla="*/ 482600 h 482600"/>
                <a:gd name="connsiteX1" fmla="*/ 3562350 w 4514850"/>
                <a:gd name="connsiteY1" fmla="*/ 482600 h 482600"/>
                <a:gd name="connsiteX2" fmla="*/ 4514850 w 4514850"/>
                <a:gd name="connsiteY2" fmla="*/ 0 h 482600"/>
                <a:gd name="connsiteX3" fmla="*/ 0 w 4514850"/>
                <a:gd name="connsiteY3" fmla="*/ 482600 h 48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14850" h="482600">
                  <a:moveTo>
                    <a:pt x="0" y="482600"/>
                  </a:moveTo>
                  <a:lnTo>
                    <a:pt x="3562350" y="482600"/>
                  </a:lnTo>
                  <a:lnTo>
                    <a:pt x="4514850" y="0"/>
                  </a:lnTo>
                  <a:lnTo>
                    <a:pt x="0" y="482600"/>
                  </a:lnTo>
                  <a:close/>
                </a:path>
              </a:pathLst>
            </a:custGeom>
            <a:solidFill>
              <a:srgbClr val="FFCC66">
                <a:alpha val="34118"/>
              </a:srgbClr>
            </a:solidFill>
            <a:ln w="31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5626100" y="5156200"/>
              <a:ext cx="965200" cy="1162050"/>
            </a:xfrm>
            <a:custGeom>
              <a:avLst/>
              <a:gdLst>
                <a:gd name="connsiteX0" fmla="*/ 6350 w 965200"/>
                <a:gd name="connsiteY0" fmla="*/ 1162050 h 1162050"/>
                <a:gd name="connsiteX1" fmla="*/ 0 w 965200"/>
                <a:gd name="connsiteY1" fmla="*/ 488950 h 1162050"/>
                <a:gd name="connsiteX2" fmla="*/ 965200 w 965200"/>
                <a:gd name="connsiteY2" fmla="*/ 0 h 1162050"/>
                <a:gd name="connsiteX3" fmla="*/ 6350 w 965200"/>
                <a:gd name="connsiteY3" fmla="*/ 116205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200" h="1162050">
                  <a:moveTo>
                    <a:pt x="6350" y="1162050"/>
                  </a:moveTo>
                  <a:cubicBezTo>
                    <a:pt x="4233" y="937683"/>
                    <a:pt x="2117" y="713317"/>
                    <a:pt x="0" y="488950"/>
                  </a:cubicBezTo>
                  <a:lnTo>
                    <a:pt x="965200" y="0"/>
                  </a:lnTo>
                  <a:lnTo>
                    <a:pt x="6350" y="1162050"/>
                  </a:lnTo>
                  <a:close/>
                </a:path>
              </a:pathLst>
            </a:custGeom>
            <a:solidFill>
              <a:srgbClr val="FFCC66">
                <a:alpha val="34118"/>
              </a:srgbClr>
            </a:solidFill>
            <a:ln w="3175">
              <a:solidFill>
                <a:srgbClr val="B6DCD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057400" y="5638800"/>
              <a:ext cx="3581400" cy="685800"/>
            </a:xfrm>
            <a:prstGeom prst="rect">
              <a:avLst/>
            </a:prstGeom>
            <a:solidFill>
              <a:srgbClr val="FFCC66"/>
            </a:solidFill>
            <a:ln>
              <a:solidFill>
                <a:srgbClr val="B6DCD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 marL="119063" indent="-119063">
                <a:buFontTx/>
                <a:buChar char="-"/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Build strategic thinkers</a:t>
              </a:r>
            </a:p>
            <a:p>
              <a:pPr marL="119063" indent="-119063">
                <a:buFontTx/>
                <a:buChar char="-"/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Provide broadening experience</a:t>
              </a:r>
            </a:p>
            <a:p>
              <a:pPr marL="119063" indent="-119063">
                <a:buFontTx/>
                <a:buChar char="-"/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Increase current job performance</a:t>
              </a:r>
            </a:p>
          </p:txBody>
        </p:sp>
      </p:grpSp>
      <p:grpSp>
        <p:nvGrpSpPr>
          <p:cNvPr id="15365" name="Group 81"/>
          <p:cNvGrpSpPr>
            <a:grpSpLocks/>
          </p:cNvGrpSpPr>
          <p:nvPr/>
        </p:nvGrpSpPr>
        <p:grpSpPr bwMode="auto">
          <a:xfrm>
            <a:off x="2057400" y="1676400"/>
            <a:ext cx="4591050" cy="804863"/>
            <a:chOff x="2057400" y="1676400"/>
            <a:chExt cx="4591050" cy="804863"/>
          </a:xfrm>
        </p:grpSpPr>
        <p:sp>
          <p:nvSpPr>
            <p:cNvPr id="79" name="Freeform 78"/>
            <p:cNvSpPr/>
            <p:nvPr/>
          </p:nvSpPr>
          <p:spPr>
            <a:xfrm>
              <a:off x="2057400" y="2362200"/>
              <a:ext cx="4581525" cy="119063"/>
            </a:xfrm>
            <a:custGeom>
              <a:avLst/>
              <a:gdLst>
                <a:gd name="connsiteX0" fmla="*/ 0 w 4581525"/>
                <a:gd name="connsiteY0" fmla="*/ 0 h 119063"/>
                <a:gd name="connsiteX1" fmla="*/ 3581400 w 4581525"/>
                <a:gd name="connsiteY1" fmla="*/ 0 h 119063"/>
                <a:gd name="connsiteX2" fmla="*/ 4581525 w 4581525"/>
                <a:gd name="connsiteY2" fmla="*/ 119063 h 119063"/>
                <a:gd name="connsiteX3" fmla="*/ 0 w 4581525"/>
                <a:gd name="connsiteY3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81525" h="119063">
                  <a:moveTo>
                    <a:pt x="0" y="0"/>
                  </a:moveTo>
                  <a:lnTo>
                    <a:pt x="3581400" y="0"/>
                  </a:lnTo>
                  <a:lnTo>
                    <a:pt x="4581525" y="1190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>
                <a:alpha val="34118"/>
              </a:srgbClr>
            </a:solidFill>
            <a:ln w="31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80" name="Freeform 79"/>
            <p:cNvSpPr/>
            <p:nvPr/>
          </p:nvSpPr>
          <p:spPr>
            <a:xfrm>
              <a:off x="5643563" y="1676400"/>
              <a:ext cx="1004887" cy="804863"/>
            </a:xfrm>
            <a:custGeom>
              <a:avLst/>
              <a:gdLst>
                <a:gd name="connsiteX0" fmla="*/ 0 w 1004887"/>
                <a:gd name="connsiteY0" fmla="*/ 0 h 804863"/>
                <a:gd name="connsiteX1" fmla="*/ 0 w 1004887"/>
                <a:gd name="connsiteY1" fmla="*/ 681038 h 804863"/>
                <a:gd name="connsiteX2" fmla="*/ 1004887 w 1004887"/>
                <a:gd name="connsiteY2" fmla="*/ 804863 h 804863"/>
                <a:gd name="connsiteX3" fmla="*/ 0 w 1004887"/>
                <a:gd name="connsiteY3" fmla="*/ 0 h 804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4887" h="804863">
                  <a:moveTo>
                    <a:pt x="0" y="0"/>
                  </a:moveTo>
                  <a:lnTo>
                    <a:pt x="0" y="681038"/>
                  </a:lnTo>
                  <a:lnTo>
                    <a:pt x="1004887" y="8048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>
                <a:alpha val="34118"/>
              </a:srgbClr>
            </a:solidFill>
            <a:ln w="31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057400" y="1676400"/>
              <a:ext cx="3581400" cy="685800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 marL="119063" indent="-119063">
                <a:buFontTx/>
                <a:buChar char="-"/>
                <a:defRPr/>
              </a:pPr>
              <a:r>
                <a:rPr lang="en-US" sz="1400" b="1" dirty="0">
                  <a:solidFill>
                    <a:srgbClr val="FFFFFF"/>
                  </a:solidFill>
                </a:rPr>
                <a:t>Development of future Army Leaders</a:t>
              </a:r>
            </a:p>
            <a:p>
              <a:pPr marL="119063" indent="-119063">
                <a:buFont typeface="Arial" pitchFamily="34" charset="0"/>
                <a:buChar char="•"/>
                <a:defRPr/>
              </a:pPr>
              <a:r>
                <a:rPr lang="en-US" sz="1400" b="1" dirty="0">
                  <a:solidFill>
                    <a:srgbClr val="FFFFFF"/>
                  </a:solidFill>
                </a:rPr>
                <a:t>Support of Army Transformation – better solutions for soldiers.</a:t>
              </a:r>
            </a:p>
          </p:txBody>
        </p:sp>
      </p:grpSp>
      <p:sp>
        <p:nvSpPr>
          <p:cNvPr id="89" name="U-Turn Arrow 88"/>
          <p:cNvSpPr/>
          <p:nvPr/>
        </p:nvSpPr>
        <p:spPr>
          <a:xfrm rot="16200000">
            <a:off x="190500" y="1790700"/>
            <a:ext cx="1981200" cy="1752600"/>
          </a:xfrm>
          <a:prstGeom prst="uturnArrow">
            <a:avLst>
              <a:gd name="adj1" fmla="val 13403"/>
              <a:gd name="adj2" fmla="val 16208"/>
              <a:gd name="adj3" fmla="val 16278"/>
              <a:gd name="adj4" fmla="val 48780"/>
              <a:gd name="adj5" fmla="val 100000"/>
            </a:avLst>
          </a:prstGeom>
          <a:solidFill>
            <a:srgbClr val="EAEAE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5367" name="Group 80"/>
          <p:cNvGrpSpPr>
            <a:grpSpLocks/>
          </p:cNvGrpSpPr>
          <p:nvPr/>
        </p:nvGrpSpPr>
        <p:grpSpPr bwMode="auto">
          <a:xfrm>
            <a:off x="1217613" y="3135313"/>
            <a:ext cx="5432425" cy="903287"/>
            <a:chOff x="1217221" y="3135086"/>
            <a:chExt cx="5432961" cy="903514"/>
          </a:xfrm>
        </p:grpSpPr>
        <p:sp>
          <p:nvSpPr>
            <p:cNvPr id="77" name="Freeform 76"/>
            <p:cNvSpPr/>
            <p:nvPr/>
          </p:nvSpPr>
          <p:spPr>
            <a:xfrm>
              <a:off x="1217221" y="3135086"/>
              <a:ext cx="5432961" cy="219130"/>
            </a:xfrm>
            <a:custGeom>
              <a:avLst/>
              <a:gdLst>
                <a:gd name="connsiteX0" fmla="*/ 0 w 5432961"/>
                <a:gd name="connsiteY0" fmla="*/ 219693 h 219693"/>
                <a:gd name="connsiteX1" fmla="*/ 3586348 w 5432961"/>
                <a:gd name="connsiteY1" fmla="*/ 219693 h 219693"/>
                <a:gd name="connsiteX2" fmla="*/ 5432961 w 5432961"/>
                <a:gd name="connsiteY2" fmla="*/ 0 h 219693"/>
                <a:gd name="connsiteX3" fmla="*/ 0 w 5432961"/>
                <a:gd name="connsiteY3" fmla="*/ 219693 h 21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2961" h="219693">
                  <a:moveTo>
                    <a:pt x="0" y="219693"/>
                  </a:moveTo>
                  <a:lnTo>
                    <a:pt x="3586348" y="219693"/>
                  </a:lnTo>
                  <a:lnTo>
                    <a:pt x="5432961" y="0"/>
                  </a:lnTo>
                  <a:lnTo>
                    <a:pt x="0" y="219693"/>
                  </a:lnTo>
                  <a:close/>
                </a:path>
              </a:pathLst>
            </a:custGeom>
            <a:solidFill>
              <a:srgbClr val="CCFFFF">
                <a:alpha val="34118"/>
              </a:srgbClr>
            </a:solidFill>
            <a:ln w="31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78" name="Freeform 77"/>
            <p:cNvSpPr/>
            <p:nvPr/>
          </p:nvSpPr>
          <p:spPr>
            <a:xfrm>
              <a:off x="4800562" y="3138262"/>
              <a:ext cx="1848032" cy="900338"/>
            </a:xfrm>
            <a:custGeom>
              <a:avLst/>
              <a:gdLst>
                <a:gd name="connsiteX0" fmla="*/ 0 w 1847850"/>
                <a:gd name="connsiteY0" fmla="*/ 900112 h 900112"/>
                <a:gd name="connsiteX1" fmla="*/ 0 w 1847850"/>
                <a:gd name="connsiteY1" fmla="*/ 219075 h 900112"/>
                <a:gd name="connsiteX2" fmla="*/ 1847850 w 1847850"/>
                <a:gd name="connsiteY2" fmla="*/ 0 h 900112"/>
                <a:gd name="connsiteX3" fmla="*/ 0 w 1847850"/>
                <a:gd name="connsiteY3" fmla="*/ 900112 h 900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7850" h="900112">
                  <a:moveTo>
                    <a:pt x="0" y="900112"/>
                  </a:moveTo>
                  <a:lnTo>
                    <a:pt x="0" y="219075"/>
                  </a:lnTo>
                  <a:lnTo>
                    <a:pt x="1847850" y="0"/>
                  </a:lnTo>
                  <a:lnTo>
                    <a:pt x="0" y="900112"/>
                  </a:lnTo>
                  <a:close/>
                </a:path>
              </a:pathLst>
            </a:custGeom>
            <a:solidFill>
              <a:srgbClr val="CCFFFF">
                <a:alpha val="34118"/>
              </a:srgbClr>
            </a:solidFill>
            <a:ln w="31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218808" y="3352628"/>
              <a:ext cx="3581753" cy="685972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 marL="119063" indent="-119063">
                <a:spcBef>
                  <a:spcPts val="600"/>
                </a:spcBef>
                <a:buFontTx/>
                <a:buChar char="-"/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Enterprise Projects </a:t>
              </a:r>
            </a:p>
            <a:p>
              <a:pPr marL="119063" indent="-119063">
                <a:spcBef>
                  <a:spcPts val="600"/>
                </a:spcBef>
                <a:buFontTx/>
                <a:buChar char="-"/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Enterprise Level Collaboration</a:t>
              </a:r>
            </a:p>
          </p:txBody>
        </p:sp>
      </p:grpSp>
      <p:sp>
        <p:nvSpPr>
          <p:cNvPr id="88" name="U-Turn Arrow 87"/>
          <p:cNvSpPr/>
          <p:nvPr/>
        </p:nvSpPr>
        <p:spPr>
          <a:xfrm rot="16200000">
            <a:off x="247650" y="3333750"/>
            <a:ext cx="1371600" cy="1562100"/>
          </a:xfrm>
          <a:prstGeom prst="uturnArrow">
            <a:avLst>
              <a:gd name="adj1" fmla="val 18684"/>
              <a:gd name="adj2" fmla="val 19860"/>
              <a:gd name="adj3" fmla="val 22017"/>
              <a:gd name="adj4" fmla="val 48780"/>
              <a:gd name="adj5" fmla="val 68902"/>
            </a:avLst>
          </a:prstGeom>
          <a:solidFill>
            <a:srgbClr val="B2B2B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5369" name="Group 75"/>
          <p:cNvGrpSpPr>
            <a:grpSpLocks/>
          </p:cNvGrpSpPr>
          <p:nvPr/>
        </p:nvGrpSpPr>
        <p:grpSpPr bwMode="auto">
          <a:xfrm>
            <a:off x="1295400" y="3948113"/>
            <a:ext cx="4867275" cy="1233487"/>
            <a:chOff x="1295400" y="3948113"/>
            <a:chExt cx="4867275" cy="1233487"/>
          </a:xfrm>
        </p:grpSpPr>
        <p:sp>
          <p:nvSpPr>
            <p:cNvPr id="75" name="Freeform 74"/>
            <p:cNvSpPr/>
            <p:nvPr/>
          </p:nvSpPr>
          <p:spPr>
            <a:xfrm>
              <a:off x="4876800" y="3948113"/>
              <a:ext cx="1285875" cy="1233487"/>
            </a:xfrm>
            <a:custGeom>
              <a:avLst/>
              <a:gdLst>
                <a:gd name="connsiteX0" fmla="*/ 0 w 1285875"/>
                <a:gd name="connsiteY0" fmla="*/ 1233487 h 1233487"/>
                <a:gd name="connsiteX1" fmla="*/ 0 w 1285875"/>
                <a:gd name="connsiteY1" fmla="*/ 552450 h 1233487"/>
                <a:gd name="connsiteX2" fmla="*/ 1285875 w 1285875"/>
                <a:gd name="connsiteY2" fmla="*/ 0 h 1233487"/>
                <a:gd name="connsiteX3" fmla="*/ 0 w 1285875"/>
                <a:gd name="connsiteY3" fmla="*/ 1233487 h 1233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5875" h="1233487">
                  <a:moveTo>
                    <a:pt x="0" y="1233487"/>
                  </a:moveTo>
                  <a:lnTo>
                    <a:pt x="0" y="552450"/>
                  </a:lnTo>
                  <a:lnTo>
                    <a:pt x="1285875" y="0"/>
                  </a:lnTo>
                  <a:lnTo>
                    <a:pt x="0" y="1233487"/>
                  </a:lnTo>
                  <a:close/>
                </a:path>
              </a:pathLst>
            </a:custGeom>
            <a:solidFill>
              <a:srgbClr val="B6DCDF">
                <a:alpha val="34118"/>
              </a:srgbClr>
            </a:solidFill>
            <a:ln w="31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295400" y="4495800"/>
              <a:ext cx="3581400" cy="685800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 marL="119063" indent="-119063">
                <a:spcBef>
                  <a:spcPts val="600"/>
                </a:spcBef>
                <a:buFontTx/>
                <a:buChar char="-"/>
                <a:defRPr/>
              </a:pPr>
              <a:r>
                <a:rPr lang="en-US" sz="1400" b="1" dirty="0">
                  <a:solidFill>
                    <a:srgbClr val="FFFFFF"/>
                  </a:solidFill>
                </a:rPr>
                <a:t>Cross-organizational awareness</a:t>
              </a:r>
            </a:p>
            <a:p>
              <a:pPr marL="119063" indent="-119063">
                <a:spcBef>
                  <a:spcPts val="600"/>
                </a:spcBef>
                <a:buFontTx/>
                <a:buChar char="-"/>
                <a:defRPr/>
              </a:pPr>
              <a:r>
                <a:rPr lang="en-US" sz="1400" b="1" dirty="0">
                  <a:solidFill>
                    <a:srgbClr val="FFFFFF"/>
                  </a:solidFill>
                </a:rPr>
                <a:t>Communication and linkages</a:t>
              </a:r>
            </a:p>
          </p:txBody>
        </p:sp>
        <p:sp>
          <p:nvSpPr>
            <p:cNvPr id="72" name="Freeform 71"/>
            <p:cNvSpPr/>
            <p:nvPr/>
          </p:nvSpPr>
          <p:spPr>
            <a:xfrm>
              <a:off x="1301750" y="3949700"/>
              <a:ext cx="4851400" cy="552450"/>
            </a:xfrm>
            <a:custGeom>
              <a:avLst/>
              <a:gdLst>
                <a:gd name="connsiteX0" fmla="*/ 0 w 4851400"/>
                <a:gd name="connsiteY0" fmla="*/ 546100 h 552450"/>
                <a:gd name="connsiteX1" fmla="*/ 3568700 w 4851400"/>
                <a:gd name="connsiteY1" fmla="*/ 552450 h 552450"/>
                <a:gd name="connsiteX2" fmla="*/ 4851400 w 4851400"/>
                <a:gd name="connsiteY2" fmla="*/ 0 h 552450"/>
                <a:gd name="connsiteX3" fmla="*/ 0 w 4851400"/>
                <a:gd name="connsiteY3" fmla="*/ 54610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51400" h="552450">
                  <a:moveTo>
                    <a:pt x="0" y="546100"/>
                  </a:moveTo>
                  <a:lnTo>
                    <a:pt x="3568700" y="552450"/>
                  </a:lnTo>
                  <a:lnTo>
                    <a:pt x="4851400" y="0"/>
                  </a:lnTo>
                  <a:lnTo>
                    <a:pt x="0" y="546100"/>
                  </a:lnTo>
                  <a:close/>
                </a:path>
              </a:pathLst>
            </a:custGeom>
            <a:solidFill>
              <a:srgbClr val="B6DCDF">
                <a:alpha val="34118"/>
              </a:srgbClr>
            </a:solidFill>
            <a:ln w="31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86" name="U-Turn Arrow 85"/>
          <p:cNvSpPr/>
          <p:nvPr/>
        </p:nvSpPr>
        <p:spPr>
          <a:xfrm rot="16200000">
            <a:off x="285750" y="4514850"/>
            <a:ext cx="1447800" cy="1562100"/>
          </a:xfrm>
          <a:prstGeom prst="uturnArrow">
            <a:avLst>
              <a:gd name="adj1" fmla="val 18684"/>
              <a:gd name="adj2" fmla="val 19860"/>
              <a:gd name="adj3" fmla="val 22017"/>
              <a:gd name="adj4" fmla="val 48780"/>
              <a:gd name="adj5" fmla="val 68902"/>
            </a:avLst>
          </a:prstGeom>
          <a:solidFill>
            <a:srgbClr val="DDDD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371" name="TextBox 86"/>
          <p:cNvSpPr txBox="1">
            <a:spLocks noChangeArrowheads="1"/>
          </p:cNvSpPr>
          <p:nvPr/>
        </p:nvSpPr>
        <p:spPr bwMode="auto">
          <a:xfrm>
            <a:off x="203200" y="4648200"/>
            <a:ext cx="1095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600" b="1" i="1"/>
              <a:t>Develops</a:t>
            </a:r>
          </a:p>
        </p:txBody>
      </p:sp>
      <p:sp>
        <p:nvSpPr>
          <p:cNvPr id="15372" name="TextBox 89"/>
          <p:cNvSpPr txBox="1">
            <a:spLocks noChangeArrowheads="1"/>
          </p:cNvSpPr>
          <p:nvPr/>
        </p:nvSpPr>
        <p:spPr bwMode="auto">
          <a:xfrm>
            <a:off x="163513" y="3505200"/>
            <a:ext cx="10842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600" b="1" i="1"/>
              <a:t>Supports</a:t>
            </a:r>
          </a:p>
        </p:txBody>
      </p:sp>
      <p:sp>
        <p:nvSpPr>
          <p:cNvPr id="15373" name="TextBox 90"/>
          <p:cNvSpPr txBox="1">
            <a:spLocks noChangeArrowheads="1"/>
          </p:cNvSpPr>
          <p:nvPr/>
        </p:nvSpPr>
        <p:spPr bwMode="auto">
          <a:xfrm>
            <a:off x="1104900" y="1795463"/>
            <a:ext cx="9699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600" b="1" i="1"/>
              <a:t>Enables</a:t>
            </a:r>
          </a:p>
        </p:txBody>
      </p:sp>
      <p:sp>
        <p:nvSpPr>
          <p:cNvPr id="39" name="Title 1"/>
          <p:cNvSpPr txBox="1">
            <a:spLocks/>
          </p:cNvSpPr>
          <p:nvPr/>
        </p:nvSpPr>
        <p:spPr bwMode="auto">
          <a:xfrm>
            <a:off x="2362200" y="960438"/>
            <a:ext cx="67818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000" b="1" i="1" kern="0" dirty="0">
                <a:solidFill>
                  <a:schemeClr val="accent6"/>
                </a:solidFill>
                <a:ea typeface="ＭＳ Ｐゴシック" charset="-128"/>
                <a:cs typeface="ＭＳ Ｐゴシック" charset="-128"/>
              </a:rPr>
              <a:t>APG Leadership Developmental Assignment Program</a:t>
            </a:r>
          </a:p>
        </p:txBody>
      </p:sp>
      <p:sp>
        <p:nvSpPr>
          <p:cNvPr id="15375" name="Slide Number Placeholder 37"/>
          <p:cNvSpPr>
            <a:spLocks noGrp="1"/>
          </p:cNvSpPr>
          <p:nvPr>
            <p:ph type="sldNum" sz="quarter" idx="12"/>
          </p:nvPr>
        </p:nvSpPr>
        <p:spPr>
          <a:xfrm>
            <a:off x="6553200" y="6381750"/>
            <a:ext cx="2133600" cy="476250"/>
          </a:xfrm>
          <a:noFill/>
        </p:spPr>
        <p:txBody>
          <a:bodyPr/>
          <a:lstStyle/>
          <a:p>
            <a:fld id="{6DD4F12E-E7BE-42BF-AC72-64FBA820A72B}" type="slidenum">
              <a:rPr lang="en-US" smtClean="0">
                <a:ea typeface="ＭＳ Ｐゴシック" pitchFamily="34" charset="-128"/>
              </a:rPr>
              <a:pPr/>
              <a:t>3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smtClean="0">
                <a:ea typeface="ＭＳ Ｐゴシック" pitchFamily="34" charset="-128"/>
              </a:rPr>
              <a:t>APG Developmental Assignment Program</a:t>
            </a:r>
          </a:p>
        </p:txBody>
      </p:sp>
      <p:sp>
        <p:nvSpPr>
          <p:cNvPr id="16387" name="Content Placeholder 5"/>
          <p:cNvSpPr>
            <a:spLocks noGrp="1"/>
          </p:cNvSpPr>
          <p:nvPr>
            <p:ph idx="1"/>
          </p:nvPr>
        </p:nvSpPr>
        <p:spPr>
          <a:xfrm>
            <a:off x="0" y="1524000"/>
            <a:ext cx="4495800" cy="1828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1800" b="1" u="sng" smtClean="0">
                <a:ea typeface="ＭＳ Ｐゴシック" pitchFamily="34" charset="-128"/>
              </a:rPr>
              <a:t>Pilot Program Background</a:t>
            </a:r>
          </a:p>
          <a:p>
            <a:r>
              <a:rPr lang="en-US" sz="1800" smtClean="0">
                <a:ea typeface="ＭＳ Ｐゴシック" pitchFamily="34" charset="-128"/>
              </a:rPr>
              <a:t>Targeted to APG GS14/15s</a:t>
            </a:r>
          </a:p>
          <a:p>
            <a:r>
              <a:rPr lang="en-US" sz="1800" smtClean="0">
                <a:ea typeface="ＭＳ Ｐゴシック" pitchFamily="34" charset="-128"/>
              </a:rPr>
              <a:t>ATEC, CERDEC, ARL, AMSAA</a:t>
            </a:r>
          </a:p>
          <a:p>
            <a:r>
              <a:rPr lang="en-US" sz="1800" smtClean="0">
                <a:ea typeface="ＭＳ Ｐゴシック" pitchFamily="34" charset="-128"/>
              </a:rPr>
              <a:t>6-month rotation starting May 12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89CDB69-70F0-4966-88E2-05EC1142C9A2}" type="slidenum">
              <a:rPr lang="en-US" smtClean="0">
                <a:ea typeface="ＭＳ Ｐゴシック" pitchFamily="34" charset="-128"/>
              </a:rPr>
              <a:pPr/>
              <a:t>4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7" name="Title 4"/>
          <p:cNvSpPr txBox="1">
            <a:spLocks/>
          </p:cNvSpPr>
          <p:nvPr/>
        </p:nvSpPr>
        <p:spPr bwMode="auto">
          <a:xfrm>
            <a:off x="2590800" y="731838"/>
            <a:ext cx="6629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defRPr/>
            </a:pPr>
            <a:r>
              <a:rPr lang="en-US" sz="1800" i="1" kern="0" dirty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rPr>
              <a:t>APG Cohort 4 Community Based Project Overview</a:t>
            </a:r>
          </a:p>
        </p:txBody>
      </p:sp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4495800" y="3810000"/>
            <a:ext cx="4648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sz="1800" b="1" u="sng" kern="0" dirty="0">
                <a:latin typeface="+mn-lt"/>
                <a:ea typeface="ＭＳ Ｐゴシック" charset="-128"/>
                <a:cs typeface="ＭＳ Ｐゴシック" charset="-128"/>
              </a:rPr>
              <a:t>New Project Status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ea typeface="ＭＳ Ｐゴシック" charset="-128"/>
                <a:cs typeface="ＭＳ Ｐゴシック" charset="-128"/>
              </a:rPr>
              <a:t>Announcement posted/closed for 2</a:t>
            </a:r>
            <a:r>
              <a:rPr lang="en-US" sz="1800" kern="0" baseline="30000" dirty="0">
                <a:latin typeface="+mn-lt"/>
                <a:ea typeface="ＭＳ Ｐゴシック" charset="-128"/>
                <a:cs typeface="ＭＳ Ｐゴシック" charset="-128"/>
              </a:rPr>
              <a:t>nd</a:t>
            </a:r>
            <a:r>
              <a:rPr lang="en-US" sz="1800" kern="0" dirty="0">
                <a:latin typeface="+mn-lt"/>
                <a:ea typeface="ＭＳ Ｐゴシック" charset="-128"/>
                <a:cs typeface="ＭＳ Ｐゴシック" charset="-128"/>
              </a:rPr>
              <a:t> rotation in Oct 12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ea typeface="ＭＳ Ｐゴシック" charset="-128"/>
                <a:cs typeface="ＭＳ Ｐゴシック" charset="-128"/>
              </a:rPr>
              <a:t>ECBC committed for 3</a:t>
            </a:r>
            <a:r>
              <a:rPr lang="en-US" sz="1800" kern="0" baseline="30000" dirty="0">
                <a:latin typeface="+mn-lt"/>
                <a:ea typeface="ＭＳ Ｐゴシック" charset="-128"/>
                <a:cs typeface="ＭＳ Ｐゴシック" charset="-128"/>
              </a:rPr>
              <a:t>rd</a:t>
            </a:r>
            <a:r>
              <a:rPr lang="en-US" sz="1800" kern="0" dirty="0">
                <a:latin typeface="+mn-lt"/>
                <a:ea typeface="ＭＳ Ｐゴシック" charset="-128"/>
                <a:cs typeface="ＭＳ Ｐゴシック" charset="-128"/>
              </a:rPr>
              <a:t> rotation; Mr. </a:t>
            </a:r>
            <a:r>
              <a:rPr lang="en-US" sz="1800" kern="0" dirty="0" err="1">
                <a:latin typeface="+mn-lt"/>
                <a:ea typeface="ＭＳ Ｐゴシック" charset="-128"/>
                <a:cs typeface="ＭＳ Ｐゴシック" charset="-128"/>
              </a:rPr>
              <a:t>Wienand</a:t>
            </a:r>
            <a:r>
              <a:rPr lang="en-US" sz="1800" kern="0" dirty="0">
                <a:latin typeface="+mn-lt"/>
                <a:ea typeface="ＭＳ Ｐゴシック" charset="-128"/>
                <a:cs typeface="ＭＳ Ｐゴシック" charset="-128"/>
              </a:rPr>
              <a:t> is Cohort 4 team sponsor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ea typeface="ＭＳ Ｐゴシック" charset="-128"/>
                <a:cs typeface="ＭＳ Ｐゴシック" charset="-128"/>
              </a:rPr>
              <a:t>Developing sustainment playbook</a:t>
            </a:r>
            <a:endParaRPr lang="en-US" sz="1800" strike="sngStrike" kern="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ea typeface="ＭＳ Ｐゴシック" charset="-128"/>
                <a:cs typeface="ＭＳ Ｐゴシック" charset="-128"/>
              </a:rPr>
              <a:t>Seeking additional organizations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1800" kern="0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0" y="3810000"/>
            <a:ext cx="4495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sz="1800" b="1" u="sng" kern="0" dirty="0">
                <a:latin typeface="+mn-lt"/>
                <a:ea typeface="ＭＳ Ｐゴシック" charset="-128"/>
                <a:cs typeface="ＭＳ Ｐゴシック" charset="-128"/>
              </a:rPr>
              <a:t>New Project Goals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ea typeface="ＭＳ Ｐゴシック" charset="-128"/>
                <a:cs typeface="ＭＳ Ｐゴシック" charset="-128"/>
              </a:rPr>
              <a:t>Extend and expand pilot</a:t>
            </a:r>
            <a:endParaRPr lang="en-US" sz="1800" strike="sngStrike" kern="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ea typeface="ＭＳ Ｐゴシック" charset="-128"/>
                <a:cs typeface="ＭＳ Ｐゴシック" charset="-128"/>
              </a:rPr>
              <a:t>Obtain additional SES participation</a:t>
            </a:r>
            <a:endParaRPr lang="en-US" sz="1800" strike="sngStrike" kern="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ea typeface="ＭＳ Ｐゴシック" charset="-128"/>
                <a:cs typeface="ＭＳ Ｐゴシック" charset="-128"/>
              </a:rPr>
              <a:t>Develop/refine playbook</a:t>
            </a:r>
            <a:endParaRPr lang="en-US" sz="1800" strike="sngStrike" kern="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ea typeface="ＭＳ Ｐゴシック" charset="-128"/>
                <a:cs typeface="ＭＳ Ｐゴシック" charset="-128"/>
              </a:rPr>
              <a:t>Program self-sustainment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3733800"/>
            <a:ext cx="87630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495800" y="1524000"/>
            <a:ext cx="0" cy="50292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5"/>
          <p:cNvSpPr txBox="1">
            <a:spLocks/>
          </p:cNvSpPr>
          <p:nvPr/>
        </p:nvSpPr>
        <p:spPr bwMode="auto">
          <a:xfrm>
            <a:off x="4495800" y="1524000"/>
            <a:ext cx="4648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sz="1800" b="1" u="sng" kern="0" dirty="0">
                <a:latin typeface="+mn-lt"/>
                <a:ea typeface="ＭＳ Ｐゴシック" charset="-128"/>
                <a:cs typeface="ＭＳ Ｐゴシック" charset="-128"/>
              </a:rPr>
              <a:t> Pilot Status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ea typeface="ＭＳ Ｐゴシック" charset="-128"/>
                <a:cs typeface="ＭＳ Ｐゴシック" charset="-128"/>
              </a:rPr>
              <a:t>Initial Pilot concluding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ea typeface="ＭＳ Ｐゴシック" charset="-128"/>
                <a:cs typeface="ＭＳ Ｐゴシック" charset="-128"/>
              </a:rPr>
              <a:t>SES and participant feedback positive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ea typeface="ＭＳ Ｐゴシック" charset="-128"/>
                <a:cs typeface="ＭＳ Ｐゴシック" charset="-128"/>
              </a:rPr>
              <a:t>Gathering lessons learned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1800" kern="0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B0BD66-7E2D-45C3-9A83-546FF72E38B2}" type="slidenum">
              <a:rPr lang="en-US" smtClean="0">
                <a:ea typeface="ＭＳ Ｐゴシック" pitchFamily="34" charset="-128"/>
              </a:rPr>
              <a:pPr/>
              <a:t>5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2362200" y="76200"/>
            <a:ext cx="6629400" cy="56356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b="1" kern="0" dirty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rPr>
              <a:t>APG Developmental Assignment Program</a:t>
            </a:r>
          </a:p>
        </p:txBody>
      </p:sp>
      <p:sp>
        <p:nvSpPr>
          <p:cNvPr id="17412" name="Slide Number Placeholder 3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68C41C-EC10-4372-B52E-778995630596}" type="slidenum">
              <a:rPr lang="en-US" sz="1400"/>
              <a:pPr algn="r"/>
              <a:t>5</a:t>
            </a:fld>
            <a:endParaRPr lang="en-US" sz="1400"/>
          </a:p>
        </p:txBody>
      </p:sp>
      <p:cxnSp>
        <p:nvCxnSpPr>
          <p:cNvPr id="10" name="Straight Connector 9"/>
          <p:cNvCxnSpPr/>
          <p:nvPr/>
        </p:nvCxnSpPr>
        <p:spPr>
          <a:xfrm>
            <a:off x="152400" y="3962400"/>
            <a:ext cx="87630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95800" y="1524000"/>
            <a:ext cx="0" cy="51054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5"/>
          <p:cNvSpPr txBox="1">
            <a:spLocks/>
          </p:cNvSpPr>
          <p:nvPr/>
        </p:nvSpPr>
        <p:spPr>
          <a:xfrm>
            <a:off x="0" y="3962400"/>
            <a:ext cx="4495800" cy="2514600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sz="1800" b="1" u="sng" kern="0" dirty="0">
                <a:latin typeface="+mn-lt"/>
                <a:cs typeface="ＭＳ Ｐゴシック" charset="-128"/>
              </a:rPr>
              <a:t>SES Participation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dirty="0">
                <a:latin typeface="+mn-lt"/>
                <a:cs typeface="ＭＳ Ｐゴシック" charset="-128"/>
              </a:rPr>
              <a:t>Advisor - Mr. Joseph </a:t>
            </a:r>
            <a:r>
              <a:rPr lang="en-US" sz="1800" kern="0" dirty="0" err="1">
                <a:latin typeface="+mn-lt"/>
                <a:cs typeface="ＭＳ Ｐゴシック" charset="-128"/>
              </a:rPr>
              <a:t>Wienand</a:t>
            </a:r>
            <a:r>
              <a:rPr lang="en-US" sz="1800" kern="0" dirty="0">
                <a:latin typeface="+mn-lt"/>
                <a:cs typeface="ＭＳ Ｐゴシック" charset="-128"/>
              </a:rPr>
              <a:t>, ECBC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dirty="0">
                <a:latin typeface="+mn-lt"/>
                <a:cs typeface="ＭＳ Ｐゴシック" charset="-128"/>
              </a:rPr>
              <a:t>Feedback &amp; guidance</a:t>
            </a:r>
            <a:r>
              <a:rPr lang="en-US" sz="1400" kern="0" dirty="0">
                <a:latin typeface="+mn-lt"/>
                <a:cs typeface="ＭＳ Ｐゴシック" charset="-128"/>
              </a:rPr>
              <a:t>:</a:t>
            </a:r>
          </a:p>
          <a:p>
            <a:pPr marL="800100" lvl="1" indent="-342900"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en-US" sz="1600" kern="0" dirty="0">
                <a:cs typeface="ＭＳ Ｐゴシック" charset="-128"/>
              </a:rPr>
              <a:t>Mr. Brian Simmons, ATEC</a:t>
            </a:r>
          </a:p>
          <a:p>
            <a:pPr marL="800100" lvl="1" indent="-342900"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en-US" sz="1600" kern="0" dirty="0">
                <a:latin typeface="+mn-lt"/>
                <a:cs typeface="ＭＳ Ｐゴシック" charset="-128"/>
              </a:rPr>
              <a:t>Ms. Jill Smith, CERDEC</a:t>
            </a:r>
          </a:p>
          <a:p>
            <a:pPr marL="800100" lvl="1" indent="-342900" algn="just"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en-US" sz="1600" kern="0" dirty="0">
                <a:latin typeface="+mn-lt"/>
                <a:cs typeface="ＭＳ Ｐゴシック" charset="-128"/>
              </a:rPr>
              <a:t>Mr. David  Jimenez, AEC</a:t>
            </a:r>
          </a:p>
          <a:p>
            <a:pPr marL="800100" lvl="1" indent="-342900" algn="just"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en-US" sz="1600" kern="0" dirty="0">
                <a:latin typeface="+mn-lt"/>
                <a:cs typeface="ＭＳ Ｐゴシック" charset="-128"/>
              </a:rPr>
              <a:t>Dr. Forrest Cain, AMSAA</a:t>
            </a:r>
          </a:p>
          <a:p>
            <a:pPr marL="800100" lvl="1" indent="-342900" algn="just"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en-US" sz="1600" kern="0" dirty="0">
                <a:latin typeface="+mn-lt"/>
                <a:cs typeface="ＭＳ Ｐゴシック" charset="-128"/>
              </a:rPr>
              <a:t>Mr. John Pellegrino, ARL </a:t>
            </a:r>
          </a:p>
        </p:txBody>
      </p:sp>
      <p:sp>
        <p:nvSpPr>
          <p:cNvPr id="13" name="Content Placeholder 5"/>
          <p:cNvSpPr txBox="1">
            <a:spLocks/>
          </p:cNvSpPr>
          <p:nvPr/>
        </p:nvSpPr>
        <p:spPr bwMode="auto">
          <a:xfrm>
            <a:off x="4495800" y="3962400"/>
            <a:ext cx="4648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sz="1800" b="1" u="sng" kern="0" dirty="0">
                <a:latin typeface="+mn-lt"/>
                <a:ea typeface="ＭＳ Ｐゴシック" charset="-128"/>
                <a:cs typeface="ＭＳ Ｐゴシック" charset="-128"/>
              </a:rPr>
              <a:t>Acknowledgements</a:t>
            </a:r>
            <a:endParaRPr lang="en-US" sz="1800" b="1" kern="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kern="0" dirty="0">
                <a:latin typeface="+mn-lt"/>
                <a:ea typeface="ＭＳ Ｐゴシック" charset="-128"/>
                <a:cs typeface="ＭＳ Ｐゴシック" charset="-128"/>
              </a:rPr>
              <a:t>Cohort 3:</a:t>
            </a:r>
          </a:p>
          <a:p>
            <a:pPr marL="233363" indent="-233363">
              <a:spcBef>
                <a:spcPct val="20000"/>
              </a:spcBef>
              <a:buFont typeface="Courier New" pitchFamily="49" charset="0"/>
              <a:buChar char="o"/>
              <a:tabLst>
                <a:tab pos="2062163" algn="l"/>
              </a:tabLst>
              <a:defRPr/>
            </a:pPr>
            <a:r>
              <a:rPr lang="en-US" sz="1200" kern="0" dirty="0">
                <a:latin typeface="+mn-lt"/>
                <a:ea typeface="ＭＳ Ｐゴシック" charset="-128"/>
                <a:cs typeface="ＭＳ Ｐゴシック" charset="-128"/>
              </a:rPr>
              <a:t>Carl Eissner, AMSAA	Mike McCarty, AMSAA</a:t>
            </a:r>
          </a:p>
          <a:p>
            <a:pPr marL="233363" indent="-233363">
              <a:spcBef>
                <a:spcPct val="20000"/>
              </a:spcBef>
              <a:buFont typeface="Courier New" pitchFamily="49" charset="0"/>
              <a:buChar char="o"/>
              <a:tabLst>
                <a:tab pos="2062163" algn="l"/>
              </a:tabLst>
              <a:defRPr/>
            </a:pPr>
            <a:r>
              <a:rPr lang="en-US" sz="1200" kern="0" dirty="0">
                <a:latin typeface="+mn-lt"/>
                <a:ea typeface="ＭＳ Ｐゴシック" charset="-128"/>
                <a:cs typeface="ＭＳ Ｐゴシック" charset="-128"/>
              </a:rPr>
              <a:t>Todd Rosenberger, ARL 	Wayne Schoonveld, CERDEC</a:t>
            </a:r>
          </a:p>
          <a:p>
            <a:pPr marL="233363" indent="-233363">
              <a:spcBef>
                <a:spcPct val="20000"/>
              </a:spcBef>
              <a:buFont typeface="Courier New" pitchFamily="49" charset="0"/>
              <a:buChar char="o"/>
              <a:tabLst>
                <a:tab pos="2062163" algn="l"/>
              </a:tabLst>
              <a:defRPr/>
            </a:pPr>
            <a:r>
              <a:rPr lang="en-US" sz="1200" kern="0" dirty="0">
                <a:latin typeface="+mn-lt"/>
                <a:ea typeface="ＭＳ Ｐゴシック" charset="-128"/>
                <a:cs typeface="ＭＳ Ｐゴシック" charset="-128"/>
              </a:rPr>
              <a:t>Chris Wilcox, ATEC</a:t>
            </a:r>
          </a:p>
          <a:p>
            <a:pPr marL="233363" indent="-233363">
              <a:spcBef>
                <a:spcPct val="20000"/>
              </a:spcBef>
              <a:buFont typeface="Courier New" pitchFamily="49" charset="0"/>
              <a:buChar char="o"/>
              <a:tabLst>
                <a:tab pos="2062163" algn="l"/>
              </a:tabLst>
              <a:defRPr/>
            </a:pPr>
            <a:endParaRPr lang="en-US" sz="1200" kern="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39725" indent="-339725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kern="0" dirty="0">
                <a:latin typeface="+mn-lt"/>
                <a:ea typeface="ＭＳ Ｐゴシック" charset="-128"/>
                <a:cs typeface="ＭＳ Ｐゴシック" charset="-128"/>
              </a:rPr>
              <a:t>HR Leads:</a:t>
            </a:r>
          </a:p>
          <a:p>
            <a:pPr marL="233363" indent="-233363">
              <a:spcBef>
                <a:spcPct val="20000"/>
              </a:spcBef>
              <a:buFont typeface="Courier New" pitchFamily="49" charset="0"/>
              <a:buChar char="o"/>
              <a:tabLst>
                <a:tab pos="2062163" algn="l"/>
              </a:tabLst>
              <a:defRPr/>
            </a:pPr>
            <a:r>
              <a:rPr lang="en-US" sz="1200" kern="0" dirty="0">
                <a:latin typeface="+mn-lt"/>
                <a:ea typeface="ＭＳ Ｐゴシック" charset="-128"/>
                <a:cs typeface="ＭＳ Ｐゴシック" charset="-128"/>
              </a:rPr>
              <a:t>Lorrie Chieffo, ATEC	Vic Carrozzo, CERDEC</a:t>
            </a:r>
          </a:p>
          <a:p>
            <a:pPr marL="233363" indent="-233363">
              <a:spcBef>
                <a:spcPct val="20000"/>
              </a:spcBef>
              <a:buFont typeface="Courier New" pitchFamily="49" charset="0"/>
              <a:buChar char="o"/>
              <a:tabLst>
                <a:tab pos="2062163" algn="l"/>
              </a:tabLst>
              <a:defRPr/>
            </a:pPr>
            <a:r>
              <a:rPr lang="en-US" sz="1200" kern="0" dirty="0">
                <a:latin typeface="+mn-lt"/>
                <a:ea typeface="ＭＳ Ｐゴシック" charset="-128"/>
                <a:cs typeface="ＭＳ Ｐゴシック" charset="-128"/>
              </a:rPr>
              <a:t>Loan Salins, AMSAA	Dianne Hawkins, ARL</a:t>
            </a:r>
          </a:p>
        </p:txBody>
      </p:sp>
      <p:sp>
        <p:nvSpPr>
          <p:cNvPr id="14" name="Title 4"/>
          <p:cNvSpPr txBox="1">
            <a:spLocks/>
          </p:cNvSpPr>
          <p:nvPr/>
        </p:nvSpPr>
        <p:spPr bwMode="auto">
          <a:xfrm>
            <a:off x="2590800" y="731838"/>
            <a:ext cx="6629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defRPr/>
            </a:pPr>
            <a:r>
              <a:rPr lang="en-US" sz="1800" i="1" kern="0" dirty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rPr>
              <a:t>APG Cohort 4 Community Based Project Overview</a:t>
            </a:r>
          </a:p>
        </p:txBody>
      </p:sp>
      <p:sp>
        <p:nvSpPr>
          <p:cNvPr id="15" name="Content Placeholder 5"/>
          <p:cNvSpPr txBox="1">
            <a:spLocks/>
          </p:cNvSpPr>
          <p:nvPr/>
        </p:nvSpPr>
        <p:spPr>
          <a:xfrm>
            <a:off x="0" y="1447800"/>
            <a:ext cx="4495800" cy="2514600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sz="1800" b="1" u="sng" kern="0" dirty="0">
                <a:latin typeface="+mn-lt"/>
                <a:cs typeface="ＭＳ Ｐゴシック" charset="-128"/>
              </a:rPr>
              <a:t>Challenges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cs typeface="ＭＳ Ｐゴシック" charset="-128"/>
              </a:rPr>
              <a:t>Marketing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cs typeface="ＭＳ Ｐゴシック" charset="-128"/>
              </a:rPr>
              <a:t>Delivering a flexible program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cs typeface="ＭＳ Ｐゴシック" charset="-128"/>
              </a:rPr>
              <a:t>Maintaining momentum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cs typeface="ＭＳ Ｐゴシック" charset="-128"/>
              </a:rPr>
              <a:t>Institutionalizing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cs typeface="ＭＳ Ｐゴシック" charset="-128"/>
              </a:rPr>
              <a:t>Integration with existing programs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1800" kern="0" dirty="0">
              <a:latin typeface="+mn-lt"/>
              <a:cs typeface="ＭＳ Ｐゴシック" charset="-128"/>
            </a:endParaRPr>
          </a:p>
        </p:txBody>
      </p:sp>
      <p:sp>
        <p:nvSpPr>
          <p:cNvPr id="16" name="Content Placeholder 5"/>
          <p:cNvSpPr txBox="1">
            <a:spLocks/>
          </p:cNvSpPr>
          <p:nvPr/>
        </p:nvSpPr>
        <p:spPr>
          <a:xfrm>
            <a:off x="4495800" y="1447800"/>
            <a:ext cx="4495800" cy="2514600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sz="1800" b="1" u="sng" kern="0" dirty="0">
                <a:latin typeface="+mn-lt"/>
                <a:cs typeface="ＭＳ Ｐゴシック" charset="-128"/>
              </a:rPr>
              <a:t>Path Forward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cs typeface="ＭＳ Ｐゴシック" charset="-128"/>
              </a:rPr>
              <a:t>Oct 12 SES luncheon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cs typeface="ＭＳ Ｐゴシック" charset="-128"/>
              </a:rPr>
              <a:t>Meet, gain additional SES commitment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cs typeface="ＭＳ Ｐゴシック" charset="-128"/>
              </a:rPr>
              <a:t>Complete/socialize playbook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cs typeface="ＭＳ Ｐゴシック" charset="-128"/>
              </a:rPr>
              <a:t>Capture Pilot/rotation 2 Lessons Learned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latin typeface="+mn-lt"/>
                <a:cs typeface="ＭＳ Ｐゴシック" charset="-128"/>
              </a:rPr>
              <a:t>Initiate Rotation 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FontTx/>
              <a:buNone/>
            </a:pPr>
            <a:r>
              <a:rPr lang="en-US" i="1" smtClean="0">
                <a:ea typeface="ＭＳ Ｐゴシック" pitchFamily="34" charset="-128"/>
              </a:rPr>
              <a:t>Questions/Guidance?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9815DA-C7A6-443A-8B52-3F80A2D5ACF9}" type="slidenum">
              <a:rPr lang="en-US" smtClean="0">
                <a:ea typeface="ＭＳ Ｐゴシック" pitchFamily="34" charset="-128"/>
              </a:rPr>
              <a:pPr/>
              <a:t>6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4" name="Title 4"/>
          <p:cNvSpPr txBox="1">
            <a:spLocks/>
          </p:cNvSpPr>
          <p:nvPr/>
        </p:nvSpPr>
        <p:spPr bwMode="auto">
          <a:xfrm>
            <a:off x="2590800" y="731838"/>
            <a:ext cx="6629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defRPr/>
            </a:pPr>
            <a:r>
              <a:rPr lang="en-US" sz="1800" i="1" kern="0" dirty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rPr>
              <a:t>APG Cohort 4 Community Based Project Overview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etallic_Purple_Template_Segoe_TP10286765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11564</TotalTime>
  <Words>370</Words>
  <Application>Microsoft Office PowerPoint</Application>
  <PresentationFormat>On-screen Show (4:3)</PresentationFormat>
  <Paragraphs>93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ＭＳ Ｐゴシック</vt:lpstr>
      <vt:lpstr>Calibri</vt:lpstr>
      <vt:lpstr>Courier New</vt:lpstr>
      <vt:lpstr>1_Custom Design</vt:lpstr>
      <vt:lpstr>1_Metallic_Purple_Template_Segoe_TP10286765</vt:lpstr>
      <vt:lpstr>Microsoft Office PowerPoint Slide</vt:lpstr>
      <vt:lpstr>COMMUNITY BASED PROJECT (CBP)   APG Leadership Developmental Assignment Program (DAP) II  Prepared for: APG Cohort SES CBP Panel 26 September 2012</vt:lpstr>
      <vt:lpstr>Army/APG Leadership Dilemma</vt:lpstr>
      <vt:lpstr>Key Benefits</vt:lpstr>
      <vt:lpstr>APG Developmental Assignment Program</vt:lpstr>
      <vt:lpstr>Slide 5</vt:lpstr>
      <vt:lpstr>Slide 6</vt:lpstr>
    </vt:vector>
  </TitlesOfParts>
  <Company>Obenchain &amp; Associates,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Beverly Obenchain</dc:creator>
  <cp:lastModifiedBy>elias.rigas</cp:lastModifiedBy>
  <cp:revision>238</cp:revision>
  <cp:lastPrinted>2009-02-23T23:02:36Z</cp:lastPrinted>
  <dcterms:created xsi:type="dcterms:W3CDTF">2011-03-18T11:21:11Z</dcterms:created>
  <dcterms:modified xsi:type="dcterms:W3CDTF">2012-09-25T12:40:35Z</dcterms:modified>
</cp:coreProperties>
</file>