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s/slide44.xml" ContentType="application/vnd.openxmlformats-officedocument.presentationml.slide+xml"/>
  <Override PartName="/ppt/slides/slide27.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Override PartName="/ppt/slides/slide26.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slides/slide49.xml" ContentType="application/vnd.openxmlformats-officedocument.presentationml.slide+xml"/>
  <Override PartName="/ppt/notesSlides/notesSlide5.xml" ContentType="application/vnd.openxmlformats-officedocument.presentationml.notesSlide+xml"/>
  <Override PartName="/ppt/slides/slide42.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slides/slide48.xml" ContentType="application/vnd.openxmlformats-officedocument.presentationml.slide+xml"/>
  <Override PartName="/ppt/notesSlides/notesSlide4.xml" ContentType="application/vnd.openxmlformats-officedocument.presentationml.notesSlide+xml"/>
  <Override PartName="/ppt/slides/slide41.xml" ContentType="application/vnd.openxmlformats-officedocument.presentationml.slide+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slides/slide47.xml" ContentType="application/vnd.openxmlformats-officedocument.presentationml.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slides/slide46.xml" ContentType="application/vnd.openxmlformats-officedocument.presentationml.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51"/>
  </p:notesMasterIdLst>
  <p:sldIdLst>
    <p:sldId id="256" r:id="rId2"/>
    <p:sldId id="257" r:id="rId3"/>
    <p:sldId id="258" r:id="rId4"/>
    <p:sldId id="263" r:id="rId5"/>
    <p:sldId id="326" r:id="rId6"/>
    <p:sldId id="264" r:id="rId7"/>
    <p:sldId id="328" r:id="rId8"/>
    <p:sldId id="265" r:id="rId9"/>
    <p:sldId id="327" r:id="rId10"/>
    <p:sldId id="320" r:id="rId11"/>
    <p:sldId id="329" r:id="rId12"/>
    <p:sldId id="285" r:id="rId13"/>
    <p:sldId id="353" r:id="rId14"/>
    <p:sldId id="291" r:id="rId15"/>
    <p:sldId id="354" r:id="rId16"/>
    <p:sldId id="355" r:id="rId17"/>
    <p:sldId id="356" r:id="rId18"/>
    <p:sldId id="357" r:id="rId19"/>
    <p:sldId id="358" r:id="rId20"/>
    <p:sldId id="359" r:id="rId21"/>
    <p:sldId id="360" r:id="rId22"/>
    <p:sldId id="270" r:id="rId23"/>
    <p:sldId id="323" r:id="rId24"/>
    <p:sldId id="272" r:id="rId25"/>
    <p:sldId id="343" r:id="rId26"/>
    <p:sldId id="344" r:id="rId27"/>
    <p:sldId id="273" r:id="rId28"/>
    <p:sldId id="332" r:id="rId29"/>
    <p:sldId id="313" r:id="rId30"/>
    <p:sldId id="352" r:id="rId31"/>
    <p:sldId id="314" r:id="rId32"/>
    <p:sldId id="315" r:id="rId33"/>
    <p:sldId id="316" r:id="rId34"/>
    <p:sldId id="317" r:id="rId35"/>
    <p:sldId id="318" r:id="rId36"/>
    <p:sldId id="334" r:id="rId37"/>
    <p:sldId id="335" r:id="rId38"/>
    <p:sldId id="336" r:id="rId39"/>
    <p:sldId id="337" r:id="rId40"/>
    <p:sldId id="339" r:id="rId41"/>
    <p:sldId id="361" r:id="rId42"/>
    <p:sldId id="340" r:id="rId43"/>
    <p:sldId id="362" r:id="rId44"/>
    <p:sldId id="363" r:id="rId45"/>
    <p:sldId id="351" r:id="rId46"/>
    <p:sldId id="281" r:id="rId47"/>
    <p:sldId id="342" r:id="rId48"/>
    <p:sldId id="341" r:id="rId49"/>
    <p:sldId id="345"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schemeClr val="tx1"/>
    </p:penClr>
  </p:showPr>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horzBarState="maximized">
    <p:restoredLeft sz="17178" autoAdjust="0"/>
    <p:restoredTop sz="95038" autoAdjust="0"/>
  </p:normalViewPr>
  <p:slideViewPr>
    <p:cSldViewPr snapToGrid="0" snapToObjects="1">
      <p:cViewPr>
        <p:scale>
          <a:sx n="150" d="100"/>
          <a:sy n="150" d="100"/>
        </p:scale>
        <p:origin x="104" y="14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notesViewPr>
    <p:cSldViewPr snapToGrid="0" snapToObjects="1">
      <p:cViewPr varScale="1">
        <p:scale>
          <a:sx n="63" d="100"/>
          <a:sy n="63" d="100"/>
        </p:scale>
        <p:origin x="-3616" y="-10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E709F6-B8EC-634E-82C3-E3F49C803FC3}" type="datetimeFigureOut">
              <a:rPr lang="en-US" smtClean="0"/>
              <a:pPr/>
              <a:t>1/2/15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082FB2-B92C-5945-B45E-3F87D5FCB732}"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0973633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 Id="rId3" Type="http://schemas.openxmlformats.org/officeDocument/2006/relationships/hyperlink" Target="http://www.crmlearning.com/tell-me-a-story?utm_source=Service&amp;utm_medium=Email&amp;utm_campaign=J13G1"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 Id="rId3" Type="http://schemas.openxmlformats.org/officeDocument/2006/relationships/image" Target="../media/image7.png"/></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4082FB2-B92C-5945-B45E-3F87D5FCB73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a:t>
            </a:r>
            <a:r>
              <a:rPr lang="en-US" baseline="0" dirty="0" smtClean="0"/>
              <a:t> Clips</a:t>
            </a:r>
          </a:p>
          <a:p>
            <a:pPr>
              <a:buFontTx/>
              <a:buChar char="-"/>
            </a:pPr>
            <a:r>
              <a:rPr lang="en-US" b="1" baseline="0" dirty="0" smtClean="0"/>
              <a:t> Andrew Johnson – Bullying … Staying the Course – Meeting the Nemesis… Deep values/intent</a:t>
            </a:r>
          </a:p>
          <a:p>
            <a:pPr>
              <a:buFontTx/>
              <a:buChar char="-"/>
            </a:pPr>
            <a:r>
              <a:rPr lang="en-US" b="1" baseline="0" dirty="0" smtClean="0"/>
              <a:t>- MLK – I have seen… the dark night of the soul</a:t>
            </a:r>
          </a:p>
          <a:p>
            <a:pPr>
              <a:buFontTx/>
              <a:buNone/>
            </a:pPr>
            <a:endParaRPr lang="en-US" dirty="0" smtClean="0"/>
          </a:p>
          <a:p>
            <a:r>
              <a:rPr lang="en-US" dirty="0" smtClean="0"/>
              <a:t>The road</a:t>
            </a:r>
            <a:r>
              <a:rPr lang="en-US" baseline="0" dirty="0" smtClean="0"/>
              <a:t> of trials</a:t>
            </a:r>
          </a:p>
          <a:p>
            <a:r>
              <a:rPr lang="en-US" baseline="0" dirty="0" smtClean="0"/>
              <a:t>Refusal of return</a:t>
            </a:r>
          </a:p>
          <a:p>
            <a:r>
              <a:rPr lang="en-US" baseline="0" dirty="0" smtClean="0"/>
              <a:t>Master of 2 worlds</a:t>
            </a:r>
            <a:endParaRPr lang="en-US" dirty="0"/>
          </a:p>
        </p:txBody>
      </p:sp>
      <p:sp>
        <p:nvSpPr>
          <p:cNvPr id="4" name="Slide Number Placeholder 3"/>
          <p:cNvSpPr>
            <a:spLocks noGrp="1"/>
          </p:cNvSpPr>
          <p:nvPr>
            <p:ph type="sldNum" sz="quarter" idx="10"/>
          </p:nvPr>
        </p:nvSpPr>
        <p:spPr/>
        <p:txBody>
          <a:bodyPr/>
          <a:lstStyle/>
          <a:p>
            <a:fld id="{64082FB2-B92C-5945-B45E-3F87D5FCB732}" type="slidenum">
              <a:rPr lang="en-US" smtClean="0"/>
              <a:pPr/>
              <a:t>17</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6251127"/>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Martin Luther</a:t>
            </a:r>
            <a:r>
              <a:rPr lang="en-US" baseline="0" dirty="0" smtClean="0"/>
              <a:t> King Speech</a:t>
            </a:r>
            <a:endParaRPr lang="en-US" dirty="0"/>
          </a:p>
        </p:txBody>
      </p:sp>
      <p:sp>
        <p:nvSpPr>
          <p:cNvPr id="4" name="Slide Number Placeholder 3"/>
          <p:cNvSpPr>
            <a:spLocks noGrp="1"/>
          </p:cNvSpPr>
          <p:nvPr>
            <p:ph type="sldNum" sz="quarter" idx="10"/>
          </p:nvPr>
        </p:nvSpPr>
        <p:spPr/>
        <p:txBody>
          <a:bodyPr/>
          <a:lstStyle/>
          <a:p>
            <a:fld id="{64082FB2-B92C-5945-B45E-3F87D5FCB732}" type="slidenum">
              <a:rPr lang="en-US" smtClean="0"/>
              <a:pPr/>
              <a:t>18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Video</a:t>
            </a:r>
            <a:r>
              <a:rPr lang="en-US" b="1" baseline="0" dirty="0" smtClean="0"/>
              <a:t> Clip – Nick </a:t>
            </a:r>
            <a:r>
              <a:rPr lang="en-US" b="1" baseline="0" dirty="0" err="1" smtClean="0"/>
              <a:t>Vujicic</a:t>
            </a:r>
            <a:endParaRPr lang="en-US" b="1" dirty="0" smtClean="0"/>
          </a:p>
          <a:p>
            <a:r>
              <a:rPr lang="en-US" dirty="0" smtClean="0"/>
              <a:t>Bringing back the</a:t>
            </a:r>
            <a:r>
              <a:rPr lang="en-US" baseline="0" dirty="0" smtClean="0"/>
              <a:t> gift that could only be gotten from the journey</a:t>
            </a:r>
          </a:p>
          <a:p>
            <a:r>
              <a:rPr lang="en-US" baseline="0" dirty="0" smtClean="0"/>
              <a:t>Returning to the community</a:t>
            </a:r>
            <a:endParaRPr lang="en-US" dirty="0"/>
          </a:p>
        </p:txBody>
      </p:sp>
      <p:sp>
        <p:nvSpPr>
          <p:cNvPr id="4" name="Slide Number Placeholder 3"/>
          <p:cNvSpPr>
            <a:spLocks noGrp="1"/>
          </p:cNvSpPr>
          <p:nvPr>
            <p:ph type="sldNum" sz="quarter" idx="10"/>
          </p:nvPr>
        </p:nvSpPr>
        <p:spPr/>
        <p:txBody>
          <a:bodyPr/>
          <a:lstStyle/>
          <a:p>
            <a:fld id="{64082FB2-B92C-5945-B45E-3F87D5FCB732}" type="slidenum">
              <a:rPr lang="en-US" smtClean="0"/>
              <a:pPr/>
              <a:t>19</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498398047"/>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fld id="{AA2A1913-372E-0F40-9308-E4BCB5CB3602}" type="slidenum">
              <a:rPr lang="es-ES">
                <a:latin typeface="Arial" charset="0"/>
              </a:rPr>
              <a:pPr/>
              <a:t>21</a:t>
            </a:fld>
            <a:endParaRPr lang="es-ES">
              <a:latin typeface="Arial" charset="0"/>
            </a:endParaRPr>
          </a:p>
        </p:txBody>
      </p:sp>
      <p:sp>
        <p:nvSpPr>
          <p:cNvPr id="67587" name="Text Box 2"/>
          <p:cNvSpPr txBox="1">
            <a:spLocks noChangeArrowheads="1"/>
          </p:cNvSpPr>
          <p:nvPr/>
        </p:nvSpPr>
        <p:spPr bwMode="auto">
          <a:xfrm>
            <a:off x="3884613" y="8685213"/>
            <a:ext cx="2971800" cy="4572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cs typeface="ＭＳ Ｐゴシック"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5pPr>
            <a:lvl6pPr marL="4572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6pPr>
            <a:lvl7pPr marL="9144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7pPr>
            <a:lvl8pPr marL="1371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8pPr>
            <a:lvl9pPr marL="18288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9pPr>
          </a:lstStyle>
          <a:p>
            <a:pPr algn="r">
              <a:buClr>
                <a:srgbClr val="000000"/>
              </a:buClr>
              <a:buSzPct val="100000"/>
              <a:buFont typeface="Arial" charset="0"/>
              <a:buNone/>
            </a:pPr>
            <a:fld id="{A74C89DB-BE0D-A047-A4F0-38EAE3EE976F}" type="slidenum">
              <a:rPr lang="en-GB" sz="1200">
                <a:solidFill>
                  <a:srgbClr val="000000"/>
                </a:solidFill>
                <a:cs typeface="Arial Unicode MS" charset="0"/>
              </a:rPr>
              <a:pPr algn="r">
                <a:buClr>
                  <a:srgbClr val="000000"/>
                </a:buClr>
                <a:buSzPct val="100000"/>
                <a:buFont typeface="Arial" charset="0"/>
                <a:buNone/>
              </a:pPr>
              <a:t>21</a:t>
            </a:fld>
            <a:endParaRPr lang="en-GB" sz="1200">
              <a:solidFill>
                <a:srgbClr val="000000"/>
              </a:solidFill>
              <a:cs typeface="Arial Unicode MS" charset="0"/>
            </a:endParaRPr>
          </a:p>
        </p:txBody>
      </p:sp>
      <p:sp>
        <p:nvSpPr>
          <p:cNvPr id="67588" name="Text Box 3"/>
          <p:cNvSpPr txBox="1">
            <a:spLocks noChangeArrowheads="1"/>
          </p:cNvSpPr>
          <p:nvPr/>
        </p:nvSpPr>
        <p:spPr bwMode="auto">
          <a:xfrm>
            <a:off x="0" y="8685213"/>
            <a:ext cx="2971800" cy="4572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cs typeface="ＭＳ Ｐゴシック"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5pPr>
            <a:lvl6pPr marL="4572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6pPr>
            <a:lvl7pPr marL="9144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7pPr>
            <a:lvl8pPr marL="1371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8pPr>
            <a:lvl9pPr marL="18288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9pPr>
          </a:lstStyle>
          <a:p>
            <a:pPr>
              <a:buClr>
                <a:srgbClr val="000000"/>
              </a:buClr>
              <a:buSzPct val="100000"/>
              <a:buFont typeface="Arial" charset="0"/>
              <a:buNone/>
            </a:pPr>
            <a:endParaRPr lang="en-US" sz="1200">
              <a:solidFill>
                <a:srgbClr val="000000"/>
              </a:solidFill>
              <a:cs typeface="Arial Unicode MS" charset="0"/>
            </a:endParaRPr>
          </a:p>
        </p:txBody>
      </p:sp>
      <p:sp>
        <p:nvSpPr>
          <p:cNvPr id="67589" name="Text Box 4"/>
          <p:cNvSpPr txBox="1">
            <a:spLocks noChangeArrowheads="1"/>
          </p:cNvSpPr>
          <p:nvPr/>
        </p:nvSpPr>
        <p:spPr bwMode="auto">
          <a:xfrm>
            <a:off x="0" y="0"/>
            <a:ext cx="2971800" cy="4572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cs typeface="ＭＳ Ｐゴシック"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5pPr>
            <a:lvl6pPr marL="4572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6pPr>
            <a:lvl7pPr marL="9144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7pPr>
            <a:lvl8pPr marL="1371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8pPr>
            <a:lvl9pPr marL="18288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9pPr>
          </a:lstStyle>
          <a:p>
            <a:pPr>
              <a:buClr>
                <a:srgbClr val="000000"/>
              </a:buClr>
              <a:buSzPct val="100000"/>
              <a:buFont typeface="Arial" charset="0"/>
              <a:buNone/>
            </a:pPr>
            <a:endParaRPr lang="en-US" sz="1200">
              <a:solidFill>
                <a:srgbClr val="000000"/>
              </a:solidFill>
              <a:cs typeface="Arial Unicode MS" charset="0"/>
            </a:endParaRPr>
          </a:p>
        </p:txBody>
      </p:sp>
      <p:sp>
        <p:nvSpPr>
          <p:cNvPr id="67590" name="Text Box 5"/>
          <p:cNvSpPr txBox="1">
            <a:spLocks noChangeArrowheads="1"/>
          </p:cNvSpPr>
          <p:nvPr/>
        </p:nvSpPr>
        <p:spPr bwMode="auto">
          <a:xfrm>
            <a:off x="3884613" y="0"/>
            <a:ext cx="2971800" cy="4572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cs typeface="ＭＳ Ｐゴシック"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5pPr>
            <a:lvl6pPr marL="4572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6pPr>
            <a:lvl7pPr marL="9144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7pPr>
            <a:lvl8pPr marL="1371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8pPr>
            <a:lvl9pPr marL="18288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9pPr>
          </a:lstStyle>
          <a:p>
            <a:pPr algn="r">
              <a:buClr>
                <a:srgbClr val="000000"/>
              </a:buClr>
              <a:buSzPct val="100000"/>
              <a:buFont typeface="Arial" charset="0"/>
              <a:buNone/>
            </a:pPr>
            <a:endParaRPr lang="en-US" sz="1200">
              <a:solidFill>
                <a:srgbClr val="000000"/>
              </a:solidFill>
              <a:cs typeface="Arial Unicode MS" charset="0"/>
            </a:endParaRPr>
          </a:p>
        </p:txBody>
      </p:sp>
      <p:sp>
        <p:nvSpPr>
          <p:cNvPr id="67591" name="Text Box 6"/>
          <p:cNvSpPr txBox="1">
            <a:spLocks noChangeArrowheads="1"/>
          </p:cNvSpPr>
          <p:nvPr/>
        </p:nvSpPr>
        <p:spPr bwMode="auto">
          <a:xfrm>
            <a:off x="1150938" y="690563"/>
            <a:ext cx="4557712" cy="3417887"/>
          </a:xfrm>
          <a:prstGeom prst="rect">
            <a:avLst/>
          </a:prstGeom>
          <a:solidFill>
            <a:srgbClr val="FFFFFF"/>
          </a:solidFill>
          <a:ln w="9360">
            <a:solidFill>
              <a:srgbClr val="000000"/>
            </a:solidFill>
            <a:miter lim="800000"/>
            <a:headEnd/>
            <a:tailEnd/>
          </a:ln>
        </p:spPr>
        <p:txBody>
          <a:bodyPr wrap="none" anchor="ct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endParaRPr lang="en-US"/>
          </a:p>
        </p:txBody>
      </p:sp>
      <p:sp>
        <p:nvSpPr>
          <p:cNvPr id="67592" name="Text Box 7"/>
          <p:cNvSpPr>
            <a:spLocks noGrp="1" noChangeArrowheads="1"/>
          </p:cNvSpPr>
          <p:nvPr>
            <p:ph type="body"/>
          </p:nvPr>
        </p:nvSpPr>
        <p:spPr bwMode="auto">
          <a:xfrm>
            <a:off x="685800" y="4343400"/>
            <a:ext cx="5483225" cy="4111625"/>
          </a:xfr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none" numCol="1" anchor="ctr" anchorCtr="0" compatLnSpc="1">
            <a:prstTxWarp prst="textNoShape">
              <a:avLst/>
            </a:prstTxWarp>
          </a:bodyPr>
          <a:lstStyle/>
          <a:p>
            <a:pPr>
              <a:spcBef>
                <a:spcPct val="0"/>
              </a:spcBef>
            </a:pPr>
            <a:endParaRPr lang="en-US">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AEA383E-47B9-BC41-A8CC-54001D875F22}" type="slidenum">
              <a:rPr lang="nl-NL" sz="1200">
                <a:latin typeface="Calibri" charset="0"/>
              </a:rPr>
              <a:pPr eaLnBrk="1" hangingPunct="1"/>
              <a:t>29</a:t>
            </a:fld>
            <a:endParaRPr lang="nl-NL" sz="1200">
              <a:latin typeface="Calibri" charset="0"/>
            </a:endParaRPr>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FAA26D3D-D897-4be2-8F04-BA451C77F1D7}">
              <ma14:placeholder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sp>
      <p:sp>
        <p:nvSpPr>
          <p:cNvPr id="36868" name="Rectangle 3"/>
          <p:cNvSpPr>
            <a:spLocks noGrp="1" noChangeArrowheads="1"/>
          </p:cNvSpPr>
          <p:nvPr>
            <p:ph type="body" idx="1"/>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 uri="{FAA26D3D-D897-4be2-8F04-BA451C77F1D7}">
              <ma14:placeholder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wrap="square" numCol="1" anchor="t" anchorCtr="0" compatLnSpc="1">
            <a:prstTxWarp prst="textNoShape">
              <a:avLst/>
            </a:prstTxWarp>
          </a:bodyPr>
          <a:lstStyle/>
          <a:p>
            <a:r>
              <a:rPr lang="en-GB" dirty="0" smtClean="0">
                <a:latin typeface="Calibri" charset="0"/>
                <a:ea typeface="ＭＳ Ｐゴシック" charset="0"/>
                <a:cs typeface="ＭＳ Ｐゴシック" charset="0"/>
              </a:rPr>
              <a:t>We tell</a:t>
            </a:r>
            <a:r>
              <a:rPr lang="en-GB" baseline="0" dirty="0" smtClean="0">
                <a:latin typeface="Calibri" charset="0"/>
                <a:ea typeface="ＭＳ Ｐゴシック" charset="0"/>
                <a:cs typeface="ＭＳ Ｐゴシック" charset="0"/>
              </a:rPr>
              <a:t> stories all the time—about challenges, about their weekends, days </a:t>
            </a:r>
            <a:r>
              <a:rPr lang="en-GB" baseline="0" dirty="0" err="1" smtClean="0">
                <a:latin typeface="Calibri" charset="0"/>
                <a:ea typeface="ＭＳ Ｐゴシック" charset="0"/>
                <a:cs typeface="ＭＳ Ｐゴシック" charset="0"/>
              </a:rPr>
              <a:t>events..the</a:t>
            </a:r>
            <a:r>
              <a:rPr lang="en-GB" baseline="0" dirty="0" smtClean="0">
                <a:latin typeface="Calibri" charset="0"/>
                <a:ea typeface="ＭＳ Ｐゴシック" charset="0"/>
                <a:cs typeface="ＭＳ Ｐゴシック" charset="0"/>
              </a:rPr>
              <a:t> stories carry messages-about what we are </a:t>
            </a:r>
            <a:r>
              <a:rPr lang="en-GB" baseline="0" dirty="0" err="1" smtClean="0">
                <a:latin typeface="Calibri" charset="0"/>
                <a:ea typeface="ＭＳ Ｐゴシック" charset="0"/>
                <a:cs typeface="ＭＳ Ｐゴシック" charset="0"/>
              </a:rPr>
              <a:t>focusng</a:t>
            </a:r>
            <a:r>
              <a:rPr lang="en-GB" baseline="0" dirty="0" smtClean="0">
                <a:latin typeface="Calibri" charset="0"/>
                <a:ea typeface="ＭＳ Ｐゴシック" charset="0"/>
                <a:cs typeface="ＭＳ Ｐゴシック" charset="0"/>
              </a:rPr>
              <a:t> on, what we care about. We want to start getting more conscious and purposeful about the stories we tell. Think about think </a:t>
            </a:r>
            <a:r>
              <a:rPr lang="en-GB" baseline="0" dirty="0" err="1" smtClean="0">
                <a:latin typeface="Calibri" charset="0"/>
                <a:ea typeface="ＭＳ Ｐゴシック" charset="0"/>
                <a:cs typeface="ＭＳ Ｐゴシック" charset="0"/>
              </a:rPr>
              <a:t>abt</a:t>
            </a:r>
            <a:r>
              <a:rPr lang="en-GB" baseline="0" dirty="0" smtClean="0">
                <a:latin typeface="Calibri" charset="0"/>
                <a:ea typeface="ＭＳ Ｐゴシック" charset="0"/>
                <a:cs typeface="ＭＳ Ｐゴシック" charset="0"/>
              </a:rPr>
              <a:t> the leadership imperative from yesterday. Look thru these pictures depict the messages you want to tell. Choose 6 that speak to the messages </a:t>
            </a:r>
            <a:r>
              <a:rPr lang="en-GB" baseline="0" dirty="0" err="1" smtClean="0">
                <a:latin typeface="Calibri" charset="0"/>
                <a:ea typeface="ＭＳ Ｐゴシック" charset="0"/>
                <a:cs typeface="ＭＳ Ｐゴシック" charset="0"/>
              </a:rPr>
              <a:t>thay</a:t>
            </a:r>
            <a:r>
              <a:rPr lang="en-GB" baseline="0" dirty="0" smtClean="0">
                <a:latin typeface="Calibri" charset="0"/>
                <a:ea typeface="ＭＳ Ｐゴシック" charset="0"/>
                <a:cs typeface="ＭＳ Ｐゴシック" charset="0"/>
              </a:rPr>
              <a:t> want </a:t>
            </a:r>
            <a:r>
              <a:rPr lang="en-GB" baseline="0" dirty="0" err="1" smtClean="0">
                <a:latin typeface="Calibri" charset="0"/>
                <a:ea typeface="ＭＳ Ｐゴシック" charset="0"/>
                <a:cs typeface="ＭＳ Ｐゴシック" charset="0"/>
              </a:rPr>
              <a:t>ot</a:t>
            </a:r>
            <a:r>
              <a:rPr lang="en-GB" baseline="0" dirty="0" smtClean="0">
                <a:latin typeface="Calibri" charset="0"/>
                <a:ea typeface="ＭＳ Ｐゴシック" charset="0"/>
                <a:cs typeface="ＭＳ Ｐゴシック" charset="0"/>
              </a:rPr>
              <a:t> send and what you </a:t>
            </a:r>
            <a:r>
              <a:rPr lang="en-GB" baseline="0" dirty="0" err="1" smtClean="0">
                <a:latin typeface="Calibri" charset="0"/>
                <a:ea typeface="ＭＳ Ｐゴシック" charset="0"/>
                <a:cs typeface="ＭＳ Ｐゴシック" charset="0"/>
              </a:rPr>
              <a:t>wnt</a:t>
            </a:r>
            <a:r>
              <a:rPr lang="en-GB" baseline="0" dirty="0" smtClean="0">
                <a:latin typeface="Calibri" charset="0"/>
                <a:ea typeface="ＭＳ Ｐゴシック" charset="0"/>
                <a:cs typeface="ＭＳ Ｐゴシック" charset="0"/>
              </a:rPr>
              <a:t> to communicate to the org. </a:t>
            </a:r>
          </a:p>
          <a:p>
            <a:r>
              <a:rPr lang="en-GB" baseline="0" dirty="0" smtClean="0">
                <a:latin typeface="Calibri" charset="0"/>
                <a:ea typeface="ＭＳ Ｐゴシック" charset="0"/>
                <a:cs typeface="ＭＳ Ｐゴシック" charset="0"/>
              </a:rPr>
              <a:t>so what is the story you want to tell??</a:t>
            </a:r>
            <a:endParaRPr lang="en-GB" dirty="0">
              <a:latin typeface="Calibri"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a:defRPr/>
            </a:pPr>
            <a:r>
              <a:rPr lang="en-US" dirty="0" smtClean="0"/>
              <a:t>     Do you have the stories (and storytellers) you need to capture peoples' hearts and minds and move your organization forward this year? </a:t>
            </a:r>
            <a:br>
              <a:rPr lang="en-US" dirty="0" smtClean="0"/>
            </a:br>
            <a:r>
              <a:rPr lang="en-US" dirty="0" smtClean="0"/>
              <a:t/>
            </a:r>
            <a:br>
              <a:rPr lang="en-US" dirty="0" smtClean="0"/>
            </a:br>
            <a:r>
              <a:rPr lang="en-US" dirty="0" smtClean="0"/>
              <a:t> According to Forbes*, use of storytelling in the workplace is on the rise because a good story is more effective than a good lecture. "Great business leaders from Jack Welch to Steve Jobs have always understood how to use stories to create transformative organizations and sell products. Now events like the TED Conference have elevated storytelling as a sought after talent within the business community."</a:t>
            </a:r>
            <a:br>
              <a:rPr lang="en-US" dirty="0" smtClean="0"/>
            </a:br>
            <a:r>
              <a:rPr lang="en-US" dirty="0" smtClean="0"/>
              <a:t/>
            </a:r>
            <a:br>
              <a:rPr lang="en-US" dirty="0" smtClean="0"/>
            </a:br>
            <a:r>
              <a:rPr lang="en-US" dirty="0" smtClean="0"/>
              <a:t> CRM Learning is pleased to announce a brand new program that illustrates the difference between </a:t>
            </a:r>
            <a:r>
              <a:rPr lang="en-US" b="1" dirty="0" smtClean="0"/>
              <a:t>just</a:t>
            </a:r>
            <a:r>
              <a:rPr lang="en-US" dirty="0" smtClean="0"/>
              <a:t> conveying information and creating a </a:t>
            </a:r>
            <a:r>
              <a:rPr lang="en-US" i="1" dirty="0" smtClean="0"/>
              <a:t>moving</a:t>
            </a:r>
            <a:r>
              <a:rPr lang="en-US" dirty="0" smtClean="0"/>
              <a:t> experience through story:</a:t>
            </a:r>
            <a:br>
              <a:rPr lang="en-US" dirty="0" smtClean="0"/>
            </a:br>
            <a:r>
              <a:rPr lang="en-US" dirty="0" smtClean="0"/>
              <a:t>Tell Me a Story - A Powerful Way to Inspire Action &lt;</a:t>
            </a:r>
            <a:r>
              <a:rPr lang="en-US" u="sng" dirty="0" smtClean="0">
                <a:hlinkClick r:id="rId3"/>
              </a:rPr>
              <a:t>http://www.crmlearning.com/tell-me-a-story?utm_source=Service&amp;utm_medium=Email&amp;utm_campaign=J13G1</a:t>
            </a:r>
            <a:r>
              <a:rPr lang="en-US" dirty="0" smtClean="0"/>
              <a:t>&gt; </a:t>
            </a:r>
            <a:br>
              <a:rPr lang="en-US" dirty="0" smtClean="0"/>
            </a:br>
            <a:r>
              <a:rPr lang="en-US" dirty="0" smtClean="0"/>
              <a:t/>
            </a:r>
            <a:br>
              <a:rPr lang="en-US" dirty="0" smtClean="0"/>
            </a:br>
            <a:r>
              <a:rPr lang="en-US" dirty="0" smtClean="0"/>
              <a:t> As you will see in the program, stories present information on a level that is hard to reach with mere facts and statistics. Leaders can use storytelling to help employees:</a:t>
            </a:r>
            <a:br>
              <a:rPr lang="en-US" dirty="0" smtClean="0"/>
            </a:br>
            <a:r>
              <a:rPr lang="en-US" dirty="0" smtClean="0"/>
              <a:t/>
            </a:r>
            <a:br>
              <a:rPr lang="en-US" dirty="0" smtClean="0"/>
            </a:br>
            <a:r>
              <a:rPr lang="en-US" dirty="0" smtClean="0"/>
              <a:t>experience less fear around new changes </a:t>
            </a:r>
          </a:p>
          <a:p>
            <a:pPr>
              <a:defRPr/>
            </a:pPr>
            <a:r>
              <a:rPr lang="en-US" dirty="0" smtClean="0"/>
              <a:t>overcome setbacks and move forward </a:t>
            </a:r>
          </a:p>
          <a:p>
            <a:pPr>
              <a:defRPr/>
            </a:pPr>
            <a:r>
              <a:rPr lang="en-US" dirty="0" smtClean="0"/>
              <a:t>commit to challenging goals </a:t>
            </a:r>
          </a:p>
          <a:p>
            <a:pPr>
              <a:defRPr/>
            </a:pPr>
            <a:r>
              <a:rPr lang="en-US" dirty="0" smtClean="0"/>
              <a:t>embrace organizational values</a:t>
            </a:r>
            <a:br>
              <a:rPr lang="en-US" dirty="0" smtClean="0"/>
            </a:br>
            <a:endParaRPr lang="en-US" dirty="0" smtClean="0"/>
          </a:p>
          <a:p>
            <a:pPr>
              <a:defRPr/>
            </a:pPr>
            <a:r>
              <a:rPr lang="en-US" dirty="0" smtClean="0"/>
              <a:t>Featured communication expert John Jenson, and leaders from a variety of industries, show how to find a story worth telling, link the story to a relevant point and then tell the story well. </a:t>
            </a:r>
            <a:endParaRPr lang="en-US" dirty="0"/>
          </a:p>
        </p:txBody>
      </p:sp>
      <p:sp>
        <p:nvSpPr>
          <p:cNvPr id="4" name="Date Placeholder 3"/>
          <p:cNvSpPr>
            <a:spLocks noGrp="1"/>
          </p:cNvSpPr>
          <p:nvPr>
            <p:ph type="dt" sz="quarter" idx="1"/>
          </p:nvPr>
        </p:nvSpPr>
        <p:spPr/>
        <p:txBody>
          <a:bodyPr/>
          <a:lstStyle/>
          <a:p>
            <a:pPr>
              <a:defRPr/>
            </a:pPr>
            <a:endParaRPr lang="en-US"/>
          </a:p>
        </p:txBody>
      </p:sp>
      <p:sp>
        <p:nvSpPr>
          <p:cNvPr id="82949" name="Slide Number Placeholder 4"/>
          <p:cNvSpPr>
            <a:spLocks noGrp="1"/>
          </p:cNvSpPr>
          <p:nvPr>
            <p:ph type="sldNum" sz="quarter" idx="5"/>
          </p:nvPr>
        </p:nvSpPr>
        <p:spPr bwMode="auto">
          <a:noFill/>
          <a:ln>
            <a:miter lim="800000"/>
            <a:headEnd/>
            <a:tailEnd/>
          </a:ln>
        </p:spPr>
        <p:txBody>
          <a:bodyPr/>
          <a:lstStyle/>
          <a:p>
            <a:fld id="{42FE25BF-404B-9C4A-BAF9-F82B02C43155}" type="slidenum">
              <a:rPr lang="en-US" smtClean="0"/>
              <a:pPr/>
              <a:t>30</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561CA16-977B-1A49-940E-38BF27196540}" type="slidenum">
              <a:rPr lang="nl-NL" sz="1200">
                <a:latin typeface="Calibri" charset="0"/>
              </a:rPr>
              <a:pPr eaLnBrk="1" hangingPunct="1"/>
              <a:t>34</a:t>
            </a:fld>
            <a:endParaRPr lang="nl-NL" sz="1200">
              <a:latin typeface="Calibri" charset="0"/>
            </a:endParaRPr>
          </a:p>
        </p:txBody>
      </p:sp>
      <p:sp>
        <p:nvSpPr>
          <p:cNvPr id="43011" name="Rectangle 2"/>
          <p:cNvSpPr>
            <a:spLocks noGrp="1" noRot="1" noChangeAspect="1" noChangeArrowheads="1" noTextEdit="1"/>
          </p:cNvSpPr>
          <p:nvPr>
            <p:ph type="sldImg"/>
          </p:nvPr>
        </p:nvSpPr>
        <p:spPr bwMode="auto">
          <a:xfrm>
            <a:off x="1146175" y="687388"/>
            <a:ext cx="4567238" cy="3424237"/>
          </a:xfrm>
          <a:noFill/>
          <a:ln cap="flat">
            <a:solidFill>
              <a:srgbClr val="00000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FAA26D3D-D897-4be2-8F04-BA451C77F1D7}">
              <ma14:placeholder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sp>
      <p:sp>
        <p:nvSpPr>
          <p:cNvPr id="43012" name="Rectangle 3"/>
          <p:cNvSpPr>
            <a:spLocks noGrp="1" noChangeArrowheads="1"/>
          </p:cNvSpPr>
          <p:nvPr>
            <p:ph type="body" idx="1"/>
          </p:nvPr>
        </p:nvSpPr>
        <p:spPr bwMode="auto">
          <a:xfrm>
            <a:off x="914400" y="4341813"/>
            <a:ext cx="5027613" cy="4114800"/>
          </a:xfr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 uri="{FAA26D3D-D897-4be2-8F04-BA451C77F1D7}">
              <ma14:placeholder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wrap="square" lIns="90812" tIns="45406" rIns="90812" bIns="45406" numCol="1" anchor="t" anchorCtr="0" compatLnSpc="1">
            <a:prstTxWarp prst="textNoShape">
              <a:avLst/>
            </a:prstTxWarp>
          </a:bodyPr>
          <a:lstStyle/>
          <a:p>
            <a:endParaRPr lang="fr-CH">
              <a:latin typeface="Calibri"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FAA26D3D-D897-4be2-8F04-BA451C77F1D7}">
              <ma14:placeholder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sp>
      <p:sp>
        <p:nvSpPr>
          <p:cNvPr id="45059" name="Notes Placeholder 2"/>
          <p:cNvSpPr>
            <a:spLocks noGrp="1"/>
          </p:cNvSpPr>
          <p:nvPr>
            <p:ph type="body" idx="1"/>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r>
              <a:rPr lang="en-US" sz="1200" dirty="0">
                <a:latin typeface="Calibri" charset="0"/>
                <a:ea typeface="ＭＳ Ｐゴシック" charset="0"/>
                <a:cs typeface="ＭＳ Ｐゴシック" charset="0"/>
              </a:rPr>
              <a:t>Anchor by engaging emotions – yours and theirs</a:t>
            </a:r>
            <a:r>
              <a:rPr lang="en-US" sz="1200" dirty="0" smtClean="0">
                <a:latin typeface="Calibri" charset="0"/>
                <a:ea typeface="ＭＳ Ｐゴシック" charset="0"/>
                <a:cs typeface="ＭＳ Ｐゴシック" charset="0"/>
              </a:rPr>
              <a:t>…</a:t>
            </a:r>
          </a:p>
          <a:p>
            <a:r>
              <a:rPr lang="en-US" sz="1200" dirty="0" err="1" smtClean="0">
                <a:latin typeface="Calibri" charset="0"/>
                <a:ea typeface="ＭＳ Ｐゴシック" charset="0"/>
                <a:cs typeface="ＭＳ Ｐゴシック" charset="0"/>
              </a:rPr>
              <a:t>Voulitional</a:t>
            </a:r>
            <a:r>
              <a:rPr lang="en-US" sz="1200" baseline="0" dirty="0" smtClean="0">
                <a:latin typeface="Calibri" charset="0"/>
                <a:ea typeface="ＭＳ Ｐゴシック" charset="0"/>
                <a:cs typeface="ＭＳ Ｐゴシック" charset="0"/>
              </a:rPr>
              <a:t> Memory </a:t>
            </a:r>
            <a:r>
              <a:rPr lang="en-US" sz="1200" baseline="0" dirty="0" err="1" smtClean="0">
                <a:latin typeface="Calibri" charset="0"/>
                <a:ea typeface="ＭＳ Ｐゴシック" charset="0"/>
                <a:cs typeface="ＭＳ Ｐゴシック" charset="0"/>
              </a:rPr>
              <a:t>vs</a:t>
            </a:r>
            <a:r>
              <a:rPr lang="en-US" sz="1200" baseline="0" dirty="0" smtClean="0">
                <a:latin typeface="Calibri" charset="0"/>
                <a:ea typeface="ＭＳ Ｐゴシック" charset="0"/>
                <a:cs typeface="ＭＳ Ｐゴシック" charset="0"/>
              </a:rPr>
              <a:t> Emotional Memory</a:t>
            </a:r>
            <a:endParaRPr lang="en-US" sz="1200" dirty="0">
              <a:latin typeface="Calibri" charset="0"/>
              <a:ea typeface="ＭＳ Ｐゴシック" charset="0"/>
              <a:cs typeface="ＭＳ Ｐゴシック" charset="0"/>
            </a:endParaRPr>
          </a:p>
        </p:txBody>
      </p:sp>
      <p:sp>
        <p:nvSpPr>
          <p:cNvPr id="45060" name="Slide Number Placeholder 3"/>
          <p:cNvSpPr>
            <a:spLocks noGrp="1"/>
          </p:cNvSpPr>
          <p:nvPr>
            <p:ph type="sldNum" sz="quarter" idx="5"/>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AE61D970-2109-4744-9CF9-3F858862768E}" type="slidenum">
              <a:rPr lang="en-US" sz="1200"/>
              <a:pPr/>
              <a:t>35</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Cambria"/>
              <a:buChar char="-"/>
            </a:pPr>
            <a:r>
              <a:rPr lang="en-US" dirty="0" smtClean="0">
                <a:latin typeface="Cambria"/>
                <a:ea typeface="Cambria"/>
                <a:cs typeface="Times New Roman"/>
              </a:rPr>
              <a:t>Facilitated learning to surface collective experience and </a:t>
            </a:r>
            <a:r>
              <a:rPr lang="en-US" dirty="0" err="1" smtClean="0">
                <a:latin typeface="Cambria"/>
                <a:ea typeface="Cambria"/>
                <a:cs typeface="Times New Roman"/>
              </a:rPr>
              <a:t>wisdomDel</a:t>
            </a:r>
            <a:endParaRPr lang="en-US" dirty="0" smtClean="0">
              <a:latin typeface="Cambria"/>
              <a:ea typeface="Cambria"/>
              <a:cs typeface="Times New Roman"/>
            </a:endParaRPr>
          </a:p>
          <a:p>
            <a:r>
              <a:rPr lang="en-US" dirty="0" smtClean="0">
                <a:latin typeface="Cambria"/>
                <a:ea typeface="Cambria"/>
                <a:cs typeface="Times New Roman"/>
              </a:rPr>
              <a:t>Be here now</a:t>
            </a:r>
            <a:r>
              <a:rPr lang="en-US" dirty="0" smtClean="0"/>
              <a:t> </a:t>
            </a:r>
          </a:p>
          <a:p>
            <a:endParaRPr lang="en-US" dirty="0"/>
          </a:p>
        </p:txBody>
      </p:sp>
      <p:sp>
        <p:nvSpPr>
          <p:cNvPr id="4" name="Slide Number Placeholder 3"/>
          <p:cNvSpPr>
            <a:spLocks noGrp="1"/>
          </p:cNvSpPr>
          <p:nvPr>
            <p:ph type="sldNum" sz="quarter" idx="10"/>
          </p:nvPr>
        </p:nvSpPr>
        <p:spPr/>
        <p:txBody>
          <a:bodyPr/>
          <a:lstStyle/>
          <a:p>
            <a:fld id="{64082FB2-B92C-5945-B45E-3F87D5FCB732}" type="slidenum">
              <a:rPr lang="en-US" smtClean="0"/>
              <a:pPr/>
              <a:t>3</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97247954"/>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Line up from first joined to most recent: Around a decades chart (6 people) </a:t>
            </a:r>
          </a:p>
          <a:p>
            <a:endParaRPr lang="en-US" dirty="0"/>
          </a:p>
        </p:txBody>
      </p:sp>
      <p:sp>
        <p:nvSpPr>
          <p:cNvPr id="4" name="Slide Number Placeholder 3"/>
          <p:cNvSpPr>
            <a:spLocks noGrp="1"/>
          </p:cNvSpPr>
          <p:nvPr>
            <p:ph type="sldNum" sz="quarter" idx="10"/>
          </p:nvPr>
        </p:nvSpPr>
        <p:spPr/>
        <p:txBody>
          <a:bodyPr/>
          <a:lstStyle/>
          <a:p>
            <a:fld id="{64082FB2-B92C-5945-B45E-3F87D5FCB732}"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Opening</a:t>
            </a:r>
            <a:r>
              <a:rPr lang="en-US" baseline="0" dirty="0" smtClean="0"/>
              <a:t> questions to large group…</a:t>
            </a:r>
          </a:p>
          <a:p>
            <a:endParaRPr lang="en-US" baseline="0" dirty="0" smtClean="0"/>
          </a:p>
          <a:p>
            <a:r>
              <a:rPr lang="en-US" baseline="0" dirty="0" smtClean="0"/>
              <a:t>For your decade… who was president?  What music were you listening to?  Where were you working or going to school?  Who were you married to or dating?  What were the styles?</a:t>
            </a:r>
            <a:endParaRPr lang="en-US" dirty="0"/>
          </a:p>
        </p:txBody>
      </p:sp>
      <p:sp>
        <p:nvSpPr>
          <p:cNvPr id="4" name="Slide Number Placeholder 3"/>
          <p:cNvSpPr>
            <a:spLocks noGrp="1"/>
          </p:cNvSpPr>
          <p:nvPr>
            <p:ph type="sldNum" sz="quarter" idx="10"/>
          </p:nvPr>
        </p:nvSpPr>
        <p:spPr/>
        <p:txBody>
          <a:bodyPr/>
          <a:lstStyle/>
          <a:p>
            <a:fld id="{64082FB2-B92C-5945-B45E-3F87D5FCB732}"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082FB2-B92C-5945-B45E-3F87D5FCB732}"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082FB2-B92C-5945-B45E-3F87D5FCB732}"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fld id="{37C7E012-FA8C-AA45-A7CE-CAFFF1DFE761}" type="slidenum">
              <a:rPr lang="es-ES">
                <a:latin typeface="Arial" charset="0"/>
              </a:rPr>
              <a:pPr/>
              <a:t>14</a:t>
            </a:fld>
            <a:endParaRPr lang="es-ES">
              <a:latin typeface="Arial" charset="0"/>
            </a:endParaRPr>
          </a:p>
        </p:txBody>
      </p:sp>
      <p:sp>
        <p:nvSpPr>
          <p:cNvPr id="28675" name="Text Box 2"/>
          <p:cNvSpPr txBox="1">
            <a:spLocks noChangeArrowheads="1"/>
          </p:cNvSpPr>
          <p:nvPr/>
        </p:nvSpPr>
        <p:spPr bwMode="auto">
          <a:xfrm>
            <a:off x="3884613" y="8685213"/>
            <a:ext cx="2971800" cy="4572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cs typeface="ＭＳ Ｐゴシック"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5pPr>
            <a:lvl6pPr marL="4572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6pPr>
            <a:lvl7pPr marL="9144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7pPr>
            <a:lvl8pPr marL="1371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8pPr>
            <a:lvl9pPr marL="18288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9pPr>
          </a:lstStyle>
          <a:p>
            <a:pPr algn="r">
              <a:buClr>
                <a:srgbClr val="000000"/>
              </a:buClr>
              <a:buSzPct val="100000"/>
              <a:buFont typeface="Arial" charset="0"/>
              <a:buNone/>
            </a:pPr>
            <a:fld id="{5E6F8FD9-5046-D24C-A5D9-765F9081BF04}" type="slidenum">
              <a:rPr lang="en-GB" sz="1200">
                <a:solidFill>
                  <a:srgbClr val="000000"/>
                </a:solidFill>
                <a:cs typeface="Arial Unicode MS" charset="0"/>
              </a:rPr>
              <a:pPr algn="r">
                <a:buClr>
                  <a:srgbClr val="000000"/>
                </a:buClr>
                <a:buSzPct val="100000"/>
                <a:buFont typeface="Arial" charset="0"/>
                <a:buNone/>
              </a:pPr>
              <a:t>14</a:t>
            </a:fld>
            <a:endParaRPr lang="en-GB" sz="1200">
              <a:solidFill>
                <a:srgbClr val="000000"/>
              </a:solidFill>
              <a:cs typeface="Arial Unicode MS" charset="0"/>
            </a:endParaRPr>
          </a:p>
        </p:txBody>
      </p:sp>
      <p:sp>
        <p:nvSpPr>
          <p:cNvPr id="28676" name="Text Box 3"/>
          <p:cNvSpPr txBox="1">
            <a:spLocks noChangeArrowheads="1"/>
          </p:cNvSpPr>
          <p:nvPr/>
        </p:nvSpPr>
        <p:spPr bwMode="auto">
          <a:xfrm>
            <a:off x="0" y="8685213"/>
            <a:ext cx="2971800" cy="4572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cs typeface="ＭＳ Ｐゴシック"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5pPr>
            <a:lvl6pPr marL="4572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6pPr>
            <a:lvl7pPr marL="9144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7pPr>
            <a:lvl8pPr marL="1371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8pPr>
            <a:lvl9pPr marL="18288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9pPr>
          </a:lstStyle>
          <a:p>
            <a:pPr>
              <a:buClr>
                <a:srgbClr val="000000"/>
              </a:buClr>
              <a:buSzPct val="100000"/>
              <a:buFont typeface="Arial" charset="0"/>
              <a:buNone/>
            </a:pPr>
            <a:endParaRPr lang="en-US" sz="1200">
              <a:solidFill>
                <a:srgbClr val="000000"/>
              </a:solidFill>
              <a:cs typeface="Arial Unicode MS" charset="0"/>
            </a:endParaRPr>
          </a:p>
        </p:txBody>
      </p:sp>
      <p:sp>
        <p:nvSpPr>
          <p:cNvPr id="28677" name="Text Box 4"/>
          <p:cNvSpPr txBox="1">
            <a:spLocks noChangeArrowheads="1"/>
          </p:cNvSpPr>
          <p:nvPr/>
        </p:nvSpPr>
        <p:spPr bwMode="auto">
          <a:xfrm>
            <a:off x="0" y="0"/>
            <a:ext cx="2971800" cy="4572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cs typeface="ＭＳ Ｐゴシック"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5pPr>
            <a:lvl6pPr marL="4572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6pPr>
            <a:lvl7pPr marL="9144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7pPr>
            <a:lvl8pPr marL="1371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8pPr>
            <a:lvl9pPr marL="18288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9pPr>
          </a:lstStyle>
          <a:p>
            <a:pPr>
              <a:buClr>
                <a:srgbClr val="000000"/>
              </a:buClr>
              <a:buSzPct val="100000"/>
              <a:buFont typeface="Arial" charset="0"/>
              <a:buNone/>
            </a:pPr>
            <a:endParaRPr lang="en-US" sz="1200">
              <a:solidFill>
                <a:srgbClr val="000000"/>
              </a:solidFill>
              <a:cs typeface="Arial Unicode MS" charset="0"/>
            </a:endParaRPr>
          </a:p>
        </p:txBody>
      </p:sp>
      <p:sp>
        <p:nvSpPr>
          <p:cNvPr id="28678" name="Text Box 5"/>
          <p:cNvSpPr txBox="1">
            <a:spLocks noChangeArrowheads="1"/>
          </p:cNvSpPr>
          <p:nvPr/>
        </p:nvSpPr>
        <p:spPr bwMode="auto">
          <a:xfrm>
            <a:off x="3884613" y="0"/>
            <a:ext cx="2971800" cy="4572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cs typeface="ＭＳ Ｐゴシック"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5pPr>
            <a:lvl6pPr marL="4572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6pPr>
            <a:lvl7pPr marL="9144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7pPr>
            <a:lvl8pPr marL="1371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8pPr>
            <a:lvl9pPr marL="18288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9pPr>
          </a:lstStyle>
          <a:p>
            <a:pPr algn="r">
              <a:buClr>
                <a:srgbClr val="000000"/>
              </a:buClr>
              <a:buSzPct val="100000"/>
              <a:buFont typeface="Arial" charset="0"/>
              <a:buNone/>
            </a:pPr>
            <a:endParaRPr lang="en-US" sz="1200">
              <a:solidFill>
                <a:srgbClr val="000000"/>
              </a:solidFill>
              <a:cs typeface="Arial Unicode MS" charset="0"/>
            </a:endParaRPr>
          </a:p>
        </p:txBody>
      </p:sp>
      <p:sp>
        <p:nvSpPr>
          <p:cNvPr id="28679" name="Text Box 6"/>
          <p:cNvSpPr txBox="1">
            <a:spLocks noChangeArrowheads="1"/>
          </p:cNvSpPr>
          <p:nvPr/>
        </p:nvSpPr>
        <p:spPr bwMode="auto">
          <a:xfrm>
            <a:off x="1150938" y="690563"/>
            <a:ext cx="4557712" cy="3417887"/>
          </a:xfrm>
          <a:prstGeom prst="rect">
            <a:avLst/>
          </a:prstGeom>
          <a:solidFill>
            <a:srgbClr val="FFFFFF"/>
          </a:solidFill>
          <a:ln w="9360">
            <a:solidFill>
              <a:srgbClr val="000000"/>
            </a:solidFill>
            <a:miter lim="800000"/>
            <a:headEnd/>
            <a:tailEnd/>
          </a:ln>
        </p:spPr>
        <p:txBody>
          <a:bodyPr wrap="none" anchor="ct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endParaRPr lang="en-US"/>
          </a:p>
        </p:txBody>
      </p:sp>
      <p:sp>
        <p:nvSpPr>
          <p:cNvPr id="28680" name="Text Box 7"/>
          <p:cNvSpPr>
            <a:spLocks noGrp="1" noChangeArrowheads="1"/>
          </p:cNvSpPr>
          <p:nvPr>
            <p:ph type="body"/>
          </p:nvPr>
        </p:nvSpPr>
        <p:spPr bwMode="auto">
          <a:xfrm>
            <a:off x="685800" y="4343400"/>
            <a:ext cx="5483225" cy="4111625"/>
          </a:xfr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 uri="{FAA26D3D-D897-4be2-8F04-BA451C77F1D7}">
              <ma14:placeholder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wrap="none" numCol="1" anchor="ctr" anchorCtr="0" compatLnSpc="1">
            <a:prstTxWarp prst="textNoShape">
              <a:avLst/>
            </a:prstTxWarp>
          </a:bodyPr>
          <a:lstStyle/>
          <a:p>
            <a:pPr>
              <a:spcBef>
                <a:spcPct val="0"/>
              </a:spcBef>
            </a:pPr>
            <a:r>
              <a:rPr lang="en-US" dirty="0" smtClean="0">
                <a:latin typeface="Arial" charset="0"/>
              </a:rPr>
              <a:t>Campbell uses</a:t>
            </a:r>
            <a:r>
              <a:rPr lang="en-US" baseline="0" dirty="0" smtClean="0">
                <a:latin typeface="Arial" charset="0"/>
              </a:rPr>
              <a:t> Restoration instead of Resilience and Deep Intent instead of Deep Values</a:t>
            </a:r>
            <a:endParaRPr lang="en-US" dirty="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fld id="{75ECD7C2-F37B-9E43-B0BB-7F5BE41D78D8}" type="slidenum">
              <a:rPr lang="es-ES">
                <a:latin typeface="Arial" charset="0"/>
              </a:rPr>
              <a:pPr/>
              <a:t>15</a:t>
            </a:fld>
            <a:endParaRPr lang="es-ES">
              <a:latin typeface="Arial" charset="0"/>
            </a:endParaRPr>
          </a:p>
        </p:txBody>
      </p:sp>
      <p:sp>
        <p:nvSpPr>
          <p:cNvPr id="36867" name="Text Box 2"/>
          <p:cNvSpPr txBox="1">
            <a:spLocks noChangeArrowheads="1"/>
          </p:cNvSpPr>
          <p:nvPr/>
        </p:nvSpPr>
        <p:spPr bwMode="auto">
          <a:xfrm>
            <a:off x="3884613" y="8685213"/>
            <a:ext cx="2971800" cy="4572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cs typeface="ＭＳ Ｐゴシック"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5pPr>
            <a:lvl6pPr marL="4572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6pPr>
            <a:lvl7pPr marL="9144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7pPr>
            <a:lvl8pPr marL="1371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8pPr>
            <a:lvl9pPr marL="18288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9pPr>
          </a:lstStyle>
          <a:p>
            <a:pPr algn="r">
              <a:buClr>
                <a:srgbClr val="000000"/>
              </a:buClr>
              <a:buSzPct val="100000"/>
              <a:buFont typeface="Arial" charset="0"/>
              <a:buNone/>
            </a:pPr>
            <a:fld id="{60ABCAD4-2385-8E4A-BD01-8060D190C3FB}" type="slidenum">
              <a:rPr lang="en-GB" sz="1200">
                <a:solidFill>
                  <a:srgbClr val="000000"/>
                </a:solidFill>
                <a:cs typeface="Arial Unicode MS" charset="0"/>
              </a:rPr>
              <a:pPr algn="r">
                <a:buClr>
                  <a:srgbClr val="000000"/>
                </a:buClr>
                <a:buSzPct val="100000"/>
                <a:buFont typeface="Arial" charset="0"/>
                <a:buNone/>
              </a:pPr>
              <a:t>15</a:t>
            </a:fld>
            <a:endParaRPr lang="en-GB" sz="1200">
              <a:solidFill>
                <a:srgbClr val="000000"/>
              </a:solidFill>
              <a:cs typeface="Arial Unicode MS" charset="0"/>
            </a:endParaRPr>
          </a:p>
        </p:txBody>
      </p:sp>
      <p:sp>
        <p:nvSpPr>
          <p:cNvPr id="36868" name="Text Box 3"/>
          <p:cNvSpPr txBox="1">
            <a:spLocks noChangeArrowheads="1"/>
          </p:cNvSpPr>
          <p:nvPr/>
        </p:nvSpPr>
        <p:spPr bwMode="auto">
          <a:xfrm>
            <a:off x="0" y="8685213"/>
            <a:ext cx="2971800" cy="4572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cs typeface="ＭＳ Ｐゴシック"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5pPr>
            <a:lvl6pPr marL="4572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6pPr>
            <a:lvl7pPr marL="9144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7pPr>
            <a:lvl8pPr marL="1371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8pPr>
            <a:lvl9pPr marL="18288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9pPr>
          </a:lstStyle>
          <a:p>
            <a:pPr>
              <a:buClr>
                <a:srgbClr val="000000"/>
              </a:buClr>
              <a:buSzPct val="100000"/>
              <a:buFont typeface="Arial" charset="0"/>
              <a:buNone/>
            </a:pPr>
            <a:endParaRPr lang="en-US" sz="1200">
              <a:solidFill>
                <a:srgbClr val="000000"/>
              </a:solidFill>
              <a:cs typeface="Arial Unicode MS" charset="0"/>
            </a:endParaRPr>
          </a:p>
        </p:txBody>
      </p:sp>
      <p:sp>
        <p:nvSpPr>
          <p:cNvPr id="36869" name="Text Box 4"/>
          <p:cNvSpPr txBox="1">
            <a:spLocks noChangeArrowheads="1"/>
          </p:cNvSpPr>
          <p:nvPr/>
        </p:nvSpPr>
        <p:spPr bwMode="auto">
          <a:xfrm>
            <a:off x="0" y="0"/>
            <a:ext cx="2971800" cy="4572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cs typeface="ＭＳ Ｐゴシック"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5pPr>
            <a:lvl6pPr marL="4572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6pPr>
            <a:lvl7pPr marL="9144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7pPr>
            <a:lvl8pPr marL="1371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8pPr>
            <a:lvl9pPr marL="18288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9pPr>
          </a:lstStyle>
          <a:p>
            <a:pPr>
              <a:buClr>
                <a:srgbClr val="000000"/>
              </a:buClr>
              <a:buSzPct val="100000"/>
              <a:buFont typeface="Arial" charset="0"/>
              <a:buNone/>
            </a:pPr>
            <a:endParaRPr lang="en-US" sz="1200">
              <a:solidFill>
                <a:srgbClr val="000000"/>
              </a:solidFill>
              <a:cs typeface="Arial Unicode MS" charset="0"/>
            </a:endParaRPr>
          </a:p>
        </p:txBody>
      </p:sp>
      <p:sp>
        <p:nvSpPr>
          <p:cNvPr id="36870" name="Text Box 5"/>
          <p:cNvSpPr txBox="1">
            <a:spLocks noChangeArrowheads="1"/>
          </p:cNvSpPr>
          <p:nvPr/>
        </p:nvSpPr>
        <p:spPr bwMode="auto">
          <a:xfrm>
            <a:off x="3884613" y="0"/>
            <a:ext cx="2971800" cy="4572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cs typeface="ＭＳ Ｐゴシック"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5pPr>
            <a:lvl6pPr marL="4572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6pPr>
            <a:lvl7pPr marL="9144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7pPr>
            <a:lvl8pPr marL="1371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8pPr>
            <a:lvl9pPr marL="18288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charset="0"/>
                <a:ea typeface="ＭＳ Ｐゴシック" charset="0"/>
              </a:defRPr>
            </a:lvl9pPr>
          </a:lstStyle>
          <a:p>
            <a:pPr algn="r">
              <a:buClr>
                <a:srgbClr val="000000"/>
              </a:buClr>
              <a:buSzPct val="100000"/>
              <a:buFont typeface="Arial" charset="0"/>
              <a:buNone/>
            </a:pPr>
            <a:endParaRPr lang="en-US" sz="1200">
              <a:solidFill>
                <a:srgbClr val="000000"/>
              </a:solidFill>
              <a:cs typeface="Arial Unicode MS" charset="0"/>
            </a:endParaRPr>
          </a:p>
        </p:txBody>
      </p:sp>
      <p:sp>
        <p:nvSpPr>
          <p:cNvPr id="36871" name="Text Box 6"/>
          <p:cNvSpPr txBox="1">
            <a:spLocks noChangeArrowheads="1"/>
          </p:cNvSpPr>
          <p:nvPr/>
        </p:nvSpPr>
        <p:spPr bwMode="auto">
          <a:xfrm>
            <a:off x="1150938" y="690563"/>
            <a:ext cx="4557712" cy="3417887"/>
          </a:xfrm>
          <a:prstGeom prst="rect">
            <a:avLst/>
          </a:prstGeom>
          <a:solidFill>
            <a:srgbClr val="FFFFFF"/>
          </a:solidFill>
          <a:ln w="9360">
            <a:solidFill>
              <a:srgbClr val="000000"/>
            </a:solidFill>
            <a:miter lim="800000"/>
            <a:headEnd/>
            <a:tailEnd/>
          </a:ln>
        </p:spPr>
        <p:txBody>
          <a:bodyPr wrap="none" anchor="ct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endParaRPr lang="en-US"/>
          </a:p>
        </p:txBody>
      </p:sp>
      <p:sp>
        <p:nvSpPr>
          <p:cNvPr id="36872" name="Text Box 7"/>
          <p:cNvSpPr>
            <a:spLocks noGrp="1" noChangeArrowheads="1"/>
          </p:cNvSpPr>
          <p:nvPr>
            <p:ph type="body"/>
          </p:nvPr>
        </p:nvSpPr>
        <p:spPr bwMode="auto">
          <a:xfrm>
            <a:off x="685800" y="4343400"/>
            <a:ext cx="5483225" cy="4111625"/>
          </a:xfr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none" numCol="1" anchor="ctr" anchorCtr="0" compatLnSpc="1">
            <a:prstTxWarp prst="textNoShape">
              <a:avLst/>
            </a:prstTxWarp>
          </a:bodyPr>
          <a:lstStyle/>
          <a:p>
            <a:pPr>
              <a:spcBef>
                <a:spcPct val="0"/>
              </a:spcBef>
            </a:pPr>
            <a:r>
              <a:rPr lang="en-US" b="1" dirty="0" smtClean="0">
                <a:latin typeface="Arial" charset="0"/>
              </a:rPr>
              <a:t>Video clips </a:t>
            </a:r>
          </a:p>
          <a:p>
            <a:pPr>
              <a:spcBef>
                <a:spcPct val="0"/>
              </a:spcBef>
            </a:pPr>
            <a:r>
              <a:rPr lang="en-US" b="1" dirty="0" smtClean="0">
                <a:latin typeface="Arial" charset="0"/>
              </a:rPr>
              <a:t>– Matrix: Blue</a:t>
            </a:r>
            <a:r>
              <a:rPr lang="en-US" b="1" baseline="0" dirty="0" smtClean="0">
                <a:latin typeface="Arial" charset="0"/>
              </a:rPr>
              <a:t> Pill/Red Pill: Crossing the Threshold; </a:t>
            </a:r>
          </a:p>
          <a:p>
            <a:pPr>
              <a:spcBef>
                <a:spcPct val="0"/>
              </a:spcBef>
              <a:buFontTx/>
              <a:buChar char="-"/>
            </a:pPr>
            <a:r>
              <a:rPr lang="en-US" b="1" baseline="0" dirty="0" smtClean="0">
                <a:latin typeface="Arial" charset="0"/>
              </a:rPr>
              <a:t>Johnny Cash: Audition Scene</a:t>
            </a:r>
          </a:p>
          <a:p>
            <a:pPr>
              <a:spcBef>
                <a:spcPct val="0"/>
              </a:spcBef>
              <a:buFontTx/>
              <a:buChar char="-"/>
            </a:pPr>
            <a:endParaRPr lang="en-US" b="1" baseline="0" dirty="0" smtClean="0">
              <a:latin typeface="Arial" charset="0"/>
            </a:endParaRPr>
          </a:p>
          <a:p>
            <a:pPr>
              <a:spcBef>
                <a:spcPct val="0"/>
              </a:spcBef>
              <a:buFontTx/>
              <a:buChar char="-"/>
            </a:pPr>
            <a:r>
              <a:rPr lang="en-US" b="1" baseline="0" dirty="0" smtClean="0">
                <a:latin typeface="Arial" charset="0"/>
              </a:rPr>
              <a:t>Flip Chart questions for all three slides:  what parts of the hero’s journey does this clip speak to?</a:t>
            </a:r>
          </a:p>
          <a:p>
            <a:pPr>
              <a:spcBef>
                <a:spcPct val="0"/>
              </a:spcBef>
              <a:buFontTx/>
              <a:buNone/>
            </a:pPr>
            <a:endParaRPr lang="en-US" b="1" baseline="0" dirty="0" smtClean="0">
              <a:latin typeface="Arial" charset="0"/>
            </a:endParaRPr>
          </a:p>
          <a:p>
            <a:pPr>
              <a:spcBef>
                <a:spcPct val="0"/>
              </a:spcBef>
            </a:pPr>
            <a:endParaRPr lang="en-US" dirty="0" smtClean="0">
              <a:latin typeface="Arial" charset="0"/>
            </a:endParaRPr>
          </a:p>
          <a:p>
            <a:pPr>
              <a:spcBef>
                <a:spcPct val="0"/>
              </a:spcBef>
            </a:pPr>
            <a:r>
              <a:rPr lang="en-US" dirty="0" smtClean="0">
                <a:latin typeface="Arial" charset="0"/>
              </a:rPr>
              <a:t>Departure, separation, letting</a:t>
            </a:r>
          </a:p>
          <a:p>
            <a:pPr>
              <a:spcBef>
                <a:spcPct val="0"/>
              </a:spcBef>
            </a:pPr>
            <a:r>
              <a:rPr lang="en-US" dirty="0" smtClean="0">
                <a:latin typeface="Arial" charset="0"/>
              </a:rPr>
              <a:t>Refusal of call</a:t>
            </a:r>
          </a:p>
          <a:p>
            <a:pPr lvl="1" algn="just">
              <a:lnSpc>
                <a:spcPct val="90000"/>
              </a:lnSpc>
              <a:spcBef>
                <a:spcPts val="500"/>
              </a:spcBef>
              <a:buClr>
                <a:srgbClr val="FF9966"/>
              </a:buClr>
              <a:buSzPct val="52000"/>
              <a:buFont typeface="Times New Roman" charset="0"/>
              <a:buBlip>
                <a:blip r:embed="rId3"/>
              </a:buBlip>
            </a:pPr>
            <a:r>
              <a:rPr lang="en-GB" sz="2200" dirty="0" smtClean="0">
                <a:solidFill>
                  <a:srgbClr val="364395"/>
                </a:solidFill>
                <a:latin typeface="Comic Sans MS" charset="0"/>
                <a:cs typeface="Arial Unicode MS" charset="0"/>
              </a:rPr>
              <a:t>Everything is running smoothly... until something unusual happens</a:t>
            </a:r>
          </a:p>
          <a:p>
            <a:pPr lvl="1" algn="just">
              <a:lnSpc>
                <a:spcPct val="90000"/>
              </a:lnSpc>
              <a:spcBef>
                <a:spcPts val="500"/>
              </a:spcBef>
              <a:buClr>
                <a:srgbClr val="FF9966"/>
              </a:buClr>
              <a:buSzPct val="52000"/>
              <a:buFont typeface="Times New Roman" charset="0"/>
              <a:buBlip>
                <a:blip r:embed="rId3"/>
              </a:buBlip>
            </a:pPr>
            <a:endParaRPr lang="en-GB" sz="2200" dirty="0" smtClean="0">
              <a:solidFill>
                <a:srgbClr val="364395"/>
              </a:solidFill>
              <a:latin typeface="Comic Sans MS" charset="0"/>
              <a:cs typeface="Arial Unicode MS" charset="0"/>
            </a:endParaRPr>
          </a:p>
          <a:p>
            <a:pPr lvl="1" algn="just">
              <a:lnSpc>
                <a:spcPct val="90000"/>
              </a:lnSpc>
              <a:spcBef>
                <a:spcPts val="500"/>
              </a:spcBef>
              <a:buClr>
                <a:srgbClr val="FF9966"/>
              </a:buClr>
              <a:buSzPct val="52000"/>
              <a:buFont typeface="Times New Roman" charset="0"/>
              <a:buBlip>
                <a:blip r:embed="rId3"/>
              </a:buBlip>
            </a:pPr>
            <a:r>
              <a:rPr lang="en-GB" sz="1600" dirty="0" smtClean="0">
                <a:solidFill>
                  <a:srgbClr val="364395"/>
                </a:solidFill>
                <a:latin typeface="Comic Sans MS" charset="0"/>
                <a:cs typeface="Arial Unicode MS" charset="0"/>
              </a:rPr>
              <a:t>The hero’s first wise reaction is to reject the call for adventure: Fight, flight or freeze...</a:t>
            </a:r>
            <a:endParaRPr lang="en-GB" sz="1100" dirty="0" smtClean="0">
              <a:solidFill>
                <a:srgbClr val="364395"/>
              </a:solidFill>
              <a:latin typeface="Comic Sans MS" charset="0"/>
              <a:cs typeface="Arial Unicode MS" charset="0"/>
            </a:endParaRPr>
          </a:p>
          <a:p>
            <a:pPr lvl="1" algn="just">
              <a:lnSpc>
                <a:spcPct val="90000"/>
              </a:lnSpc>
              <a:spcBef>
                <a:spcPts val="500"/>
              </a:spcBef>
              <a:buClr>
                <a:srgbClr val="FF9966"/>
              </a:buClr>
              <a:buSzPct val="52000"/>
              <a:buFont typeface="Times New Roman" charset="0"/>
              <a:buNone/>
            </a:pPr>
            <a:endParaRPr lang="en-GB" sz="1100" dirty="0" smtClean="0">
              <a:solidFill>
                <a:srgbClr val="364395"/>
              </a:solidFill>
              <a:latin typeface="Comic Sans MS" charset="0"/>
              <a:cs typeface="Arial Unicode MS" charset="0"/>
            </a:endParaRPr>
          </a:p>
          <a:p>
            <a:pPr lvl="1" algn="just">
              <a:lnSpc>
                <a:spcPct val="90000"/>
              </a:lnSpc>
              <a:spcBef>
                <a:spcPts val="500"/>
              </a:spcBef>
              <a:buClr>
                <a:srgbClr val="FF9966"/>
              </a:buClr>
              <a:buSzPct val="52000"/>
              <a:buFont typeface="Times New Roman" charset="0"/>
              <a:buBlip>
                <a:blip r:embed="rId3"/>
              </a:buBlip>
            </a:pPr>
            <a:r>
              <a:rPr lang="en-GB" sz="1600" dirty="0" smtClean="0">
                <a:solidFill>
                  <a:srgbClr val="364395"/>
                </a:solidFill>
                <a:latin typeface="Comic Sans MS" charset="0"/>
                <a:cs typeface="Arial Unicode MS" charset="0"/>
              </a:rPr>
              <a:t>The hero is wise, weighs pros &amp; cons and decides not to respond. Conditions may not yet be right</a:t>
            </a:r>
          </a:p>
          <a:p>
            <a:pPr lvl="1" algn="just">
              <a:lnSpc>
                <a:spcPct val="90000"/>
              </a:lnSpc>
              <a:spcBef>
                <a:spcPts val="500"/>
              </a:spcBef>
              <a:buClr>
                <a:srgbClr val="FF9966"/>
              </a:buClr>
              <a:buSzPct val="52000"/>
              <a:buFont typeface="Times New Roman" charset="0"/>
              <a:buNone/>
            </a:pPr>
            <a:endParaRPr lang="en-GB" sz="1600" dirty="0" smtClean="0">
              <a:solidFill>
                <a:srgbClr val="364395"/>
              </a:solidFill>
              <a:latin typeface="Comic Sans MS" charset="0"/>
              <a:cs typeface="Arial Unicode MS" charset="0"/>
            </a:endParaRPr>
          </a:p>
          <a:p>
            <a:pPr lvl="1" algn="just">
              <a:lnSpc>
                <a:spcPct val="90000"/>
              </a:lnSpc>
              <a:spcBef>
                <a:spcPts val="500"/>
              </a:spcBef>
              <a:buClr>
                <a:srgbClr val="FF9966"/>
              </a:buClr>
              <a:buSzPct val="52000"/>
              <a:buFont typeface="Times New Roman" charset="0"/>
              <a:buBlip>
                <a:blip r:embed="rId3"/>
              </a:buBlip>
            </a:pPr>
            <a:r>
              <a:rPr lang="en-GB" sz="1600" dirty="0" smtClean="0">
                <a:solidFill>
                  <a:srgbClr val="364395"/>
                </a:solidFill>
                <a:latin typeface="Comic Sans MS" charset="0"/>
                <a:cs typeface="Arial Unicode MS" charset="0"/>
              </a:rPr>
              <a:t>The call gets stronger and more compelling</a:t>
            </a:r>
          </a:p>
          <a:p>
            <a:pPr lvl="1" algn="just">
              <a:lnSpc>
                <a:spcPct val="90000"/>
              </a:lnSpc>
              <a:spcBef>
                <a:spcPts val="500"/>
              </a:spcBef>
              <a:buClr>
                <a:srgbClr val="FF9966"/>
              </a:buClr>
              <a:buSzPct val="52000"/>
              <a:buFont typeface="Times New Roman" charset="0"/>
              <a:buBlip>
                <a:blip r:embed="rId3"/>
              </a:buBlip>
            </a:pPr>
            <a:endParaRPr lang="fr-CH" sz="1600" dirty="0" smtClean="0">
              <a:solidFill>
                <a:srgbClr val="364395"/>
              </a:solidFill>
              <a:latin typeface="Comic Sans MS" charset="0"/>
              <a:cs typeface="Arial Unicode MS" charset="0"/>
            </a:endParaRPr>
          </a:p>
          <a:p>
            <a:pPr lvl="1" algn="just">
              <a:lnSpc>
                <a:spcPct val="90000"/>
              </a:lnSpc>
              <a:spcBef>
                <a:spcPts val="500"/>
              </a:spcBef>
              <a:buClr>
                <a:srgbClr val="FF9966"/>
              </a:buClr>
              <a:buSzPct val="52000"/>
              <a:buFont typeface="Times New Roman" charset="0"/>
              <a:buBlip>
                <a:blip r:embed="rId3"/>
              </a:buBlip>
            </a:pPr>
            <a:r>
              <a:rPr lang="en-GB" sz="1600" dirty="0" smtClean="0">
                <a:solidFill>
                  <a:srgbClr val="364395"/>
                </a:solidFill>
                <a:latin typeface="Comic Sans MS" charset="0"/>
                <a:cs typeface="Arial Unicode MS" charset="0"/>
              </a:rPr>
              <a:t>The first defining moment of heroism takes place when the hero finally decides to accept the call</a:t>
            </a:r>
            <a:endParaRPr lang="fr-CH" sz="1600" dirty="0" smtClean="0">
              <a:solidFill>
                <a:srgbClr val="364395"/>
              </a:solidFill>
              <a:latin typeface="Comic Sans MS" charset="0"/>
              <a:cs typeface="Arial Unicode MS" charset="0"/>
            </a:endParaRPr>
          </a:p>
          <a:p>
            <a:pPr lvl="1" algn="just">
              <a:lnSpc>
                <a:spcPct val="90000"/>
              </a:lnSpc>
              <a:spcBef>
                <a:spcPts val="500"/>
              </a:spcBef>
              <a:buClr>
                <a:srgbClr val="FF9966"/>
              </a:buClr>
              <a:buSzPct val="52000"/>
              <a:buFont typeface="Times New Roman" charset="0"/>
              <a:buNone/>
            </a:pPr>
            <a:endParaRPr lang="en-GB" sz="1600" dirty="0" smtClean="0">
              <a:solidFill>
                <a:srgbClr val="364395"/>
              </a:solidFill>
              <a:latin typeface="Comic Sans MS" charset="0"/>
              <a:cs typeface="Arial Unicode MS" charset="0"/>
            </a:endParaRPr>
          </a:p>
          <a:p>
            <a:pPr lvl="1" algn="just">
              <a:lnSpc>
                <a:spcPct val="90000"/>
              </a:lnSpc>
              <a:spcBef>
                <a:spcPts val="500"/>
              </a:spcBef>
              <a:buClr>
                <a:srgbClr val="FF9966"/>
              </a:buClr>
              <a:buSzPct val="52000"/>
              <a:buFont typeface="Times New Roman" charset="0"/>
              <a:buNone/>
            </a:pPr>
            <a:endParaRPr lang="en-GB" sz="1600" dirty="0" smtClean="0">
              <a:solidFill>
                <a:srgbClr val="364395"/>
              </a:solidFill>
              <a:latin typeface="Comic Sans MS" charset="0"/>
              <a:cs typeface="Arial Unicode MS" charset="0"/>
            </a:endParaRPr>
          </a:p>
          <a:p>
            <a:pPr lvl="1" algn="just">
              <a:lnSpc>
                <a:spcPct val="90000"/>
              </a:lnSpc>
              <a:spcBef>
                <a:spcPts val="500"/>
              </a:spcBef>
              <a:buClr>
                <a:srgbClr val="FF9966"/>
              </a:buClr>
              <a:buSzPct val="52000"/>
              <a:buFont typeface="Times New Roman" charset="0"/>
              <a:buNone/>
            </a:pPr>
            <a:endParaRPr lang="en-GB" sz="1600" dirty="0" smtClean="0">
              <a:solidFill>
                <a:srgbClr val="364395"/>
              </a:solidFill>
              <a:latin typeface="Comic Sans MS" charset="0"/>
              <a:cs typeface="Arial Unicode MS" charset="0"/>
            </a:endParaRPr>
          </a:p>
          <a:p>
            <a:pPr lvl="1" algn="just">
              <a:lnSpc>
                <a:spcPct val="90000"/>
              </a:lnSpc>
              <a:spcBef>
                <a:spcPts val="500"/>
              </a:spcBef>
              <a:buClr>
                <a:srgbClr val="FF9966"/>
              </a:buClr>
              <a:buSzPct val="52000"/>
              <a:buFont typeface="Times New Roman" charset="0"/>
              <a:buBlip>
                <a:blip r:embed="rId3"/>
              </a:buBlip>
            </a:pPr>
            <a:r>
              <a:rPr lang="en-GB" sz="2200" dirty="0" smtClean="0">
                <a:solidFill>
                  <a:srgbClr val="364395"/>
                </a:solidFill>
                <a:latin typeface="Comic Sans MS" charset="0"/>
                <a:cs typeface="Arial Unicode MS" charset="0"/>
              </a:rPr>
              <a:t>The hero has the choice: continue “business as usual” or explore, be curious</a:t>
            </a:r>
          </a:p>
          <a:p>
            <a:pPr lvl="1" algn="just">
              <a:lnSpc>
                <a:spcPct val="90000"/>
              </a:lnSpc>
              <a:spcBef>
                <a:spcPts val="500"/>
              </a:spcBef>
              <a:buClr>
                <a:srgbClr val="FF9966"/>
              </a:buClr>
              <a:buSzPct val="52000"/>
              <a:buFont typeface="Times New Roman" charset="0"/>
              <a:buNone/>
            </a:pPr>
            <a:endParaRPr lang="en-GB" sz="2200" dirty="0" smtClean="0">
              <a:solidFill>
                <a:srgbClr val="364395"/>
              </a:solidFill>
              <a:latin typeface="Comic Sans MS" charset="0"/>
              <a:cs typeface="Arial Unicode MS" charset="0"/>
            </a:endParaRPr>
          </a:p>
          <a:p>
            <a:pPr lvl="1" algn="just">
              <a:lnSpc>
                <a:spcPct val="90000"/>
              </a:lnSpc>
              <a:spcBef>
                <a:spcPts val="500"/>
              </a:spcBef>
              <a:buClr>
                <a:srgbClr val="FF9966"/>
              </a:buClr>
              <a:buSzPct val="52000"/>
              <a:buFont typeface="Times New Roman" charset="0"/>
              <a:buBlip>
                <a:blip r:embed="rId3"/>
              </a:buBlip>
            </a:pPr>
            <a:r>
              <a:rPr lang="en-GB" sz="2200" dirty="0" smtClean="0">
                <a:solidFill>
                  <a:srgbClr val="364395"/>
                </a:solidFill>
                <a:latin typeface="Comic Sans MS" charset="0"/>
                <a:cs typeface="Arial Unicode MS" charset="0"/>
              </a:rPr>
              <a:t>The Call for Adventure suggests a possible dramatic change from the actual situation</a:t>
            </a:r>
            <a:endParaRPr lang="fr-CH" sz="2200" dirty="0" smtClean="0">
              <a:solidFill>
                <a:srgbClr val="364395"/>
              </a:solidFill>
              <a:latin typeface="Comic Sans MS" charset="0"/>
              <a:cs typeface="Arial Unicode MS" charset="0"/>
            </a:endParaRPr>
          </a:p>
          <a:p>
            <a:pPr>
              <a:spcBef>
                <a:spcPct val="0"/>
              </a:spcBef>
            </a:pPr>
            <a:endParaRPr lang="en-US" dirty="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Matrix Video</a:t>
            </a:r>
            <a:endParaRPr lang="en-US" dirty="0"/>
          </a:p>
        </p:txBody>
      </p:sp>
      <p:sp>
        <p:nvSpPr>
          <p:cNvPr id="4" name="Slide Number Placeholder 3"/>
          <p:cNvSpPr>
            <a:spLocks noGrp="1"/>
          </p:cNvSpPr>
          <p:nvPr>
            <p:ph type="sldNum" sz="quarter" idx="10"/>
          </p:nvPr>
        </p:nvSpPr>
        <p:spPr/>
        <p:txBody>
          <a:bodyPr/>
          <a:lstStyle/>
          <a:p>
            <a:fld id="{64082FB2-B92C-5945-B45E-3F87D5FCB732}"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8628AB6E-99F1-AD4A-B94A-20145A126537}" type="datetimeFigureOut">
              <a:rPr lang="en-US" smtClean="0"/>
              <a:pPr/>
              <a:t>1/2/15</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DCC1725-FDA1-AF4C-95A8-8A84572887A1}"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628AB6E-99F1-AD4A-B94A-20145A126537}" type="datetimeFigureOut">
              <a:rPr lang="en-US" smtClean="0"/>
              <a:pPr/>
              <a:t>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C1725-FDA1-AF4C-95A8-8A84572887A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5DCC1725-FDA1-AF4C-95A8-8A84572887A1}"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628AB6E-99F1-AD4A-B94A-20145A126537}" type="datetimeFigureOut">
              <a:rPr lang="en-US" smtClean="0"/>
              <a:pPr/>
              <a:t>1/2/15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628AB6E-99F1-AD4A-B94A-20145A126537}" type="datetimeFigureOut">
              <a:rPr lang="en-US" smtClean="0"/>
              <a:pPr/>
              <a:t>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5DCC1725-FDA1-AF4C-95A8-8A84572887A1}"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8628AB6E-99F1-AD4A-B94A-20145A126537}" type="datetimeFigureOut">
              <a:rPr lang="en-US" smtClean="0"/>
              <a:pPr/>
              <a:t>1/2/15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DCC1725-FDA1-AF4C-95A8-8A84572887A1}"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628AB6E-99F1-AD4A-B94A-20145A126537}" type="datetimeFigureOut">
              <a:rPr lang="en-US" smtClean="0"/>
              <a:pPr/>
              <a:t>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CC1725-FDA1-AF4C-95A8-8A84572887A1}"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628AB6E-99F1-AD4A-B94A-20145A126537}" type="datetimeFigureOut">
              <a:rPr lang="en-US" smtClean="0"/>
              <a:pPr/>
              <a:t>1/2/15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5DCC1725-FDA1-AF4C-95A8-8A84572887A1}"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628AB6E-99F1-AD4A-B94A-20145A126537}" type="datetimeFigureOut">
              <a:rPr lang="en-US" smtClean="0"/>
              <a:pPr/>
              <a:t>1/2/15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5DCC1725-FDA1-AF4C-95A8-8A84572887A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8628AB6E-99F1-AD4A-B94A-20145A126537}" type="datetimeFigureOut">
              <a:rPr lang="en-US" smtClean="0"/>
              <a:pPr/>
              <a:t>1/2/15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5DCC1725-FDA1-AF4C-95A8-8A84572887A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5DCC1725-FDA1-AF4C-95A8-8A84572887A1}"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8628AB6E-99F1-AD4A-B94A-20145A126537}" type="datetimeFigureOut">
              <a:rPr lang="en-US" smtClean="0"/>
              <a:pPr/>
              <a:t>1/2/15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5DCC1725-FDA1-AF4C-95A8-8A84572887A1}"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8628AB6E-99F1-AD4A-B94A-20145A126537}" type="datetimeFigureOut">
              <a:rPr lang="en-US" smtClean="0"/>
              <a:pPr/>
              <a:t>1/2/15</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8628AB6E-99F1-AD4A-B94A-20145A126537}" type="datetimeFigureOut">
              <a:rPr lang="en-US" smtClean="0"/>
              <a:pPr/>
              <a:t>1/2/15</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5DCC1725-FDA1-AF4C-95A8-8A84572887A1}"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png"/><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latin typeface="Garamond"/>
              </a:rPr>
              <a:t>APG C</a:t>
            </a:r>
            <a:r>
              <a:rPr lang="en-US" dirty="0" smtClean="0">
                <a:latin typeface="Garamond"/>
              </a:rPr>
              <a:t>-6 </a:t>
            </a:r>
            <a:r>
              <a:rPr lang="en-US" dirty="0" smtClean="0">
                <a:latin typeface="Garamond"/>
              </a:rPr>
              <a:t>– January </a:t>
            </a:r>
            <a:r>
              <a:rPr lang="en-US" dirty="0" smtClean="0">
                <a:latin typeface="Garamond"/>
              </a:rPr>
              <a:t>2015</a:t>
            </a:r>
            <a:endParaRPr lang="en-US" dirty="0">
              <a:latin typeface="Garamond"/>
            </a:endParaRPr>
          </a:p>
        </p:txBody>
      </p:sp>
      <p:sp>
        <p:nvSpPr>
          <p:cNvPr id="2" name="Title 1"/>
          <p:cNvSpPr>
            <a:spLocks noGrp="1"/>
          </p:cNvSpPr>
          <p:nvPr>
            <p:ph type="ctrTitle"/>
          </p:nvPr>
        </p:nvSpPr>
        <p:spPr/>
        <p:txBody>
          <a:bodyPr/>
          <a:lstStyle/>
          <a:p>
            <a:r>
              <a:rPr lang="en-US" dirty="0" smtClean="0">
                <a:latin typeface="Garamond"/>
              </a:rPr>
              <a:t>Senior Leadership Cohort	</a:t>
            </a:r>
            <a:endParaRPr lang="en-US" dirty="0">
              <a:latin typeface="Garamond"/>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7509645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Reflections</a:t>
            </a:r>
            <a:endParaRPr lang="en-US" dirty="0"/>
          </a:p>
        </p:txBody>
      </p:sp>
      <p:sp>
        <p:nvSpPr>
          <p:cNvPr id="3" name="Content Placeholder 2"/>
          <p:cNvSpPr>
            <a:spLocks noGrp="1"/>
          </p:cNvSpPr>
          <p:nvPr>
            <p:ph sz="quarter" idx="1"/>
          </p:nvPr>
        </p:nvSpPr>
        <p:spPr/>
        <p:txBody>
          <a:bodyPr/>
          <a:lstStyle/>
          <a:p>
            <a:pPr marL="0">
              <a:spcBef>
                <a:spcPts val="0"/>
              </a:spcBef>
              <a:buNone/>
            </a:pPr>
            <a:r>
              <a:rPr lang="en-US" dirty="0" smtClean="0">
                <a:solidFill>
                  <a:srgbClr val="0000FF"/>
                </a:solidFill>
              </a:rPr>
              <a:t>“Legacy thinking means dedicating ourselves to making a difference … appreciating that others will inherit what we leave behind” – </a:t>
            </a:r>
            <a:r>
              <a:rPr lang="en-US" sz="1600" dirty="0" err="1" smtClean="0">
                <a:solidFill>
                  <a:srgbClr val="0000FF"/>
                </a:solidFill>
              </a:rPr>
              <a:t>Kouzes</a:t>
            </a:r>
            <a:r>
              <a:rPr lang="en-US" sz="1600" dirty="0" smtClean="0">
                <a:solidFill>
                  <a:srgbClr val="0000FF"/>
                </a:solidFill>
              </a:rPr>
              <a:t> &amp; Posner</a:t>
            </a:r>
            <a:endParaRPr lang="en-US" dirty="0" smtClean="0">
              <a:solidFill>
                <a:srgbClr val="0000FF"/>
              </a:solidFill>
            </a:endParaRPr>
          </a:p>
          <a:p>
            <a:pPr marL="274320" lvl="1">
              <a:spcBef>
                <a:spcPts val="0"/>
              </a:spcBef>
            </a:pPr>
            <a:endParaRPr lang="en-US" dirty="0" smtClean="0"/>
          </a:p>
          <a:p>
            <a:pPr marL="274320" lvl="1">
              <a:spcBef>
                <a:spcPts val="0"/>
              </a:spcBef>
            </a:pPr>
            <a:r>
              <a:rPr lang="en-US" dirty="0" smtClean="0">
                <a:solidFill>
                  <a:schemeClr val="tx1"/>
                </a:solidFill>
              </a:rPr>
              <a:t>What does this mean for me personally – for how I lead myself and others?</a:t>
            </a:r>
          </a:p>
          <a:p>
            <a:pPr marL="274320" lvl="1">
              <a:spcBef>
                <a:spcPts val="0"/>
              </a:spcBef>
            </a:pPr>
            <a:endParaRPr lang="en-US" dirty="0" smtClean="0">
              <a:solidFill>
                <a:schemeClr val="tx1"/>
              </a:solidFill>
            </a:endParaRPr>
          </a:p>
          <a:p>
            <a:pPr marL="274320" lvl="1">
              <a:spcBef>
                <a:spcPts val="0"/>
              </a:spcBef>
            </a:pPr>
            <a:r>
              <a:rPr lang="en-US" dirty="0" smtClean="0">
                <a:solidFill>
                  <a:schemeClr val="tx1"/>
                </a:solidFill>
              </a:rPr>
              <a:t>What do I want to leave behind?</a:t>
            </a:r>
          </a:p>
          <a:p>
            <a:pPr marL="274320" lvl="1">
              <a:spcBef>
                <a:spcPts val="0"/>
              </a:spcBef>
              <a:buNone/>
            </a:pPr>
            <a:endParaRPr lang="en-US" dirty="0" smtClean="0">
              <a:solidFill>
                <a:schemeClr val="tx1"/>
              </a:solidFill>
            </a:endParaRPr>
          </a:p>
          <a:p>
            <a:pPr marL="274320" lvl="1">
              <a:spcBef>
                <a:spcPts val="0"/>
              </a:spcBef>
            </a:pPr>
            <a:r>
              <a:rPr lang="en-US" dirty="0" smtClean="0">
                <a:solidFill>
                  <a:schemeClr val="tx1"/>
                </a:solidFill>
              </a:rPr>
              <a:t>What is the leadership imperative for me – what’s critical – what moral responsibility do I have? </a:t>
            </a:r>
          </a:p>
          <a:p>
            <a:pPr marL="274320" lvl="1">
              <a:spcBef>
                <a:spcPts val="0"/>
              </a:spcBef>
              <a:buNone/>
            </a:pPr>
            <a:endParaRPr lang="en-US" dirty="0" smtClean="0">
              <a:solidFill>
                <a:schemeClr val="tx1"/>
              </a:solidFill>
            </a:endParaRPr>
          </a:p>
          <a:p>
            <a:pPr marL="274320" lvl="1">
              <a:spcBef>
                <a:spcPts val="0"/>
              </a:spcBef>
              <a:buNone/>
            </a:pPr>
            <a:endParaRPr lang="en-US" dirty="0" smtClean="0">
              <a:latin typeface="Times New Roman"/>
              <a:ea typeface="Times New Roman"/>
            </a:endParaRPr>
          </a:p>
          <a:p>
            <a:pPr lvl="1">
              <a:spcBef>
                <a:spcPts val="0"/>
              </a:spcBef>
            </a:pPr>
            <a:endParaRPr lang="en-US" dirty="0">
              <a:latin typeface="Times New Roman"/>
              <a:ea typeface="Times New Roman"/>
            </a:endParaRPr>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573245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dirty="0"/>
          </a:p>
        </p:txBody>
      </p:sp>
      <p:sp>
        <p:nvSpPr>
          <p:cNvPr id="7" name="Text Placeholder 6"/>
          <p:cNvSpPr>
            <a:spLocks noGrp="1"/>
          </p:cNvSpPr>
          <p:nvPr>
            <p:ph type="body" sz="half" idx="3"/>
          </p:nvPr>
        </p:nvSpPr>
        <p:spPr/>
        <p:txBody>
          <a:bodyPr/>
          <a:lstStyle/>
          <a:p>
            <a:endParaRPr lang="en-US" dirty="0"/>
          </a:p>
        </p:txBody>
      </p:sp>
      <p:sp>
        <p:nvSpPr>
          <p:cNvPr id="6" name="Content Placeholder 5"/>
          <p:cNvSpPr>
            <a:spLocks noGrp="1"/>
          </p:cNvSpPr>
          <p:nvPr>
            <p:ph sz="quarter" idx="2"/>
          </p:nvPr>
        </p:nvSpPr>
        <p:spPr/>
        <p:txBody>
          <a:bodyPr/>
          <a:lstStyle/>
          <a:p>
            <a:endParaRPr lang="en-US" dirty="0"/>
          </a:p>
        </p:txBody>
      </p:sp>
      <p:sp>
        <p:nvSpPr>
          <p:cNvPr id="8" name="Content Placeholder 7"/>
          <p:cNvSpPr>
            <a:spLocks noGrp="1"/>
          </p:cNvSpPr>
          <p:nvPr>
            <p:ph sz="quarter" idx="4"/>
          </p:nvPr>
        </p:nvSpPr>
        <p:spPr/>
        <p:txBody>
          <a:bodyPr/>
          <a:lstStyle/>
          <a:p>
            <a:endParaRPr lang="en-US" dirty="0"/>
          </a:p>
        </p:txBody>
      </p:sp>
      <p:sp>
        <p:nvSpPr>
          <p:cNvPr id="2" name="Title 1"/>
          <p:cNvSpPr>
            <a:spLocks noGrp="1"/>
          </p:cNvSpPr>
          <p:nvPr>
            <p:ph type="title"/>
          </p:nvPr>
        </p:nvSpPr>
        <p:spPr/>
        <p:txBody>
          <a:bodyPr/>
          <a:lstStyle/>
          <a:p>
            <a:r>
              <a:rPr lang="en-US" dirty="0" smtClean="0"/>
              <a:t>The Hero’s Journey</a:t>
            </a:r>
            <a:endParaRPr lang="en-US" dirty="0"/>
          </a:p>
        </p:txBody>
      </p:sp>
      <p:pic>
        <p:nvPicPr>
          <p:cNvPr id="9" name="Picture 8"/>
          <p:cNvPicPr>
            <a:picLocks noChangeAspect="1"/>
          </p:cNvPicPr>
          <p:nvPr/>
        </p:nvPicPr>
        <p:blipFill>
          <a:blip r:embed="rId2"/>
          <a:stretch>
            <a:fillRect/>
          </a:stretch>
        </p:blipFill>
        <p:spPr>
          <a:xfrm>
            <a:off x="632882" y="2700867"/>
            <a:ext cx="3405717" cy="3588920"/>
          </a:xfrm>
          <a:prstGeom prst="rect">
            <a:avLst/>
          </a:prstGeom>
        </p:spPr>
      </p:pic>
      <p:pic>
        <p:nvPicPr>
          <p:cNvPr id="10" name="Picture 9"/>
          <p:cNvPicPr>
            <a:picLocks noChangeAspect="1"/>
          </p:cNvPicPr>
          <p:nvPr/>
        </p:nvPicPr>
        <p:blipFill>
          <a:blip r:embed="rId3"/>
          <a:stretch>
            <a:fillRect/>
          </a:stretch>
        </p:blipFill>
        <p:spPr>
          <a:xfrm>
            <a:off x="5614203" y="2471383"/>
            <a:ext cx="2438400" cy="37846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200" i="1" dirty="0" smtClean="0">
                <a:solidFill>
                  <a:srgbClr val="364395"/>
                </a:solidFill>
                <a:latin typeface="Comic Sans MS" charset="0"/>
                <a:cs typeface="Arial Unicode MS" charset="0"/>
              </a:rPr>
              <a:t/>
            </a:r>
            <a:br>
              <a:rPr lang="en-GB" sz="3200" i="1" dirty="0" smtClean="0">
                <a:solidFill>
                  <a:srgbClr val="364395"/>
                </a:solidFill>
                <a:latin typeface="Comic Sans MS" charset="0"/>
                <a:cs typeface="Arial Unicode MS" charset="0"/>
              </a:rPr>
            </a:br>
            <a:r>
              <a:rPr lang="en-GB" sz="3200" i="1" dirty="0">
                <a:solidFill>
                  <a:srgbClr val="364395"/>
                </a:solidFill>
                <a:latin typeface="Comic Sans MS" charset="0"/>
                <a:cs typeface="Arial Unicode MS" charset="0"/>
              </a:rPr>
              <a:t/>
            </a:r>
            <a:br>
              <a:rPr lang="en-GB" sz="3200" i="1" dirty="0">
                <a:solidFill>
                  <a:srgbClr val="364395"/>
                </a:solidFill>
                <a:latin typeface="Comic Sans MS" charset="0"/>
                <a:cs typeface="Arial Unicode MS" charset="0"/>
              </a:rPr>
            </a:br>
            <a:r>
              <a:rPr lang="en-GB" sz="3600" i="1" dirty="0">
                <a:solidFill>
                  <a:srgbClr val="364395"/>
                </a:solidFill>
                <a:latin typeface="Comic Sans MS" charset="0"/>
                <a:cs typeface="Arial Unicode MS" charset="0"/>
              </a:rPr>
              <a:t>Joseph Campbell's belief</a:t>
            </a:r>
            <a:endParaRPr lang="en-US" dirty="0"/>
          </a:p>
        </p:txBody>
      </p:sp>
      <p:sp>
        <p:nvSpPr>
          <p:cNvPr id="3" name="Content Placeholder 2"/>
          <p:cNvSpPr>
            <a:spLocks noGrp="1"/>
          </p:cNvSpPr>
          <p:nvPr>
            <p:ph sz="quarter" idx="1"/>
          </p:nvPr>
        </p:nvSpPr>
        <p:spPr>
          <a:xfrm>
            <a:off x="301752" y="2593914"/>
            <a:ext cx="7940346" cy="3505133"/>
          </a:xfrm>
        </p:spPr>
        <p:txBody>
          <a:bodyPr>
            <a:normAutofit fontScale="92500"/>
          </a:bodyPr>
          <a:lstStyle/>
          <a:p>
            <a:pPr>
              <a:buClr>
                <a:srgbClr val="000000"/>
              </a:buClr>
              <a:buSzPct val="100000"/>
              <a:buFont typeface="Times New Roman" charset="0"/>
              <a:buNone/>
            </a:pPr>
            <a:r>
              <a:rPr lang="en-GB" sz="2800" dirty="0">
                <a:solidFill>
                  <a:srgbClr val="364395"/>
                </a:solidFill>
                <a:latin typeface="Comic Sans MS" charset="0"/>
                <a:cs typeface="Arial Unicode MS" charset="0"/>
              </a:rPr>
              <a:t>“A hero ventures forth from the world of common day into a region of supernatural wonder: fabulous forces are there encountered and a decisive victory is won: the hero comes back from this mysterious adventure with the power to bestow boons on his fellow man.”</a:t>
            </a:r>
          </a:p>
          <a:p>
            <a:pPr>
              <a:buClr>
                <a:srgbClr val="000000"/>
              </a:buClr>
              <a:buSzPct val="100000"/>
              <a:buFont typeface="Times New Roman" charset="0"/>
              <a:buNone/>
            </a:pPr>
            <a:endParaRPr lang="en-GB" sz="2400" dirty="0">
              <a:solidFill>
                <a:srgbClr val="364395"/>
              </a:solidFill>
              <a:latin typeface="Comic Sans MS" charset="0"/>
              <a:cs typeface="Arial Unicode MS" charset="0"/>
            </a:endParaRPr>
          </a:p>
          <a:p>
            <a:pPr algn="ctr">
              <a:buClr>
                <a:srgbClr val="000000"/>
              </a:buClr>
              <a:buSzPct val="100000"/>
              <a:buFont typeface="Times New Roman" charset="0"/>
              <a:buNone/>
            </a:pPr>
            <a:r>
              <a:rPr lang="en-GB" sz="2400" dirty="0">
                <a:solidFill>
                  <a:srgbClr val="364395"/>
                </a:solidFill>
                <a:latin typeface="Comic Sans MS" charset="0"/>
                <a:cs typeface="Arial Unicode MS" charset="0"/>
              </a:rPr>
              <a:t>“The hero with a thousand faces”</a:t>
            </a:r>
          </a:p>
          <a:p>
            <a:endParaRPr lang="en-US" dirty="0"/>
          </a:p>
        </p:txBody>
      </p:sp>
      <p:pic>
        <p:nvPicPr>
          <p:cNvPr id="4" name="Picture 3"/>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7235952" y="16363"/>
            <a:ext cx="1600200" cy="21018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pic>
      <p:sp>
        <p:nvSpPr>
          <p:cNvPr id="5" name="Text Box 4"/>
          <p:cNvSpPr txBox="1">
            <a:spLocks noChangeArrowheads="1"/>
          </p:cNvSpPr>
          <p:nvPr/>
        </p:nvSpPr>
        <p:spPr bwMode="auto">
          <a:xfrm>
            <a:off x="1675443" y="3607163"/>
            <a:ext cx="9282494" cy="402291"/>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square" lIns="90000" tIns="46800" rIns="90000" bIns="46800">
            <a:spAutoFit/>
          </a:bodyPr>
          <a:lstStyle/>
          <a:p>
            <a:pPr>
              <a:buClr>
                <a:srgbClr val="000000"/>
              </a:buClr>
              <a:buSzPct val="100000"/>
              <a:buFont typeface="Times New Roman" charset="0"/>
              <a:buNone/>
            </a:pPr>
            <a:endParaRPr lang="en-GB" sz="2000" kern="1200" dirty="0">
              <a:solidFill>
                <a:srgbClr val="364395"/>
              </a:solidFill>
              <a:latin typeface="Comic Sans MS" charset="0"/>
              <a:cs typeface="Arial Unicode MS"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540704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55600" y="266700"/>
            <a:ext cx="8432800" cy="63246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fld id="{6BAC4D13-7172-A94C-AC95-3BEB405A086D}" type="slidenum">
              <a:rPr lang="en-GB">
                <a:solidFill>
                  <a:srgbClr val="898989"/>
                </a:solidFill>
              </a:rPr>
              <a:pPr/>
              <a:t>14</a:t>
            </a:fld>
            <a:endParaRPr lang="en-GB">
              <a:solidFill>
                <a:srgbClr val="898989"/>
              </a:solidFill>
            </a:endParaRPr>
          </a:p>
        </p:txBody>
      </p:sp>
      <p:sp>
        <p:nvSpPr>
          <p:cNvPr id="27651" name="Rectangle 2"/>
          <p:cNvSpPr>
            <a:spLocks noChangeArrowheads="1"/>
          </p:cNvSpPr>
          <p:nvPr/>
        </p:nvSpPr>
        <p:spPr bwMode="auto">
          <a:xfrm>
            <a:off x="720725" y="152400"/>
            <a:ext cx="7596188" cy="11430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lIns="92160" tIns="46080" rIns="92160" bIns="46080" anchor="ctr"/>
          <a:lstStyle/>
          <a:p>
            <a:pPr algn="ctr" eaLnBrk="0" hangingPunct="0">
              <a:buClr>
                <a:srgbClr val="FFFFFF"/>
              </a:buClr>
              <a:buSzPct val="100000"/>
              <a:buFont typeface="Comic Sans MS"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i="1" dirty="0">
                <a:solidFill>
                  <a:srgbClr val="364395"/>
                </a:solidFill>
                <a:latin typeface="Comic Sans MS" charset="0"/>
                <a:cs typeface="Arial Unicode MS" charset="0"/>
              </a:rPr>
              <a:t>The</a:t>
            </a:r>
            <a:r>
              <a:rPr lang="en-GB" sz="3600" i="1" dirty="0" smtClean="0">
                <a:solidFill>
                  <a:srgbClr val="364395"/>
                </a:solidFill>
                <a:latin typeface="Comic Sans MS" charset="0"/>
                <a:cs typeface="Arial Unicode MS" charset="0"/>
              </a:rPr>
              <a:t> heroic </a:t>
            </a:r>
            <a:r>
              <a:rPr lang="en-GB" sz="3600" i="1" dirty="0">
                <a:solidFill>
                  <a:srgbClr val="364395"/>
                </a:solidFill>
                <a:latin typeface="Comic Sans MS" charset="0"/>
                <a:cs typeface="Arial Unicode MS" charset="0"/>
              </a:rPr>
              <a:t>journey is sustained by two fundamental </a:t>
            </a:r>
            <a:r>
              <a:rPr lang="en-GB" sz="3600" i="1" dirty="0" smtClean="0">
                <a:solidFill>
                  <a:srgbClr val="364395"/>
                </a:solidFill>
                <a:latin typeface="Comic Sans MS" charset="0"/>
                <a:cs typeface="Arial Unicode MS" charset="0"/>
              </a:rPr>
              <a:t>processes</a:t>
            </a:r>
            <a:endParaRPr lang="en-GB" sz="3600" i="1" dirty="0">
              <a:solidFill>
                <a:srgbClr val="364395"/>
              </a:solidFill>
              <a:latin typeface="Comic Sans MS" charset="0"/>
              <a:cs typeface="Arial Unicode MS" charset="0"/>
            </a:endParaRPr>
          </a:p>
        </p:txBody>
      </p:sp>
      <p:sp>
        <p:nvSpPr>
          <p:cNvPr id="27652" name="Text Box 3"/>
          <p:cNvSpPr txBox="1">
            <a:spLocks noChangeArrowheads="1"/>
          </p:cNvSpPr>
          <p:nvPr/>
        </p:nvSpPr>
        <p:spPr bwMode="auto">
          <a:xfrm>
            <a:off x="0" y="2519363"/>
            <a:ext cx="9144000" cy="2189959"/>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lIns="90000" tIns="46800" rIns="90000" bIns="46800">
            <a:spAutoFit/>
          </a:bodyPr>
          <a:lstStyle>
            <a:lvl1pPr>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a:solidFill>
                  <a:schemeClr val="tx1"/>
                </a:solidFill>
                <a:latin typeface="Calibri" charset="0"/>
                <a:ea typeface="ＭＳ Ｐゴシック" charset="0"/>
                <a:cs typeface="ＭＳ Ｐゴシック" charset="0"/>
              </a:defRPr>
            </a:lvl1pPr>
            <a:lvl2pPr marL="736600" indent="-279400">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a:solidFill>
                  <a:schemeClr val="tx1"/>
                </a:solidFill>
                <a:latin typeface="Calibri" charset="0"/>
                <a:ea typeface="ＭＳ Ｐゴシック" charset="0"/>
              </a:defRPr>
            </a:lvl2pPr>
            <a:lvl3pPr>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a:solidFill>
                  <a:schemeClr val="tx1"/>
                </a:solidFill>
                <a:latin typeface="Calibri" charset="0"/>
                <a:ea typeface="ＭＳ Ｐゴシック" charset="0"/>
              </a:defRPr>
            </a:lvl3pPr>
            <a:lvl4pPr>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a:solidFill>
                  <a:schemeClr val="tx1"/>
                </a:solidFill>
                <a:latin typeface="Calibri" charset="0"/>
                <a:ea typeface="ＭＳ Ｐゴシック" charset="0"/>
              </a:defRPr>
            </a:lvl4pPr>
            <a:lvl5pPr>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a:solidFill>
                  <a:schemeClr val="tx1"/>
                </a:solidFill>
                <a:latin typeface="Calibri" charset="0"/>
                <a:ea typeface="ＭＳ Ｐゴシック" charset="0"/>
              </a:defRPr>
            </a:lvl5pPr>
            <a:lvl6pPr marL="457200" fontAlgn="base">
              <a:spcBef>
                <a:spcPct val="0"/>
              </a:spcBef>
              <a:spcAft>
                <a:spcPct val="0"/>
              </a:spcAft>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a:solidFill>
                  <a:schemeClr val="tx1"/>
                </a:solidFill>
                <a:latin typeface="Calibri" charset="0"/>
                <a:ea typeface="ＭＳ Ｐゴシック" charset="0"/>
              </a:defRPr>
            </a:lvl6pPr>
            <a:lvl7pPr marL="914400" fontAlgn="base">
              <a:spcBef>
                <a:spcPct val="0"/>
              </a:spcBef>
              <a:spcAft>
                <a:spcPct val="0"/>
              </a:spcAft>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a:solidFill>
                  <a:schemeClr val="tx1"/>
                </a:solidFill>
                <a:latin typeface="Calibri" charset="0"/>
                <a:ea typeface="ＭＳ Ｐゴシック" charset="0"/>
              </a:defRPr>
            </a:lvl7pPr>
            <a:lvl8pPr marL="1371600" fontAlgn="base">
              <a:spcBef>
                <a:spcPct val="0"/>
              </a:spcBef>
              <a:spcAft>
                <a:spcPct val="0"/>
              </a:spcAft>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a:solidFill>
                  <a:schemeClr val="tx1"/>
                </a:solidFill>
                <a:latin typeface="Calibri" charset="0"/>
                <a:ea typeface="ＭＳ Ｐゴシック" charset="0"/>
              </a:defRPr>
            </a:lvl8pPr>
            <a:lvl9pPr marL="1828800" fontAlgn="base">
              <a:spcBef>
                <a:spcPct val="0"/>
              </a:spcBef>
              <a:spcAft>
                <a:spcPct val="0"/>
              </a:spcAft>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a:solidFill>
                  <a:schemeClr val="tx1"/>
                </a:solidFill>
                <a:latin typeface="Calibri" charset="0"/>
                <a:ea typeface="ＭＳ Ｐゴシック" charset="0"/>
              </a:defRPr>
            </a:lvl9pPr>
          </a:lstStyle>
          <a:p>
            <a:pPr algn="ctr">
              <a:buClr>
                <a:srgbClr val="000000"/>
              </a:buClr>
              <a:buSzPct val="100000"/>
              <a:buFont typeface="Times New Roman" charset="0"/>
              <a:buNone/>
            </a:pPr>
            <a:endParaRPr lang="en-GB" sz="2000" dirty="0">
              <a:solidFill>
                <a:srgbClr val="364395"/>
              </a:solidFill>
              <a:latin typeface="Comic Sans MS" charset="0"/>
              <a:cs typeface="Arial Unicode MS" charset="0"/>
            </a:endParaRPr>
          </a:p>
          <a:p>
            <a:pPr lvl="1" algn="just">
              <a:lnSpc>
                <a:spcPct val="90000"/>
              </a:lnSpc>
              <a:spcBef>
                <a:spcPts val="500"/>
              </a:spcBef>
              <a:buClr>
                <a:srgbClr val="FF9966"/>
              </a:buClr>
              <a:buSzPct val="52000"/>
              <a:buFont typeface="Times New Roman" charset="0"/>
              <a:buBlip>
                <a:blip r:embed="rId3"/>
              </a:buBlip>
            </a:pPr>
            <a:r>
              <a:rPr lang="en-GB" sz="3000" dirty="0">
                <a:solidFill>
                  <a:srgbClr val="364395"/>
                </a:solidFill>
                <a:latin typeface="Comic Sans MS" charset="0"/>
                <a:cs typeface="Arial Unicode MS" charset="0"/>
              </a:rPr>
              <a:t>The</a:t>
            </a:r>
            <a:r>
              <a:rPr lang="en-GB" sz="3000" dirty="0" smtClean="0">
                <a:solidFill>
                  <a:srgbClr val="364395"/>
                </a:solidFill>
                <a:latin typeface="Comic Sans MS" charset="0"/>
                <a:cs typeface="Arial Unicode MS" charset="0"/>
              </a:rPr>
              <a:t> Capacity for Resilience</a:t>
            </a:r>
            <a:endParaRPr lang="en-GB" sz="2000" dirty="0">
              <a:solidFill>
                <a:srgbClr val="364395"/>
              </a:solidFill>
              <a:latin typeface="Comic Sans MS" charset="0"/>
              <a:cs typeface="Arial Unicode MS" charset="0"/>
            </a:endParaRPr>
          </a:p>
          <a:p>
            <a:pPr lvl="1" algn="just">
              <a:lnSpc>
                <a:spcPct val="90000"/>
              </a:lnSpc>
              <a:spcBef>
                <a:spcPts val="500"/>
              </a:spcBef>
              <a:buClr>
                <a:srgbClr val="FF9966"/>
              </a:buClr>
              <a:buSzPct val="52000"/>
              <a:buFont typeface="Times New Roman" charset="0"/>
              <a:buNone/>
            </a:pPr>
            <a:endParaRPr lang="en-GB" sz="2000" dirty="0" smtClean="0">
              <a:solidFill>
                <a:srgbClr val="364395"/>
              </a:solidFill>
              <a:latin typeface="Comic Sans MS" charset="0"/>
              <a:cs typeface="Arial Unicode MS" charset="0"/>
            </a:endParaRPr>
          </a:p>
          <a:p>
            <a:pPr lvl="1" algn="just">
              <a:lnSpc>
                <a:spcPct val="90000"/>
              </a:lnSpc>
              <a:spcBef>
                <a:spcPts val="500"/>
              </a:spcBef>
              <a:buClr>
                <a:srgbClr val="FF9966"/>
              </a:buClr>
              <a:buSzPct val="52000"/>
              <a:buFont typeface="Times New Roman" charset="0"/>
              <a:buBlip>
                <a:blip r:embed="rId3"/>
              </a:buBlip>
            </a:pPr>
            <a:r>
              <a:rPr lang="en-GB" sz="3000" dirty="0" smtClean="0">
                <a:solidFill>
                  <a:srgbClr val="364395"/>
                </a:solidFill>
                <a:latin typeface="Comic Sans MS" charset="0"/>
                <a:cs typeface="Arial Unicode MS" charset="0"/>
              </a:rPr>
              <a:t>Awareness of Our Deep Values</a:t>
            </a:r>
          </a:p>
          <a:p>
            <a:pPr lvl="3" algn="just">
              <a:lnSpc>
                <a:spcPct val="90000"/>
              </a:lnSpc>
              <a:spcBef>
                <a:spcPts val="500"/>
              </a:spcBef>
              <a:buClr>
                <a:srgbClr val="FF9966"/>
              </a:buClr>
              <a:buSzPct val="52000"/>
              <a:buFont typeface="Arial"/>
              <a:buChar char="•"/>
            </a:pPr>
            <a:r>
              <a:rPr lang="en-GB" sz="3000" dirty="0" smtClean="0">
                <a:solidFill>
                  <a:srgbClr val="364395"/>
                </a:solidFill>
                <a:latin typeface="Comic Sans MS" charset="0"/>
                <a:cs typeface="Arial Unicode MS" charset="0"/>
              </a:rPr>
              <a:t> …the deep intent that drives us</a:t>
            </a:r>
            <a:endParaRPr lang="en-GB" sz="2400" dirty="0">
              <a:solidFill>
                <a:srgbClr val="364395"/>
              </a:solidFill>
              <a:latin typeface="Comic Sans MS" charset="0"/>
              <a:cs typeface="Arial Unicode MS"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26925620"/>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fld id="{B7B46AFA-735F-974C-A9E4-E84F51EDFF3F}" type="slidenum">
              <a:rPr lang="en-GB">
                <a:solidFill>
                  <a:srgbClr val="898989"/>
                </a:solidFill>
              </a:rPr>
              <a:pPr/>
              <a:t>15</a:t>
            </a:fld>
            <a:endParaRPr lang="en-GB">
              <a:solidFill>
                <a:srgbClr val="898989"/>
              </a:solidFill>
            </a:endParaRPr>
          </a:p>
        </p:txBody>
      </p:sp>
      <p:sp>
        <p:nvSpPr>
          <p:cNvPr id="6" name="TextBox 5"/>
          <p:cNvSpPr txBox="1"/>
          <p:nvPr/>
        </p:nvSpPr>
        <p:spPr>
          <a:xfrm>
            <a:off x="5977467" y="3987800"/>
            <a:ext cx="184666" cy="369332"/>
          </a:xfrm>
          <a:prstGeom prst="rect">
            <a:avLst/>
          </a:prstGeom>
          <a:noFill/>
        </p:spPr>
        <p:txBody>
          <a:bodyPr wrap="none" rtlCol="0">
            <a:spAutoFit/>
          </a:bodyPr>
          <a:lstStyle/>
          <a:p>
            <a:endParaRPr lang="en-US" dirty="0"/>
          </a:p>
        </p:txBody>
      </p:sp>
      <p:pic>
        <p:nvPicPr>
          <p:cNvPr id="7" name="Picture 6"/>
          <p:cNvPicPr>
            <a:picLocks noChangeAspect="1"/>
          </p:cNvPicPr>
          <p:nvPr/>
        </p:nvPicPr>
        <p:blipFill>
          <a:blip r:embed="rId3"/>
          <a:stretch>
            <a:fillRect/>
          </a:stretch>
        </p:blipFill>
        <p:spPr>
          <a:xfrm>
            <a:off x="711200" y="342900"/>
            <a:ext cx="7975600" cy="598170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40098905"/>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i="1" dirty="0" smtClean="0"/>
              <a:t>The Call to Action...Crossing the Threshold</a:t>
            </a:r>
            <a:endParaRPr lang="en-US" i="1" dirty="0"/>
          </a:p>
        </p:txBody>
      </p:sp>
      <p:sp>
        <p:nvSpPr>
          <p:cNvPr id="7" name="Content Placeholder 6"/>
          <p:cNvSpPr>
            <a:spLocks noGrp="1"/>
          </p:cNvSpPr>
          <p:nvPr>
            <p:ph sz="half" idx="1"/>
          </p:nvPr>
        </p:nvSpPr>
        <p:spPr/>
        <p:txBody>
          <a:bodyPr/>
          <a:lstStyle/>
          <a:p>
            <a:endParaRPr lang="en-US" dirty="0" smtClean="0"/>
          </a:p>
          <a:p>
            <a:endParaRPr lang="en-US" dirty="0" smtClean="0"/>
          </a:p>
          <a:p>
            <a:pPr algn="ctr"/>
            <a:r>
              <a:rPr lang="en-US" dirty="0" smtClean="0"/>
              <a:t>Matrix Clip: Red Pill/Blue Pill</a:t>
            </a:r>
          </a:p>
          <a:p>
            <a:endParaRPr lang="en-US" dirty="0" smtClean="0"/>
          </a:p>
          <a:p>
            <a:endParaRPr lang="en-US" dirty="0"/>
          </a:p>
        </p:txBody>
      </p:sp>
      <p:sp>
        <p:nvSpPr>
          <p:cNvPr id="8" name="Content Placeholder 7"/>
          <p:cNvSpPr>
            <a:spLocks noGrp="1"/>
          </p:cNvSpPr>
          <p:nvPr>
            <p:ph sz="half" idx="2"/>
          </p:nvPr>
        </p:nvSpPr>
        <p:spPr/>
        <p:txBody>
          <a:bodyPr/>
          <a:lstStyle/>
          <a:p>
            <a:endParaRPr lang="en-US" dirty="0" smtClean="0"/>
          </a:p>
          <a:p>
            <a:endParaRPr lang="en-US" dirty="0" smtClean="0"/>
          </a:p>
          <a:p>
            <a:r>
              <a:rPr lang="en-US" dirty="0" smtClean="0"/>
              <a:t>Johnny Cash Clip</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09600" y="317500"/>
            <a:ext cx="7924800" cy="594360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023302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i="1" dirty="0" smtClean="0"/>
              <a:t>Dark Night of the Soul...</a:t>
            </a:r>
            <a:endParaRPr lang="en-US" i="1" dirty="0"/>
          </a:p>
        </p:txBody>
      </p:sp>
      <p:sp>
        <p:nvSpPr>
          <p:cNvPr id="4" name="Content Placeholder 3"/>
          <p:cNvSpPr>
            <a:spLocks noGrp="1"/>
          </p:cNvSpPr>
          <p:nvPr>
            <p:ph sz="half" idx="1"/>
          </p:nvPr>
        </p:nvSpPr>
        <p:spPr/>
        <p:txBody>
          <a:bodyPr/>
          <a:lstStyle/>
          <a:p>
            <a:pPr algn="ctr"/>
            <a:endParaRPr lang="en-US" dirty="0" smtClean="0"/>
          </a:p>
          <a:p>
            <a:pPr algn="ctr"/>
            <a:endParaRPr lang="en-US" dirty="0" smtClean="0"/>
          </a:p>
          <a:p>
            <a:pPr algn="ctr"/>
            <a:endParaRPr lang="en-US" dirty="0" smtClean="0"/>
          </a:p>
          <a:p>
            <a:pPr algn="ctr"/>
            <a:r>
              <a:rPr lang="en-US" dirty="0" smtClean="0"/>
              <a:t>Trials Along the Way...</a:t>
            </a:r>
          </a:p>
          <a:p>
            <a:pPr lvl="1" algn="ctr"/>
            <a:r>
              <a:rPr lang="en-US" dirty="0" smtClean="0"/>
              <a:t>Andrew Clip</a:t>
            </a:r>
          </a:p>
          <a:p>
            <a:pPr algn="ctr"/>
            <a:endParaRPr lang="en-US" dirty="0" smtClean="0"/>
          </a:p>
          <a:p>
            <a:pPr algn="ctr">
              <a:buNone/>
            </a:pPr>
            <a:endParaRPr lang="en-US" dirty="0" smtClean="0"/>
          </a:p>
          <a:p>
            <a:pPr algn="ctr"/>
            <a:endParaRPr lang="en-US" dirty="0" smtClean="0"/>
          </a:p>
          <a:p>
            <a:pPr algn="ctr">
              <a:buNone/>
            </a:pPr>
            <a:endParaRPr lang="en-US" dirty="0" smtClean="0"/>
          </a:p>
        </p:txBody>
      </p:sp>
      <p:sp>
        <p:nvSpPr>
          <p:cNvPr id="5" name="Content Placeholder 4"/>
          <p:cNvSpPr>
            <a:spLocks noGrp="1"/>
          </p:cNvSpPr>
          <p:nvPr>
            <p:ph sz="half" idx="2"/>
          </p:nvPr>
        </p:nvSpPr>
        <p:spPr/>
        <p:txBody>
          <a:bodyPr/>
          <a:lstStyle/>
          <a:p>
            <a:endParaRPr lang="en-US" dirty="0" smtClean="0"/>
          </a:p>
          <a:p>
            <a:endParaRPr lang="en-US" dirty="0" smtClean="0"/>
          </a:p>
          <a:p>
            <a:endParaRPr lang="en-US" dirty="0" smtClean="0"/>
          </a:p>
          <a:p>
            <a:r>
              <a:rPr lang="en-US" dirty="0" smtClean="0"/>
              <a:t>Dark Night of the Soul...</a:t>
            </a:r>
          </a:p>
          <a:p>
            <a:pPr lvl="1"/>
            <a:r>
              <a:rPr lang="en-US" dirty="0" smtClean="0"/>
              <a:t>Martin Luther King Clip</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803688" y="4919008"/>
            <a:ext cx="7032464" cy="1938992"/>
          </a:xfrm>
          <a:prstGeom prst="rect">
            <a:avLst/>
          </a:prstGeom>
          <a:noFill/>
        </p:spPr>
        <p:txBody>
          <a:bodyPr wrap="square" rtlCol="0">
            <a:spAutoFit/>
          </a:bodyPr>
          <a:lstStyle/>
          <a:p>
            <a:pPr marL="342900" marR="0" lvl="0" indent="-342900">
              <a:spcBef>
                <a:spcPts val="0"/>
              </a:spcBef>
              <a:spcAft>
                <a:spcPts val="0"/>
              </a:spcAft>
              <a:buFont typeface="Cambria"/>
              <a:buChar char="-"/>
            </a:pPr>
            <a:r>
              <a:rPr lang="en-US" sz="2400" dirty="0" smtClean="0">
                <a:solidFill>
                  <a:srgbClr val="000090"/>
                </a:solidFill>
                <a:latin typeface="Comic Sans MS"/>
                <a:ea typeface="Cambria"/>
                <a:cs typeface="Comic Sans MS"/>
              </a:rPr>
              <a:t>Reemerging </a:t>
            </a:r>
            <a:r>
              <a:rPr lang="en-US" sz="2400" dirty="0">
                <a:solidFill>
                  <a:srgbClr val="000090"/>
                </a:solidFill>
                <a:latin typeface="Comic Sans MS"/>
                <a:ea typeface="Cambria"/>
                <a:cs typeface="Comic Sans MS"/>
              </a:rPr>
              <a:t>New and </a:t>
            </a:r>
            <a:r>
              <a:rPr lang="en-US" sz="2400" dirty="0" smtClean="0">
                <a:solidFill>
                  <a:srgbClr val="000090"/>
                </a:solidFill>
                <a:latin typeface="Comic Sans MS"/>
                <a:ea typeface="Cambria"/>
                <a:cs typeface="Comic Sans MS"/>
              </a:rPr>
              <a:t>Different</a:t>
            </a:r>
          </a:p>
          <a:p>
            <a:pPr marL="342900" marR="0" lvl="0" indent="-342900">
              <a:spcBef>
                <a:spcPts val="0"/>
              </a:spcBef>
              <a:spcAft>
                <a:spcPts val="0"/>
              </a:spcAft>
            </a:pPr>
            <a:endParaRPr lang="en-US" sz="2400" dirty="0" smtClean="0">
              <a:solidFill>
                <a:srgbClr val="000090"/>
              </a:solidFill>
              <a:latin typeface="Comic Sans MS"/>
              <a:ea typeface="Cambria"/>
              <a:cs typeface="Comic Sans MS"/>
            </a:endParaRPr>
          </a:p>
          <a:p>
            <a:pPr marL="342900" marR="0" lvl="0" indent="-342900">
              <a:spcBef>
                <a:spcPts val="0"/>
              </a:spcBef>
              <a:spcAft>
                <a:spcPts val="0"/>
              </a:spcAft>
              <a:buFont typeface="Cambria"/>
              <a:buChar char="-"/>
            </a:pPr>
            <a:r>
              <a:rPr lang="en-US" sz="2400" dirty="0">
                <a:solidFill>
                  <a:srgbClr val="000090"/>
                </a:solidFill>
                <a:latin typeface="Comic Sans MS"/>
                <a:ea typeface="Cambria"/>
                <a:cs typeface="Comic Sans MS"/>
              </a:rPr>
              <a:t>Sharing the Wisdom of the Journey</a:t>
            </a:r>
          </a:p>
          <a:p>
            <a:r>
              <a:rPr lang="en-US" sz="2400" dirty="0">
                <a:latin typeface="Cambria"/>
                <a:ea typeface="Cambria"/>
                <a:cs typeface="Times New Roman"/>
              </a:rPr>
              <a:t> </a:t>
            </a:r>
          </a:p>
          <a:p>
            <a:endParaRPr lang="en-US" sz="2400" dirty="0"/>
          </a:p>
        </p:txBody>
      </p:sp>
      <p:sp>
        <p:nvSpPr>
          <p:cNvPr id="4" name="Title 3"/>
          <p:cNvSpPr>
            <a:spLocks noGrp="1"/>
          </p:cNvSpPr>
          <p:nvPr>
            <p:ph type="title"/>
          </p:nvPr>
        </p:nvSpPr>
        <p:spPr/>
        <p:txBody>
          <a:bodyPr/>
          <a:lstStyle/>
          <a:p>
            <a:r>
              <a:rPr lang="en-US" i="1" dirty="0" smtClean="0"/>
              <a:t>Returning Home from the Hero’s Journey...</a:t>
            </a:r>
            <a:endParaRPr lang="en-US" i="1" dirty="0"/>
          </a:p>
        </p:txBody>
      </p:sp>
      <p:pic>
        <p:nvPicPr>
          <p:cNvPr id="6" name="Picture 5"/>
          <p:cNvPicPr>
            <a:picLocks noChangeAspect="1"/>
          </p:cNvPicPr>
          <p:nvPr/>
        </p:nvPicPr>
        <p:blipFill>
          <a:blip r:embed="rId3"/>
          <a:stretch>
            <a:fillRect/>
          </a:stretch>
        </p:blipFill>
        <p:spPr>
          <a:xfrm>
            <a:off x="2702457" y="1689100"/>
            <a:ext cx="3739086" cy="294640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325687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Garamond"/>
              </a:rPr>
              <a:t>Learning Objectives</a:t>
            </a:r>
            <a:endParaRPr lang="en-US" dirty="0">
              <a:solidFill>
                <a:srgbClr val="FF0000"/>
              </a:solidFill>
              <a:latin typeface="Garamond"/>
            </a:endParaRPr>
          </a:p>
        </p:txBody>
      </p:sp>
      <p:sp>
        <p:nvSpPr>
          <p:cNvPr id="3" name="Content Placeholder 2"/>
          <p:cNvSpPr>
            <a:spLocks noGrp="1"/>
          </p:cNvSpPr>
          <p:nvPr>
            <p:ph sz="quarter" idx="1"/>
          </p:nvPr>
        </p:nvSpPr>
        <p:spPr/>
        <p:txBody>
          <a:bodyPr>
            <a:normAutofit fontScale="62500" lnSpcReduction="20000"/>
          </a:bodyPr>
          <a:lstStyle/>
          <a:p>
            <a:pPr lvl="0"/>
            <a:r>
              <a:rPr lang="en-US" dirty="0" smtClean="0"/>
              <a:t>Conduct an environmental scan and explore emerging future leadership challenges - clarify related leadership imperatives to guide our leadership.  </a:t>
            </a:r>
          </a:p>
          <a:p>
            <a:endParaRPr lang="en-US" dirty="0" smtClean="0"/>
          </a:p>
          <a:p>
            <a:pPr lvl="0"/>
            <a:r>
              <a:rPr lang="en-US" dirty="0" smtClean="0"/>
              <a:t>Explore our leadership and lives through the lens of Joseph Campbell’s Hero’s Journey – learn a process for accessing deep values and learned wisdom</a:t>
            </a:r>
          </a:p>
          <a:p>
            <a:pPr>
              <a:buNone/>
            </a:pPr>
            <a:endParaRPr lang="en-US" dirty="0" smtClean="0"/>
          </a:p>
          <a:p>
            <a:pPr lvl="0"/>
            <a:r>
              <a:rPr lang="en-US" dirty="0" smtClean="0"/>
              <a:t>Clarify our deep values and how they inform what we stand for as leaders</a:t>
            </a:r>
          </a:p>
          <a:p>
            <a:pPr lvl="0">
              <a:buNone/>
            </a:pPr>
            <a:endParaRPr lang="en-US" dirty="0" smtClean="0"/>
          </a:p>
          <a:p>
            <a:pPr lvl="0"/>
            <a:r>
              <a:rPr lang="en-US" dirty="0" smtClean="0"/>
              <a:t>Craft stories to communicate who we are as leaders and what we stand for</a:t>
            </a:r>
          </a:p>
          <a:p>
            <a:pPr>
              <a:buNone/>
            </a:pPr>
            <a:endParaRPr lang="en-US" dirty="0" smtClean="0"/>
          </a:p>
          <a:p>
            <a:pPr lvl="0"/>
            <a:r>
              <a:rPr lang="en-US" dirty="0" smtClean="0"/>
              <a:t>Practice telling our leadership stories – listen to others telling their stories – receive and provide feedback</a:t>
            </a:r>
          </a:p>
          <a:p>
            <a:pPr lvl="0">
              <a:buNone/>
            </a:pPr>
            <a:r>
              <a:rPr lang="en-US" dirty="0" smtClean="0"/>
              <a:t> </a:t>
            </a:r>
          </a:p>
          <a:p>
            <a:pPr lvl="0"/>
            <a:r>
              <a:rPr lang="en-US" dirty="0" smtClean="0"/>
              <a:t>Craft the stories of our Community Based Project teams, work and outcomes </a:t>
            </a:r>
          </a:p>
          <a:p>
            <a:pPr>
              <a:buNone/>
            </a:pPr>
            <a:r>
              <a:rPr lang="en-US" dirty="0" smtClean="0"/>
              <a:t> </a:t>
            </a:r>
          </a:p>
          <a:p>
            <a:pPr lvl="0"/>
            <a:r>
              <a:rPr lang="en-US" dirty="0" smtClean="0"/>
              <a:t>Focus on the future by beginning a leadership action &amp; development planning process</a:t>
            </a:r>
          </a:p>
          <a:p>
            <a:pPr lvl="0"/>
            <a:endParaRPr lang="en-US" dirty="0">
              <a:solidFill>
                <a:srgbClr val="FF0000"/>
              </a:solidFill>
              <a:latin typeface="Garamond"/>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511019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The Return Home....</a:t>
            </a:r>
            <a:endParaRPr lang="en-US" i="1" dirty="0"/>
          </a:p>
        </p:txBody>
      </p:sp>
      <p:sp>
        <p:nvSpPr>
          <p:cNvPr id="3" name="Content Placeholder 2"/>
          <p:cNvSpPr>
            <a:spLocks noGrp="1"/>
          </p:cNvSpPr>
          <p:nvPr>
            <p:ph sz="quarter" idx="1"/>
          </p:nvPr>
        </p:nvSpPr>
        <p:spPr/>
        <p:txBody>
          <a:bodyPr/>
          <a:lstStyle/>
          <a:p>
            <a:pPr algn="ctr"/>
            <a:endParaRPr lang="en-US" dirty="0" smtClean="0"/>
          </a:p>
          <a:p>
            <a:pPr algn="ctr"/>
            <a:endParaRPr lang="en-US" dirty="0" smtClean="0"/>
          </a:p>
          <a:p>
            <a:pPr algn="ctr"/>
            <a:endParaRPr lang="en-US" dirty="0" smtClean="0"/>
          </a:p>
          <a:p>
            <a:pPr algn="ctr"/>
            <a:r>
              <a:rPr lang="en-US" dirty="0" smtClean="0"/>
              <a:t>Nick </a:t>
            </a:r>
            <a:r>
              <a:rPr lang="en-US" dirty="0" err="1" smtClean="0"/>
              <a:t>Vujicic</a:t>
            </a:r>
            <a:r>
              <a:rPr lang="en-US" dirty="0" smtClean="0"/>
              <a:t> clip</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Without Recovery there is no Journey...</a:t>
            </a:r>
            <a:endParaRPr lang="en-US" dirty="0"/>
          </a:p>
        </p:txBody>
      </p:sp>
      <p:sp>
        <p:nvSpPr>
          <p:cNvPr id="4" name="Slide Number Placeholder 3"/>
          <p:cNvSpPr>
            <a:spLocks noGrp="1"/>
          </p:cNvSpPr>
          <p:nvPr>
            <p:ph type="sldNum" sz="quarter" idx="12"/>
          </p:nvPr>
        </p:nvSpPr>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fld id="{58D4C25C-524C-084C-B821-C14E7EAC8039}" type="slidenum">
              <a:rPr lang="en-GB" smtClean="0"/>
              <a:pPr/>
              <a:t>21</a:t>
            </a:fld>
            <a:endParaRPr lang="en-GB"/>
          </a:p>
        </p:txBody>
      </p:sp>
      <p:sp>
        <p:nvSpPr>
          <p:cNvPr id="66564" name="Text Box 3"/>
          <p:cNvSpPr txBox="1">
            <a:spLocks noChangeArrowheads="1"/>
          </p:cNvSpPr>
          <p:nvPr/>
        </p:nvSpPr>
        <p:spPr bwMode="auto">
          <a:xfrm>
            <a:off x="-165100" y="1651000"/>
            <a:ext cx="8543925" cy="206531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wrap="square" lIns="90000" tIns="46800" rIns="90000" bIns="46800">
            <a:spAutoFit/>
          </a:bodyPr>
          <a:lstStyle>
            <a:lvl1pPr>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a:solidFill>
                  <a:schemeClr val="tx1"/>
                </a:solidFill>
                <a:latin typeface="Calibri" charset="0"/>
                <a:ea typeface="ＭＳ Ｐゴシック" charset="0"/>
                <a:cs typeface="ＭＳ Ｐゴシック" charset="0"/>
              </a:defRPr>
            </a:lvl1pPr>
            <a:lvl2pPr marL="736600" indent="-279400">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a:solidFill>
                  <a:schemeClr val="tx1"/>
                </a:solidFill>
                <a:latin typeface="Calibri" charset="0"/>
                <a:ea typeface="ＭＳ Ｐゴシック" charset="0"/>
              </a:defRPr>
            </a:lvl2pPr>
            <a:lvl3pPr>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a:solidFill>
                  <a:schemeClr val="tx1"/>
                </a:solidFill>
                <a:latin typeface="Calibri" charset="0"/>
                <a:ea typeface="ＭＳ Ｐゴシック" charset="0"/>
              </a:defRPr>
            </a:lvl3pPr>
            <a:lvl4pPr>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a:solidFill>
                  <a:schemeClr val="tx1"/>
                </a:solidFill>
                <a:latin typeface="Calibri" charset="0"/>
                <a:ea typeface="ＭＳ Ｐゴシック" charset="0"/>
              </a:defRPr>
            </a:lvl4pPr>
            <a:lvl5pPr>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a:solidFill>
                  <a:schemeClr val="tx1"/>
                </a:solidFill>
                <a:latin typeface="Calibri" charset="0"/>
                <a:ea typeface="ＭＳ Ｐゴシック" charset="0"/>
              </a:defRPr>
            </a:lvl5pPr>
            <a:lvl6pPr marL="457200" fontAlgn="base">
              <a:spcBef>
                <a:spcPct val="0"/>
              </a:spcBef>
              <a:spcAft>
                <a:spcPct val="0"/>
              </a:spcAft>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a:solidFill>
                  <a:schemeClr val="tx1"/>
                </a:solidFill>
                <a:latin typeface="Calibri" charset="0"/>
                <a:ea typeface="ＭＳ Ｐゴシック" charset="0"/>
              </a:defRPr>
            </a:lvl6pPr>
            <a:lvl7pPr marL="914400" fontAlgn="base">
              <a:spcBef>
                <a:spcPct val="0"/>
              </a:spcBef>
              <a:spcAft>
                <a:spcPct val="0"/>
              </a:spcAft>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a:solidFill>
                  <a:schemeClr val="tx1"/>
                </a:solidFill>
                <a:latin typeface="Calibri" charset="0"/>
                <a:ea typeface="ＭＳ Ｐゴシック" charset="0"/>
              </a:defRPr>
            </a:lvl7pPr>
            <a:lvl8pPr marL="1371600" fontAlgn="base">
              <a:spcBef>
                <a:spcPct val="0"/>
              </a:spcBef>
              <a:spcAft>
                <a:spcPct val="0"/>
              </a:spcAft>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a:solidFill>
                  <a:schemeClr val="tx1"/>
                </a:solidFill>
                <a:latin typeface="Calibri" charset="0"/>
                <a:ea typeface="ＭＳ Ｐゴシック" charset="0"/>
              </a:defRPr>
            </a:lvl8pPr>
            <a:lvl9pPr marL="1828800" fontAlgn="base">
              <a:spcBef>
                <a:spcPct val="0"/>
              </a:spcBef>
              <a:spcAft>
                <a:spcPct val="0"/>
              </a:spcAft>
              <a:tabLst>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 pos="9880600" algn="l"/>
              </a:tabLst>
              <a:defRPr>
                <a:solidFill>
                  <a:schemeClr val="tx1"/>
                </a:solidFill>
                <a:latin typeface="Calibri" charset="0"/>
                <a:ea typeface="ＭＳ Ｐゴシック" charset="0"/>
              </a:defRPr>
            </a:lvl9pPr>
          </a:lstStyle>
          <a:p>
            <a:pPr algn="ctr">
              <a:buClr>
                <a:srgbClr val="000000"/>
              </a:buClr>
              <a:buSzPct val="100000"/>
              <a:buFont typeface="Times New Roman" charset="0"/>
              <a:buNone/>
            </a:pPr>
            <a:endParaRPr lang="en-US" sz="1600" dirty="0">
              <a:solidFill>
                <a:srgbClr val="364395"/>
              </a:solidFill>
              <a:latin typeface="Comic Sans MS" charset="0"/>
              <a:cs typeface="Arial Unicode MS" charset="0"/>
            </a:endParaRPr>
          </a:p>
          <a:p>
            <a:pPr lvl="1">
              <a:lnSpc>
                <a:spcPct val="90000"/>
              </a:lnSpc>
              <a:spcBef>
                <a:spcPts val="500"/>
              </a:spcBef>
              <a:spcAft>
                <a:spcPts val="1200"/>
              </a:spcAft>
              <a:buClr>
                <a:srgbClr val="FF9966"/>
              </a:buClr>
              <a:buSzPct val="52000"/>
              <a:buFont typeface="Times New Roman" charset="0"/>
              <a:buBlip>
                <a:blip r:embed="rId3"/>
              </a:buBlip>
            </a:pPr>
            <a:r>
              <a:rPr lang="en-US" sz="2200" dirty="0">
                <a:solidFill>
                  <a:srgbClr val="364395"/>
                </a:solidFill>
                <a:latin typeface="Comic Sans MS" charset="0"/>
                <a:cs typeface="Arial Unicode MS" charset="0"/>
              </a:rPr>
              <a:t>Heroes have the capacity to recover throughout the many challenges of the </a:t>
            </a:r>
            <a:r>
              <a:rPr lang="en-US" sz="2200" dirty="0" smtClean="0">
                <a:solidFill>
                  <a:srgbClr val="364395"/>
                </a:solidFill>
                <a:latin typeface="Comic Sans MS" charset="0"/>
                <a:cs typeface="Arial Unicode MS" charset="0"/>
              </a:rPr>
              <a:t>journey – Recovery builds Resilience</a:t>
            </a:r>
          </a:p>
          <a:p>
            <a:pPr lvl="1" algn="just">
              <a:lnSpc>
                <a:spcPct val="90000"/>
              </a:lnSpc>
              <a:spcBef>
                <a:spcPts val="500"/>
              </a:spcBef>
              <a:spcAft>
                <a:spcPts val="1200"/>
              </a:spcAft>
              <a:buClr>
                <a:srgbClr val="FF9966"/>
              </a:buClr>
              <a:buSzPct val="52000"/>
              <a:buFont typeface="Times New Roman" charset="0"/>
              <a:buBlip>
                <a:blip r:embed="rId3"/>
              </a:buBlip>
            </a:pPr>
            <a:r>
              <a:rPr lang="en-US" sz="2200" dirty="0">
                <a:solidFill>
                  <a:srgbClr val="364395"/>
                </a:solidFill>
                <a:latin typeface="Comic Sans MS" charset="0"/>
                <a:cs typeface="Arial Unicode MS" charset="0"/>
              </a:rPr>
              <a:t>Each fall is an occasion to </a:t>
            </a:r>
            <a:r>
              <a:rPr lang="en-US" sz="2200" dirty="0" smtClean="0">
                <a:solidFill>
                  <a:srgbClr val="364395"/>
                </a:solidFill>
                <a:latin typeface="Comic Sans MS" charset="0"/>
                <a:cs typeface="Arial Unicode MS" charset="0"/>
              </a:rPr>
              <a:t>learn</a:t>
            </a:r>
          </a:p>
          <a:p>
            <a:pPr lvl="1" algn="just">
              <a:lnSpc>
                <a:spcPct val="90000"/>
              </a:lnSpc>
              <a:spcBef>
                <a:spcPts val="500"/>
              </a:spcBef>
              <a:buClr>
                <a:srgbClr val="FF9966"/>
              </a:buClr>
              <a:buSzPct val="52000"/>
              <a:buFont typeface="Times New Roman" charset="0"/>
              <a:buBlip>
                <a:blip r:embed="rId3"/>
              </a:buBlip>
            </a:pPr>
            <a:r>
              <a:rPr lang="en-US" sz="2200" dirty="0">
                <a:solidFill>
                  <a:srgbClr val="364395"/>
                </a:solidFill>
                <a:latin typeface="Comic Sans MS" charset="0"/>
                <a:cs typeface="Arial Unicode MS" charset="0"/>
              </a:rPr>
              <a:t>The Recovery </a:t>
            </a:r>
            <a:r>
              <a:rPr lang="en-US" sz="2200" dirty="0" smtClean="0">
                <a:solidFill>
                  <a:srgbClr val="364395"/>
                </a:solidFill>
                <a:latin typeface="Comic Sans MS" charset="0"/>
                <a:cs typeface="Arial Unicode MS" charset="0"/>
              </a:rPr>
              <a:t>is </a:t>
            </a:r>
            <a:r>
              <a:rPr lang="en-US" sz="2200" dirty="0">
                <a:solidFill>
                  <a:srgbClr val="364395"/>
                </a:solidFill>
                <a:latin typeface="Comic Sans MS" charset="0"/>
                <a:cs typeface="Arial Unicode MS" charset="0"/>
              </a:rPr>
              <a:t>rooted in </a:t>
            </a:r>
            <a:r>
              <a:rPr lang="en-US" sz="2200" dirty="0" smtClean="0">
                <a:solidFill>
                  <a:srgbClr val="364395"/>
                </a:solidFill>
                <a:latin typeface="Comic Sans MS" charset="0"/>
                <a:cs typeface="Arial Unicode MS" charset="0"/>
              </a:rPr>
              <a:t>your </a:t>
            </a:r>
            <a:r>
              <a:rPr lang="en-US" sz="2200" dirty="0">
                <a:solidFill>
                  <a:srgbClr val="364395"/>
                </a:solidFill>
                <a:latin typeface="Comic Sans MS" charset="0"/>
                <a:cs typeface="Arial Unicode MS" charset="0"/>
              </a:rPr>
              <a:t>Deep </a:t>
            </a:r>
            <a:r>
              <a:rPr lang="en-US" sz="2200" dirty="0" smtClean="0">
                <a:solidFill>
                  <a:srgbClr val="364395"/>
                </a:solidFill>
                <a:latin typeface="Comic Sans MS" charset="0"/>
                <a:cs typeface="Arial Unicode MS" charset="0"/>
              </a:rPr>
              <a:t>Values</a:t>
            </a:r>
            <a:endParaRPr lang="en-US" sz="2200" dirty="0">
              <a:solidFill>
                <a:srgbClr val="364395"/>
              </a:solidFill>
              <a:latin typeface="Comic Sans MS" charset="0"/>
              <a:cs typeface="Arial Unicode MS" charset="0"/>
            </a:endParaRPr>
          </a:p>
        </p:txBody>
      </p:sp>
      <p:pic>
        <p:nvPicPr>
          <p:cNvPr id="11" name="Picture 10"/>
          <p:cNvPicPr>
            <a:picLocks noChangeAspect="1"/>
          </p:cNvPicPr>
          <p:nvPr/>
        </p:nvPicPr>
        <p:blipFill>
          <a:blip r:embed="rId4"/>
          <a:stretch>
            <a:fillRect/>
          </a:stretch>
        </p:blipFill>
        <p:spPr>
          <a:xfrm>
            <a:off x="4962525" y="3848100"/>
            <a:ext cx="3416300" cy="238760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85423283"/>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 Reflection</a:t>
            </a:r>
            <a:endParaRPr lang="en-US" dirty="0"/>
          </a:p>
        </p:txBody>
      </p:sp>
      <p:sp>
        <p:nvSpPr>
          <p:cNvPr id="3" name="Content Placeholder 2"/>
          <p:cNvSpPr>
            <a:spLocks noGrp="1"/>
          </p:cNvSpPr>
          <p:nvPr>
            <p:ph sz="quarter" idx="1"/>
          </p:nvPr>
        </p:nvSpPr>
        <p:spPr/>
        <p:txBody>
          <a:bodyPr>
            <a:normAutofit lnSpcReduction="10000"/>
          </a:bodyPr>
          <a:lstStyle/>
          <a:p>
            <a:pPr marL="0" marR="0" indent="0">
              <a:spcBef>
                <a:spcPts val="0"/>
              </a:spcBef>
              <a:spcAft>
                <a:spcPts val="0"/>
              </a:spcAft>
              <a:buNone/>
            </a:pPr>
            <a:endParaRPr lang="en-US" dirty="0" smtClean="0">
              <a:effectLst/>
              <a:latin typeface="Times New Roman"/>
              <a:ea typeface="Times New Roman"/>
            </a:endParaRPr>
          </a:p>
          <a:p>
            <a:pPr lvl="0"/>
            <a:r>
              <a:rPr lang="en-US" dirty="0" smtClean="0"/>
              <a:t>Based on what we’ve discussed about the ‘Hero’s Journey’ – think about different ‘journeys’ you’ve taken in your lifetime…</a:t>
            </a:r>
          </a:p>
          <a:p>
            <a:endParaRPr lang="en-US" dirty="0" smtClean="0"/>
          </a:p>
          <a:p>
            <a:pPr lvl="0"/>
            <a:r>
              <a:rPr lang="en-US" dirty="0" smtClean="0"/>
              <a:t>Choose one you want to work with today </a:t>
            </a:r>
          </a:p>
          <a:p>
            <a:endParaRPr lang="en-US" dirty="0" smtClean="0"/>
          </a:p>
          <a:p>
            <a:pPr lvl="0"/>
            <a:r>
              <a:rPr lang="en-US" dirty="0" smtClean="0"/>
              <a:t>Using the Building Your Personal Story handout – make some notes on the different stages of this  journey</a:t>
            </a:r>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443966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Sharing the Journey</a:t>
            </a:r>
            <a:endParaRPr lang="en-US" dirty="0"/>
          </a:p>
        </p:txBody>
      </p:sp>
      <p:sp>
        <p:nvSpPr>
          <p:cNvPr id="3" name="Content Placeholder 2"/>
          <p:cNvSpPr>
            <a:spLocks noGrp="1"/>
          </p:cNvSpPr>
          <p:nvPr>
            <p:ph sz="quarter" idx="1"/>
          </p:nvPr>
        </p:nvSpPr>
        <p:spPr/>
        <p:txBody>
          <a:bodyPr>
            <a:normAutofit/>
          </a:bodyPr>
          <a:lstStyle/>
          <a:p>
            <a:pPr>
              <a:buNone/>
            </a:pPr>
            <a:r>
              <a:rPr lang="en-US" dirty="0" smtClean="0"/>
              <a:t>Share the story of your journey with a partner</a:t>
            </a:r>
          </a:p>
          <a:p>
            <a:pPr>
              <a:buNone/>
            </a:pPr>
            <a:endParaRPr lang="en-US" dirty="0" smtClean="0"/>
          </a:p>
          <a:p>
            <a:pPr>
              <a:buNone/>
            </a:pPr>
            <a:r>
              <a:rPr lang="en-US" dirty="0" smtClean="0"/>
              <a:t>Partner</a:t>
            </a:r>
          </a:p>
          <a:p>
            <a:pPr>
              <a:buFontTx/>
              <a:buChar char="-"/>
            </a:pPr>
            <a:r>
              <a:rPr lang="en-US" dirty="0" smtClean="0"/>
              <a:t>Help draw out details from different parts of the journey</a:t>
            </a:r>
          </a:p>
          <a:p>
            <a:pPr>
              <a:buFontTx/>
              <a:buChar char="-"/>
            </a:pPr>
            <a:r>
              <a:rPr lang="en-US" dirty="0" smtClean="0"/>
              <a:t>Listen for deep values</a:t>
            </a:r>
          </a:p>
          <a:p>
            <a:pPr>
              <a:buFontTx/>
              <a:buChar char="-"/>
            </a:pPr>
            <a:r>
              <a:rPr lang="en-US" dirty="0" smtClean="0"/>
              <a:t>What important learnings occurred?</a:t>
            </a:r>
          </a:p>
          <a:p>
            <a:pPr>
              <a:buNone/>
            </a:pPr>
            <a:endParaRPr lang="en-US" dirty="0" smtClean="0"/>
          </a:p>
          <a:p>
            <a:pPr>
              <a:buNone/>
            </a:pPr>
            <a:r>
              <a:rPr lang="en-US" dirty="0" smtClean="0"/>
              <a:t>15 minutes then switch</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168670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Large Group Discussion</a:t>
            </a:r>
            <a:endParaRPr lang="en-US" dirty="0"/>
          </a:p>
        </p:txBody>
      </p:sp>
      <p:sp>
        <p:nvSpPr>
          <p:cNvPr id="3" name="Content Placeholder 2"/>
          <p:cNvSpPr>
            <a:spLocks noGrp="1"/>
          </p:cNvSpPr>
          <p:nvPr>
            <p:ph sz="quarter" idx="1"/>
          </p:nvPr>
        </p:nvSpPr>
        <p:spPr/>
        <p:txBody>
          <a:bodyPr>
            <a:normAutofit/>
          </a:bodyPr>
          <a:lstStyle/>
          <a:p>
            <a:pPr marL="0">
              <a:spcBef>
                <a:spcPts val="0"/>
              </a:spcBef>
            </a:pPr>
            <a:r>
              <a:rPr lang="en-US" sz="2800" dirty="0" smtClean="0">
                <a:effectLst/>
                <a:latin typeface="Times New Roman"/>
                <a:ea typeface="Times New Roman"/>
              </a:rPr>
              <a:t>What do you take away from your exploration of your journey today?</a:t>
            </a:r>
          </a:p>
          <a:p>
            <a:pPr marL="822960" lvl="3">
              <a:spcBef>
                <a:spcPts val="0"/>
              </a:spcBef>
            </a:pPr>
            <a:r>
              <a:rPr lang="en-US" sz="2400" dirty="0" smtClean="0">
                <a:solidFill>
                  <a:srgbClr val="000000"/>
                </a:solidFill>
                <a:effectLst/>
                <a:latin typeface="Times New Roman"/>
                <a:ea typeface="Times New Roman"/>
              </a:rPr>
              <a:t>Surprises?</a:t>
            </a:r>
          </a:p>
          <a:p>
            <a:pPr marL="822960" lvl="3">
              <a:spcBef>
                <a:spcPts val="0"/>
              </a:spcBef>
            </a:pPr>
            <a:r>
              <a:rPr lang="en-US" sz="2400" dirty="0" smtClean="0">
                <a:solidFill>
                  <a:srgbClr val="000000"/>
                </a:solidFill>
                <a:effectLst/>
                <a:latin typeface="Times New Roman"/>
                <a:ea typeface="Times New Roman"/>
              </a:rPr>
              <a:t>What got clarified?</a:t>
            </a:r>
          </a:p>
          <a:p>
            <a:pPr marL="822960" lvl="3">
              <a:spcBef>
                <a:spcPts val="0"/>
              </a:spcBef>
            </a:pPr>
            <a:r>
              <a:rPr lang="en-US" sz="2400" dirty="0" smtClean="0">
                <a:solidFill>
                  <a:srgbClr val="000000"/>
                </a:solidFill>
                <a:effectLst/>
                <a:latin typeface="Times New Roman"/>
                <a:ea typeface="Times New Roman"/>
              </a:rPr>
              <a:t>What opened?</a:t>
            </a:r>
          </a:p>
          <a:p>
            <a:pPr marL="822960" lvl="3">
              <a:spcBef>
                <a:spcPts val="0"/>
              </a:spcBef>
            </a:pPr>
            <a:r>
              <a:rPr lang="en-US" sz="2400" dirty="0" smtClean="0">
                <a:solidFill>
                  <a:srgbClr val="000000"/>
                </a:solidFill>
                <a:latin typeface="Times New Roman"/>
                <a:ea typeface="Times New Roman"/>
              </a:rPr>
              <a:t>Role of teachers and guides</a:t>
            </a:r>
          </a:p>
          <a:p>
            <a:pPr marL="822960" lvl="3">
              <a:spcBef>
                <a:spcPts val="0"/>
              </a:spcBef>
            </a:pPr>
            <a:r>
              <a:rPr lang="en-US" sz="2400" dirty="0" smtClean="0">
                <a:solidFill>
                  <a:srgbClr val="000000"/>
                </a:solidFill>
                <a:effectLst/>
                <a:latin typeface="Times New Roman"/>
                <a:ea typeface="Times New Roman"/>
              </a:rPr>
              <a:t>Learning</a:t>
            </a:r>
          </a:p>
          <a:p>
            <a:pPr marL="822960" lvl="3">
              <a:spcBef>
                <a:spcPts val="0"/>
              </a:spcBef>
            </a:pPr>
            <a:r>
              <a:rPr lang="en-US" sz="2400" dirty="0" smtClean="0">
                <a:solidFill>
                  <a:srgbClr val="000000"/>
                </a:solidFill>
                <a:latin typeface="Times New Roman"/>
                <a:ea typeface="Times New Roman"/>
              </a:rPr>
              <a:t>Wisdom</a:t>
            </a:r>
          </a:p>
          <a:p>
            <a:pPr marL="274320" lvl="1">
              <a:spcBef>
                <a:spcPts val="0"/>
              </a:spcBef>
            </a:pPr>
            <a:endParaRPr lang="en-US" sz="2800" dirty="0" smtClean="0">
              <a:solidFill>
                <a:schemeClr val="tx1"/>
              </a:solidFill>
              <a:latin typeface="Times New Roman"/>
              <a:ea typeface="Times New Roman"/>
            </a:endParaRPr>
          </a:p>
          <a:p>
            <a:pPr marL="274320" lvl="1">
              <a:spcBef>
                <a:spcPts val="0"/>
              </a:spcBef>
            </a:pPr>
            <a:r>
              <a:rPr lang="en-US" sz="2800" dirty="0" smtClean="0">
                <a:solidFill>
                  <a:schemeClr val="tx1"/>
                </a:solidFill>
                <a:latin typeface="Times New Roman"/>
                <a:ea typeface="Times New Roman"/>
              </a:rPr>
              <a:t>How can this process be helpful to you going forward?</a:t>
            </a:r>
            <a:endParaRPr lang="en-US" sz="2800" dirty="0" smtClean="0">
              <a:solidFill>
                <a:schemeClr val="tx1"/>
              </a:solidFill>
              <a:effectLst/>
              <a:latin typeface="Times New Roman"/>
              <a:ea typeface="Times New Roman"/>
            </a:endParaRPr>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615177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1 Afternoon</a:t>
            </a:r>
            <a:endParaRPr lang="en-US" dirty="0"/>
          </a:p>
        </p:txBody>
      </p:sp>
      <p:sp>
        <p:nvSpPr>
          <p:cNvPr id="3" name="Content Placeholder 2"/>
          <p:cNvSpPr>
            <a:spLocks noGrp="1"/>
          </p:cNvSpPr>
          <p:nvPr>
            <p:ph sz="quarter" idx="1"/>
          </p:nvPr>
        </p:nvSpPr>
        <p:spPr/>
        <p:txBody>
          <a:bodyPr/>
          <a:lstStyle/>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Cohort Journey</a:t>
            </a:r>
            <a:endParaRPr lang="en-US" dirty="0"/>
          </a:p>
        </p:txBody>
      </p:sp>
      <p:sp>
        <p:nvSpPr>
          <p:cNvPr id="3" name="Content Placeholder 2"/>
          <p:cNvSpPr>
            <a:spLocks noGrp="1"/>
          </p:cNvSpPr>
          <p:nvPr>
            <p:ph sz="quarter" idx="1"/>
          </p:nvPr>
        </p:nvSpPr>
        <p:spPr/>
        <p:txBody>
          <a:bodyPr/>
          <a:lstStyle/>
          <a:p>
            <a:r>
              <a:rPr lang="en-US" dirty="0" smtClean="0"/>
              <a:t>Highlights of each of cohort sessions</a:t>
            </a:r>
          </a:p>
          <a:p>
            <a:r>
              <a:rPr lang="en-US" dirty="0" smtClean="0"/>
              <a:t>Stations around the room for each session</a:t>
            </a:r>
          </a:p>
          <a:p>
            <a:pPr lvl="1"/>
            <a:r>
              <a:rPr lang="en-US" dirty="0" smtClean="0"/>
              <a:t>Major impact - big breakthrough – important take away</a:t>
            </a:r>
          </a:p>
          <a:p>
            <a:r>
              <a:rPr lang="en-US" dirty="0" smtClean="0"/>
              <a:t>Reports from each session group</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Stand for As a Leader</a:t>
            </a:r>
            <a:endParaRPr lang="en-US" dirty="0"/>
          </a:p>
        </p:txBody>
      </p:sp>
      <p:sp>
        <p:nvSpPr>
          <p:cNvPr id="3" name="Content Placeholder 2"/>
          <p:cNvSpPr>
            <a:spLocks noGrp="1"/>
          </p:cNvSpPr>
          <p:nvPr>
            <p:ph sz="quarter" idx="1"/>
          </p:nvPr>
        </p:nvSpPr>
        <p:spPr/>
        <p:txBody>
          <a:bodyPr>
            <a:normAutofit fontScale="85000" lnSpcReduction="20000"/>
          </a:bodyPr>
          <a:lstStyle/>
          <a:p>
            <a:pPr marL="0" marR="0">
              <a:spcBef>
                <a:spcPts val="0"/>
              </a:spcBef>
              <a:spcAft>
                <a:spcPts val="0"/>
              </a:spcAft>
            </a:pPr>
            <a:r>
              <a:rPr lang="en-US" sz="3294" dirty="0" smtClean="0">
                <a:effectLst/>
                <a:latin typeface="Times New Roman"/>
                <a:ea typeface="Times New Roman"/>
              </a:rPr>
              <a:t>Think back </a:t>
            </a:r>
            <a:r>
              <a:rPr lang="en-US" sz="3294" dirty="0" smtClean="0">
                <a:latin typeface="Times New Roman"/>
                <a:ea typeface="Times New Roman"/>
              </a:rPr>
              <a:t>over your cohort journey</a:t>
            </a:r>
            <a:r>
              <a:rPr lang="en-US" sz="3294" dirty="0" smtClean="0">
                <a:effectLst/>
                <a:latin typeface="Times New Roman"/>
                <a:ea typeface="Times New Roman"/>
              </a:rPr>
              <a:t> … what stands out … make a few notes to yourself … </a:t>
            </a:r>
          </a:p>
          <a:p>
            <a:pPr marL="548640" lvl="2">
              <a:spcBef>
                <a:spcPts val="0"/>
              </a:spcBef>
              <a:buFont typeface="Arial"/>
              <a:buChar char="•"/>
            </a:pPr>
            <a:r>
              <a:rPr lang="en-US" sz="2824" dirty="0" smtClean="0">
                <a:solidFill>
                  <a:srgbClr val="0000FF"/>
                </a:solidFill>
                <a:latin typeface="Times New Roman"/>
                <a:ea typeface="Times New Roman"/>
              </a:rPr>
              <a:t>Your journaling reflections &amp; coaching conversations</a:t>
            </a:r>
          </a:p>
          <a:p>
            <a:pPr marL="548640" lvl="2">
              <a:spcBef>
                <a:spcPts val="0"/>
              </a:spcBef>
              <a:buFont typeface="Arial"/>
              <a:buChar char="•"/>
            </a:pPr>
            <a:r>
              <a:rPr lang="en-US" sz="2824" dirty="0" smtClean="0">
                <a:solidFill>
                  <a:srgbClr val="0000FF"/>
                </a:solidFill>
                <a:latin typeface="Times New Roman"/>
                <a:ea typeface="Times New Roman"/>
              </a:rPr>
              <a:t>Interactions you’ve had with cohort members</a:t>
            </a:r>
          </a:p>
          <a:p>
            <a:pPr marL="548640" lvl="2">
              <a:spcBef>
                <a:spcPts val="0"/>
              </a:spcBef>
              <a:buFont typeface="Arial"/>
              <a:buChar char="•"/>
            </a:pPr>
            <a:r>
              <a:rPr lang="en-US" sz="2824" dirty="0" smtClean="0">
                <a:solidFill>
                  <a:srgbClr val="0000FF"/>
                </a:solidFill>
                <a:latin typeface="Times New Roman"/>
                <a:ea typeface="Times New Roman"/>
              </a:rPr>
              <a:t>Experiences in your CBP teams</a:t>
            </a:r>
          </a:p>
          <a:p>
            <a:pPr marL="548640" lvl="2">
              <a:spcBef>
                <a:spcPts val="0"/>
              </a:spcBef>
              <a:buFont typeface="Arial"/>
              <a:buChar char="•"/>
            </a:pPr>
            <a:r>
              <a:rPr lang="en-US" sz="2824" dirty="0" smtClean="0">
                <a:solidFill>
                  <a:srgbClr val="0000FF"/>
                </a:solidFill>
                <a:latin typeface="Times New Roman"/>
                <a:ea typeface="Times New Roman"/>
              </a:rPr>
              <a:t>Your values list from session II</a:t>
            </a:r>
          </a:p>
          <a:p>
            <a:pPr marL="548640" lvl="2">
              <a:spcBef>
                <a:spcPts val="0"/>
              </a:spcBef>
              <a:buFont typeface="Arial"/>
              <a:buChar char="•"/>
            </a:pPr>
            <a:r>
              <a:rPr lang="en-US" sz="2824" dirty="0" smtClean="0">
                <a:solidFill>
                  <a:srgbClr val="0000FF"/>
                </a:solidFill>
                <a:latin typeface="Times New Roman"/>
                <a:ea typeface="Times New Roman"/>
              </a:rPr>
              <a:t>Messages from – SES presenters – Instructors</a:t>
            </a:r>
          </a:p>
          <a:p>
            <a:pPr marL="548640" lvl="2">
              <a:spcBef>
                <a:spcPts val="0"/>
              </a:spcBef>
              <a:buFont typeface="Arial"/>
              <a:buChar char="•"/>
            </a:pPr>
            <a:r>
              <a:rPr lang="en-US" sz="2824" dirty="0" smtClean="0">
                <a:solidFill>
                  <a:srgbClr val="0000FF"/>
                </a:solidFill>
                <a:latin typeface="Times New Roman"/>
                <a:ea typeface="Times New Roman"/>
              </a:rPr>
              <a:t>Gettysburg: What’s worth living for… dying for?</a:t>
            </a:r>
          </a:p>
          <a:p>
            <a:pPr marL="548640" lvl="2">
              <a:spcBef>
                <a:spcPts val="0"/>
              </a:spcBef>
              <a:buFont typeface="Arial"/>
              <a:buChar char="•"/>
            </a:pPr>
            <a:r>
              <a:rPr lang="en-US" sz="2824" dirty="0" smtClean="0">
                <a:solidFill>
                  <a:srgbClr val="0000FF"/>
                </a:solidFill>
                <a:latin typeface="Times New Roman"/>
                <a:ea typeface="Times New Roman"/>
              </a:rPr>
              <a:t>Your personal ethical frame of reference</a:t>
            </a:r>
          </a:p>
          <a:p>
            <a:pPr marL="548640" lvl="2">
              <a:spcBef>
                <a:spcPts val="0"/>
              </a:spcBef>
              <a:buFont typeface="Arial"/>
              <a:buChar char="•"/>
            </a:pPr>
            <a:r>
              <a:rPr lang="en-US" sz="2824" dirty="0" smtClean="0">
                <a:solidFill>
                  <a:srgbClr val="0000FF"/>
                </a:solidFill>
                <a:latin typeface="Times New Roman"/>
                <a:ea typeface="Times New Roman"/>
              </a:rPr>
              <a:t>The leadership imperative from earlier today</a:t>
            </a:r>
          </a:p>
          <a:p>
            <a:pPr marL="548640" lvl="2">
              <a:spcBef>
                <a:spcPts val="0"/>
              </a:spcBef>
            </a:pPr>
            <a:endParaRPr lang="en-US" sz="2824" dirty="0" smtClean="0">
              <a:latin typeface="Times New Roman"/>
              <a:ea typeface="Times New Roman"/>
            </a:endParaRPr>
          </a:p>
          <a:p>
            <a:pPr marL="548640" lvl="2">
              <a:spcBef>
                <a:spcPts val="0"/>
              </a:spcBef>
            </a:pPr>
            <a:endParaRPr lang="en-US" sz="2824" dirty="0" smtClean="0">
              <a:latin typeface="Times New Roman"/>
              <a:ea typeface="Times New Roman"/>
            </a:endParaRPr>
          </a:p>
          <a:p>
            <a:pPr marL="548640" lvl="2">
              <a:spcBef>
                <a:spcPts val="0"/>
              </a:spcBef>
              <a:buNone/>
            </a:pPr>
            <a:r>
              <a:rPr lang="en-US" sz="2824" dirty="0" smtClean="0">
                <a:latin typeface="Times New Roman"/>
                <a:ea typeface="Times New Roman"/>
              </a:rPr>
              <a:t>➙ What do you stand for?</a:t>
            </a:r>
          </a:p>
          <a:p>
            <a:pPr marL="548640" lvl="2">
              <a:spcBef>
                <a:spcPts val="0"/>
              </a:spcBef>
              <a:buNone/>
            </a:pPr>
            <a:r>
              <a:rPr lang="en-US" sz="2824" dirty="0" smtClean="0">
                <a:latin typeface="Times New Roman"/>
                <a:ea typeface="Times New Roman"/>
              </a:rPr>
              <a:t>➙ What do you want to be known for?</a:t>
            </a:r>
          </a:p>
          <a:p>
            <a:pPr marL="0" marR="0">
              <a:spcBef>
                <a:spcPts val="0"/>
              </a:spcBef>
              <a:spcAft>
                <a:spcPts val="0"/>
              </a:spcAft>
            </a:pPr>
            <a:endParaRPr lang="en-US" sz="3294" dirty="0" smtClean="0">
              <a:effectLst/>
              <a:latin typeface="Times New Roman"/>
              <a:ea typeface="Times New Roman"/>
            </a:endParaRPr>
          </a:p>
          <a:p>
            <a:pPr marL="548640" lvl="2">
              <a:spcBef>
                <a:spcPts val="0"/>
              </a:spcBef>
            </a:pPr>
            <a:endParaRPr lang="en-US" sz="2824" dirty="0" smtClean="0">
              <a:latin typeface="Times New Roman"/>
              <a:ea typeface="Times New Roman"/>
            </a:endParaRPr>
          </a:p>
          <a:p>
            <a:pPr marL="0" marR="0">
              <a:spcBef>
                <a:spcPts val="0"/>
              </a:spcBef>
              <a:spcAft>
                <a:spcPts val="0"/>
              </a:spcAft>
            </a:pPr>
            <a:endParaRPr lang="en-US" dirty="0" smtClean="0">
              <a:latin typeface="Times New Roman"/>
              <a:ea typeface="Times New Roman"/>
            </a:endParaRPr>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143761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Your Stories</a:t>
            </a:r>
            <a:endParaRPr lang="en-US" dirty="0"/>
          </a:p>
        </p:txBody>
      </p:sp>
      <p:sp>
        <p:nvSpPr>
          <p:cNvPr id="3" name="Content Placeholder 2"/>
          <p:cNvSpPr>
            <a:spLocks noGrp="1"/>
          </p:cNvSpPr>
          <p:nvPr>
            <p:ph sz="quarter" idx="1"/>
          </p:nvPr>
        </p:nvSpPr>
        <p:spPr/>
        <p:txBody>
          <a:bodyPr/>
          <a:lstStyle/>
          <a:p>
            <a:r>
              <a:rPr lang="en-US" dirty="0" smtClean="0"/>
              <a:t>Choose a picture that captures what you stand for as a leader and what you want to be known for…</a:t>
            </a:r>
          </a:p>
          <a:p>
            <a:endParaRPr lang="en-US" dirty="0" smtClean="0"/>
          </a:p>
          <a:p>
            <a:r>
              <a:rPr lang="en-US" dirty="0" smtClean="0"/>
              <a:t>At your tables – tell the story of your picture … what does it say about you, who you are as a leader and who you aspire to become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Footer Placeholder 3"/>
          <p:cNvSpPr>
            <a:spLocks noGrp="1"/>
          </p:cNvSpPr>
          <p:nvPr>
            <p:ph type="ftr" sz="quarter" idx="11"/>
          </p:nvPr>
        </p:nvSpPr>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fld id="{9681C7C3-790D-994D-932C-FC14E3143E68}" type="slidenum">
              <a:rPr lang="nl-NL" sz="1200">
                <a:solidFill>
                  <a:srgbClr val="898989"/>
                </a:solidFill>
                <a:latin typeface="Calibri" charset="0"/>
              </a:rPr>
              <a:pPr eaLnBrk="1" fontAlgn="base" hangingPunct="1">
                <a:spcBef>
                  <a:spcPct val="0"/>
                </a:spcBef>
                <a:spcAft>
                  <a:spcPct val="0"/>
                </a:spcAft>
              </a:pPr>
              <a:t>29</a:t>
            </a:fld>
            <a:endParaRPr lang="nl-NL" sz="1200">
              <a:solidFill>
                <a:srgbClr val="898989"/>
              </a:solidFill>
              <a:latin typeface="Calibri" charset="0"/>
            </a:endParaRPr>
          </a:p>
        </p:txBody>
      </p:sp>
      <p:sp>
        <p:nvSpPr>
          <p:cNvPr id="35843" name="Rectangle 2"/>
          <p:cNvSpPr>
            <a:spLocks noGrp="1" noChangeArrowheads="1"/>
          </p:cNvSpPr>
          <p:nvPr>
            <p:ph type="title"/>
          </p:nvPr>
        </p:nvSpPr>
        <p:spPr/>
        <p:txBody>
          <a:bodyPr/>
          <a:lstStyle/>
          <a:p>
            <a:r>
              <a:rPr lang="en-GB">
                <a:latin typeface="Calibri" charset="0"/>
                <a:ea typeface="ＭＳ Ｐゴシック" charset="0"/>
                <a:cs typeface="ＭＳ Ｐゴシック" charset="0"/>
              </a:rPr>
              <a:t>Narratives </a:t>
            </a:r>
            <a:endParaRPr lang="en-US">
              <a:latin typeface="Calibri" charset="0"/>
              <a:ea typeface="ＭＳ Ｐゴシック" charset="0"/>
              <a:cs typeface="ＭＳ Ｐゴシック" charset="0"/>
            </a:endParaRPr>
          </a:p>
        </p:txBody>
      </p:sp>
      <p:sp>
        <p:nvSpPr>
          <p:cNvPr id="35844" name="Text Box 3"/>
          <p:cNvSpPr txBox="1">
            <a:spLocks noChangeArrowheads="1"/>
          </p:cNvSpPr>
          <p:nvPr/>
        </p:nvSpPr>
        <p:spPr bwMode="auto">
          <a:xfrm>
            <a:off x="1447800" y="2209800"/>
            <a:ext cx="6477000" cy="41370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GB" sz="2800" b="1"/>
              <a:t>A </a:t>
            </a:r>
            <a:r>
              <a:rPr lang="en-GB" sz="2800" b="1" i="1"/>
              <a:t>Narrative</a:t>
            </a:r>
            <a:r>
              <a:rPr lang="en-GB" sz="2800" b="1"/>
              <a:t> links a set of events in some kind of causal sequence</a:t>
            </a:r>
          </a:p>
          <a:p>
            <a:pPr algn="ctr">
              <a:spcBef>
                <a:spcPct val="50000"/>
              </a:spcBef>
            </a:pPr>
            <a:endParaRPr lang="en-GB" sz="2800" b="1"/>
          </a:p>
          <a:p>
            <a:pPr algn="ctr">
              <a:spcBef>
                <a:spcPct val="50000"/>
              </a:spcBef>
            </a:pPr>
            <a:r>
              <a:rPr lang="en-GB" sz="2800" b="1" i="1"/>
              <a:t>Narratives</a:t>
            </a:r>
            <a:r>
              <a:rPr lang="en-GB" sz="2800" b="1"/>
              <a:t> create compelling pictures of a leader’s goals and intentions</a:t>
            </a:r>
          </a:p>
          <a:p>
            <a:pPr algn="ctr">
              <a:spcBef>
                <a:spcPct val="50000"/>
              </a:spcBef>
            </a:pPr>
            <a:endParaRPr lang="en-GB" sz="2800" b="1"/>
          </a:p>
          <a:p>
            <a:pPr algn="ctr">
              <a:spcBef>
                <a:spcPct val="50000"/>
              </a:spcBef>
            </a:pPr>
            <a:endParaRPr lang="en-US" sz="1800" b="1"/>
          </a:p>
        </p:txBody>
      </p:sp>
      <p:sp>
        <p:nvSpPr>
          <p:cNvPr id="35845" name="Text Box 4"/>
          <p:cNvSpPr txBox="1">
            <a:spLocks noChangeArrowheads="1"/>
          </p:cNvSpPr>
          <p:nvPr/>
        </p:nvSpPr>
        <p:spPr bwMode="auto">
          <a:xfrm>
            <a:off x="5505450" y="0"/>
            <a:ext cx="184150" cy="24606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CH" sz="1000"/>
              <a:t>	</a:t>
            </a:r>
            <a:endParaRPr lang="fr-CH" sz="1000" b="1">
              <a:solidFill>
                <a:srgbClr val="009900"/>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587525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Agenda</a:t>
            </a:r>
            <a:endParaRPr lang="en-US" dirty="0">
              <a:solidFill>
                <a:srgbClr val="FF0000"/>
              </a:solidFill>
            </a:endParaRPr>
          </a:p>
        </p:txBody>
      </p:sp>
      <p:sp>
        <p:nvSpPr>
          <p:cNvPr id="3" name="Content Placeholder 2"/>
          <p:cNvSpPr>
            <a:spLocks noGrp="1"/>
          </p:cNvSpPr>
          <p:nvPr>
            <p:ph sz="quarter" idx="1"/>
          </p:nvPr>
        </p:nvSpPr>
        <p:spPr/>
        <p:txBody>
          <a:bodyPr>
            <a:normAutofit fontScale="62500" lnSpcReduction="20000"/>
          </a:bodyPr>
          <a:lstStyle/>
          <a:p>
            <a:pPr marL="0" lvl="0" indent="0">
              <a:buNone/>
            </a:pPr>
            <a:r>
              <a:rPr lang="en-US" sz="2800" u="sng" dirty="0" smtClean="0"/>
              <a:t>Day 1</a:t>
            </a:r>
          </a:p>
          <a:p>
            <a:r>
              <a:rPr lang="en-US" sz="2800" dirty="0" smtClean="0"/>
              <a:t>Context/Environmental Scan – Leadership of the Future</a:t>
            </a:r>
          </a:p>
          <a:p>
            <a:pPr lvl="0"/>
            <a:r>
              <a:rPr lang="en-US" sz="2800" dirty="0"/>
              <a:t>Our Leadership Journeys and What We’ve Learned Along the </a:t>
            </a:r>
            <a:r>
              <a:rPr lang="en-US" sz="2800" dirty="0" smtClean="0"/>
              <a:t>Way</a:t>
            </a:r>
          </a:p>
          <a:p>
            <a:pPr lvl="0"/>
            <a:r>
              <a:rPr lang="en-US" sz="2800" dirty="0" smtClean="0"/>
              <a:t>Clarifying our Leadership Stand</a:t>
            </a:r>
          </a:p>
          <a:p>
            <a:pPr lvl="0"/>
            <a:r>
              <a:rPr lang="en-US" sz="2800" dirty="0" smtClean="0"/>
              <a:t>Begin Crafting Leadership Stories</a:t>
            </a:r>
          </a:p>
          <a:p>
            <a:pPr marL="0" lvl="0" indent="0">
              <a:buNone/>
            </a:pPr>
            <a:endParaRPr lang="en-US" sz="2800" dirty="0"/>
          </a:p>
          <a:p>
            <a:pPr marL="0" lvl="0" indent="0">
              <a:buNone/>
            </a:pPr>
            <a:r>
              <a:rPr lang="en-US" sz="2800" u="sng" dirty="0" smtClean="0"/>
              <a:t>Day 2</a:t>
            </a:r>
          </a:p>
          <a:p>
            <a:pPr lvl="0"/>
            <a:r>
              <a:rPr lang="en-US" sz="2800" dirty="0" smtClean="0"/>
              <a:t>Delivering our Stories</a:t>
            </a:r>
          </a:p>
          <a:p>
            <a:pPr lvl="0"/>
            <a:r>
              <a:rPr lang="en-US" sz="2800" dirty="0" smtClean="0"/>
              <a:t>Building our Community Based Project Stories</a:t>
            </a:r>
          </a:p>
          <a:p>
            <a:pPr lvl="0"/>
            <a:r>
              <a:rPr lang="en-US" sz="2800" dirty="0" smtClean="0"/>
              <a:t>Leadership Development Planning </a:t>
            </a:r>
          </a:p>
          <a:p>
            <a:pPr lvl="0"/>
            <a:r>
              <a:rPr lang="en-US" sz="2800" dirty="0" smtClean="0"/>
              <a:t>Preview of February</a:t>
            </a:r>
          </a:p>
          <a:p>
            <a:pPr lvl="0"/>
            <a:endParaRPr lang="en-US" sz="2800" dirty="0" smtClean="0"/>
          </a:p>
          <a:p>
            <a:pPr lvl="0">
              <a:buNone/>
            </a:pPr>
            <a:r>
              <a:rPr lang="en-US" sz="2800" u="sng" dirty="0" smtClean="0"/>
              <a:t>Day 3</a:t>
            </a:r>
          </a:p>
          <a:p>
            <a:pPr lvl="0"/>
            <a:r>
              <a:rPr lang="en-US" sz="2800" dirty="0" smtClean="0"/>
              <a:t>Book Review Marketplace</a:t>
            </a:r>
          </a:p>
          <a:p>
            <a:pPr lvl="0"/>
            <a:r>
              <a:rPr lang="en-US" sz="2800" dirty="0" smtClean="0"/>
              <a:t>CBP Team Coaching &amp; Feedback</a:t>
            </a:r>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649974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pPr eaLnBrk="1" hangingPunct="1"/>
            <a:r>
              <a:rPr lang="en-US" dirty="0" smtClean="0">
                <a:solidFill>
                  <a:srgbClr val="547779"/>
                </a:solidFill>
                <a:latin typeface="Times New Roman"/>
                <a:cs typeface="Times New Roman"/>
              </a:rPr>
              <a:t>Storytelling ROI</a:t>
            </a:r>
          </a:p>
        </p:txBody>
      </p:sp>
      <p:sp>
        <p:nvSpPr>
          <p:cNvPr id="81923" name="Content Placeholder 2"/>
          <p:cNvSpPr>
            <a:spLocks noGrp="1"/>
          </p:cNvSpPr>
          <p:nvPr>
            <p:ph sz="quarter" idx="1"/>
          </p:nvPr>
        </p:nvSpPr>
        <p:spPr>
          <a:xfrm>
            <a:off x="301625" y="1527175"/>
            <a:ext cx="8504238" cy="4572000"/>
          </a:xfrm>
        </p:spPr>
        <p:txBody>
          <a:bodyPr>
            <a:normAutofit lnSpcReduction="10000"/>
          </a:bodyPr>
          <a:lstStyle/>
          <a:p>
            <a:pPr eaLnBrk="1" hangingPunct="1"/>
            <a:r>
              <a:rPr lang="en-US" dirty="0" smtClean="0"/>
              <a:t>78% of a leader’s work involves ‘talking’ </a:t>
            </a:r>
            <a:r>
              <a:rPr lang="en-US" sz="1600" i="1" dirty="0" smtClean="0"/>
              <a:t>(Mintzberg)</a:t>
            </a:r>
          </a:p>
          <a:p>
            <a:pPr lvl="1" eaLnBrk="1" hangingPunct="1"/>
            <a:r>
              <a:rPr lang="en-US" dirty="0" smtClean="0">
                <a:solidFill>
                  <a:srgbClr val="000000"/>
                </a:solidFill>
              </a:rPr>
              <a:t>Get your message to stick better - increase your effectiveness</a:t>
            </a:r>
            <a:endParaRPr lang="en-US" sz="1300" i="1" dirty="0" smtClean="0">
              <a:solidFill>
                <a:srgbClr val="000000"/>
              </a:solidFill>
            </a:endParaRPr>
          </a:p>
          <a:p>
            <a:pPr eaLnBrk="1" hangingPunct="1">
              <a:buFont typeface="Wingdings 2" pitchFamily="-65" charset="2"/>
              <a:buNone/>
            </a:pPr>
            <a:endParaRPr lang="en-US" sz="1800" i="1" dirty="0" smtClean="0"/>
          </a:p>
          <a:p>
            <a:pPr eaLnBrk="1" hangingPunct="1"/>
            <a:r>
              <a:rPr lang="en-US" dirty="0" smtClean="0"/>
              <a:t>What’s the cost of telling a story?  </a:t>
            </a:r>
          </a:p>
          <a:p>
            <a:pPr lvl="1" eaLnBrk="1" hangingPunct="1"/>
            <a:r>
              <a:rPr lang="en-US" dirty="0" smtClean="0">
                <a:solidFill>
                  <a:srgbClr val="000000"/>
                </a:solidFill>
              </a:rPr>
              <a:t>Ergo - ROI can be massive … </a:t>
            </a:r>
          </a:p>
          <a:p>
            <a:pPr eaLnBrk="1" hangingPunct="1">
              <a:buFont typeface="Wingdings 2" pitchFamily="-65" charset="2"/>
              <a:buNone/>
            </a:pPr>
            <a:endParaRPr lang="en-US" dirty="0" smtClean="0"/>
          </a:p>
          <a:p>
            <a:pPr eaLnBrk="1" hangingPunct="1"/>
            <a:r>
              <a:rPr lang="en-US" dirty="0" smtClean="0"/>
              <a:t>Study of 50 Six Sigma BPR Efforts </a:t>
            </a:r>
          </a:p>
          <a:p>
            <a:pPr lvl="1" eaLnBrk="1" hangingPunct="1"/>
            <a:r>
              <a:rPr lang="en-US" dirty="0" smtClean="0">
                <a:solidFill>
                  <a:schemeClr val="tx1"/>
                </a:solidFill>
              </a:rPr>
              <a:t>42% exceeded targets by 200-300% </a:t>
            </a:r>
          </a:p>
          <a:p>
            <a:pPr lvl="1" eaLnBrk="1" hangingPunct="1"/>
            <a:r>
              <a:rPr lang="en-US" dirty="0" smtClean="0">
                <a:solidFill>
                  <a:schemeClr val="tx1"/>
                </a:solidFill>
              </a:rPr>
              <a:t>A key differentiator – intentional storytelling to put the effort in context, make the case for why this, why now and show the way forward</a:t>
            </a:r>
          </a:p>
          <a:p>
            <a:pPr eaLnBrk="1" hangingPunct="1">
              <a:buNone/>
            </a:pPr>
            <a:endParaRPr lang="en-US" dirty="0" smtClean="0">
              <a:solidFill>
                <a:srgbClr val="FF0000"/>
              </a:solidFill>
            </a:endParaRPr>
          </a:p>
          <a:p>
            <a:pPr eaLnBrk="1" hangingPunct="1"/>
            <a:endParaRPr lang="en-US" dirty="0" smtClean="0">
              <a:solidFill>
                <a:srgbClr val="FF0000"/>
              </a:solidFill>
            </a:endParaRPr>
          </a:p>
          <a:p>
            <a:pPr eaLnBrk="1" hangingPunct="1"/>
            <a:endParaRPr lang="en-US" dirty="0" smtClean="0">
              <a:solidFill>
                <a:srgbClr val="FF0000"/>
              </a:solidFill>
            </a:endParaRPr>
          </a:p>
          <a:p>
            <a:pPr eaLnBrk="1" hangingPunct="1"/>
            <a:endParaRPr lang="en-US" dirty="0" smtClean="0">
              <a:solidFill>
                <a:srgbClr val="FF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Title 1"/>
          <p:cNvSpPr>
            <a:spLocks noGrp="1"/>
          </p:cNvSpPr>
          <p:nvPr>
            <p:ph type="title"/>
          </p:nvPr>
        </p:nvSpPr>
        <p:spPr>
          <a:xfrm>
            <a:off x="905279" y="445829"/>
            <a:ext cx="7984195" cy="675498"/>
          </a:xfrm>
        </p:spPr>
        <p:txBody>
          <a:bodyPr>
            <a:normAutofit fontScale="90000"/>
          </a:bodyPr>
          <a:lstStyle/>
          <a:p>
            <a:r>
              <a:rPr lang="en-US" sz="3556" dirty="0">
                <a:latin typeface="Calibri" charset="0"/>
                <a:ea typeface="ＭＳ Ｐゴシック" charset="0"/>
                <a:cs typeface="ＭＳ Ｐゴシック" charset="0"/>
              </a:rPr>
              <a:t>Powerful Stories – Three Elements - Aristotle</a:t>
            </a:r>
            <a:r>
              <a:rPr lang="en-US" sz="3200" dirty="0">
                <a:latin typeface="Calibri" charset="0"/>
                <a:ea typeface="ＭＳ Ｐゴシック" charset="0"/>
                <a:cs typeface="ＭＳ Ｐゴシック" charset="0"/>
              </a:rPr>
              <a:t/>
            </a:r>
            <a:br>
              <a:rPr lang="en-US" sz="3200" dirty="0">
                <a:latin typeface="Calibri" charset="0"/>
                <a:ea typeface="ＭＳ Ｐゴシック" charset="0"/>
                <a:cs typeface="ＭＳ Ｐゴシック" charset="0"/>
              </a:rPr>
            </a:br>
            <a:endParaRPr lang="en-US" sz="3200" dirty="0">
              <a:latin typeface="Calibri" charset="0"/>
              <a:ea typeface="ＭＳ Ｐゴシック" charset="0"/>
              <a:cs typeface="ＭＳ Ｐゴシック" charset="0"/>
            </a:endParaRPr>
          </a:p>
        </p:txBody>
      </p:sp>
      <p:sp>
        <p:nvSpPr>
          <p:cNvPr id="37891" name="Content Placeholder 3"/>
          <p:cNvSpPr>
            <a:spLocks noGrp="1"/>
          </p:cNvSpPr>
          <p:nvPr>
            <p:ph idx="1"/>
          </p:nvPr>
        </p:nvSpPr>
        <p:spPr>
          <a:xfrm>
            <a:off x="457200" y="1661727"/>
            <a:ext cx="8229600" cy="4464436"/>
          </a:xfrm>
        </p:spPr>
        <p:txBody>
          <a:bodyPr>
            <a:normAutofit fontScale="92500" lnSpcReduction="10000"/>
          </a:bodyPr>
          <a:lstStyle/>
          <a:p>
            <a:pPr algn="ctr">
              <a:buFont typeface="Arial" charset="0"/>
              <a:buNone/>
            </a:pPr>
            <a:r>
              <a:rPr lang="en-US" sz="4000" b="1" dirty="0">
                <a:solidFill>
                  <a:srgbClr val="0000FF"/>
                </a:solidFill>
                <a:latin typeface="Calibri" charset="0"/>
                <a:ea typeface="ＭＳ Ｐゴシック" charset="0"/>
                <a:cs typeface="ＭＳ Ｐゴシック" charset="0"/>
              </a:rPr>
              <a:t>Logos</a:t>
            </a:r>
            <a:endParaRPr lang="en-US" sz="4000" b="1" dirty="0" smtClean="0">
              <a:solidFill>
                <a:srgbClr val="0000FF"/>
              </a:solidFill>
              <a:latin typeface="Calibri" charset="0"/>
              <a:ea typeface="ＭＳ Ｐゴシック" charset="0"/>
              <a:cs typeface="ＭＳ Ｐゴシック" charset="0"/>
            </a:endParaRPr>
          </a:p>
          <a:p>
            <a:pPr algn="ctr">
              <a:buFont typeface="Arial" charset="0"/>
              <a:buNone/>
            </a:pPr>
            <a:r>
              <a:rPr lang="en-GB" sz="2800" dirty="0" smtClean="0">
                <a:latin typeface="Calibri" charset="0"/>
                <a:ea typeface="ＭＳ Ｐゴシック" charset="0"/>
                <a:cs typeface="ＭＳ Ｐゴシック" charset="0"/>
              </a:rPr>
              <a:t>Well </a:t>
            </a:r>
            <a:r>
              <a:rPr lang="en-GB" sz="2800" dirty="0">
                <a:latin typeface="Calibri" charset="0"/>
                <a:ea typeface="ＭＳ Ｐゴシック" charset="0"/>
                <a:cs typeface="ＭＳ Ｐゴシック" charset="0"/>
              </a:rPr>
              <a:t>structured content - </a:t>
            </a:r>
            <a:r>
              <a:rPr lang="en-US" sz="2800" dirty="0">
                <a:latin typeface="Calibri" charset="0"/>
                <a:ea typeface="ＭＳ Ｐゴシック" charset="0"/>
                <a:cs typeface="ＭＳ Ｐゴシック" charset="0"/>
              </a:rPr>
              <a:t>appeals to the mind</a:t>
            </a:r>
            <a:r>
              <a:rPr lang="en-US" sz="2800" dirty="0" smtClean="0">
                <a:latin typeface="Calibri" charset="0"/>
                <a:ea typeface="ＭＳ Ｐゴシック" charset="0"/>
                <a:cs typeface="ＭＳ Ｐゴシック" charset="0"/>
              </a:rPr>
              <a:t> </a:t>
            </a:r>
          </a:p>
          <a:p>
            <a:pPr algn="ctr">
              <a:buFont typeface="Arial" charset="0"/>
              <a:buNone/>
            </a:pPr>
            <a:r>
              <a:rPr lang="en-US" sz="2800" dirty="0" smtClean="0">
                <a:latin typeface="Calibri" charset="0"/>
                <a:ea typeface="ＭＳ Ｐゴシック" charset="0"/>
                <a:cs typeface="ＭＳ Ｐゴシック" charset="0"/>
              </a:rPr>
              <a:t>intellect - rational </a:t>
            </a:r>
            <a:r>
              <a:rPr lang="en-US" sz="2800" dirty="0">
                <a:latin typeface="Calibri" charset="0"/>
                <a:ea typeface="ＭＳ Ｐゴシック" charset="0"/>
                <a:cs typeface="ＭＳ Ｐゴシック" charset="0"/>
              </a:rPr>
              <a:t>– logical</a:t>
            </a:r>
          </a:p>
          <a:p>
            <a:pPr algn="ctr">
              <a:buFont typeface="Arial" charset="0"/>
              <a:buNone/>
            </a:pPr>
            <a:r>
              <a:rPr lang="en-US" sz="4000" b="1" dirty="0">
                <a:solidFill>
                  <a:srgbClr val="0000FF"/>
                </a:solidFill>
                <a:latin typeface="Calibri" charset="0"/>
                <a:ea typeface="ＭＳ Ｐゴシック" charset="0"/>
                <a:cs typeface="ＭＳ Ｐゴシック" charset="0"/>
              </a:rPr>
              <a:t>Ethos</a:t>
            </a:r>
          </a:p>
          <a:p>
            <a:pPr algn="ctr">
              <a:buFont typeface="Arial" charset="0"/>
              <a:buNone/>
            </a:pPr>
            <a:r>
              <a:rPr lang="en-US" sz="2800" dirty="0">
                <a:latin typeface="Calibri" charset="0"/>
                <a:ea typeface="ＭＳ Ｐゴシック" charset="0"/>
                <a:cs typeface="ＭＳ Ｐゴシック" charset="0"/>
              </a:rPr>
              <a:t>Behavior matches message – </a:t>
            </a:r>
            <a:r>
              <a:rPr lang="en-US" sz="2800" dirty="0" smtClean="0">
                <a:latin typeface="Calibri" charset="0"/>
                <a:ea typeface="ＭＳ Ｐゴシック" charset="0"/>
                <a:cs typeface="ＭＳ Ｐゴシック" charset="0"/>
              </a:rPr>
              <a:t>believable</a:t>
            </a:r>
          </a:p>
          <a:p>
            <a:pPr algn="ctr">
              <a:buFont typeface="Arial" charset="0"/>
              <a:buNone/>
            </a:pPr>
            <a:r>
              <a:rPr lang="en-US" sz="2800" dirty="0" smtClean="0">
                <a:latin typeface="Calibri" charset="0"/>
                <a:ea typeface="ＭＳ Ｐゴシック" charset="0"/>
                <a:cs typeface="ＭＳ Ｐゴシック" charset="0"/>
              </a:rPr>
              <a:t>embodied </a:t>
            </a:r>
            <a:r>
              <a:rPr lang="en-US" sz="2800" dirty="0">
                <a:latin typeface="Calibri" charset="0"/>
                <a:ea typeface="ＭＳ Ｐゴシック" charset="0"/>
                <a:cs typeface="ＭＳ Ｐゴシック" charset="0"/>
              </a:rPr>
              <a:t>– walking the talk</a:t>
            </a:r>
          </a:p>
          <a:p>
            <a:pPr algn="ctr">
              <a:buFont typeface="Arial" charset="0"/>
              <a:buNone/>
            </a:pPr>
            <a:r>
              <a:rPr lang="en-US" sz="4000" b="1" dirty="0">
                <a:solidFill>
                  <a:srgbClr val="0000FF"/>
                </a:solidFill>
                <a:latin typeface="Calibri" charset="0"/>
                <a:ea typeface="ＭＳ Ｐゴシック" charset="0"/>
                <a:cs typeface="ＭＳ Ｐゴシック" charset="0"/>
              </a:rPr>
              <a:t>Pathos</a:t>
            </a:r>
            <a:endParaRPr lang="en-US" sz="4000" b="1" dirty="0" smtClean="0">
              <a:solidFill>
                <a:srgbClr val="0000FF"/>
              </a:solidFill>
              <a:latin typeface="Calibri" charset="0"/>
              <a:ea typeface="ＭＳ Ｐゴシック" charset="0"/>
              <a:cs typeface="ＭＳ Ｐゴシック" charset="0"/>
            </a:endParaRPr>
          </a:p>
          <a:p>
            <a:pPr algn="ctr">
              <a:buFont typeface="Arial" charset="0"/>
              <a:buNone/>
            </a:pPr>
            <a:r>
              <a:rPr lang="en-US" sz="2800" dirty="0">
                <a:latin typeface="Calibri" charset="0"/>
                <a:ea typeface="ＭＳ Ｐゴシック" charset="0"/>
                <a:cs typeface="ＭＳ Ｐゴシック" charset="0"/>
              </a:rPr>
              <a:t>C</a:t>
            </a:r>
            <a:r>
              <a:rPr lang="en-US" sz="2800" dirty="0" smtClean="0">
                <a:latin typeface="Calibri" charset="0"/>
                <a:ea typeface="ＭＳ Ｐゴシック" charset="0"/>
                <a:cs typeface="ＭＳ Ｐゴシック" charset="0"/>
              </a:rPr>
              <a:t>onnects </a:t>
            </a:r>
            <a:r>
              <a:rPr lang="en-US" sz="2800" dirty="0">
                <a:latin typeface="Calibri" charset="0"/>
                <a:ea typeface="ＭＳ Ｐゴシック" charset="0"/>
                <a:cs typeface="ＭＳ Ｐゴシック" charset="0"/>
              </a:rPr>
              <a:t>to emotion &amp; passion – heart of the </a:t>
            </a:r>
            <a:r>
              <a:rPr lang="en-US" sz="2800" dirty="0" smtClean="0">
                <a:latin typeface="Calibri" charset="0"/>
                <a:ea typeface="ＭＳ Ｐゴシック" charset="0"/>
                <a:cs typeface="ＭＳ Ｐゴシック" charset="0"/>
              </a:rPr>
              <a:t>matter </a:t>
            </a:r>
            <a:r>
              <a:rPr lang="en-US" sz="2800" dirty="0">
                <a:latin typeface="Calibri" charset="0"/>
                <a:ea typeface="ＭＳ Ｐゴシック" charset="0"/>
                <a:cs typeface="ＭＳ Ｐゴシック" charset="0"/>
              </a:rPr>
              <a:t>emotional anchor - metaphor</a:t>
            </a:r>
            <a:r>
              <a:rPr lang="en-US" dirty="0">
                <a:latin typeface="Calibri" charset="0"/>
                <a:ea typeface="ＭＳ Ｐゴシック" charset="0"/>
                <a:cs typeface="ＭＳ Ｐゴシック" charset="0"/>
              </a:rPr>
              <a:t> </a:t>
            </a:r>
          </a:p>
          <a:p>
            <a:pPr>
              <a:buFont typeface="Arial" charset="0"/>
              <a:buNone/>
            </a:pPr>
            <a:endParaRPr lang="en-US" dirty="0">
              <a:latin typeface="Calibri" charset="0"/>
              <a:ea typeface="ＭＳ Ｐゴシック" charset="0"/>
              <a:cs typeface="ＭＳ Ｐゴシック"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460076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dirty="0">
                <a:latin typeface="Times New Roman" charset="0"/>
                <a:ea typeface="ＭＳ Ｐゴシック" charset="0"/>
                <a:cs typeface="ＭＳ Ｐゴシック" charset="0"/>
              </a:rPr>
              <a:t>Anatomy of a Powerful Story</a:t>
            </a:r>
          </a:p>
        </p:txBody>
      </p:sp>
      <p:sp>
        <p:nvSpPr>
          <p:cNvPr id="38915" name="Content Placeholder 2"/>
          <p:cNvSpPr>
            <a:spLocks noGrp="1"/>
          </p:cNvSpPr>
          <p:nvPr>
            <p:ph idx="1"/>
          </p:nvPr>
        </p:nvSpPr>
        <p:spPr/>
        <p:txBody>
          <a:bodyPr/>
          <a:lstStyle/>
          <a:p>
            <a:r>
              <a:rPr lang="en-US" dirty="0">
                <a:latin typeface="Calibri"/>
                <a:ea typeface="ＭＳ Ｐゴシック" charset="0"/>
                <a:cs typeface="Calibri"/>
              </a:rPr>
              <a:t>Talk about what you know</a:t>
            </a:r>
            <a:r>
              <a:rPr lang="en-US" dirty="0" smtClean="0">
                <a:latin typeface="Calibri"/>
                <a:ea typeface="ＭＳ Ｐゴシック" charset="0"/>
                <a:cs typeface="Calibri"/>
              </a:rPr>
              <a:t> </a:t>
            </a:r>
          </a:p>
          <a:p>
            <a:r>
              <a:rPr lang="en-US" dirty="0">
                <a:latin typeface="Calibri"/>
                <a:ea typeface="ＭＳ Ｐゴシック" charset="0"/>
                <a:cs typeface="Calibri"/>
              </a:rPr>
              <a:t>Refer to people who are related to the story</a:t>
            </a:r>
          </a:p>
          <a:p>
            <a:r>
              <a:rPr lang="en-US" dirty="0">
                <a:latin typeface="Calibri"/>
                <a:ea typeface="ＭＳ Ｐゴシック" charset="0"/>
                <a:cs typeface="Calibri"/>
              </a:rPr>
              <a:t>Refer to experiences shared with the audience</a:t>
            </a:r>
          </a:p>
          <a:p>
            <a:r>
              <a:rPr lang="en-US" dirty="0">
                <a:latin typeface="Calibri"/>
                <a:ea typeface="ＭＳ Ｐゴシック" charset="0"/>
                <a:cs typeface="Calibri"/>
              </a:rPr>
              <a:t>Use variety – words – tone – pace – </a:t>
            </a:r>
            <a:r>
              <a:rPr lang="en-US" dirty="0" smtClean="0">
                <a:latin typeface="Calibri"/>
                <a:ea typeface="ＭＳ Ｐゴシック" charset="0"/>
                <a:cs typeface="Calibri"/>
              </a:rPr>
              <a:t>movement - props</a:t>
            </a:r>
          </a:p>
          <a:p>
            <a:r>
              <a:rPr lang="en-US" dirty="0">
                <a:latin typeface="Calibri"/>
                <a:ea typeface="ＭＳ Ｐゴシック" charset="0"/>
                <a:cs typeface="Calibri"/>
              </a:rPr>
              <a:t>Use humor, when appropriate</a:t>
            </a:r>
          </a:p>
          <a:p>
            <a:r>
              <a:rPr lang="en-US" dirty="0">
                <a:latin typeface="Calibri"/>
                <a:ea typeface="ＭＳ Ｐゴシック" charset="0"/>
                <a:cs typeface="Calibri"/>
              </a:rPr>
              <a:t>Link to </a:t>
            </a:r>
            <a:r>
              <a:rPr lang="en-US" dirty="0" smtClean="0">
                <a:latin typeface="Calibri"/>
                <a:ea typeface="ＭＳ Ｐゴシック" charset="0"/>
                <a:cs typeface="Calibri"/>
              </a:rPr>
              <a:t>what’s </a:t>
            </a:r>
            <a:r>
              <a:rPr lang="en-US" dirty="0">
                <a:latin typeface="Calibri"/>
                <a:ea typeface="ＭＳ Ｐゴシック" charset="0"/>
                <a:cs typeface="Calibri"/>
              </a:rPr>
              <a:t>important to </a:t>
            </a:r>
            <a:r>
              <a:rPr lang="en-US" dirty="0" smtClean="0">
                <a:latin typeface="Calibri"/>
                <a:ea typeface="ＭＳ Ｐゴシック" charset="0"/>
                <a:cs typeface="Calibri"/>
              </a:rPr>
              <a:t>your </a:t>
            </a:r>
            <a:r>
              <a:rPr lang="en-US" dirty="0">
                <a:latin typeface="Calibri"/>
                <a:ea typeface="ＭＳ Ｐゴシック" charset="0"/>
                <a:cs typeface="Calibri"/>
              </a:rPr>
              <a:t>listeners</a:t>
            </a:r>
          </a:p>
        </p:txBody>
      </p:sp>
      <p:sp>
        <p:nvSpPr>
          <p:cNvPr id="63492" name="Slide Number Placeholder 3"/>
          <p:cNvSpPr>
            <a:spLocks noGrp="1"/>
          </p:cNvSpPr>
          <p:nvPr>
            <p:ph type="sldNum" sz="quarter" idx="12"/>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79CC2D3A-BA04-D24D-8EC4-E52DFCB329D6}" type="slidenum">
              <a:rPr lang="en-US" sz="1200">
                <a:solidFill>
                  <a:srgbClr val="898989"/>
                </a:solidFill>
                <a:latin typeface="Times New Roman" charset="0"/>
              </a:rPr>
              <a:pPr/>
              <a:t>32</a:t>
            </a:fld>
            <a:endParaRPr lang="en-US" sz="1200">
              <a:solidFill>
                <a:srgbClr val="898989"/>
              </a:solidFill>
              <a:latin typeface="Times New Roman"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027917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dirty="0">
                <a:latin typeface="Calibri" charset="0"/>
                <a:ea typeface="ＭＳ Ｐゴシック" charset="0"/>
                <a:cs typeface="ＭＳ Ｐゴシック" charset="0"/>
              </a:rPr>
              <a:t>…</a:t>
            </a:r>
            <a:r>
              <a:rPr lang="en-US" dirty="0" smtClean="0">
                <a:latin typeface="Calibri" charset="0"/>
                <a:ea typeface="ＭＳ Ｐゴシック" charset="0"/>
                <a:cs typeface="ＭＳ Ｐゴシック" charset="0"/>
              </a:rPr>
              <a:t>Getting Their Attention</a:t>
            </a:r>
            <a:r>
              <a:rPr lang="en-US" dirty="0">
                <a:latin typeface="Calibri" charset="0"/>
                <a:ea typeface="ＭＳ Ｐゴシック" charset="0"/>
                <a:cs typeface="ＭＳ Ｐゴシック" charset="0"/>
              </a:rPr>
              <a:t>…</a:t>
            </a:r>
          </a:p>
        </p:txBody>
      </p:sp>
      <p:sp>
        <p:nvSpPr>
          <p:cNvPr id="39939" name="Content Placeholder 3"/>
          <p:cNvSpPr>
            <a:spLocks noGrp="1"/>
          </p:cNvSpPr>
          <p:nvPr>
            <p:ph idx="1"/>
          </p:nvPr>
        </p:nvSpPr>
        <p:spPr>
          <a:xfrm>
            <a:off x="327025" y="1524000"/>
            <a:ext cx="8435975" cy="4525963"/>
          </a:xfrm>
        </p:spPr>
        <p:txBody>
          <a:bodyPr/>
          <a:lstStyle/>
          <a:p>
            <a:r>
              <a:rPr lang="en-US">
                <a:latin typeface="Calibri" charset="0"/>
                <a:ea typeface="ＭＳ Ｐゴシック" charset="0"/>
                <a:cs typeface="ＭＳ Ｐゴシック" charset="0"/>
              </a:rPr>
              <a:t>Tell a story about the audience</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s problems</a:t>
            </a:r>
          </a:p>
          <a:p>
            <a:r>
              <a:rPr lang="en-US">
                <a:latin typeface="Calibri" charset="0"/>
                <a:ea typeface="ＭＳ Ｐゴシック" charset="0"/>
                <a:cs typeface="ＭＳ Ｐゴシック" charset="0"/>
              </a:rPr>
              <a:t>Admit a vulnerability – share a tale of adversity</a:t>
            </a:r>
          </a:p>
          <a:p>
            <a:r>
              <a:rPr lang="en-US">
                <a:latin typeface="Calibri" charset="0"/>
                <a:ea typeface="ＭＳ Ｐゴシック" charset="0"/>
                <a:cs typeface="ＭＳ Ｐゴシック" charset="0"/>
              </a:rPr>
              <a:t>Ask a question</a:t>
            </a:r>
          </a:p>
          <a:p>
            <a:r>
              <a:rPr lang="en-US">
                <a:latin typeface="Calibri" charset="0"/>
                <a:ea typeface="ＭＳ Ｐゴシック" charset="0"/>
                <a:cs typeface="ＭＳ Ｐゴシック" charset="0"/>
              </a:rPr>
              <a:t>Use a striking metaphor</a:t>
            </a:r>
          </a:p>
          <a:p>
            <a:r>
              <a:rPr lang="en-US">
                <a:latin typeface="Calibri" charset="0"/>
                <a:ea typeface="ＭＳ Ｐゴシック" charset="0"/>
                <a:cs typeface="ＭＳ Ｐゴシック" charset="0"/>
              </a:rPr>
              <a:t>Launch an unexpected exercise</a:t>
            </a:r>
          </a:p>
          <a:p>
            <a:r>
              <a:rPr lang="en-US">
                <a:latin typeface="Calibri" charset="0"/>
                <a:ea typeface="ＭＳ Ｐゴシック" charset="0"/>
                <a:cs typeface="ＭＳ Ｐゴシック" charset="0"/>
              </a:rPr>
              <a:t>Issue a challenge</a:t>
            </a:r>
          </a:p>
          <a:p>
            <a:r>
              <a:rPr lang="en-US">
                <a:latin typeface="Calibri" charset="0"/>
                <a:ea typeface="ＭＳ Ｐゴシック" charset="0"/>
                <a:cs typeface="ＭＳ Ｐゴシック" charset="0"/>
              </a:rPr>
              <a:t>Share something of value</a:t>
            </a:r>
          </a:p>
        </p:txBody>
      </p:sp>
      <p:sp>
        <p:nvSpPr>
          <p:cNvPr id="64516" name="Slide Number Placeholder 4"/>
          <p:cNvSpPr>
            <a:spLocks noGrp="1"/>
          </p:cNvSpPr>
          <p:nvPr>
            <p:ph type="sldNum" sz="quarter" idx="12"/>
          </p:nvPr>
        </p:nvSpPr>
        <p:spPr bwMode="auto">
          <a:xfrm>
            <a:off x="3595688" y="6327775"/>
            <a:ext cx="5167312" cy="249238"/>
          </a:xfrm>
          <a:ln>
            <a:miter lim="800000"/>
            <a:headEnd/>
            <a:tailEnd/>
          </a:ln>
        </p:spPr>
        <p:txBody>
          <a:bodyPr rtlCol="0">
            <a:normAutofit fontScale="77500" lnSpcReduction="20000"/>
          </a:bodyPr>
          <a:lstStyle/>
          <a:p>
            <a:pPr eaLnBrk="0" fontAlgn="auto" hangingPunct="0">
              <a:spcBef>
                <a:spcPts val="0"/>
              </a:spcBef>
              <a:spcAft>
                <a:spcPts val="0"/>
              </a:spcAft>
              <a:defRPr/>
            </a:pPr>
            <a:r>
              <a:rPr lang="en-US">
                <a:solidFill>
                  <a:schemeClr val="tx1">
                    <a:tint val="75000"/>
                  </a:schemeClr>
                </a:solidFill>
                <a:latin typeface="Times New Roman" pitchFamily="-65" charset="0"/>
                <a:ea typeface="ＭＳ Ｐゴシック" pitchFamily="-65" charset="-128"/>
                <a:cs typeface="ＭＳ Ｐゴシック" pitchFamily="-65" charset="-128"/>
              </a:rPr>
              <a:t>Adapted from  The Secret Language of Leadership – Denning 2007</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352473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fld id="{1E23E8E3-B6F2-D041-9A46-94F0A0685065}" type="slidenum">
              <a:rPr lang="nl-NL" sz="1200">
                <a:solidFill>
                  <a:srgbClr val="898989"/>
                </a:solidFill>
                <a:latin typeface="Calibri" charset="0"/>
              </a:rPr>
              <a:pPr eaLnBrk="1" fontAlgn="base" hangingPunct="1">
                <a:spcBef>
                  <a:spcPct val="0"/>
                </a:spcBef>
                <a:spcAft>
                  <a:spcPct val="0"/>
                </a:spcAft>
              </a:pPr>
              <a:t>34</a:t>
            </a:fld>
            <a:endParaRPr lang="nl-NL" sz="1200">
              <a:solidFill>
                <a:srgbClr val="898989"/>
              </a:solidFill>
              <a:latin typeface="Calibri" charset="0"/>
            </a:endParaRPr>
          </a:p>
        </p:txBody>
      </p:sp>
      <p:sp>
        <p:nvSpPr>
          <p:cNvPr id="41987" name="Rectangle 2"/>
          <p:cNvSpPr>
            <a:spLocks noChangeArrowheads="1"/>
          </p:cNvSpPr>
          <p:nvPr/>
        </p:nvSpPr>
        <p:spPr bwMode="auto">
          <a:xfrm>
            <a:off x="6011863" y="6308725"/>
            <a:ext cx="3132137" cy="549275"/>
          </a:xfrm>
          <a:prstGeom prst="rect">
            <a:avLst/>
          </a:prstGeom>
          <a:solidFill>
            <a:schemeClr val="bg1"/>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nchor="ctr"/>
          <a:lstStyle/>
          <a:p>
            <a:endParaRPr lang="en-US"/>
          </a:p>
        </p:txBody>
      </p:sp>
      <p:sp>
        <p:nvSpPr>
          <p:cNvPr id="990211" name="Rectangle 3"/>
          <p:cNvSpPr>
            <a:spLocks noChangeArrowheads="1"/>
          </p:cNvSpPr>
          <p:nvPr/>
        </p:nvSpPr>
        <p:spPr bwMode="auto">
          <a:xfrm>
            <a:off x="0" y="44450"/>
            <a:ext cx="9144000" cy="620713"/>
          </a:xfrm>
          <a:prstGeom prst="rect">
            <a:avLst/>
          </a:prstGeom>
          <a:noFill/>
          <a:ln w="9525">
            <a:noFill/>
            <a:miter lim="800000"/>
            <a:headEnd/>
            <a:tailEnd/>
          </a:ln>
          <a:effectLst/>
        </p:spPr>
        <p:txBody>
          <a:bodyPr/>
          <a:lstStyle/>
          <a:p>
            <a:pPr algn="ctr"/>
            <a:r>
              <a:rPr lang="fr-CH" sz="3200" i="1">
                <a:solidFill>
                  <a:srgbClr val="E46C0A"/>
                </a:solidFill>
              </a:rPr>
              <a:t>What we say … or how we say it?</a:t>
            </a:r>
            <a:endParaRPr lang="fr-FR" sz="3200" i="1">
              <a:solidFill>
                <a:srgbClr val="E46C0A"/>
              </a:solidFill>
            </a:endParaRPr>
          </a:p>
        </p:txBody>
      </p:sp>
      <p:sp>
        <p:nvSpPr>
          <p:cNvPr id="41989" name="Arc 4"/>
          <p:cNvSpPr>
            <a:spLocks/>
          </p:cNvSpPr>
          <p:nvPr/>
        </p:nvSpPr>
        <p:spPr bwMode="auto">
          <a:xfrm>
            <a:off x="4724400" y="1885950"/>
            <a:ext cx="1362075" cy="2347913"/>
          </a:xfrm>
          <a:custGeom>
            <a:avLst/>
            <a:gdLst>
              <a:gd name="T0" fmla="*/ 0 w 21777"/>
              <a:gd name="T1" fmla="*/ 63 h 37530"/>
              <a:gd name="T2" fmla="*/ 923436 w 21777"/>
              <a:gd name="T3" fmla="*/ 2347913 h 37530"/>
              <a:gd name="T4" fmla="*/ 11071 w 21777"/>
              <a:gd name="T5" fmla="*/ 1351317 h 37530"/>
              <a:gd name="T6" fmla="*/ 0 60000 65536"/>
              <a:gd name="T7" fmla="*/ 0 60000 65536"/>
              <a:gd name="T8" fmla="*/ 0 60000 65536"/>
              <a:gd name="T9" fmla="*/ 0 w 21777"/>
              <a:gd name="T10" fmla="*/ 0 h 37530"/>
              <a:gd name="T11" fmla="*/ 21777 w 21777"/>
              <a:gd name="T12" fmla="*/ 37530 h 37530"/>
            </a:gdLst>
            <a:ahLst/>
            <a:cxnLst>
              <a:cxn ang="T6">
                <a:pos x="T0" y="T1"/>
              </a:cxn>
              <a:cxn ang="T7">
                <a:pos x="T2" y="T3"/>
              </a:cxn>
              <a:cxn ang="T8">
                <a:pos x="T4" y="T5"/>
              </a:cxn>
            </a:cxnLst>
            <a:rect l="T9" t="T10" r="T11" b="T12"/>
            <a:pathLst>
              <a:path w="21777" h="37530" fill="none" extrusionOk="0">
                <a:moveTo>
                  <a:pt x="-1" y="0"/>
                </a:moveTo>
                <a:cubicBezTo>
                  <a:pt x="58" y="0"/>
                  <a:pt x="117" y="-1"/>
                  <a:pt x="177" y="-1"/>
                </a:cubicBezTo>
                <a:cubicBezTo>
                  <a:pt x="12106" y="0"/>
                  <a:pt x="21777" y="9670"/>
                  <a:pt x="21777" y="21600"/>
                </a:cubicBezTo>
                <a:cubicBezTo>
                  <a:pt x="21777" y="27658"/>
                  <a:pt x="19232" y="33438"/>
                  <a:pt x="14764" y="37530"/>
                </a:cubicBezTo>
              </a:path>
              <a:path w="21777" h="37530" stroke="0" extrusionOk="0">
                <a:moveTo>
                  <a:pt x="-1" y="0"/>
                </a:moveTo>
                <a:cubicBezTo>
                  <a:pt x="58" y="0"/>
                  <a:pt x="117" y="-1"/>
                  <a:pt x="177" y="-1"/>
                </a:cubicBezTo>
                <a:cubicBezTo>
                  <a:pt x="12106" y="0"/>
                  <a:pt x="21777" y="9670"/>
                  <a:pt x="21777" y="21600"/>
                </a:cubicBezTo>
                <a:cubicBezTo>
                  <a:pt x="21777" y="27658"/>
                  <a:pt x="19232" y="33438"/>
                  <a:pt x="14764" y="37530"/>
                </a:cubicBezTo>
                <a:lnTo>
                  <a:pt x="177" y="21600"/>
                </a:lnTo>
                <a:close/>
              </a:path>
            </a:pathLst>
          </a:custGeom>
          <a:solidFill>
            <a:srgbClr val="9999FF"/>
          </a:solidFill>
          <a:ln w="20638">
            <a:solidFill>
              <a:srgbClr val="000000"/>
            </a:solidFill>
            <a:round/>
            <a:headEnd/>
            <a:tailEnd/>
          </a:ln>
        </p:spPr>
        <p:txBody>
          <a:bodyPr/>
          <a:lstStyle/>
          <a:p>
            <a:endParaRPr lang="en-US"/>
          </a:p>
        </p:txBody>
      </p:sp>
      <p:sp>
        <p:nvSpPr>
          <p:cNvPr id="41990" name="Arc 5"/>
          <p:cNvSpPr>
            <a:spLocks/>
          </p:cNvSpPr>
          <p:nvPr/>
        </p:nvSpPr>
        <p:spPr bwMode="auto">
          <a:xfrm>
            <a:off x="4926013" y="3581400"/>
            <a:ext cx="912812" cy="1289050"/>
          </a:xfrm>
          <a:custGeom>
            <a:avLst/>
            <a:gdLst>
              <a:gd name="T0" fmla="*/ 912812 w 14587"/>
              <a:gd name="T1" fmla="*/ 997211 h 20592"/>
              <a:gd name="T2" fmla="*/ 408003 w 14587"/>
              <a:gd name="T3" fmla="*/ 1289050 h 20592"/>
              <a:gd name="T4" fmla="*/ 0 w 14587"/>
              <a:gd name="T5" fmla="*/ 0 h 20592"/>
              <a:gd name="T6" fmla="*/ 0 60000 65536"/>
              <a:gd name="T7" fmla="*/ 0 60000 65536"/>
              <a:gd name="T8" fmla="*/ 0 60000 65536"/>
              <a:gd name="T9" fmla="*/ 0 w 14587"/>
              <a:gd name="T10" fmla="*/ 0 h 20592"/>
              <a:gd name="T11" fmla="*/ 14587 w 14587"/>
              <a:gd name="T12" fmla="*/ 20592 h 20592"/>
            </a:gdLst>
            <a:ahLst/>
            <a:cxnLst>
              <a:cxn ang="T6">
                <a:pos x="T0" y="T1"/>
              </a:cxn>
              <a:cxn ang="T7">
                <a:pos x="T2" y="T3"/>
              </a:cxn>
              <a:cxn ang="T8">
                <a:pos x="T4" y="T5"/>
              </a:cxn>
            </a:cxnLst>
            <a:rect l="T9" t="T10" r="T11" b="T12"/>
            <a:pathLst>
              <a:path w="14587" h="20592" fill="none" extrusionOk="0">
                <a:moveTo>
                  <a:pt x="14587" y="15930"/>
                </a:moveTo>
                <a:cubicBezTo>
                  <a:pt x="12269" y="18052"/>
                  <a:pt x="9516" y="19643"/>
                  <a:pt x="6520" y="20592"/>
                </a:cubicBezTo>
              </a:path>
              <a:path w="14587" h="20592" stroke="0" extrusionOk="0">
                <a:moveTo>
                  <a:pt x="14587" y="15930"/>
                </a:moveTo>
                <a:cubicBezTo>
                  <a:pt x="12269" y="18052"/>
                  <a:pt x="9516" y="19643"/>
                  <a:pt x="6520" y="20592"/>
                </a:cubicBezTo>
                <a:lnTo>
                  <a:pt x="0" y="0"/>
                </a:lnTo>
                <a:close/>
              </a:path>
            </a:pathLst>
          </a:custGeom>
          <a:solidFill>
            <a:srgbClr val="993366"/>
          </a:solidFill>
          <a:ln w="20638">
            <a:solidFill>
              <a:srgbClr val="000000"/>
            </a:solidFill>
            <a:round/>
            <a:headEnd/>
            <a:tailEnd/>
          </a:ln>
        </p:spPr>
        <p:txBody>
          <a:bodyPr/>
          <a:lstStyle/>
          <a:p>
            <a:endParaRPr lang="en-US"/>
          </a:p>
        </p:txBody>
      </p:sp>
      <p:sp>
        <p:nvSpPr>
          <p:cNvPr id="41991" name="Arc 6"/>
          <p:cNvSpPr>
            <a:spLocks/>
          </p:cNvSpPr>
          <p:nvPr/>
        </p:nvSpPr>
        <p:spPr bwMode="auto">
          <a:xfrm>
            <a:off x="3382963" y="1887538"/>
            <a:ext cx="1760537" cy="2703512"/>
          </a:xfrm>
          <a:custGeom>
            <a:avLst/>
            <a:gdLst>
              <a:gd name="T0" fmla="*/ 1760537 w 28120"/>
              <a:gd name="T1" fmla="*/ 2640429 h 43199"/>
              <a:gd name="T2" fmla="*/ 1341251 w 28120"/>
              <a:gd name="T3" fmla="*/ 0 h 43199"/>
              <a:gd name="T4" fmla="*/ 1352333 w 28120"/>
              <a:gd name="T5" fmla="*/ 1351725 h 43199"/>
              <a:gd name="T6" fmla="*/ 0 60000 65536"/>
              <a:gd name="T7" fmla="*/ 0 60000 65536"/>
              <a:gd name="T8" fmla="*/ 0 60000 65536"/>
              <a:gd name="T9" fmla="*/ 0 w 28120"/>
              <a:gd name="T10" fmla="*/ 0 h 43199"/>
              <a:gd name="T11" fmla="*/ 28120 w 28120"/>
              <a:gd name="T12" fmla="*/ 43199 h 43199"/>
            </a:gdLst>
            <a:ahLst/>
            <a:cxnLst>
              <a:cxn ang="T6">
                <a:pos x="T0" y="T1"/>
              </a:cxn>
              <a:cxn ang="T7">
                <a:pos x="T2" y="T3"/>
              </a:cxn>
              <a:cxn ang="T8">
                <a:pos x="T4" y="T5"/>
              </a:cxn>
            </a:cxnLst>
            <a:rect l="T9" t="T10" r="T11" b="T12"/>
            <a:pathLst>
              <a:path w="28120" h="43199" fill="none" extrusionOk="0">
                <a:moveTo>
                  <a:pt x="28120" y="42191"/>
                </a:moveTo>
                <a:cubicBezTo>
                  <a:pt x="26011" y="42859"/>
                  <a:pt x="23812" y="43198"/>
                  <a:pt x="21600" y="43198"/>
                </a:cubicBezTo>
                <a:cubicBezTo>
                  <a:pt x="9670" y="43199"/>
                  <a:pt x="0" y="33528"/>
                  <a:pt x="0" y="21599"/>
                </a:cubicBezTo>
                <a:cubicBezTo>
                  <a:pt x="0" y="9738"/>
                  <a:pt x="9563" y="96"/>
                  <a:pt x="21422" y="-1"/>
                </a:cubicBezTo>
              </a:path>
              <a:path w="28120" h="43199" stroke="0" extrusionOk="0">
                <a:moveTo>
                  <a:pt x="28120" y="42191"/>
                </a:moveTo>
                <a:cubicBezTo>
                  <a:pt x="26011" y="42859"/>
                  <a:pt x="23812" y="43198"/>
                  <a:pt x="21600" y="43198"/>
                </a:cubicBezTo>
                <a:cubicBezTo>
                  <a:pt x="9670" y="43199"/>
                  <a:pt x="0" y="33528"/>
                  <a:pt x="0" y="21599"/>
                </a:cubicBezTo>
                <a:cubicBezTo>
                  <a:pt x="0" y="9738"/>
                  <a:pt x="9563" y="96"/>
                  <a:pt x="21422" y="-1"/>
                </a:cubicBezTo>
                <a:lnTo>
                  <a:pt x="21600" y="21599"/>
                </a:lnTo>
                <a:close/>
              </a:path>
            </a:pathLst>
          </a:custGeom>
          <a:solidFill>
            <a:srgbClr val="FFFFCC"/>
          </a:solidFill>
          <a:ln w="20638">
            <a:solidFill>
              <a:srgbClr val="000000"/>
            </a:solidFill>
            <a:round/>
            <a:headEnd/>
            <a:tailEnd/>
          </a:ln>
        </p:spPr>
        <p:txBody>
          <a:bodyPr/>
          <a:lstStyle/>
          <a:p>
            <a:endParaRPr lang="en-US"/>
          </a:p>
        </p:txBody>
      </p:sp>
      <p:sp>
        <p:nvSpPr>
          <p:cNvPr id="41992" name="Rectangle 7"/>
          <p:cNvSpPr>
            <a:spLocks noChangeArrowheads="1"/>
          </p:cNvSpPr>
          <p:nvPr/>
        </p:nvSpPr>
        <p:spPr bwMode="auto">
          <a:xfrm>
            <a:off x="6011863" y="2119313"/>
            <a:ext cx="1592262" cy="6096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0" tIns="0" rIns="0" bIns="0">
            <a:spAutoFit/>
          </a:bodyPr>
          <a:lstStyle/>
          <a:p>
            <a:pPr algn="ctr" eaLnBrk="0" hangingPunct="0"/>
            <a:r>
              <a:rPr lang="en-US">
                <a:solidFill>
                  <a:srgbClr val="000000"/>
                </a:solidFill>
              </a:rPr>
              <a:t>Tone of voice</a:t>
            </a:r>
          </a:p>
          <a:p>
            <a:pPr algn="ctr" eaLnBrk="0" hangingPunct="0"/>
            <a:r>
              <a:rPr lang="en-US">
                <a:solidFill>
                  <a:srgbClr val="000000"/>
                </a:solidFill>
              </a:rPr>
              <a:t>38%</a:t>
            </a:r>
            <a:endParaRPr lang="en-US" sz="2400"/>
          </a:p>
        </p:txBody>
      </p:sp>
      <p:sp>
        <p:nvSpPr>
          <p:cNvPr id="41993" name="Rectangle 8"/>
          <p:cNvSpPr>
            <a:spLocks noChangeArrowheads="1"/>
          </p:cNvSpPr>
          <p:nvPr/>
        </p:nvSpPr>
        <p:spPr bwMode="auto">
          <a:xfrm>
            <a:off x="5988050" y="4837113"/>
            <a:ext cx="1412875" cy="6096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0" tIns="0" rIns="0" bIns="0">
            <a:spAutoFit/>
          </a:bodyPr>
          <a:lstStyle/>
          <a:p>
            <a:pPr eaLnBrk="0" hangingPunct="0"/>
            <a:r>
              <a:rPr lang="en-US">
                <a:solidFill>
                  <a:srgbClr val="000000"/>
                </a:solidFill>
              </a:rPr>
              <a:t>Words used</a:t>
            </a:r>
          </a:p>
          <a:p>
            <a:pPr eaLnBrk="0" hangingPunct="0"/>
            <a:r>
              <a:rPr lang="en-US">
                <a:solidFill>
                  <a:srgbClr val="000000"/>
                </a:solidFill>
              </a:rPr>
              <a:t>7%</a:t>
            </a:r>
            <a:endParaRPr lang="en-US" sz="2400"/>
          </a:p>
        </p:txBody>
      </p:sp>
      <p:sp>
        <p:nvSpPr>
          <p:cNvPr id="41994" name="Rectangle 9"/>
          <p:cNvSpPr>
            <a:spLocks noChangeArrowheads="1"/>
          </p:cNvSpPr>
          <p:nvPr/>
        </p:nvSpPr>
        <p:spPr bwMode="auto">
          <a:xfrm>
            <a:off x="1692275" y="2484438"/>
            <a:ext cx="1655763" cy="6096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0" tIns="0" rIns="0" bIns="0">
            <a:spAutoFit/>
          </a:bodyPr>
          <a:lstStyle/>
          <a:p>
            <a:pPr eaLnBrk="0" hangingPunct="0"/>
            <a:r>
              <a:rPr lang="en-US">
                <a:solidFill>
                  <a:srgbClr val="000000"/>
                </a:solidFill>
              </a:rPr>
              <a:t>Body language</a:t>
            </a:r>
          </a:p>
          <a:p>
            <a:pPr eaLnBrk="0" hangingPunct="0"/>
            <a:r>
              <a:rPr lang="en-US">
                <a:solidFill>
                  <a:srgbClr val="000000"/>
                </a:solidFill>
              </a:rPr>
              <a:t>55%</a:t>
            </a:r>
            <a:endParaRPr lang="en-US" sz="2400"/>
          </a:p>
        </p:txBody>
      </p:sp>
      <p:sp>
        <p:nvSpPr>
          <p:cNvPr id="41995" name="Text Box 10"/>
          <p:cNvSpPr txBox="1">
            <a:spLocks noChangeArrowheads="1"/>
          </p:cNvSpPr>
          <p:nvPr/>
        </p:nvSpPr>
        <p:spPr bwMode="auto">
          <a:xfrm>
            <a:off x="794920" y="6003925"/>
            <a:ext cx="4905236" cy="40011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000" dirty="0"/>
              <a:t>Source: </a:t>
            </a:r>
            <a:r>
              <a:rPr lang="en-US" sz="1000" dirty="0" err="1"/>
              <a:t>Mehrabian</a:t>
            </a:r>
            <a:r>
              <a:rPr lang="en-US" sz="1000" dirty="0"/>
              <a:t> &amp; Ferris, 1967, </a:t>
            </a:r>
            <a:r>
              <a:rPr lang="ja-JP" altLang="en-US" sz="1000" dirty="0"/>
              <a:t>“</a:t>
            </a:r>
            <a:r>
              <a:rPr lang="en-US" sz="1000" dirty="0"/>
              <a:t>Inference and attitudes of non verbal communication</a:t>
            </a:r>
            <a:r>
              <a:rPr lang="ja-JP" altLang="en-US" sz="1000" dirty="0"/>
              <a:t>”</a:t>
            </a:r>
            <a:r>
              <a:rPr lang="en-US" sz="1000" dirty="0"/>
              <a:t> Journal of Counseling Psychology </a:t>
            </a:r>
            <a:r>
              <a:rPr lang="en-US" sz="1000" dirty="0" err="1"/>
              <a:t>Vol</a:t>
            </a:r>
            <a:r>
              <a:rPr lang="en-US" sz="1000" dirty="0"/>
              <a:t> 31 pp 248 - 252</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61583887"/>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Title 4"/>
          <p:cNvSpPr>
            <a:spLocks noGrp="1"/>
          </p:cNvSpPr>
          <p:nvPr>
            <p:ph type="title"/>
          </p:nvPr>
        </p:nvSpPr>
        <p:spPr/>
        <p:txBody>
          <a:bodyPr>
            <a:normAutofit fontScale="90000"/>
          </a:bodyPr>
          <a:lstStyle/>
          <a:p>
            <a:r>
              <a:rPr lang="en-US">
                <a:latin typeface="Calibri" charset="0"/>
                <a:ea typeface="ＭＳ Ｐゴシック" charset="0"/>
                <a:cs typeface="ＭＳ Ｐゴシック" charset="0"/>
              </a:rPr>
              <a:t>The Emotional Anchor</a:t>
            </a:r>
            <a:br>
              <a:rPr lang="en-US">
                <a:latin typeface="Calibri" charset="0"/>
                <a:ea typeface="ＭＳ Ｐゴシック" charset="0"/>
                <a:cs typeface="ＭＳ Ｐゴシック" charset="0"/>
              </a:rPr>
            </a:br>
            <a:r>
              <a:rPr lang="en-US" sz="2800">
                <a:latin typeface="Calibri" charset="0"/>
                <a:ea typeface="ＭＳ Ｐゴシック" charset="0"/>
                <a:cs typeface="ＭＳ Ｐゴシック" charset="0"/>
              </a:rPr>
              <a:t>why we remember a good story</a:t>
            </a:r>
            <a:endParaRPr lang="en-US">
              <a:latin typeface="Calibri" charset="0"/>
              <a:ea typeface="ＭＳ Ｐゴシック" charset="0"/>
              <a:cs typeface="ＭＳ Ｐゴシック" charset="0"/>
            </a:endParaRPr>
          </a:p>
        </p:txBody>
      </p:sp>
      <p:sp>
        <p:nvSpPr>
          <p:cNvPr id="69635" name="Slide Number Placeholder 3"/>
          <p:cNvSpPr>
            <a:spLocks noGrp="1"/>
          </p:cNvSpPr>
          <p:nvPr>
            <p:ph type="sldNum" sz="quarter" idx="12"/>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13562753-BB61-AB41-BB97-10FAC5D4A61E}" type="slidenum">
              <a:rPr lang="en-US" sz="1200">
                <a:solidFill>
                  <a:srgbClr val="898989"/>
                </a:solidFill>
                <a:latin typeface="Times New Roman" charset="0"/>
              </a:rPr>
              <a:pPr/>
              <a:t>35</a:t>
            </a:fld>
            <a:endParaRPr lang="en-US" sz="1200">
              <a:solidFill>
                <a:srgbClr val="898989"/>
              </a:solidFill>
              <a:latin typeface="Times New Roman" charset="0"/>
            </a:endParaRPr>
          </a:p>
        </p:txBody>
      </p:sp>
      <p:pic>
        <p:nvPicPr>
          <p:cNvPr id="44036" name="Picture 6"/>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219200" y="1447800"/>
            <a:ext cx="7162800" cy="51054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012647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Proverbs and Maxims</a:t>
            </a:r>
            <a:endParaRPr lang="en-US" dirty="0"/>
          </a:p>
        </p:txBody>
      </p:sp>
      <p:sp>
        <p:nvSpPr>
          <p:cNvPr id="3" name="Content Placeholder 2"/>
          <p:cNvSpPr>
            <a:spLocks noGrp="1"/>
          </p:cNvSpPr>
          <p:nvPr>
            <p:ph sz="quarter" idx="1"/>
          </p:nvPr>
        </p:nvSpPr>
        <p:spPr/>
        <p:txBody>
          <a:bodyPr/>
          <a:lstStyle/>
          <a:p>
            <a:r>
              <a:rPr lang="en-US" dirty="0" smtClean="0"/>
              <a:t>A rolling stone gathers no moss</a:t>
            </a:r>
          </a:p>
          <a:p>
            <a:endParaRPr lang="en-US" dirty="0" smtClean="0"/>
          </a:p>
          <a:p>
            <a:r>
              <a:rPr lang="en-US" dirty="0" smtClean="0"/>
              <a:t>A stitch in time saves nine</a:t>
            </a:r>
          </a:p>
          <a:p>
            <a:endParaRPr lang="en-US" dirty="0" smtClean="0"/>
          </a:p>
          <a:p>
            <a:r>
              <a:rPr lang="en-US" dirty="0" smtClean="0"/>
              <a:t>Actions speak louder than words</a:t>
            </a:r>
          </a:p>
          <a:p>
            <a:endParaRPr lang="en-US" dirty="0" smtClean="0"/>
          </a:p>
          <a:p>
            <a:r>
              <a:rPr lang="en-US" dirty="0" smtClean="0"/>
              <a:t>All roads lead to Rome</a:t>
            </a:r>
          </a:p>
          <a:p>
            <a:endParaRPr lang="en-US" dirty="0" smtClean="0"/>
          </a:p>
          <a:p>
            <a:r>
              <a:rPr lang="en-US" dirty="0" smtClean="0"/>
              <a:t>All work and no play make Jack a dull boy</a:t>
            </a: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Proverbs and Maxims</a:t>
            </a:r>
            <a:endParaRPr lang="en-US" dirty="0"/>
          </a:p>
        </p:txBody>
      </p:sp>
      <p:sp>
        <p:nvSpPr>
          <p:cNvPr id="3" name="Content Placeholder 2"/>
          <p:cNvSpPr>
            <a:spLocks noGrp="1"/>
          </p:cNvSpPr>
          <p:nvPr>
            <p:ph sz="quarter" idx="1"/>
          </p:nvPr>
        </p:nvSpPr>
        <p:spPr/>
        <p:txBody>
          <a:bodyPr/>
          <a:lstStyle/>
          <a:p>
            <a:r>
              <a:rPr lang="en-US" dirty="0" smtClean="0"/>
              <a:t>An ounce of prevention is worth a pound of cure</a:t>
            </a:r>
          </a:p>
          <a:p>
            <a:endParaRPr lang="en-US" dirty="0" smtClean="0"/>
          </a:p>
          <a:p>
            <a:r>
              <a:rPr lang="en-US" dirty="0" smtClean="0"/>
              <a:t>Better safe than sorry</a:t>
            </a:r>
          </a:p>
          <a:p>
            <a:endParaRPr lang="en-US" dirty="0" smtClean="0"/>
          </a:p>
          <a:p>
            <a:r>
              <a:rPr lang="en-US" dirty="0" smtClean="0"/>
              <a:t>Big oaks from little acorns grow</a:t>
            </a:r>
          </a:p>
          <a:p>
            <a:endParaRPr lang="en-US" dirty="0" smtClean="0"/>
          </a:p>
          <a:p>
            <a:r>
              <a:rPr lang="en-US" dirty="0" smtClean="0"/>
              <a:t>Don’t put all your eggs into one basket</a:t>
            </a:r>
          </a:p>
          <a:p>
            <a:endParaRPr lang="en-US" dirty="0" smtClean="0"/>
          </a:p>
          <a:p>
            <a:r>
              <a:rPr lang="en-US" dirty="0" smtClean="0"/>
              <a:t>Experience is the best teacher</a:t>
            </a: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Proverbs and Maxims</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For every drop of rain that falls, a flower grows</a:t>
            </a:r>
          </a:p>
          <a:p>
            <a:endParaRPr lang="en-US" dirty="0" smtClean="0"/>
          </a:p>
          <a:p>
            <a:r>
              <a:rPr lang="en-US" dirty="0" smtClean="0"/>
              <a:t>He who tends a fig tree will eat its fruit</a:t>
            </a:r>
          </a:p>
          <a:p>
            <a:endParaRPr lang="en-US" dirty="0" smtClean="0"/>
          </a:p>
          <a:p>
            <a:r>
              <a:rPr lang="en-US" dirty="0" smtClean="0"/>
              <a:t>It takes two to tango</a:t>
            </a:r>
          </a:p>
          <a:p>
            <a:endParaRPr lang="en-US" dirty="0" smtClean="0"/>
          </a:p>
          <a:p>
            <a:r>
              <a:rPr lang="en-US" dirty="0" smtClean="0"/>
              <a:t>Jack of all trades, master of none</a:t>
            </a:r>
          </a:p>
          <a:p>
            <a:endParaRPr lang="en-US" dirty="0" smtClean="0"/>
          </a:p>
          <a:p>
            <a:r>
              <a:rPr lang="en-US" dirty="0" smtClean="0"/>
              <a:t>Keep your nose to the grindstone </a:t>
            </a:r>
          </a:p>
          <a:p>
            <a:endParaRPr lang="en-US" dirty="0" smtClean="0"/>
          </a:p>
          <a:p>
            <a:r>
              <a:rPr lang="en-US" dirty="0" smtClean="0"/>
              <a:t>He who hesitates is lost</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Proverbs and Maxims</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Something must be seen to be believed</a:t>
            </a:r>
          </a:p>
          <a:p>
            <a:pPr>
              <a:buNone/>
            </a:pPr>
            <a:r>
              <a:rPr lang="en-US" dirty="0" smtClean="0"/>
              <a:t> </a:t>
            </a:r>
          </a:p>
          <a:p>
            <a:r>
              <a:rPr lang="en-US" dirty="0" smtClean="0"/>
              <a:t>Rome wasn’t built in a day</a:t>
            </a:r>
          </a:p>
          <a:p>
            <a:pPr>
              <a:buNone/>
            </a:pPr>
            <a:r>
              <a:rPr lang="en-US" dirty="0" smtClean="0"/>
              <a:t> </a:t>
            </a:r>
          </a:p>
          <a:p>
            <a:r>
              <a:rPr lang="en-US" dirty="0" smtClean="0"/>
              <a:t>Nothing ventured, nothing gained</a:t>
            </a:r>
          </a:p>
          <a:p>
            <a:pPr>
              <a:buNone/>
            </a:pPr>
            <a:r>
              <a:rPr lang="en-US" dirty="0" smtClean="0"/>
              <a:t> </a:t>
            </a:r>
          </a:p>
          <a:p>
            <a:r>
              <a:rPr lang="en-US" dirty="0" smtClean="0"/>
              <a:t>Out of sight, out of mind</a:t>
            </a:r>
          </a:p>
          <a:p>
            <a:pPr>
              <a:buNone/>
            </a:pPr>
            <a:r>
              <a:rPr lang="en-US" dirty="0" smtClean="0"/>
              <a:t> </a:t>
            </a:r>
          </a:p>
          <a:p>
            <a:r>
              <a:rPr lang="en-US" dirty="0" smtClean="0"/>
              <a:t>The early bird catches the worm</a:t>
            </a:r>
          </a:p>
          <a:p>
            <a:pPr>
              <a:buNone/>
            </a:pPr>
            <a:r>
              <a:rPr lang="en-US" dirty="0" smtClean="0"/>
              <a:t> </a:t>
            </a:r>
          </a:p>
          <a:p>
            <a:r>
              <a:rPr lang="en-US" dirty="0" smtClean="0"/>
              <a:t>You can lead a horse to water but can’t make him drink</a:t>
            </a:r>
          </a:p>
          <a:p>
            <a:pPr>
              <a:buNone/>
            </a:pP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Scan</a:t>
            </a:r>
            <a:endParaRPr lang="en-US" dirty="0"/>
          </a:p>
        </p:txBody>
      </p:sp>
      <p:sp>
        <p:nvSpPr>
          <p:cNvPr id="3" name="Content Placeholder 2"/>
          <p:cNvSpPr>
            <a:spLocks noGrp="1"/>
          </p:cNvSpPr>
          <p:nvPr>
            <p:ph sz="quarter" idx="1"/>
          </p:nvPr>
        </p:nvSpPr>
        <p:spPr/>
        <p:txBody>
          <a:bodyPr>
            <a:normAutofit/>
          </a:bodyPr>
          <a:lstStyle/>
          <a:p>
            <a:r>
              <a:rPr lang="en-US" dirty="0" smtClean="0"/>
              <a:t>Exploring our context for leadership</a:t>
            </a:r>
          </a:p>
          <a:p>
            <a:r>
              <a:rPr lang="en-US" dirty="0" smtClean="0"/>
              <a:t>Where we’ve been</a:t>
            </a:r>
          </a:p>
          <a:p>
            <a:r>
              <a:rPr lang="en-US" dirty="0" smtClean="0"/>
              <a:t>Where we are </a:t>
            </a:r>
          </a:p>
          <a:p>
            <a:r>
              <a:rPr lang="en-US" dirty="0" smtClean="0"/>
              <a:t>Where we’re going </a:t>
            </a:r>
          </a:p>
          <a:p>
            <a:r>
              <a:rPr lang="en-US" dirty="0" smtClean="0"/>
              <a:t>What will be required</a:t>
            </a:r>
          </a:p>
          <a:p>
            <a:endParaRPr lang="en-US" dirty="0" smtClean="0"/>
          </a:p>
          <a:p>
            <a:pPr>
              <a:buNone/>
            </a:pPr>
            <a:r>
              <a:rPr lang="en-US" dirty="0" smtClean="0"/>
              <a:t>Decades:</a:t>
            </a:r>
            <a:r>
              <a:rPr lang="en-US" dirty="0" smtClean="0"/>
              <a:t> 1990-</a:t>
            </a:r>
            <a:r>
              <a:rPr lang="en-US" dirty="0" smtClean="0"/>
              <a:t>2005 … 2005-2013 … future</a:t>
            </a:r>
          </a:p>
          <a:p>
            <a:endParaRPr lang="en-US" dirty="0" smtClean="0"/>
          </a:p>
          <a:p>
            <a:endParaRPr lang="en-US" dirty="0"/>
          </a:p>
          <a:p>
            <a:endParaRPr lang="en-US" dirty="0" smtClean="0"/>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042019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Crafting Powerful Stories</a:t>
            </a:r>
            <a:endParaRPr lang="en-US" dirty="0"/>
          </a:p>
        </p:txBody>
      </p:sp>
      <p:sp>
        <p:nvSpPr>
          <p:cNvPr id="3" name="Content Placeholder 2"/>
          <p:cNvSpPr>
            <a:spLocks noGrp="1"/>
          </p:cNvSpPr>
          <p:nvPr>
            <p:ph sz="quarter" idx="1"/>
          </p:nvPr>
        </p:nvSpPr>
        <p:spPr/>
        <p:txBody>
          <a:bodyPr/>
          <a:lstStyle/>
          <a:p>
            <a:pPr>
              <a:buNone/>
            </a:pPr>
            <a:r>
              <a:rPr lang="en-US" dirty="0" smtClean="0"/>
              <a:t>Prepare your Story – first cut</a:t>
            </a:r>
          </a:p>
          <a:p>
            <a:pPr>
              <a:buFontTx/>
              <a:buChar char="-"/>
            </a:pPr>
            <a:r>
              <a:rPr lang="en-US" dirty="0" smtClean="0"/>
              <a:t>Identify a situation you have coming up where you could tell a story to make your point</a:t>
            </a:r>
          </a:p>
          <a:p>
            <a:pPr>
              <a:buFontTx/>
              <a:buChar char="-"/>
            </a:pPr>
            <a:r>
              <a:rPr lang="en-US" dirty="0" smtClean="0"/>
              <a:t>Make some notes on the storytelling worksheet </a:t>
            </a:r>
          </a:p>
          <a:p>
            <a:pPr>
              <a:buNone/>
            </a:pPr>
            <a:endParaRPr lang="en-US" dirty="0" smtClean="0"/>
          </a:p>
          <a:p>
            <a:pPr>
              <a:buNone/>
            </a:pPr>
            <a:r>
              <a:rPr lang="en-US" dirty="0" smtClean="0"/>
              <a:t>Partner Review – feedback – evolve story</a:t>
            </a:r>
          </a:p>
          <a:p>
            <a:pPr>
              <a:buNone/>
            </a:pPr>
            <a:endParaRPr lang="en-US" dirty="0" smtClean="0"/>
          </a:p>
          <a:p>
            <a:pPr>
              <a:buNone/>
            </a:pPr>
            <a:r>
              <a:rPr lang="en-US" dirty="0" smtClean="0"/>
              <a:t>Overnight – enhance your story and be prepared to tell it in the morning</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2667" dirty="0" smtClean="0"/>
              <a:t>Build Stories </a:t>
            </a:r>
            <a:br>
              <a:rPr lang="en-US" sz="2667" dirty="0" smtClean="0"/>
            </a:br>
            <a:r>
              <a:rPr lang="en-US" sz="2000" dirty="0" smtClean="0"/>
              <a:t>(Consider These Prompts to Start Your Thinking)</a:t>
            </a:r>
            <a:endParaRPr lang="en-US" sz="2000" dirty="0"/>
          </a:p>
        </p:txBody>
      </p:sp>
      <p:sp>
        <p:nvSpPr>
          <p:cNvPr id="5" name="Content Placeholder 4"/>
          <p:cNvSpPr>
            <a:spLocks noGrp="1"/>
          </p:cNvSpPr>
          <p:nvPr>
            <p:ph sz="half" idx="1"/>
          </p:nvPr>
        </p:nvSpPr>
        <p:spPr>
          <a:xfrm>
            <a:off x="301752" y="1524000"/>
            <a:ext cx="4038600" cy="4681728"/>
          </a:xfrm>
        </p:spPr>
        <p:txBody>
          <a:bodyPr/>
          <a:lstStyle/>
          <a:p>
            <a:pPr lvl="1"/>
            <a:r>
              <a:rPr lang="en-US" sz="2400" dirty="0" smtClean="0">
                <a:solidFill>
                  <a:srgbClr val="000000"/>
                </a:solidFill>
              </a:rPr>
              <a:t>What you’ve learned</a:t>
            </a:r>
          </a:p>
          <a:p>
            <a:pPr lvl="1">
              <a:buNone/>
            </a:pPr>
            <a:endParaRPr lang="en-US" sz="2400" dirty="0" smtClean="0">
              <a:solidFill>
                <a:srgbClr val="000000"/>
              </a:solidFill>
            </a:endParaRPr>
          </a:p>
          <a:p>
            <a:pPr lvl="1"/>
            <a:r>
              <a:rPr lang="en-US" sz="2400" dirty="0" smtClean="0">
                <a:solidFill>
                  <a:srgbClr val="000000"/>
                </a:solidFill>
              </a:rPr>
              <a:t>Impact of your work</a:t>
            </a:r>
          </a:p>
          <a:p>
            <a:pPr lvl="1">
              <a:buNone/>
            </a:pPr>
            <a:endParaRPr lang="en-US" sz="2400" dirty="0" smtClean="0">
              <a:solidFill>
                <a:srgbClr val="000000"/>
              </a:solidFill>
            </a:endParaRPr>
          </a:p>
          <a:p>
            <a:pPr lvl="1"/>
            <a:r>
              <a:rPr lang="en-US" sz="2400" dirty="0" smtClean="0">
                <a:solidFill>
                  <a:srgbClr val="000000"/>
                </a:solidFill>
              </a:rPr>
              <a:t>Ripple effect of your work</a:t>
            </a:r>
          </a:p>
          <a:p>
            <a:pPr lvl="1">
              <a:buNone/>
            </a:pPr>
            <a:endParaRPr lang="en-US" sz="2400" dirty="0" smtClean="0">
              <a:solidFill>
                <a:srgbClr val="000000"/>
              </a:solidFill>
            </a:endParaRPr>
          </a:p>
          <a:p>
            <a:pPr lvl="1"/>
            <a:r>
              <a:rPr lang="en-US" sz="2400" dirty="0" smtClean="0">
                <a:solidFill>
                  <a:srgbClr val="000000"/>
                </a:solidFill>
              </a:rPr>
              <a:t>Plans to keep the work going</a:t>
            </a:r>
          </a:p>
          <a:p>
            <a:endParaRPr lang="en-US" dirty="0"/>
          </a:p>
        </p:txBody>
      </p:sp>
      <p:sp>
        <p:nvSpPr>
          <p:cNvPr id="6" name="Content Placeholder 5"/>
          <p:cNvSpPr>
            <a:spLocks noGrp="1"/>
          </p:cNvSpPr>
          <p:nvPr>
            <p:ph sz="half" idx="2"/>
          </p:nvPr>
        </p:nvSpPr>
        <p:spPr>
          <a:xfrm>
            <a:off x="4797552" y="1524000"/>
            <a:ext cx="4038600" cy="4681728"/>
          </a:xfrm>
        </p:spPr>
        <p:txBody>
          <a:bodyPr/>
          <a:lstStyle/>
          <a:p>
            <a:pPr lvl="1"/>
            <a:r>
              <a:rPr lang="en-US" sz="2400" dirty="0" smtClean="0">
                <a:solidFill>
                  <a:srgbClr val="000000"/>
                </a:solidFill>
              </a:rPr>
              <a:t>A fabulous failure</a:t>
            </a:r>
          </a:p>
          <a:p>
            <a:pPr lvl="1">
              <a:buNone/>
            </a:pPr>
            <a:endParaRPr lang="en-US" sz="2400" dirty="0" smtClean="0">
              <a:solidFill>
                <a:srgbClr val="000000"/>
              </a:solidFill>
            </a:endParaRPr>
          </a:p>
          <a:p>
            <a:pPr lvl="1"/>
            <a:r>
              <a:rPr lang="en-US" sz="2400" dirty="0" smtClean="0">
                <a:solidFill>
                  <a:srgbClr val="000000"/>
                </a:solidFill>
              </a:rPr>
              <a:t>Where you missed the mark</a:t>
            </a:r>
          </a:p>
          <a:p>
            <a:pPr lvl="1">
              <a:buNone/>
            </a:pPr>
            <a:endParaRPr lang="en-US" sz="2400" dirty="0" smtClean="0">
              <a:solidFill>
                <a:srgbClr val="000000"/>
              </a:solidFill>
            </a:endParaRPr>
          </a:p>
          <a:p>
            <a:pPr lvl="1"/>
            <a:r>
              <a:rPr lang="en-US" sz="2400" dirty="0" smtClean="0">
                <a:solidFill>
                  <a:srgbClr val="000000"/>
                </a:solidFill>
              </a:rPr>
              <a:t>Regrets you have</a:t>
            </a:r>
          </a:p>
          <a:p>
            <a:pPr lvl="1">
              <a:buNone/>
            </a:pPr>
            <a:endParaRPr lang="en-US" sz="2400" dirty="0" smtClean="0">
              <a:solidFill>
                <a:srgbClr val="000000"/>
              </a:solidFill>
            </a:endParaRPr>
          </a:p>
          <a:p>
            <a:pPr lvl="1"/>
            <a:r>
              <a:rPr lang="en-US" sz="2400" dirty="0" smtClean="0">
                <a:solidFill>
                  <a:srgbClr val="000000"/>
                </a:solidFill>
              </a:rPr>
              <a:t>What you would do differently</a:t>
            </a:r>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II</a:t>
            </a:r>
            <a:endParaRPr lang="en-US" dirty="0"/>
          </a:p>
        </p:txBody>
      </p:sp>
      <p:sp>
        <p:nvSpPr>
          <p:cNvPr id="3" name="Content Placeholder 2"/>
          <p:cNvSpPr>
            <a:spLocks noGrp="1"/>
          </p:cNvSpPr>
          <p:nvPr>
            <p:ph sz="quarter" idx="1"/>
          </p:nvPr>
        </p:nvSpPr>
        <p:spPr/>
        <p:txBody>
          <a:bodyPr/>
          <a:lstStyle/>
          <a:p>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dirty="0">
                <a:latin typeface="Times New Roman" charset="0"/>
                <a:ea typeface="ＭＳ Ｐゴシック" charset="0"/>
                <a:cs typeface="ＭＳ Ｐゴシック" charset="0"/>
              </a:rPr>
              <a:t>Small </a:t>
            </a:r>
            <a:r>
              <a:rPr lang="en-US" dirty="0" smtClean="0">
                <a:latin typeface="Times New Roman" charset="0"/>
                <a:ea typeface="ＭＳ Ｐゴシック" charset="0"/>
                <a:cs typeface="ＭＳ Ｐゴシック" charset="0"/>
              </a:rPr>
              <a:t>Group Storytelling</a:t>
            </a:r>
            <a:endParaRPr lang="en-US" dirty="0">
              <a:latin typeface="Times New Roman" charset="0"/>
              <a:ea typeface="ＭＳ Ｐゴシック" charset="0"/>
              <a:cs typeface="ＭＳ Ｐゴシック" charset="0"/>
            </a:endParaRPr>
          </a:p>
        </p:txBody>
      </p:sp>
      <p:sp>
        <p:nvSpPr>
          <p:cNvPr id="46083" name="Content Placeholder 2"/>
          <p:cNvSpPr>
            <a:spLocks noGrp="1"/>
          </p:cNvSpPr>
          <p:nvPr>
            <p:ph idx="1"/>
          </p:nvPr>
        </p:nvSpPr>
        <p:spPr/>
        <p:txBody>
          <a:bodyPr>
            <a:normAutofit/>
          </a:bodyPr>
          <a:lstStyle/>
          <a:p>
            <a:pPr>
              <a:buNone/>
            </a:pPr>
            <a:endParaRPr lang="en-US" sz="2800" dirty="0" smtClean="0">
              <a:latin typeface="Times New Roman" charset="0"/>
              <a:ea typeface="ＭＳ Ｐゴシック" charset="0"/>
              <a:cs typeface="ＭＳ Ｐゴシック" charset="0"/>
            </a:endParaRPr>
          </a:p>
        </p:txBody>
      </p:sp>
      <p:graphicFrame>
        <p:nvGraphicFramePr>
          <p:cNvPr id="4" name="Table 3"/>
          <p:cNvGraphicFramePr>
            <a:graphicFrameLocks noGrp="1"/>
          </p:cNvGraphicFramePr>
          <p:nvPr/>
        </p:nvGraphicFramePr>
        <p:xfrm>
          <a:off x="1066800" y="2019300"/>
          <a:ext cx="7239000" cy="3721100"/>
        </p:xfrm>
        <a:graphic>
          <a:graphicData uri="http://schemas.openxmlformats.org/drawingml/2006/table">
            <a:tbl>
              <a:tblPr firstRow="1" bandRow="1">
                <a:tableStyleId>{5C22544A-7EE6-4342-B048-85BDC9FD1C3A}</a:tableStyleId>
              </a:tblPr>
              <a:tblGrid>
                <a:gridCol w="3632200"/>
                <a:gridCol w="3606800"/>
              </a:tblGrid>
              <a:tr h="546100">
                <a:tc>
                  <a:txBody>
                    <a:bodyPr/>
                    <a:lstStyle/>
                    <a:p>
                      <a:r>
                        <a:rPr lang="en-US" dirty="0" smtClean="0"/>
                        <a:t>Process</a:t>
                      </a:r>
                      <a:endParaRPr lang="en-US" dirty="0"/>
                    </a:p>
                  </a:txBody>
                  <a:tcPr/>
                </a:tc>
                <a:tc>
                  <a:txBody>
                    <a:bodyPr/>
                    <a:lstStyle/>
                    <a:p>
                      <a:r>
                        <a:rPr lang="en-US" dirty="0" smtClean="0"/>
                        <a:t>Outcomes</a:t>
                      </a:r>
                      <a:endParaRPr lang="en-US" dirty="0"/>
                    </a:p>
                  </a:txBody>
                  <a:tcPr/>
                </a:tc>
              </a:tr>
              <a:tr h="3175000">
                <a:tc>
                  <a:txBody>
                    <a:bodyPr/>
                    <a:lstStyle/>
                    <a:p>
                      <a:r>
                        <a:rPr lang="en-US" sz="2000" dirty="0" smtClean="0"/>
                        <a:t>Choose a Timekeeper</a:t>
                      </a:r>
                    </a:p>
                    <a:p>
                      <a:endParaRPr lang="en-US" sz="2000" dirty="0" smtClean="0"/>
                    </a:p>
                    <a:p>
                      <a:pPr>
                        <a:buFont typeface="Arial"/>
                        <a:buChar char="•"/>
                      </a:pPr>
                      <a:r>
                        <a:rPr lang="en-US" sz="2000" dirty="0" smtClean="0"/>
                        <a:t>Tell</a:t>
                      </a:r>
                      <a:r>
                        <a:rPr lang="en-US" sz="2000" baseline="0" dirty="0" smtClean="0"/>
                        <a:t> your story – 5 min</a:t>
                      </a:r>
                    </a:p>
                    <a:p>
                      <a:pPr>
                        <a:buFont typeface="Arial"/>
                        <a:buChar char="•"/>
                      </a:pPr>
                      <a:r>
                        <a:rPr lang="en-US" sz="2000" baseline="0" dirty="0" smtClean="0"/>
                        <a:t>Write notes - 2 min</a:t>
                      </a:r>
                    </a:p>
                    <a:p>
                      <a:pPr>
                        <a:buFont typeface="Arial"/>
                        <a:buChar char="•"/>
                      </a:pPr>
                      <a:r>
                        <a:rPr lang="en-US" sz="2000" baseline="0" dirty="0" smtClean="0"/>
                        <a:t>Deliver feedback – 10 min</a:t>
                      </a:r>
                    </a:p>
                    <a:p>
                      <a:endParaRPr lang="en-US" sz="2000" baseline="0" dirty="0" smtClean="0"/>
                    </a:p>
                    <a:p>
                      <a:r>
                        <a:rPr lang="en-US" sz="2000" baseline="0" dirty="0" smtClean="0"/>
                        <a:t>Hand over feedback notes</a:t>
                      </a:r>
                    </a:p>
                    <a:p>
                      <a:endParaRPr lang="en-US" sz="2000" baseline="0" dirty="0" smtClean="0"/>
                    </a:p>
                    <a:p>
                      <a:r>
                        <a:rPr lang="en-US" sz="2000" baseline="0" dirty="0" smtClean="0"/>
                        <a:t>Switch </a:t>
                      </a:r>
                      <a:endParaRPr lang="en-US" sz="2000" dirty="0"/>
                    </a:p>
                  </a:txBody>
                  <a:tcPr/>
                </a:tc>
                <a:tc>
                  <a:txBody>
                    <a:bodyPr/>
                    <a:lstStyle/>
                    <a:p>
                      <a:pPr>
                        <a:buFont typeface="Arial"/>
                        <a:buChar char="•"/>
                      </a:pPr>
                      <a:r>
                        <a:rPr lang="en-US" sz="2000" dirty="0" smtClean="0"/>
                        <a:t>Practice</a:t>
                      </a:r>
                      <a:r>
                        <a:rPr lang="en-US" sz="2000" baseline="0" dirty="0" smtClean="0"/>
                        <a:t> delivering your story</a:t>
                      </a:r>
                    </a:p>
                    <a:p>
                      <a:pPr>
                        <a:buFont typeface="Arial"/>
                        <a:buChar char="•"/>
                      </a:pPr>
                      <a:r>
                        <a:rPr lang="en-US" sz="2000" baseline="0" dirty="0" smtClean="0"/>
                        <a:t>Observe others </a:t>
                      </a:r>
                    </a:p>
                    <a:p>
                      <a:pPr>
                        <a:buFont typeface="Arial"/>
                        <a:buChar char="•"/>
                      </a:pPr>
                      <a:r>
                        <a:rPr lang="en-US" sz="2000" baseline="0" dirty="0" smtClean="0"/>
                        <a:t>Give feedback</a:t>
                      </a:r>
                    </a:p>
                    <a:p>
                      <a:endParaRPr lang="en-US" sz="2000" dirty="0" smtClean="0"/>
                    </a:p>
                    <a:p>
                      <a:endParaRPr lang="en-US" sz="2000" dirty="0" smtClean="0"/>
                    </a:p>
                    <a:p>
                      <a:r>
                        <a:rPr lang="en-US" sz="2000" dirty="0" smtClean="0"/>
                        <a:t>Choose</a:t>
                      </a:r>
                      <a:r>
                        <a:rPr lang="en-US" sz="2000" baseline="0" dirty="0" smtClean="0"/>
                        <a:t> one story to be delivered to the whole group</a:t>
                      </a:r>
                    </a:p>
                  </a:txBody>
                  <a:tcPr/>
                </a:tc>
              </a:tr>
            </a:tbl>
          </a:graphicData>
        </a:graphic>
      </p:graphicFrame>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325687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Academy Awards</a:t>
            </a:r>
            <a:endParaRPr lang="en-US" dirty="0"/>
          </a:p>
        </p:txBody>
      </p:sp>
      <p:pic>
        <p:nvPicPr>
          <p:cNvPr id="1028" name="Picture 4"/>
          <p:cNvPicPr>
            <a:picLocks noChangeAspect="1" noChangeArrowheads="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119438" y="1997667"/>
            <a:ext cx="3052762" cy="3707808"/>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8490294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Choose five more pictures that represent what you want to be known for as a leader – what you stand for...</a:t>
            </a:r>
          </a:p>
          <a:p>
            <a:pPr lvl="1"/>
            <a:r>
              <a:rPr lang="en-US" dirty="0" smtClean="0"/>
              <a:t>Identify a word or phrase for each picture</a:t>
            </a:r>
          </a:p>
          <a:p>
            <a:pPr lvl="2">
              <a:buNone/>
            </a:pPr>
            <a:endParaRPr lang="en-US"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Messages &amp; Congruence</a:t>
            </a:r>
            <a:endParaRPr lang="en-US" dirty="0"/>
          </a:p>
        </p:txBody>
      </p:sp>
      <p:sp>
        <p:nvSpPr>
          <p:cNvPr id="3" name="Content Placeholder 2"/>
          <p:cNvSpPr>
            <a:spLocks noGrp="1"/>
          </p:cNvSpPr>
          <p:nvPr>
            <p:ph sz="quarter" idx="1"/>
          </p:nvPr>
        </p:nvSpPr>
        <p:spPr/>
        <p:txBody>
          <a:bodyPr>
            <a:normAutofit/>
          </a:bodyPr>
          <a:lstStyle/>
          <a:p>
            <a:pPr lvl="0"/>
            <a:r>
              <a:rPr lang="en-US" dirty="0"/>
              <a:t>Share</a:t>
            </a:r>
            <a:r>
              <a:rPr lang="en-US" dirty="0" smtClean="0"/>
              <a:t> your pictures and their words and phrases </a:t>
            </a:r>
          </a:p>
          <a:p>
            <a:pPr lvl="0"/>
            <a:r>
              <a:rPr lang="en-US" dirty="0"/>
              <a:t>How are you living these well? </a:t>
            </a:r>
          </a:p>
          <a:p>
            <a:pPr lvl="0"/>
            <a:r>
              <a:rPr lang="en-US" dirty="0"/>
              <a:t>Where do you come up short?</a:t>
            </a:r>
          </a:p>
          <a:p>
            <a:pPr lvl="0"/>
            <a:r>
              <a:rPr lang="en-US" dirty="0"/>
              <a:t>What would you like to do more of or differently</a:t>
            </a:r>
            <a:r>
              <a:rPr lang="en-US" dirty="0" smtClean="0"/>
              <a:t>?</a:t>
            </a:r>
            <a:r>
              <a:rPr lang="en-US" dirty="0"/>
              <a:t> </a:t>
            </a:r>
          </a:p>
          <a:p>
            <a:r>
              <a:rPr lang="en-US" dirty="0"/>
              <a:t>How do we as leaders get good feedback to know if we’re having the impact we want to?</a:t>
            </a:r>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408235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Summary</a:t>
            </a:r>
            <a:endParaRPr lang="en-US" dirty="0"/>
          </a:p>
        </p:txBody>
      </p:sp>
      <p:sp>
        <p:nvSpPr>
          <p:cNvPr id="3" name="Content Placeholder 2"/>
          <p:cNvSpPr>
            <a:spLocks noGrp="1"/>
          </p:cNvSpPr>
          <p:nvPr>
            <p:ph sz="quarter" idx="1"/>
          </p:nvPr>
        </p:nvSpPr>
        <p:spPr/>
        <p:txBody>
          <a:bodyPr/>
          <a:lstStyle/>
          <a:p>
            <a:r>
              <a:rPr lang="en-US" dirty="0" smtClean="0"/>
              <a:t>Choose one of your pictures that best captures the spirit of your leadership intent or stand</a:t>
            </a:r>
          </a:p>
          <a:p>
            <a:endParaRPr lang="en-US" dirty="0" smtClean="0"/>
          </a:p>
          <a:p>
            <a:r>
              <a:rPr lang="en-US" dirty="0" smtClean="0"/>
              <a:t>Write on an index card</a:t>
            </a:r>
          </a:p>
          <a:p>
            <a:pPr lvl="1"/>
            <a:r>
              <a:rPr lang="en-US" dirty="0" smtClean="0"/>
              <a:t>An 8 word summary of your leadership intent or stand</a:t>
            </a:r>
          </a:p>
          <a:p>
            <a:pPr lvl="1"/>
            <a:r>
              <a:rPr lang="en-US" dirty="0" smtClean="0"/>
              <a:t>Your name</a:t>
            </a:r>
          </a:p>
          <a:p>
            <a:pPr lvl="1"/>
            <a:r>
              <a:rPr lang="en-US" dirty="0" smtClean="0"/>
              <a:t>The picture number</a:t>
            </a:r>
          </a:p>
          <a:p>
            <a:pPr lvl="1">
              <a:buNone/>
            </a:pPr>
            <a:endParaRPr lang="en-US" dirty="0" smtClean="0"/>
          </a:p>
          <a:p>
            <a:r>
              <a:rPr lang="en-US" dirty="0" smtClean="0"/>
              <a:t>Hand in your card before lunch</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Community Based Projects</a:t>
            </a:r>
            <a:br>
              <a:rPr lang="en-US" dirty="0" smtClean="0"/>
            </a:br>
            <a:r>
              <a:rPr lang="en-US" sz="2667" dirty="0" smtClean="0"/>
              <a:t>Build Stories for The Prompts Below</a:t>
            </a:r>
            <a:endParaRPr lang="en-US" sz="2667" dirty="0"/>
          </a:p>
        </p:txBody>
      </p:sp>
      <p:sp>
        <p:nvSpPr>
          <p:cNvPr id="5" name="Content Placeholder 4"/>
          <p:cNvSpPr>
            <a:spLocks noGrp="1"/>
          </p:cNvSpPr>
          <p:nvPr>
            <p:ph sz="half" idx="1"/>
          </p:nvPr>
        </p:nvSpPr>
        <p:spPr/>
        <p:txBody>
          <a:bodyPr/>
          <a:lstStyle/>
          <a:p>
            <a:pPr lvl="1"/>
            <a:r>
              <a:rPr lang="en-US" sz="2400" dirty="0" smtClean="0">
                <a:solidFill>
                  <a:srgbClr val="000000"/>
                </a:solidFill>
              </a:rPr>
              <a:t>What you’ve learned</a:t>
            </a:r>
          </a:p>
          <a:p>
            <a:pPr lvl="1">
              <a:buNone/>
            </a:pPr>
            <a:endParaRPr lang="en-US" sz="2400" dirty="0" smtClean="0">
              <a:solidFill>
                <a:srgbClr val="000000"/>
              </a:solidFill>
            </a:endParaRPr>
          </a:p>
          <a:p>
            <a:pPr lvl="1"/>
            <a:r>
              <a:rPr lang="en-US" sz="2400" dirty="0" smtClean="0">
                <a:solidFill>
                  <a:srgbClr val="000000"/>
                </a:solidFill>
              </a:rPr>
              <a:t>Impact of your work</a:t>
            </a:r>
          </a:p>
          <a:p>
            <a:pPr lvl="1">
              <a:buNone/>
            </a:pPr>
            <a:endParaRPr lang="en-US" sz="2400" dirty="0" smtClean="0">
              <a:solidFill>
                <a:srgbClr val="000000"/>
              </a:solidFill>
            </a:endParaRPr>
          </a:p>
          <a:p>
            <a:pPr lvl="1"/>
            <a:r>
              <a:rPr lang="en-US" sz="2400" dirty="0" smtClean="0">
                <a:solidFill>
                  <a:srgbClr val="000000"/>
                </a:solidFill>
              </a:rPr>
              <a:t>Ripple effect of your work</a:t>
            </a:r>
          </a:p>
          <a:p>
            <a:pPr lvl="1">
              <a:buNone/>
            </a:pPr>
            <a:endParaRPr lang="en-US" sz="2400" dirty="0" smtClean="0">
              <a:solidFill>
                <a:srgbClr val="000000"/>
              </a:solidFill>
            </a:endParaRPr>
          </a:p>
          <a:p>
            <a:pPr lvl="1"/>
            <a:r>
              <a:rPr lang="en-US" sz="2400" dirty="0" smtClean="0">
                <a:solidFill>
                  <a:srgbClr val="000000"/>
                </a:solidFill>
              </a:rPr>
              <a:t>Plans to keep the work going</a:t>
            </a:r>
          </a:p>
          <a:p>
            <a:endParaRPr lang="en-US" dirty="0"/>
          </a:p>
        </p:txBody>
      </p:sp>
      <p:sp>
        <p:nvSpPr>
          <p:cNvPr id="6" name="Content Placeholder 5"/>
          <p:cNvSpPr>
            <a:spLocks noGrp="1"/>
          </p:cNvSpPr>
          <p:nvPr>
            <p:ph sz="half" idx="2"/>
          </p:nvPr>
        </p:nvSpPr>
        <p:spPr/>
        <p:txBody>
          <a:bodyPr/>
          <a:lstStyle/>
          <a:p>
            <a:pPr lvl="1"/>
            <a:r>
              <a:rPr lang="en-US" sz="2400" dirty="0" smtClean="0">
                <a:solidFill>
                  <a:srgbClr val="000000"/>
                </a:solidFill>
              </a:rPr>
              <a:t>A fabulous failure</a:t>
            </a:r>
          </a:p>
          <a:p>
            <a:pPr lvl="1">
              <a:buNone/>
            </a:pPr>
            <a:endParaRPr lang="en-US" sz="2400" dirty="0" smtClean="0">
              <a:solidFill>
                <a:srgbClr val="000000"/>
              </a:solidFill>
            </a:endParaRPr>
          </a:p>
          <a:p>
            <a:pPr lvl="1"/>
            <a:r>
              <a:rPr lang="en-US" sz="2400" dirty="0" smtClean="0">
                <a:solidFill>
                  <a:srgbClr val="000000"/>
                </a:solidFill>
              </a:rPr>
              <a:t>Where you missed the mark</a:t>
            </a:r>
          </a:p>
          <a:p>
            <a:pPr lvl="1">
              <a:buNone/>
            </a:pPr>
            <a:endParaRPr lang="en-US" sz="2400" dirty="0" smtClean="0">
              <a:solidFill>
                <a:srgbClr val="000000"/>
              </a:solidFill>
            </a:endParaRPr>
          </a:p>
          <a:p>
            <a:pPr lvl="1"/>
            <a:r>
              <a:rPr lang="en-US" sz="2400" dirty="0" smtClean="0">
                <a:solidFill>
                  <a:srgbClr val="000000"/>
                </a:solidFill>
              </a:rPr>
              <a:t>Regrets you have</a:t>
            </a:r>
          </a:p>
          <a:p>
            <a:pPr lvl="1">
              <a:buNone/>
            </a:pPr>
            <a:endParaRPr lang="en-US" sz="2400" dirty="0" smtClean="0">
              <a:solidFill>
                <a:srgbClr val="000000"/>
              </a:solidFill>
            </a:endParaRPr>
          </a:p>
          <a:p>
            <a:pPr lvl="1"/>
            <a:r>
              <a:rPr lang="en-US" sz="2400" dirty="0" smtClean="0">
                <a:solidFill>
                  <a:srgbClr val="000000"/>
                </a:solidFill>
              </a:rPr>
              <a:t>What you would do differently</a:t>
            </a:r>
          </a:p>
          <a:p>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3556" dirty="0" smtClean="0"/>
              <a:t>Guidance: Final CBP Presentations</a:t>
            </a:r>
            <a:r>
              <a:rPr lang="en-US" dirty="0" smtClean="0"/>
              <a:t/>
            </a:r>
            <a:br>
              <a:rPr lang="en-US" dirty="0" smtClean="0"/>
            </a:br>
            <a:r>
              <a:rPr lang="en-US" sz="2667" dirty="0" smtClean="0"/>
              <a:t>15 min total: 5-7 min present 7-10 min Q&amp;A</a:t>
            </a:r>
            <a:endParaRPr lang="en-US" sz="2667" dirty="0"/>
          </a:p>
        </p:txBody>
      </p:sp>
      <p:sp>
        <p:nvSpPr>
          <p:cNvPr id="6" name="Content Placeholder 5"/>
          <p:cNvSpPr>
            <a:spLocks noGrp="1"/>
          </p:cNvSpPr>
          <p:nvPr>
            <p:ph sz="quarter" idx="1"/>
          </p:nvPr>
        </p:nvSpPr>
        <p:spPr/>
        <p:txBody>
          <a:bodyPr/>
          <a:lstStyle/>
          <a:p>
            <a:r>
              <a:rPr lang="en-US" dirty="0" smtClean="0"/>
              <a:t>3 pictures</a:t>
            </a:r>
          </a:p>
          <a:p>
            <a:pPr lvl="1"/>
            <a:r>
              <a:rPr lang="en-US" dirty="0" smtClean="0"/>
              <a:t>What we set out to do</a:t>
            </a:r>
          </a:p>
          <a:p>
            <a:pPr lvl="1"/>
            <a:r>
              <a:rPr lang="en-US" dirty="0" smtClean="0"/>
              <a:t>Our journey &amp; what we learned</a:t>
            </a:r>
          </a:p>
          <a:p>
            <a:pPr lvl="1"/>
            <a:r>
              <a:rPr lang="en-US" dirty="0" smtClean="0"/>
              <a:t>The future of our efforts</a:t>
            </a:r>
          </a:p>
          <a:p>
            <a:pPr lvl="1"/>
            <a:endParaRPr lang="en-US" dirty="0" smtClean="0"/>
          </a:p>
          <a:p>
            <a:r>
              <a:rPr lang="en-US" dirty="0" smtClean="0"/>
              <a:t>Use storytelling to really bring to life the journey of your project</a:t>
            </a:r>
          </a:p>
          <a:p>
            <a:pPr lvl="1"/>
            <a:r>
              <a:rPr lang="en-US" dirty="0" smtClean="0"/>
              <a:t>Logos – Ethos – Pathos</a:t>
            </a:r>
          </a:p>
          <a:p>
            <a:pPr lvl="1"/>
            <a:r>
              <a:rPr lang="en-US" dirty="0" smtClean="0"/>
              <a:t>They’ll expect Logos – really bring home Ethos (speak authentically to your journey… good, bad &amp; ugly); Pathos (use emotional anchors that will grab them)</a:t>
            </a:r>
          </a:p>
          <a:p>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Rapid Fire Interviewing </a:t>
            </a:r>
            <a:r>
              <a:rPr lang="en-US" sz="2000" dirty="0" smtClean="0"/>
              <a:t>(15 min)</a:t>
            </a:r>
            <a:endParaRPr lang="en-US" sz="2000" dirty="0"/>
          </a:p>
        </p:txBody>
      </p:sp>
      <p:sp>
        <p:nvSpPr>
          <p:cNvPr id="3" name="Content Placeholder 2"/>
          <p:cNvSpPr>
            <a:spLocks noGrp="1"/>
          </p:cNvSpPr>
          <p:nvPr>
            <p:ph sz="quarter" idx="1"/>
          </p:nvPr>
        </p:nvSpPr>
        <p:spPr/>
        <p:txBody>
          <a:bodyPr>
            <a:normAutofit fontScale="92500"/>
          </a:bodyPr>
          <a:lstStyle/>
          <a:p>
            <a:pPr marL="0" indent="0">
              <a:buNone/>
            </a:pPr>
            <a:endParaRPr lang="en-US" dirty="0" smtClean="0"/>
          </a:p>
          <a:p>
            <a:pPr marL="342900" marR="0" lvl="0" indent="-342900">
              <a:spcBef>
                <a:spcPts val="0"/>
              </a:spcBef>
              <a:spcAft>
                <a:spcPts val="0"/>
              </a:spcAft>
              <a:buFont typeface="Cambria"/>
              <a:buChar char="-"/>
            </a:pPr>
            <a:r>
              <a:rPr lang="en-US" sz="2800" dirty="0" smtClean="0">
                <a:latin typeface="Cambria"/>
                <a:ea typeface="Cambria"/>
                <a:cs typeface="Times New Roman"/>
              </a:rPr>
              <a:t>Over next 12 minutes you’ll interview three people – who are each assigned a different</a:t>
            </a:r>
            <a:r>
              <a:rPr lang="en-US" sz="2800" dirty="0" smtClean="0">
                <a:latin typeface="Cambria"/>
                <a:ea typeface="Cambria"/>
                <a:cs typeface="Times New Roman"/>
              </a:rPr>
              <a:t> timeframe than </a:t>
            </a:r>
            <a:r>
              <a:rPr lang="en-US" sz="2800" dirty="0" smtClean="0">
                <a:latin typeface="Cambria"/>
                <a:ea typeface="Cambria"/>
                <a:cs typeface="Times New Roman"/>
              </a:rPr>
              <a:t>you</a:t>
            </a:r>
          </a:p>
          <a:p>
            <a:pPr marL="342900" marR="0" lvl="0" indent="-342900">
              <a:spcBef>
                <a:spcPts val="0"/>
              </a:spcBef>
              <a:spcAft>
                <a:spcPts val="0"/>
              </a:spcAft>
              <a:buNone/>
            </a:pPr>
            <a:endParaRPr lang="en-US" sz="2800" dirty="0" smtClean="0">
              <a:latin typeface="Cambria"/>
              <a:ea typeface="Cambria"/>
              <a:cs typeface="Times New Roman"/>
            </a:endParaRPr>
          </a:p>
          <a:p>
            <a:pPr marL="342900" marR="0" lvl="0" indent="-342900">
              <a:spcBef>
                <a:spcPts val="0"/>
              </a:spcBef>
              <a:spcAft>
                <a:spcPts val="0"/>
              </a:spcAft>
              <a:buFont typeface="Cambria"/>
              <a:buChar char="-"/>
            </a:pPr>
            <a:r>
              <a:rPr lang="en-US" sz="2800" dirty="0" smtClean="0">
                <a:latin typeface="Cambria"/>
                <a:ea typeface="Cambria"/>
                <a:cs typeface="Times New Roman"/>
              </a:rPr>
              <a:t>With each interview, you’ll ask your questions &amp; take notes for 2 minutes and then you’ll answer your partner’s questions for 2 minutes</a:t>
            </a:r>
          </a:p>
          <a:p>
            <a:pPr marL="342900" marR="0" lvl="0" indent="-342900">
              <a:spcBef>
                <a:spcPts val="0"/>
              </a:spcBef>
              <a:spcAft>
                <a:spcPts val="0"/>
              </a:spcAft>
              <a:buFont typeface="Cambria"/>
              <a:buChar char="-"/>
            </a:pPr>
            <a:endParaRPr lang="en-US" sz="2800" dirty="0" smtClean="0">
              <a:latin typeface="Cambria"/>
              <a:ea typeface="Cambria"/>
              <a:cs typeface="Times New Roman"/>
            </a:endParaRPr>
          </a:p>
          <a:p>
            <a:pPr marL="342900" marR="0" lvl="0" indent="-342900">
              <a:spcBef>
                <a:spcPts val="0"/>
              </a:spcBef>
              <a:spcAft>
                <a:spcPts val="0"/>
              </a:spcAft>
              <a:buFont typeface="Cambria"/>
              <a:buChar char="-"/>
            </a:pPr>
            <a:r>
              <a:rPr lang="en-US" sz="2800" dirty="0" smtClean="0">
                <a:latin typeface="Cambria"/>
                <a:ea typeface="Cambria"/>
                <a:cs typeface="Times New Roman"/>
              </a:rPr>
              <a:t>Make brief notes as you go</a:t>
            </a:r>
          </a:p>
          <a:p>
            <a:pPr marL="342900" marR="0" lvl="0" indent="-342900">
              <a:spcBef>
                <a:spcPts val="0"/>
              </a:spcBef>
              <a:spcAft>
                <a:spcPts val="0"/>
              </a:spcAft>
              <a:buFont typeface="Cambria"/>
              <a:buChar char="-"/>
            </a:pPr>
            <a:endParaRPr lang="en-US" sz="2800" dirty="0" smtClean="0">
              <a:latin typeface="Cambria"/>
              <a:ea typeface="Cambria"/>
              <a:cs typeface="Times New Roman"/>
            </a:endParaRPr>
          </a:p>
          <a:p>
            <a:pPr marL="342900" marR="0" lvl="0" indent="-342900">
              <a:spcBef>
                <a:spcPts val="0"/>
              </a:spcBef>
              <a:spcAft>
                <a:spcPts val="0"/>
              </a:spcAft>
              <a:buFont typeface="Cambria"/>
              <a:buChar char="-"/>
            </a:pPr>
            <a:r>
              <a:rPr lang="en-US" sz="2800" dirty="0" smtClean="0">
                <a:latin typeface="Cambria"/>
                <a:ea typeface="Cambria"/>
                <a:cs typeface="Times New Roman"/>
              </a:rPr>
              <a:t>At the bell find a new partner and repeat</a:t>
            </a:r>
            <a:endParaRPr lang="en-US" sz="2400" b="1" i="1"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917637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Consolidation Phase </a:t>
            </a:r>
            <a:r>
              <a:rPr lang="en-US" sz="2000" dirty="0" smtClean="0"/>
              <a:t>(15 min)</a:t>
            </a:r>
            <a:endParaRPr lang="en-US" sz="2000" dirty="0"/>
          </a:p>
        </p:txBody>
      </p:sp>
      <p:sp>
        <p:nvSpPr>
          <p:cNvPr id="3" name="Content Placeholder 2"/>
          <p:cNvSpPr>
            <a:spLocks noGrp="1"/>
          </p:cNvSpPr>
          <p:nvPr>
            <p:ph sz="quarter" idx="1"/>
          </p:nvPr>
        </p:nvSpPr>
        <p:spPr/>
        <p:txBody>
          <a:bodyPr>
            <a:normAutofit fontScale="92500" lnSpcReduction="10000"/>
          </a:bodyPr>
          <a:lstStyle/>
          <a:p>
            <a:pPr marL="0" indent="0">
              <a:buNone/>
            </a:pPr>
            <a:endParaRPr lang="en-US" dirty="0" smtClean="0"/>
          </a:p>
          <a:p>
            <a:pPr marL="342900" indent="-342900">
              <a:spcBef>
                <a:spcPts val="0"/>
              </a:spcBef>
            </a:pPr>
            <a:r>
              <a:rPr lang="en-US" sz="2800" dirty="0" smtClean="0">
                <a:latin typeface="Cambria"/>
                <a:ea typeface="Cambria"/>
                <a:cs typeface="Times New Roman"/>
              </a:rPr>
              <a:t>In your</a:t>
            </a:r>
            <a:r>
              <a:rPr lang="en-US" sz="2800" dirty="0" smtClean="0">
                <a:latin typeface="Cambria"/>
                <a:ea typeface="Cambria"/>
                <a:cs typeface="Times New Roman"/>
              </a:rPr>
              <a:t> assigned timeframe group</a:t>
            </a:r>
            <a:r>
              <a:rPr lang="en-US" sz="2800" dirty="0" smtClean="0">
                <a:latin typeface="Cambria"/>
                <a:ea typeface="Cambria"/>
                <a:cs typeface="Times New Roman"/>
              </a:rPr>
              <a:t> -</a:t>
            </a:r>
            <a:r>
              <a:rPr lang="en-US" sz="2800" dirty="0" smtClean="0">
                <a:latin typeface="Cambria"/>
                <a:ea typeface="Cambria"/>
                <a:cs typeface="Times New Roman"/>
              </a:rPr>
              <a:t> </a:t>
            </a:r>
            <a:r>
              <a:rPr lang="en-US" sz="2800" dirty="0" smtClean="0">
                <a:latin typeface="Cambria"/>
                <a:ea typeface="Cambria"/>
                <a:cs typeface="Times New Roman"/>
              </a:rPr>
              <a:t>share your notes</a:t>
            </a:r>
          </a:p>
          <a:p>
            <a:pPr marL="342900" indent="-342900">
              <a:spcBef>
                <a:spcPts val="0"/>
              </a:spcBef>
            </a:pPr>
            <a:r>
              <a:rPr lang="en-US" sz="2800" dirty="0" smtClean="0">
                <a:latin typeface="Cambria"/>
                <a:ea typeface="Cambria"/>
                <a:cs typeface="Times New Roman"/>
              </a:rPr>
              <a:t>What themes and patterns do you see?</a:t>
            </a:r>
          </a:p>
          <a:p>
            <a:pPr marL="342900" indent="-342900">
              <a:spcBef>
                <a:spcPts val="0"/>
              </a:spcBef>
            </a:pPr>
            <a:r>
              <a:rPr lang="en-US" sz="2800" dirty="0" smtClean="0">
                <a:latin typeface="Cambria"/>
                <a:ea typeface="Cambria"/>
                <a:cs typeface="Times New Roman"/>
              </a:rPr>
              <a:t>Create a chart that captures … </a:t>
            </a:r>
          </a:p>
          <a:p>
            <a:pPr marL="342900" marR="0" lvl="0" indent="-342900">
              <a:spcBef>
                <a:spcPts val="0"/>
              </a:spcBef>
              <a:spcAft>
                <a:spcPts val="0"/>
              </a:spcAft>
              <a:buFont typeface="Cambria"/>
              <a:buChar char="-"/>
            </a:pPr>
            <a:endParaRPr lang="en-US" sz="2000" dirty="0" smtClean="0">
              <a:latin typeface="Cambria"/>
              <a:ea typeface="Cambria"/>
              <a:cs typeface="Times New Roman"/>
            </a:endParaRPr>
          </a:p>
          <a:p>
            <a:pPr marL="1017270" lvl="2" indent="-285750">
              <a:spcBef>
                <a:spcPts val="0"/>
              </a:spcBef>
              <a:buFont typeface="Courier New"/>
              <a:buChar char="o"/>
            </a:pPr>
            <a:r>
              <a:rPr lang="en-US" dirty="0" smtClean="0">
                <a:solidFill>
                  <a:srgbClr val="000000"/>
                </a:solidFill>
                <a:latin typeface="Cambria"/>
                <a:ea typeface="Cambria"/>
                <a:cs typeface="Times New Roman"/>
              </a:rPr>
              <a:t>What was going on … news </a:t>
            </a:r>
            <a:r>
              <a:rPr lang="en-US" dirty="0">
                <a:solidFill>
                  <a:srgbClr val="000000"/>
                </a:solidFill>
                <a:latin typeface="Cambria"/>
                <a:ea typeface="Cambria"/>
                <a:cs typeface="Times New Roman"/>
              </a:rPr>
              <a:t>– big stories</a:t>
            </a:r>
            <a:r>
              <a:rPr lang="en-US" dirty="0" smtClean="0">
                <a:solidFill>
                  <a:srgbClr val="000000"/>
                </a:solidFill>
                <a:latin typeface="Cambria"/>
                <a:ea typeface="Cambria"/>
                <a:cs typeface="Times New Roman"/>
              </a:rPr>
              <a:t> – </a:t>
            </a:r>
            <a:r>
              <a:rPr lang="en-US" dirty="0">
                <a:solidFill>
                  <a:srgbClr val="000000"/>
                </a:solidFill>
                <a:latin typeface="Cambria"/>
                <a:ea typeface="Cambria"/>
                <a:cs typeface="Times New Roman"/>
              </a:rPr>
              <a:t>events</a:t>
            </a:r>
            <a:endParaRPr lang="en-US" dirty="0" smtClean="0">
              <a:solidFill>
                <a:srgbClr val="000000"/>
              </a:solidFill>
              <a:latin typeface="Cambria"/>
              <a:ea typeface="Cambria"/>
              <a:cs typeface="Times New Roman"/>
            </a:endParaRPr>
          </a:p>
          <a:p>
            <a:pPr marL="1017270" lvl="2" indent="-285750">
              <a:spcBef>
                <a:spcPts val="0"/>
              </a:spcBef>
              <a:buFont typeface="Courier New"/>
              <a:buChar char="o"/>
            </a:pPr>
            <a:r>
              <a:rPr lang="en-US" i="1" dirty="0" smtClean="0">
                <a:solidFill>
                  <a:srgbClr val="000000"/>
                </a:solidFill>
                <a:latin typeface="Cambria"/>
                <a:ea typeface="Cambria"/>
                <a:cs typeface="Times New Roman"/>
              </a:rPr>
              <a:t>US and world events</a:t>
            </a:r>
            <a:endParaRPr lang="en-US" i="1" dirty="0">
              <a:solidFill>
                <a:srgbClr val="000000"/>
              </a:solidFill>
              <a:latin typeface="Cambria"/>
              <a:ea typeface="Cambria"/>
              <a:cs typeface="Times New Roman"/>
            </a:endParaRPr>
          </a:p>
          <a:p>
            <a:pPr marL="1017270" lvl="2" indent="-285750">
              <a:spcBef>
                <a:spcPts val="0"/>
              </a:spcBef>
              <a:buFont typeface="Courier New"/>
              <a:buChar char="o"/>
            </a:pPr>
            <a:r>
              <a:rPr lang="en-US" i="1" dirty="0" smtClean="0">
                <a:solidFill>
                  <a:srgbClr val="000000"/>
                </a:solidFill>
                <a:latin typeface="Cambria"/>
                <a:ea typeface="Cambria"/>
                <a:cs typeface="Times New Roman"/>
              </a:rPr>
              <a:t>Significant economic </a:t>
            </a:r>
            <a:r>
              <a:rPr lang="en-US" i="1" dirty="0">
                <a:solidFill>
                  <a:srgbClr val="000000"/>
                </a:solidFill>
                <a:latin typeface="Cambria"/>
                <a:ea typeface="Cambria"/>
                <a:cs typeface="Times New Roman"/>
              </a:rPr>
              <a:t>events &amp; trends </a:t>
            </a:r>
          </a:p>
          <a:p>
            <a:pPr marL="1017270" lvl="2" indent="-285750">
              <a:spcBef>
                <a:spcPts val="0"/>
              </a:spcBef>
              <a:buFont typeface="Courier New"/>
              <a:buChar char="o"/>
            </a:pPr>
            <a:r>
              <a:rPr lang="en-US" i="1" dirty="0">
                <a:solidFill>
                  <a:srgbClr val="000000"/>
                </a:solidFill>
                <a:latin typeface="Cambria"/>
                <a:ea typeface="Cambria"/>
                <a:cs typeface="Times New Roman"/>
              </a:rPr>
              <a:t>National security &amp; defense in that decade </a:t>
            </a:r>
            <a:endParaRPr lang="en-US" i="1" dirty="0" smtClean="0">
              <a:solidFill>
                <a:srgbClr val="000000"/>
              </a:solidFill>
              <a:latin typeface="Cambria"/>
              <a:ea typeface="Cambria"/>
              <a:cs typeface="Times New Roman"/>
            </a:endParaRPr>
          </a:p>
          <a:p>
            <a:pPr marL="1017270" lvl="2" indent="-285750">
              <a:spcBef>
                <a:spcPts val="0"/>
              </a:spcBef>
              <a:buFont typeface="Courier New"/>
              <a:buChar char="o"/>
            </a:pPr>
            <a:r>
              <a:rPr lang="en-US" i="1" dirty="0" smtClean="0">
                <a:solidFill>
                  <a:srgbClr val="000000"/>
                </a:solidFill>
                <a:latin typeface="Cambria"/>
                <a:ea typeface="Cambria"/>
                <a:cs typeface="Times New Roman"/>
              </a:rPr>
              <a:t>Technology </a:t>
            </a:r>
          </a:p>
          <a:p>
            <a:pPr marL="1017270" lvl="2" indent="-285750">
              <a:spcBef>
                <a:spcPts val="0"/>
              </a:spcBef>
              <a:buFont typeface="Courier New"/>
              <a:buChar char="o"/>
            </a:pPr>
            <a:r>
              <a:rPr lang="en-US" i="1" dirty="0" smtClean="0">
                <a:solidFill>
                  <a:srgbClr val="000000"/>
                </a:solidFill>
                <a:latin typeface="Cambria"/>
                <a:ea typeface="Cambria"/>
                <a:cs typeface="Times New Roman"/>
              </a:rPr>
              <a:t>Government policy &amp; regulation</a:t>
            </a:r>
          </a:p>
          <a:p>
            <a:pPr marL="1017270" lvl="2" indent="-285750">
              <a:spcBef>
                <a:spcPts val="0"/>
              </a:spcBef>
              <a:buFont typeface="Courier New"/>
              <a:buChar char="o"/>
            </a:pPr>
            <a:r>
              <a:rPr lang="en-US" i="1" dirty="0" smtClean="0">
                <a:solidFill>
                  <a:srgbClr val="000000"/>
                </a:solidFill>
                <a:latin typeface="Cambria"/>
                <a:ea typeface="Cambria"/>
                <a:cs typeface="Times New Roman"/>
              </a:rPr>
              <a:t>Other notable items</a:t>
            </a:r>
          </a:p>
          <a:p>
            <a:pPr marL="468630" indent="-285750">
              <a:spcBef>
                <a:spcPts val="0"/>
              </a:spcBef>
              <a:buFont typeface="Courier New"/>
              <a:buChar char="o"/>
            </a:pPr>
            <a:endParaRPr lang="en-US" i="1" dirty="0" smtClean="0">
              <a:solidFill>
                <a:srgbClr val="000000"/>
              </a:solidFill>
              <a:latin typeface="Cambria"/>
              <a:ea typeface="Cambria"/>
              <a:cs typeface="Times New Roman"/>
            </a:endParaRPr>
          </a:p>
          <a:p>
            <a:pPr marL="468630" indent="-285750">
              <a:spcBef>
                <a:spcPts val="0"/>
              </a:spcBef>
            </a:pPr>
            <a:r>
              <a:rPr lang="en-US" i="1" dirty="0" smtClean="0">
                <a:solidFill>
                  <a:srgbClr val="000000"/>
                </a:solidFill>
                <a:latin typeface="Cambria"/>
                <a:ea typeface="Cambria"/>
                <a:cs typeface="Times New Roman"/>
              </a:rPr>
              <a:t>Choose a reporter</a:t>
            </a:r>
            <a:endParaRPr lang="en-US" i="1" dirty="0">
              <a:solidFill>
                <a:srgbClr val="000000"/>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917637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a:t>
            </a:r>
            <a:r>
              <a:rPr lang="en-US" dirty="0" smtClean="0"/>
              <a:t> it </a:t>
            </a:r>
            <a:r>
              <a:rPr lang="en-US" dirty="0" smtClean="0"/>
              <a:t>Means to Lead – Revisited…</a:t>
            </a:r>
            <a:endParaRPr lang="en-US" dirty="0"/>
          </a:p>
        </p:txBody>
      </p:sp>
      <p:sp>
        <p:nvSpPr>
          <p:cNvPr id="3" name="Content Placeholder 2"/>
          <p:cNvSpPr>
            <a:spLocks noGrp="1"/>
          </p:cNvSpPr>
          <p:nvPr>
            <p:ph sz="quarter" idx="1"/>
          </p:nvPr>
        </p:nvSpPr>
        <p:spPr/>
        <p:txBody>
          <a:bodyPr/>
          <a:lstStyle/>
          <a:p>
            <a:pPr marL="0" indent="0">
              <a:buNone/>
            </a:pPr>
            <a:endParaRPr lang="en-US" dirty="0"/>
          </a:p>
        </p:txBody>
      </p:sp>
      <p:sp>
        <p:nvSpPr>
          <p:cNvPr id="4" name="Rectangle 3"/>
          <p:cNvSpPr/>
          <p:nvPr/>
        </p:nvSpPr>
        <p:spPr>
          <a:xfrm>
            <a:off x="635048" y="1527049"/>
            <a:ext cx="6796352" cy="5262979"/>
          </a:xfrm>
          <a:prstGeom prst="rect">
            <a:avLst/>
          </a:prstGeom>
        </p:spPr>
        <p:txBody>
          <a:bodyPr wrap="square">
            <a:spAutoFit/>
          </a:bodyPr>
          <a:lstStyle/>
          <a:p>
            <a:pPr marR="0" lvl="0">
              <a:spcBef>
                <a:spcPts val="0"/>
              </a:spcBef>
              <a:spcAft>
                <a:spcPts val="0"/>
              </a:spcAft>
            </a:pPr>
            <a:endParaRPr lang="en-US" sz="2400" dirty="0" smtClean="0">
              <a:latin typeface="Cambria"/>
              <a:ea typeface="Cambria"/>
              <a:cs typeface="Times New Roman"/>
            </a:endParaRPr>
          </a:p>
          <a:p>
            <a:pPr marL="800100" lvl="1" indent="-342900">
              <a:buFont typeface="Wingdings" charset="2"/>
              <a:buChar char=""/>
            </a:pPr>
            <a:r>
              <a:rPr lang="en-US" sz="2400" u="sng" dirty="0" smtClean="0">
                <a:latin typeface="Cambria"/>
                <a:ea typeface="Cambria"/>
                <a:cs typeface="Times New Roman"/>
              </a:rPr>
              <a:t>Leading </a:t>
            </a:r>
            <a:r>
              <a:rPr lang="en-US" sz="2400" u="sng" dirty="0">
                <a:latin typeface="Cambria"/>
                <a:ea typeface="Cambria"/>
                <a:cs typeface="Times New Roman"/>
              </a:rPr>
              <a:t>Content</a:t>
            </a:r>
            <a:r>
              <a:rPr lang="en-US" sz="2400" u="sng" dirty="0" smtClean="0">
                <a:latin typeface="Cambria"/>
                <a:ea typeface="Cambria"/>
                <a:cs typeface="Times New Roman"/>
              </a:rPr>
              <a:t> </a:t>
            </a:r>
            <a:r>
              <a:rPr lang="en-US" sz="2400" dirty="0" smtClean="0">
                <a:latin typeface="Cambria"/>
                <a:ea typeface="Cambria"/>
                <a:cs typeface="Times New Roman"/>
              </a:rPr>
              <a:t>– </a:t>
            </a:r>
            <a:r>
              <a:rPr lang="en-US" sz="2400" i="1" dirty="0" smtClean="0">
                <a:solidFill>
                  <a:srgbClr val="0000FF"/>
                </a:solidFill>
                <a:latin typeface="Cambria"/>
                <a:ea typeface="Cambria"/>
                <a:cs typeface="Times New Roman"/>
              </a:rPr>
              <a:t>using our expertise</a:t>
            </a:r>
          </a:p>
          <a:p>
            <a:pPr marL="800100" lvl="1" indent="-342900">
              <a:buFont typeface="Wingdings" charset="2"/>
              <a:buChar char=""/>
            </a:pPr>
            <a:r>
              <a:rPr lang="en-US" sz="2400" u="sng" dirty="0" smtClean="0">
                <a:latin typeface="Cambria"/>
                <a:ea typeface="Cambria"/>
                <a:cs typeface="Times New Roman"/>
              </a:rPr>
              <a:t>Leading Context </a:t>
            </a:r>
            <a:r>
              <a:rPr lang="en-US" sz="2400" dirty="0" smtClean="0">
                <a:latin typeface="Cambria"/>
                <a:ea typeface="Cambria"/>
                <a:cs typeface="Times New Roman"/>
              </a:rPr>
              <a:t>– </a:t>
            </a:r>
            <a:r>
              <a:rPr lang="en-US" sz="2400" i="1" dirty="0" smtClean="0">
                <a:solidFill>
                  <a:srgbClr val="0000FF"/>
                </a:solidFill>
                <a:latin typeface="Cambria"/>
                <a:ea typeface="Cambria"/>
                <a:cs typeface="Times New Roman"/>
              </a:rPr>
              <a:t>creating conditions for others to contribute &amp; achieve</a:t>
            </a:r>
          </a:p>
          <a:p>
            <a:pPr marL="800100" lvl="1" indent="-342900">
              <a:buFont typeface="Wingdings" charset="2"/>
              <a:buChar char=""/>
            </a:pPr>
            <a:r>
              <a:rPr lang="en-US" sz="2400" u="sng" dirty="0" smtClean="0">
                <a:latin typeface="Cambria"/>
                <a:ea typeface="Cambria"/>
                <a:cs typeface="Times New Roman"/>
              </a:rPr>
              <a:t>Scanning the Environment </a:t>
            </a:r>
            <a:r>
              <a:rPr lang="en-US" sz="2400" dirty="0" smtClean="0">
                <a:latin typeface="Cambria"/>
                <a:ea typeface="Cambria"/>
                <a:cs typeface="Times New Roman"/>
              </a:rPr>
              <a:t>– </a:t>
            </a:r>
            <a:r>
              <a:rPr lang="en-US" sz="2400" i="1" dirty="0" smtClean="0">
                <a:solidFill>
                  <a:srgbClr val="0000FF"/>
                </a:solidFill>
                <a:latin typeface="Cambria"/>
                <a:ea typeface="Cambria"/>
                <a:cs typeface="Times New Roman"/>
              </a:rPr>
              <a:t>track what’s emerging </a:t>
            </a:r>
          </a:p>
          <a:p>
            <a:pPr marL="800100" lvl="1" indent="-342900">
              <a:buFont typeface="Wingdings" charset="2"/>
              <a:buChar char=""/>
            </a:pPr>
            <a:r>
              <a:rPr lang="en-US" sz="2400" u="sng" dirty="0" smtClean="0">
                <a:latin typeface="Cambria"/>
                <a:ea typeface="Cambria"/>
                <a:cs typeface="Times New Roman"/>
              </a:rPr>
              <a:t>Articulating a Future </a:t>
            </a:r>
            <a:r>
              <a:rPr lang="en-US" sz="2400" dirty="0" smtClean="0">
                <a:latin typeface="Cambria"/>
                <a:ea typeface="Cambria"/>
                <a:cs typeface="Times New Roman"/>
              </a:rPr>
              <a:t>– </a:t>
            </a:r>
            <a:r>
              <a:rPr lang="en-US" sz="2400" i="1" dirty="0" smtClean="0">
                <a:solidFill>
                  <a:srgbClr val="0000FF"/>
                </a:solidFill>
                <a:latin typeface="Cambria"/>
                <a:ea typeface="Cambria"/>
                <a:cs typeface="Times New Roman"/>
              </a:rPr>
              <a:t>the way forward</a:t>
            </a:r>
          </a:p>
          <a:p>
            <a:pPr marL="800100" lvl="1" indent="-342900">
              <a:buFont typeface="Wingdings" charset="2"/>
              <a:buChar char=""/>
            </a:pPr>
            <a:r>
              <a:rPr lang="en-US" sz="2400" u="sng" dirty="0" smtClean="0">
                <a:latin typeface="Cambria"/>
                <a:ea typeface="Cambria"/>
                <a:cs typeface="Times New Roman"/>
              </a:rPr>
              <a:t>Mobilizing People &amp; Energy </a:t>
            </a:r>
            <a:r>
              <a:rPr lang="en-US" sz="2400" dirty="0" smtClean="0">
                <a:latin typeface="Cambria"/>
                <a:ea typeface="Cambria"/>
                <a:cs typeface="Times New Roman"/>
              </a:rPr>
              <a:t>– </a:t>
            </a:r>
            <a:r>
              <a:rPr lang="en-US" sz="2400" i="1" dirty="0" smtClean="0">
                <a:solidFill>
                  <a:srgbClr val="0000FF"/>
                </a:solidFill>
                <a:latin typeface="Cambria"/>
                <a:ea typeface="Cambria"/>
                <a:cs typeface="Times New Roman"/>
              </a:rPr>
              <a:t>to learn, address challenges &amp; harness opportunity</a:t>
            </a:r>
          </a:p>
          <a:p>
            <a:pPr marL="800100" lvl="1" indent="-342900">
              <a:buFont typeface="Wingdings" charset="2"/>
              <a:buChar char=""/>
            </a:pPr>
            <a:r>
              <a:rPr lang="en-US" sz="2400" u="sng" dirty="0" smtClean="0">
                <a:latin typeface="Cambria"/>
                <a:ea typeface="Cambria"/>
                <a:cs typeface="Times New Roman"/>
              </a:rPr>
              <a:t>Building Capacity to Deliver the Future </a:t>
            </a:r>
            <a:r>
              <a:rPr lang="en-US" sz="2400" dirty="0" smtClean="0">
                <a:latin typeface="Cambria"/>
                <a:ea typeface="Cambria"/>
                <a:cs typeface="Times New Roman"/>
              </a:rPr>
              <a:t>-</a:t>
            </a:r>
            <a:r>
              <a:rPr lang="en-US" sz="2400" i="1" dirty="0" smtClean="0">
                <a:solidFill>
                  <a:srgbClr val="0000FF"/>
                </a:solidFill>
                <a:latin typeface="Cambria"/>
                <a:ea typeface="Cambria"/>
                <a:cs typeface="Times New Roman"/>
              </a:rPr>
              <a:t>people – culture – processes - systems</a:t>
            </a:r>
          </a:p>
          <a:p>
            <a:pPr marL="800100" lvl="1" indent="-342900">
              <a:buFont typeface="Wingdings" charset="2"/>
              <a:buChar char=""/>
            </a:pPr>
            <a:r>
              <a:rPr lang="en-US" sz="2400" u="sng" dirty="0" smtClean="0">
                <a:latin typeface="Cambria"/>
                <a:ea typeface="Cambria"/>
                <a:cs typeface="Times New Roman"/>
              </a:rPr>
              <a:t>Adapting &amp; Refocusing </a:t>
            </a:r>
            <a:r>
              <a:rPr lang="en-US" sz="2400" dirty="0" smtClean="0">
                <a:latin typeface="Cambria"/>
                <a:ea typeface="Cambria"/>
                <a:cs typeface="Times New Roman"/>
              </a:rPr>
              <a:t>– </a:t>
            </a:r>
            <a:r>
              <a:rPr lang="en-US" sz="2400" i="1" dirty="0" smtClean="0">
                <a:solidFill>
                  <a:srgbClr val="0000FF"/>
                </a:solidFill>
                <a:latin typeface="Cambria"/>
                <a:ea typeface="Cambria"/>
                <a:cs typeface="Times New Roman"/>
              </a:rPr>
              <a:t>as we learn</a:t>
            </a:r>
          </a:p>
          <a:p>
            <a:pPr marL="800100" lvl="1" indent="-342900">
              <a:buFont typeface="Cambria"/>
              <a:buChar char="-"/>
            </a:pPr>
            <a:endParaRPr lang="en-US" sz="2400" dirty="0" smtClean="0">
              <a:latin typeface="Cambria"/>
              <a:ea typeface="Cambria"/>
              <a:cs typeface="Times New Roman"/>
            </a:endParaRPr>
          </a:p>
          <a:p>
            <a:pPr marL="457200" marR="0">
              <a:spcBef>
                <a:spcPts val="0"/>
              </a:spcBef>
              <a:spcAft>
                <a:spcPts val="0"/>
              </a:spcAft>
            </a:pPr>
            <a:r>
              <a:rPr lang="en-US" sz="2400" dirty="0">
                <a:latin typeface="Cambria"/>
                <a:ea typeface="Cambria"/>
                <a:cs typeface="Times New Roman"/>
              </a:rPr>
              <a:t> </a:t>
            </a:r>
            <a:endParaRPr lang="en-US" sz="2400" dirty="0">
              <a:effectLst/>
              <a:latin typeface="Cambria"/>
              <a:ea typeface="Cambria"/>
              <a:cs typeface="Times New Roman"/>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13599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Leadership for the Future </a:t>
            </a:r>
            <a:r>
              <a:rPr lang="en-US" sz="2000" dirty="0" smtClean="0"/>
              <a:t>(10 min)</a:t>
            </a:r>
            <a:endParaRPr lang="en-US" sz="2000" dirty="0"/>
          </a:p>
        </p:txBody>
      </p:sp>
      <p:sp>
        <p:nvSpPr>
          <p:cNvPr id="3" name="Content Placeholder 2"/>
          <p:cNvSpPr>
            <a:spLocks noGrp="1"/>
          </p:cNvSpPr>
          <p:nvPr>
            <p:ph sz="quarter" idx="1"/>
          </p:nvPr>
        </p:nvSpPr>
        <p:spPr/>
        <p:txBody>
          <a:bodyPr>
            <a:normAutofit/>
          </a:bodyPr>
          <a:lstStyle/>
          <a:p>
            <a:pPr lvl="0"/>
            <a:endParaRPr lang="en-US" dirty="0" smtClean="0"/>
          </a:p>
          <a:p>
            <a:pPr marL="342900" indent="-342900">
              <a:spcBef>
                <a:spcPts val="0"/>
              </a:spcBef>
            </a:pPr>
            <a:r>
              <a:rPr lang="en-US" sz="3429" dirty="0" smtClean="0"/>
              <a:t>In Groups of three - </a:t>
            </a:r>
            <a:r>
              <a:rPr lang="en-US" sz="3429" dirty="0" smtClean="0">
                <a:latin typeface="Cambria"/>
                <a:ea typeface="Cambria"/>
                <a:cs typeface="Times New Roman"/>
              </a:rPr>
              <a:t>based on the future trends we’ve identified</a:t>
            </a:r>
          </a:p>
          <a:p>
            <a:pPr marL="342900" indent="-342900">
              <a:spcBef>
                <a:spcPts val="0"/>
              </a:spcBef>
            </a:pPr>
            <a:endParaRPr lang="en-US" sz="3429" dirty="0" smtClean="0">
              <a:latin typeface="Cambria"/>
              <a:ea typeface="Cambria"/>
              <a:cs typeface="Times New Roman"/>
            </a:endParaRPr>
          </a:p>
          <a:p>
            <a:pPr marL="342900" indent="-342900">
              <a:spcBef>
                <a:spcPts val="0"/>
              </a:spcBef>
            </a:pPr>
            <a:r>
              <a:rPr lang="en-US" sz="3429" dirty="0" smtClean="0">
                <a:latin typeface="Cambria"/>
                <a:ea typeface="Cambria"/>
                <a:cs typeface="Times New Roman"/>
              </a:rPr>
              <a:t>What will leaders need to be able to do to lead powerfully and effectively in this future we predict?</a:t>
            </a:r>
          </a:p>
          <a:p>
            <a:pPr marL="617220" lvl="1" indent="-342900">
              <a:spcBef>
                <a:spcPts val="0"/>
              </a:spcBef>
            </a:pPr>
            <a:endParaRPr lang="en-US" sz="2300" dirty="0" smtClean="0">
              <a:solidFill>
                <a:srgbClr val="0000FF"/>
              </a:solidFill>
              <a:latin typeface="Cambria"/>
              <a:ea typeface="Cambria"/>
              <a:cs typeface="Times New Roman"/>
            </a:endParaRPr>
          </a:p>
          <a:p>
            <a:pPr marL="617220" lvl="1" indent="-342900">
              <a:spcBef>
                <a:spcPts val="0"/>
              </a:spcBef>
            </a:pPr>
            <a:r>
              <a:rPr lang="en-US" sz="2857" dirty="0" smtClean="0">
                <a:solidFill>
                  <a:srgbClr val="0000FF"/>
                </a:solidFill>
                <a:latin typeface="Cambria"/>
                <a:ea typeface="Cambria"/>
                <a:cs typeface="Times New Roman"/>
              </a:rPr>
              <a:t>Make a list of  5-6 skills – attributes – values </a:t>
            </a:r>
          </a:p>
          <a:p>
            <a:pPr marL="617220" lvl="1" indent="-342900">
              <a:spcBef>
                <a:spcPts val="0"/>
              </a:spcBef>
            </a:pPr>
            <a:endParaRPr lang="en-US" sz="2300" dirty="0" smtClean="0">
              <a:latin typeface="Cambria"/>
              <a:ea typeface="Cambria"/>
              <a:cs typeface="Times New Roman"/>
            </a:endParaRPr>
          </a:p>
          <a:p>
            <a:pPr marL="617220" lvl="1" indent="-342900">
              <a:spcBef>
                <a:spcPts val="0"/>
              </a:spcBef>
              <a:buFont typeface="Cambria"/>
              <a:buChar char="-"/>
            </a:pPr>
            <a:endParaRPr lang="en-US" sz="2300" dirty="0" smtClean="0">
              <a:latin typeface="Cambria"/>
              <a:ea typeface="Cambria"/>
              <a:cs typeface="Times New Roman"/>
            </a:endParaRPr>
          </a:p>
          <a:p>
            <a:pPr marL="617220" lvl="1" indent="-342900">
              <a:spcBef>
                <a:spcPts val="0"/>
              </a:spcBef>
              <a:buFont typeface="Cambria"/>
              <a:buChar char="-"/>
            </a:pPr>
            <a:endParaRPr lang="en-US" sz="2300" dirty="0" smtClean="0">
              <a:latin typeface="Cambria"/>
              <a:ea typeface="Cambria"/>
              <a:cs typeface="Times New Roman"/>
            </a:endParaRPr>
          </a:p>
          <a:p>
            <a:pPr marL="640080" marR="0" indent="0">
              <a:spcBef>
                <a:spcPts val="0"/>
              </a:spcBef>
              <a:spcAft>
                <a:spcPts val="0"/>
              </a:spcAft>
              <a:buNone/>
            </a:pPr>
            <a:endParaRPr lang="en-US" sz="2800" dirty="0" smtClean="0">
              <a:latin typeface="Cambria"/>
              <a:ea typeface="Cambria"/>
              <a:cs typeface="Times New Roman"/>
            </a:endParaRPr>
          </a:p>
          <a:p>
            <a:pPr marL="0" indent="0">
              <a:buNone/>
            </a:pPr>
            <a:endParaRPr lang="en-US" dirty="0"/>
          </a:p>
          <a:p>
            <a:pPr marL="0" indent="0">
              <a:buNone/>
            </a:pP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453564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 for the Future </a:t>
            </a:r>
            <a:r>
              <a:rPr lang="en-US" sz="2000" dirty="0" smtClean="0"/>
              <a:t>(10 min)</a:t>
            </a:r>
            <a:endParaRPr lang="en-US" dirty="0"/>
          </a:p>
        </p:txBody>
      </p:sp>
      <p:sp>
        <p:nvSpPr>
          <p:cNvPr id="3" name="Content Placeholder 2"/>
          <p:cNvSpPr>
            <a:spLocks noGrp="1"/>
          </p:cNvSpPr>
          <p:nvPr>
            <p:ph sz="quarter" idx="1"/>
          </p:nvPr>
        </p:nvSpPr>
        <p:spPr/>
        <p:txBody>
          <a:bodyPr/>
          <a:lstStyle/>
          <a:p>
            <a:r>
              <a:rPr lang="en-US" dirty="0" smtClean="0"/>
              <a:t>Join another group of three</a:t>
            </a:r>
          </a:p>
          <a:p>
            <a:pPr>
              <a:buNone/>
            </a:pPr>
            <a:endParaRPr lang="en-US" dirty="0" smtClean="0"/>
          </a:p>
          <a:p>
            <a:r>
              <a:rPr lang="en-US" dirty="0" smtClean="0"/>
              <a:t>Discuss &amp; consolidate your answers</a:t>
            </a:r>
          </a:p>
          <a:p>
            <a:pPr>
              <a:buNone/>
            </a:pPr>
            <a:endParaRPr lang="en-US" dirty="0" smtClean="0"/>
          </a:p>
          <a:p>
            <a:r>
              <a:rPr lang="en-US" dirty="0" smtClean="0"/>
              <a:t>Choose 5-6 of the most important leadership skills - attributes – values for the future</a:t>
            </a:r>
          </a:p>
          <a:p>
            <a:pPr>
              <a:buNone/>
            </a:pPr>
            <a:endParaRPr lang="en-US" dirty="0" smtClean="0"/>
          </a:p>
          <a:p>
            <a:pPr lvl="1"/>
            <a:r>
              <a:rPr lang="en-US" dirty="0" smtClean="0">
                <a:solidFill>
                  <a:srgbClr val="0000FF"/>
                </a:solidFill>
              </a:rPr>
              <a:t>Write each on an 8½ </a:t>
            </a:r>
            <a:r>
              <a:rPr lang="en-US" dirty="0" err="1" smtClean="0">
                <a:solidFill>
                  <a:srgbClr val="0000FF"/>
                </a:solidFill>
              </a:rPr>
              <a:t>x</a:t>
            </a:r>
            <a:r>
              <a:rPr lang="en-US" dirty="0" smtClean="0">
                <a:solidFill>
                  <a:srgbClr val="0000FF"/>
                </a:solidFill>
              </a:rPr>
              <a:t> 11 card</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16218</TotalTime>
  <Words>2740</Words>
  <Application>Microsoft Macintosh PowerPoint</Application>
  <PresentationFormat>On-screen Show (4:3)</PresentationFormat>
  <Paragraphs>462</Paragraphs>
  <Slides>49</Slides>
  <Notes>17</Notes>
  <HiddenSlides>1</HiddenSlides>
  <MMClips>0</MMClips>
  <ScaleCrop>false</ScaleCrop>
  <HeadingPairs>
    <vt:vector size="4" baseType="variant">
      <vt:variant>
        <vt:lpstr>Design Template</vt:lpstr>
      </vt:variant>
      <vt:variant>
        <vt:i4>1</vt:i4>
      </vt:variant>
      <vt:variant>
        <vt:lpstr>Slide Titles</vt:lpstr>
      </vt:variant>
      <vt:variant>
        <vt:i4>49</vt:i4>
      </vt:variant>
    </vt:vector>
  </HeadingPairs>
  <TitlesOfParts>
    <vt:vector size="50" baseType="lpstr">
      <vt:lpstr>Civic</vt:lpstr>
      <vt:lpstr>Senior Leadership Cohort </vt:lpstr>
      <vt:lpstr>Learning Objectives</vt:lpstr>
      <vt:lpstr>Agenda</vt:lpstr>
      <vt:lpstr>Environmental Scan</vt:lpstr>
      <vt:lpstr>Rapid Fire Interviewing (15 min)</vt:lpstr>
      <vt:lpstr>Consolidation Phase (15 min)</vt:lpstr>
      <vt:lpstr>What it Means to Lead – Revisited…</vt:lpstr>
      <vt:lpstr>Leadership for the Future (10 min)</vt:lpstr>
      <vt:lpstr>Leadership for the Future (10 min)</vt:lpstr>
      <vt:lpstr>Personal Reflections</vt:lpstr>
      <vt:lpstr>The Hero’s Journey</vt:lpstr>
      <vt:lpstr>  Joseph Campbell's belief</vt:lpstr>
      <vt:lpstr>Slide 13</vt:lpstr>
      <vt:lpstr>Slide 14</vt:lpstr>
      <vt:lpstr>Slide 15</vt:lpstr>
      <vt:lpstr>The Call to Action...Crossing the Threshold</vt:lpstr>
      <vt:lpstr>Slide 17</vt:lpstr>
      <vt:lpstr>Dark Night of the Soul...</vt:lpstr>
      <vt:lpstr>Returning Home from the Hero’s Journey...</vt:lpstr>
      <vt:lpstr>The Return Home....</vt:lpstr>
      <vt:lpstr>Without Recovery there is no Journey...</vt:lpstr>
      <vt:lpstr>Self Reflection</vt:lpstr>
      <vt:lpstr>Sharing the Journey</vt:lpstr>
      <vt:lpstr>Large Group Discussion</vt:lpstr>
      <vt:lpstr>Day 1 Afternoon</vt:lpstr>
      <vt:lpstr>The Cohort Journey</vt:lpstr>
      <vt:lpstr>What You Stand for As a Leader</vt:lpstr>
      <vt:lpstr>Building Your Stories</vt:lpstr>
      <vt:lpstr>Narratives </vt:lpstr>
      <vt:lpstr>Storytelling ROI</vt:lpstr>
      <vt:lpstr>Powerful Stories – Three Elements - Aristotle </vt:lpstr>
      <vt:lpstr>Anatomy of a Powerful Story</vt:lpstr>
      <vt:lpstr>…Getting Their Attention…</vt:lpstr>
      <vt:lpstr>Slide 34</vt:lpstr>
      <vt:lpstr>The Emotional Anchor why we remember a good story</vt:lpstr>
      <vt:lpstr>Proverbs and Maxims</vt:lpstr>
      <vt:lpstr>Proverbs and Maxims</vt:lpstr>
      <vt:lpstr>Proverbs and Maxims</vt:lpstr>
      <vt:lpstr>Proverbs and Maxims</vt:lpstr>
      <vt:lpstr>Crafting Powerful Stories</vt:lpstr>
      <vt:lpstr>Build Stories  (Consider These Prompts to Start Your Thinking)</vt:lpstr>
      <vt:lpstr>Day II</vt:lpstr>
      <vt:lpstr>Small Group Storytelling</vt:lpstr>
      <vt:lpstr>The Academy Awards</vt:lpstr>
      <vt:lpstr>Slide 45</vt:lpstr>
      <vt:lpstr>Your Messages &amp; Congruence</vt:lpstr>
      <vt:lpstr>Your Summary</vt:lpstr>
      <vt:lpstr>Community Based Projects Build Stories for The Prompts Below</vt:lpstr>
      <vt:lpstr>Guidance: Final CBP Presentations 15 min total: 5-7 min present 7-10 min Q&amp;A</vt:lpstr>
    </vt:vector>
  </TitlesOfParts>
  <Company>Powerwork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 Developing Leaders</dc:title>
  <dc:creator>Marcia Feola</dc:creator>
  <cp:lastModifiedBy>Transformation Strategies</cp:lastModifiedBy>
  <cp:revision>45</cp:revision>
  <dcterms:created xsi:type="dcterms:W3CDTF">2015-01-02T19:24:44Z</dcterms:created>
  <dcterms:modified xsi:type="dcterms:W3CDTF">2015-01-02T19:50:37Z</dcterms:modified>
</cp:coreProperties>
</file>