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2" r:id="rId2"/>
    <p:sldId id="341" r:id="rId3"/>
    <p:sldId id="339" r:id="rId4"/>
    <p:sldId id="292" r:id="rId5"/>
    <p:sldId id="280" r:id="rId6"/>
    <p:sldId id="327" r:id="rId7"/>
    <p:sldId id="340" r:id="rId8"/>
    <p:sldId id="319" r:id="rId9"/>
    <p:sldId id="329" r:id="rId10"/>
    <p:sldId id="330" r:id="rId11"/>
    <p:sldId id="321" r:id="rId12"/>
    <p:sldId id="299"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ever, Amy [USA]" initials="AG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4"/>
    <a:srgbClr val="E8D3AD"/>
    <a:srgbClr val="FFEBA2"/>
    <a:srgbClr val="009444"/>
    <a:srgbClr val="F15A29"/>
    <a:srgbClr val="662D91"/>
    <a:srgbClr val="D7B373"/>
    <a:srgbClr val="43AEFF"/>
    <a:srgbClr val="0091FE"/>
    <a:srgbClr val="7D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652" autoAdjust="0"/>
  </p:normalViewPr>
  <p:slideViewPr>
    <p:cSldViewPr>
      <p:cViewPr varScale="1">
        <p:scale>
          <a:sx n="100" d="100"/>
          <a:sy n="100" d="100"/>
        </p:scale>
        <p:origin x="-872" y="-11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8" d="100"/>
          <a:sy n="88" d="100"/>
        </p:scale>
        <p:origin x="306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8A4787-1E8A-824F-BB74-7AF2B2CD66CC}" type="datetimeFigureOut">
              <a:rPr lang="en-US" smtClean="0"/>
              <a:pPr/>
              <a:t>11/18/16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CA4F28-8E78-AC43-89CA-5862C7202513}" type="slidenum">
              <a:rPr lang="en-US" smtClean="0"/>
              <a:pPr/>
              <a:t>‹#›</a:t>
            </a:fld>
            <a:endParaRPr lang="en-US"/>
          </a:p>
        </p:txBody>
      </p:sp>
    </p:spTree>
    <p:extLst>
      <p:ext uri="{BB962C8B-B14F-4D97-AF65-F5344CB8AC3E}">
        <p14:creationId xmlns:p14="http://schemas.microsoft.com/office/powerpoint/2010/main" val="4390769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4E7FAFFD-3A69-48E7-9067-9B2CCC975473}" type="slidenum">
              <a:rPr lang="en-US"/>
              <a:pPr>
                <a:defRPr/>
              </a:pPr>
              <a:t>‹#›</a:t>
            </a:fld>
            <a:endParaRPr lang="en-US"/>
          </a:p>
        </p:txBody>
      </p:sp>
    </p:spTree>
    <p:extLst>
      <p:ext uri="{BB962C8B-B14F-4D97-AF65-F5344CB8AC3E}">
        <p14:creationId xmlns:p14="http://schemas.microsoft.com/office/powerpoint/2010/main" val="32402550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(afternoon). I am (state your name) and on behalf of our Program Executive Officer, Conrad Whyne, I would like to welcome you to the Assembled Chemical Weapons Alternatives program, known as “ACWA” and your new employee welcoming orientation.  The purpose of this orientation is to give you a brief overview of the program, how it came to be, the scope of its responsibility, and some of the signature values you will be expected to embrace as we welcome you to the ACWA team.</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E7FAFFD-3A69-48E7-9067-9B2CCC975473}" type="slidenum">
              <a:rPr lang="en-US" smtClean="0"/>
              <a:pPr>
                <a:defRPr/>
              </a:pPr>
              <a:t>1</a:t>
            </a:fld>
            <a:endParaRPr lang="en-US"/>
          </a:p>
        </p:txBody>
      </p:sp>
    </p:spTree>
    <p:extLst>
      <p:ext uri="{BB962C8B-B14F-4D97-AF65-F5344CB8AC3E}">
        <p14:creationId xmlns:p14="http://schemas.microsoft.com/office/powerpoint/2010/main" val="3005277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was mentioned previously, while Blue Grass has the smallest stockpile inventory – some 523 tons – it contains a challenging mixture of mustard and nerve agent configured in rockets and artillery projectile. </a:t>
            </a:r>
          </a:p>
          <a:p>
            <a:endParaRPr lang="en-US" dirty="0"/>
          </a:p>
          <a:p>
            <a:r>
              <a:rPr lang="en-US" dirty="0" smtClean="0"/>
              <a:t>All of the nerve agent – VX and GB – will be destroyed by neutralization followed by Supercritical Water Oxidation. The mustard agent inventory will be destroyed by the Static Detonation Chamber, or SDC, that is being purchased </a:t>
            </a:r>
            <a:r>
              <a:rPr lang="en-US" baseline="0" dirty="0" smtClean="0"/>
              <a:t>and installed at Blue Grass over the next two years.</a:t>
            </a:r>
          </a:p>
          <a:p>
            <a:endParaRPr lang="en-US" baseline="0" dirty="0" smtClean="0"/>
          </a:p>
          <a:p>
            <a:r>
              <a:rPr lang="en-US" dirty="0" smtClean="0"/>
              <a:t>A significant</a:t>
            </a:r>
            <a:r>
              <a:rPr lang="en-US" baseline="0" dirty="0" smtClean="0"/>
              <a:t> number</a:t>
            </a:r>
            <a:r>
              <a:rPr lang="en-US" dirty="0" smtClean="0"/>
              <a:t> of mustard projectiles in the Blue Grass stockpile contain the oldest mustard remaining in the inventory. Similar projectiles - manufactured in the same lots as those stored at Blue Grass - were processed at the disposal facility in Utah. These projectiles showed large amounts of agent solidification, called “heel.” Problems were also encountered with degraded bursters and </a:t>
            </a:r>
            <a:r>
              <a:rPr lang="en-US" dirty="0" err="1" smtClean="0"/>
              <a:t>burster</a:t>
            </a:r>
            <a:r>
              <a:rPr lang="en-US" dirty="0" smtClean="0"/>
              <a:t> wells</a:t>
            </a:r>
            <a:r>
              <a:rPr lang="en-US" baseline="0" dirty="0" smtClean="0"/>
              <a:t> that made disassembly of the munitions extremely problematic.</a:t>
            </a:r>
            <a:endParaRPr lang="en-US" dirty="0" smtClean="0"/>
          </a:p>
          <a:p>
            <a:endParaRPr lang="en-US" dirty="0" smtClean="0"/>
          </a:p>
          <a:p>
            <a:r>
              <a:rPr lang="en-US" dirty="0" smtClean="0"/>
              <a:t>After a good deal of study</a:t>
            </a:r>
            <a:r>
              <a:rPr lang="en-US" baseline="0" dirty="0" smtClean="0"/>
              <a:t> </a:t>
            </a:r>
            <a:r>
              <a:rPr lang="en-US" dirty="0" smtClean="0"/>
              <a:t>we elected to employ the SDC to meet this particular challenge.</a:t>
            </a:r>
          </a:p>
          <a:p>
            <a:endParaRPr lang="en-US" dirty="0"/>
          </a:p>
        </p:txBody>
      </p:sp>
      <p:sp>
        <p:nvSpPr>
          <p:cNvPr id="4" name="Slide Number Placeholder 3"/>
          <p:cNvSpPr>
            <a:spLocks noGrp="1"/>
          </p:cNvSpPr>
          <p:nvPr>
            <p:ph type="sldNum" sz="quarter" idx="10"/>
          </p:nvPr>
        </p:nvSpPr>
        <p:spPr/>
        <p:txBody>
          <a:bodyPr/>
          <a:lstStyle/>
          <a:p>
            <a:pPr>
              <a:defRPr/>
            </a:pPr>
            <a:fld id="{D14EF9DC-33FA-4908-B8B0-68EBCCB02C2A}" type="slidenum">
              <a:rPr lang="it-IT" altLang="en-US" smtClean="0"/>
              <a:pPr>
                <a:defRPr/>
              </a:pPr>
              <a:t>10</a:t>
            </a:fld>
            <a:endParaRPr lang="it-IT" altLang="en-US"/>
          </a:p>
        </p:txBody>
      </p:sp>
    </p:spTree>
    <p:extLst>
      <p:ext uri="{BB962C8B-B14F-4D97-AF65-F5344CB8AC3E}">
        <p14:creationId xmlns:p14="http://schemas.microsoft.com/office/powerpoint/2010/main" val="47539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ACWA’s acquisition of the Anniston Field Office at the site of the former Anniston Chemical Agent Disposal Facility provides our program with a huge benefit. Not only does it make available to us the use of their Static Detonation Chamber on which we can train our Blue Grass team, but it is also a safe and cost-effective way to dispose of the non-contaminated energetics or explosive components of some 780,00 munitions from the Pueblo stockpile.</a:t>
            </a:r>
          </a:p>
          <a:p>
            <a:r>
              <a:rPr lang="en-US" dirty="0" smtClean="0"/>
              <a:t>Most importantly, Anniston allows us to tap into the more than 60 years of chemical demilitarization experience possessed by Site Project Manager Tim Garrett and his staff. </a:t>
            </a:r>
            <a:endParaRPr lang="en-US" dirty="0"/>
          </a:p>
        </p:txBody>
      </p:sp>
      <p:sp>
        <p:nvSpPr>
          <p:cNvPr id="4" name="Slide Number Placeholder 3"/>
          <p:cNvSpPr>
            <a:spLocks noGrp="1"/>
          </p:cNvSpPr>
          <p:nvPr>
            <p:ph type="sldNum" sz="quarter" idx="10"/>
          </p:nvPr>
        </p:nvSpPr>
        <p:spPr/>
        <p:txBody>
          <a:bodyPr/>
          <a:lstStyle/>
          <a:p>
            <a:pPr>
              <a:defRPr/>
            </a:pPr>
            <a:fld id="{4E7FAFFD-3A69-48E7-9067-9B2CCC975473}" type="slidenum">
              <a:rPr lang="en-US" smtClean="0"/>
              <a:pPr>
                <a:defRPr/>
              </a:pPr>
              <a:t>11</a:t>
            </a:fld>
            <a:endParaRPr lang="en-US"/>
          </a:p>
        </p:txBody>
      </p:sp>
    </p:spTree>
    <p:extLst>
      <p:ext uri="{BB962C8B-B14F-4D97-AF65-F5344CB8AC3E}">
        <p14:creationId xmlns:p14="http://schemas.microsoft.com/office/powerpoint/2010/main" val="368421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national</a:t>
            </a:r>
            <a:r>
              <a:rPr lang="en-US" baseline="0" dirty="0" smtClean="0"/>
              <a:t> importance – and complexity – of the chemical demilitarization program in general and the ACWA program in particular are aptly illustrated here in the number and variety of </a:t>
            </a:r>
            <a:r>
              <a:rPr lang="en-US" dirty="0" smtClean="0"/>
              <a:t>organizations with whom we work to achieve one goal: the safe and environmentally sound destruction of the chemical weapons stockpiles in Colorado and Kentucky. </a:t>
            </a:r>
            <a:endParaRPr lang="en-US" dirty="0"/>
          </a:p>
        </p:txBody>
      </p:sp>
      <p:sp>
        <p:nvSpPr>
          <p:cNvPr id="4" name="Slide Number Placeholder 3"/>
          <p:cNvSpPr>
            <a:spLocks noGrp="1"/>
          </p:cNvSpPr>
          <p:nvPr>
            <p:ph type="sldNum" sz="quarter" idx="10"/>
          </p:nvPr>
        </p:nvSpPr>
        <p:spPr/>
        <p:txBody>
          <a:bodyPr/>
          <a:lstStyle/>
          <a:p>
            <a:pPr>
              <a:defRPr/>
            </a:pPr>
            <a:fld id="{C8741638-84EC-4E4A-BF83-AA6216CA4D66}" type="slidenum">
              <a:rPr lang="it-IT" smtClean="0"/>
              <a:pPr>
                <a:defRPr/>
              </a:pPr>
              <a:t>12</a:t>
            </a:fld>
            <a:endParaRPr lang="it-IT"/>
          </a:p>
        </p:txBody>
      </p:sp>
    </p:spTree>
    <p:extLst>
      <p:ext uri="{BB962C8B-B14F-4D97-AF65-F5344CB8AC3E}">
        <p14:creationId xmlns:p14="http://schemas.microsoft.com/office/powerpoint/2010/main" val="27740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43399"/>
            <a:ext cx="5608320" cy="4951387"/>
          </a:xfrm>
        </p:spPr>
        <p:txBody>
          <a:bodyPr/>
          <a:lstStyle/>
          <a:p>
            <a:r>
              <a:rPr lang="en-US" sz="1100" dirty="0">
                <a:latin typeface="Arial" panose="020B0604020202020204" pitchFamily="34" charset="0"/>
                <a:cs typeface="Arial" panose="020B0604020202020204" pitchFamily="34" charset="0"/>
              </a:rPr>
              <a:t>The ACWA program came into existence in 1996 as a mandate by Congress to investigate alternatives to the incineration technology being used at the other U.S. destruction facilities.  Congress felt that the organization responsible for investigating these alternative technologies should be kept separate and distinct from the Army agency responsible for the incineration technology.  As a consequence, a law was passed stipulating that ACWA would report directly to the Department of Defense instead of Department of the Army, a requirement that continues to this very day.</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ACWA spent its first five years researching and demonstrating six alternative destruction technologies.  By late 2002/early 2003, after working through a comprehensive process that involved numerous government agencies, industry, and the public, two of these alternative technologies were officially selected for the Pueblo and Blue Grass stockpiles. </a:t>
            </a:r>
          </a:p>
          <a:p>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Neutralization followed by biotreatment was selected for the mustard stockpile at Pueblo, and neutralization followed by a process known as Supercritical Water Oxidation was selected for mustard and nerve agent stockpile at Blue Grass.  The fundamental difference between these two technologies and incineration is that neutralization involves destruction of the chemical agent by means of a chemical reaction whereas incineration involves destroying the agent by open flame combustion.  While incineration has been proven repeatedly to be a safe and environmentally sound technology, the Colorado and Kentucky communities were opposed to it and opted through their elected representatives to adopt neutralization as an alternative.</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Systems contracts were subsequently awarded for the design, construction, systemization, operation and closure of facilities employing neutralization chemical agent destruction.  Bechtel National, Inc. was awarded the contract for the Pueblo facility and a Bechtel-Parsons joint venture was awarded the contract for the Blue Grass facility. </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a:lnSpc>
                <a:spcPct val="90000"/>
              </a:lnSpc>
            </a:pPr>
            <a:endParaRPr lang="en-US" sz="1100" dirty="0">
              <a:solidFill>
                <a:srgbClr val="FF3300"/>
              </a:solidFill>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E7FAFFD-3A69-48E7-9067-9B2CCC975473}" type="slidenum">
              <a:rPr lang="en-US" smtClean="0"/>
              <a:pPr>
                <a:defRPr/>
              </a:pPr>
              <a:t>2</a:t>
            </a:fld>
            <a:endParaRPr lang="en-US"/>
          </a:p>
        </p:txBody>
      </p:sp>
    </p:spTree>
    <p:extLst>
      <p:ext uri="{BB962C8B-B14F-4D97-AF65-F5344CB8AC3E}">
        <p14:creationId xmlns:p14="http://schemas.microsoft.com/office/powerpoint/2010/main" val="128795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204913" y="701675"/>
            <a:ext cx="4684712" cy="3513138"/>
          </a:xfrm>
          <a:ln/>
        </p:spPr>
      </p:sp>
      <p:sp>
        <p:nvSpPr>
          <p:cNvPr id="16386" name="Rectangle 3"/>
          <p:cNvSpPr>
            <a:spLocks noGrp="1" noChangeArrowheads="1"/>
          </p:cNvSpPr>
          <p:nvPr>
            <p:ph type="body" idx="1"/>
          </p:nvPr>
        </p:nvSpPr>
        <p:spPr>
          <a:xfrm>
            <a:off x="709069" y="4452286"/>
            <a:ext cx="5672523" cy="4217953"/>
          </a:xfrm>
          <a:noFill/>
          <a:ln/>
        </p:spPr>
        <p:txBody>
          <a:bodyPr lIns="92429" tIns="46215" rIns="92429" bIns="46215"/>
          <a:lstStyle/>
          <a:p>
            <a:r>
              <a:rPr lang="en-US" dirty="0">
                <a:latin typeface="Arial" panose="020B0604020202020204" pitchFamily="34" charset="0"/>
                <a:cs typeface="Arial" panose="020B0604020202020204" pitchFamily="34" charset="0"/>
              </a:rPr>
              <a:t>These are the two specific stockpiles for which the ACWA program is responsible for destroying.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stockpile at Pueblo consists entirely of projectiles and mortar rounds filled with mustard agent.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Blue Grass stockpile, which is the smallest of the declared U.S. storage locations, has the greatest variety of chemical weapons, consisting of both mustard and nerve agent projectiles, as well as the last remaining U.S. stockpile of nerve agent-filled rockets.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029296" y="8870864"/>
            <a:ext cx="3019557" cy="463846"/>
          </a:xfrm>
        </p:spPr>
        <p:txBody>
          <a:bodyPr/>
          <a:lstStyle/>
          <a:p>
            <a:pPr>
              <a:defRPr/>
            </a:pPr>
            <a:fld id="{0F07A75B-114E-4358-B020-07B5A2043531}" type="slidenum">
              <a:rPr lang="en-US" smtClean="0"/>
              <a:pPr>
                <a:defRPr/>
              </a:pPr>
              <a:t>3</a:t>
            </a:fld>
            <a:endParaRPr lang="en-US" dirty="0"/>
          </a:p>
        </p:txBody>
      </p:sp>
    </p:spTree>
    <p:extLst>
      <p:ext uri="{BB962C8B-B14F-4D97-AF65-F5344CB8AC3E}">
        <p14:creationId xmlns:p14="http://schemas.microsoft.com/office/powerpoint/2010/main" val="310971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Our projects must go through a number of phases before any actual destruction operations can begin. To maintain progress, we’ve always employed a waterfall approach to the stages. For example, construction continues in Blue Grass, but as equipment and systems are completed, they are transferred to the start-up team for systemization. </a:t>
            </a:r>
            <a:r>
              <a:rPr lang="en-US" dirty="0">
                <a:latin typeface="Arial" pitchFamily="34" charset="0"/>
                <a:cs typeface="Arial" pitchFamily="34" charset="0"/>
              </a:rPr>
              <a:t>Systemization </a:t>
            </a:r>
            <a:r>
              <a:rPr lang="en-US" dirty="0" smtClean="0">
                <a:latin typeface="Arial" pitchFamily="34" charset="0"/>
                <a:cs typeface="Arial" pitchFamily="34" charset="0"/>
              </a:rPr>
              <a:t>is a </a:t>
            </a:r>
            <a:r>
              <a:rPr lang="en-US" dirty="0">
                <a:latin typeface="Arial" pitchFamily="34" charset="0"/>
                <a:cs typeface="Arial" pitchFamily="34" charset="0"/>
              </a:rPr>
              <a:t>preparatory </a:t>
            </a:r>
            <a:r>
              <a:rPr lang="en-US" dirty="0" smtClean="0">
                <a:latin typeface="Arial" pitchFamily="34" charset="0"/>
                <a:cs typeface="Arial" pitchFamily="34" charset="0"/>
              </a:rPr>
              <a:t>phase </a:t>
            </a:r>
            <a:r>
              <a:rPr lang="en-US" dirty="0">
                <a:latin typeface="Arial" pitchFamily="34" charset="0"/>
                <a:cs typeface="Arial" pitchFamily="34" charset="0"/>
              </a:rPr>
              <a:t>where all processes and equipment </a:t>
            </a:r>
            <a:r>
              <a:rPr lang="en-US" dirty="0" smtClean="0">
                <a:latin typeface="Arial" pitchFamily="34" charset="0"/>
                <a:cs typeface="Arial" pitchFamily="34" charset="0"/>
              </a:rPr>
              <a:t>are tested to ensure they are working properly. </a:t>
            </a:r>
          </a:p>
          <a:p>
            <a:endParaRPr lang="en-US" dirty="0" smtClean="0">
              <a:latin typeface="Arial" pitchFamily="34" charset="0"/>
              <a:cs typeface="Arial" pitchFamily="34" charset="0"/>
            </a:endParaRPr>
          </a:p>
          <a:p>
            <a:endParaRPr lang="en-US" dirty="0" smtClean="0">
              <a:latin typeface="Times New Roman" pitchFamily="18" charset="0"/>
              <a:cs typeface="Times New Roman" pitchFamily="18" charset="0"/>
            </a:endParaRPr>
          </a:p>
          <a:p>
            <a:endParaRPr lang="en-US" dirty="0" smtClean="0"/>
          </a:p>
        </p:txBody>
      </p:sp>
      <p:sp>
        <p:nvSpPr>
          <p:cNvPr id="4" name="Slide Number Placeholder 3"/>
          <p:cNvSpPr>
            <a:spLocks noGrp="1"/>
          </p:cNvSpPr>
          <p:nvPr>
            <p:ph type="sldNum" sz="quarter" idx="10"/>
          </p:nvPr>
        </p:nvSpPr>
        <p:spPr/>
        <p:txBody>
          <a:bodyPr/>
          <a:lstStyle/>
          <a:p>
            <a:pPr>
              <a:defRPr/>
            </a:pPr>
            <a:fld id="{4E7FAFFD-3A69-48E7-9067-9B2CCC975473}" type="slidenum">
              <a:rPr lang="en-US" smtClean="0"/>
              <a:pPr>
                <a:defRPr/>
              </a:pPr>
              <a:t>4</a:t>
            </a:fld>
            <a:endParaRPr lang="en-US"/>
          </a:p>
        </p:txBody>
      </p:sp>
    </p:spTree>
    <p:extLst>
      <p:ext uri="{BB962C8B-B14F-4D97-AF65-F5344CB8AC3E}">
        <p14:creationId xmlns:p14="http://schemas.microsoft.com/office/powerpoint/2010/main" val="1633908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latin typeface="Arial" pitchFamily="34" charset="0"/>
                <a:cs typeface="Arial" pitchFamily="34" charset="0"/>
              </a:rPr>
              <a:t>Pueblo construction was declared complete on 12 December 2012. This</a:t>
            </a:r>
            <a:r>
              <a:rPr lang="en-US" baseline="0" dirty="0" smtClean="0">
                <a:latin typeface="Arial" pitchFamily="34" charset="0"/>
                <a:cs typeface="Arial" pitchFamily="34" charset="0"/>
              </a:rPr>
              <a:t> overhead view highlights several key areas of the plant, and gives you a good idea of how spread out the Pueblo plant is; in fact, the pilot plant comprises nearly 85 acres. </a:t>
            </a:r>
            <a:endParaRPr lang="en-US" dirty="0" smtClean="0">
              <a:latin typeface="Arial" pitchFamily="34" charset="0"/>
              <a:cs typeface="Arial" pitchFamily="34" charset="0"/>
            </a:endParaRPr>
          </a:p>
          <a:p>
            <a:pPr>
              <a:spcBef>
                <a:spcPts val="0"/>
              </a:spcBef>
            </a:pPr>
            <a:endParaRPr lang="en-US" dirty="0" smtClean="0">
              <a:latin typeface="Arial" pitchFamily="34" charset="0"/>
              <a:cs typeface="Arial" pitchFamily="34" charset="0"/>
            </a:endParaRPr>
          </a:p>
          <a:p>
            <a:pPr>
              <a:spcBef>
                <a:spcPts val="0"/>
              </a:spcBef>
            </a:pPr>
            <a:r>
              <a:rPr lang="en-US" dirty="0" smtClean="0">
                <a:latin typeface="Arial" pitchFamily="34" charset="0"/>
                <a:cs typeface="Arial" pitchFamily="34" charset="0"/>
              </a:rPr>
              <a:t>Systemization was completed in late August 2016 and the facility began chemical agent destruction operations on 7 September 2016..</a:t>
            </a:r>
          </a:p>
          <a:p>
            <a:pPr>
              <a:spcBef>
                <a:spcPts val="0"/>
              </a:spcBef>
              <a:defRPr/>
            </a:pPr>
            <a:endParaRPr lang="en-US" i="1" dirty="0" smtClean="0">
              <a:latin typeface="Arial" pitchFamily="34" charset="0"/>
              <a:cs typeface="Arial" pitchFamily="34" charset="0"/>
            </a:endParaRPr>
          </a:p>
          <a:p>
            <a:pPr>
              <a:spcBef>
                <a:spcPts val="0"/>
              </a:spcBef>
              <a:defRPr/>
            </a:pPr>
            <a:r>
              <a:rPr lang="en-US" i="1" dirty="0" smtClean="0">
                <a:latin typeface="Arial" pitchFamily="34" charset="0"/>
                <a:cs typeface="Arial" pitchFamily="34" charset="0"/>
              </a:rPr>
              <a:t>Photo: June 2012</a:t>
            </a:r>
          </a:p>
          <a:p>
            <a:pPr>
              <a:spcBef>
                <a:spcPts val="0"/>
              </a:spcBef>
              <a:defRP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EFB1B934-CC17-4981-8439-CFC0C5D2A4AB}" type="slidenum">
              <a:rPr lang="en-US" smtClean="0"/>
              <a:pPr>
                <a:defRPr/>
              </a:pPr>
              <a:t>5</a:t>
            </a:fld>
            <a:endParaRPr lang="en-US" dirty="0"/>
          </a:p>
        </p:txBody>
      </p:sp>
    </p:spTree>
    <p:extLst>
      <p:ext uri="{BB962C8B-B14F-4D97-AF65-F5344CB8AC3E}">
        <p14:creationId xmlns:p14="http://schemas.microsoft.com/office/powerpoint/2010/main" val="131868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Here is a snapshot of the Pueblo plant’s current status.</a:t>
            </a:r>
          </a:p>
          <a:p>
            <a:r>
              <a:rPr lang="en-US" dirty="0" smtClean="0">
                <a:latin typeface="Arial" pitchFamily="34" charset="0"/>
                <a:cs typeface="Arial" pitchFamily="34" charset="0"/>
              </a:rPr>
              <a:t>As the video mentioned, we completed the initial destruction of problematic  weapons in Colorado in February using the Explosive Destruction System, and I’ll be showing you our current destruction numbers in the next slide.</a:t>
            </a:r>
          </a:p>
          <a:p>
            <a:endParaRPr lang="en-US" dirty="0" smtClean="0">
              <a:latin typeface="Arial" pitchFamily="34" charset="0"/>
              <a:cs typeface="Arial" pitchFamily="34" charset="0"/>
            </a:endParaRPr>
          </a:p>
          <a:p>
            <a:pPr defTabSz="931692">
              <a:defRPr/>
            </a:pPr>
            <a:endParaRPr lang="en-US" dirty="0">
              <a:latin typeface="Arial" pitchFamily="34" charset="0"/>
              <a:cs typeface="Arial" pitchFamily="34" charset="0"/>
            </a:endParaRPr>
          </a:p>
          <a:p>
            <a:r>
              <a:rPr lang="en-US" baseline="0" dirty="0" smtClean="0">
                <a:latin typeface="Arial" pitchFamily="34" charset="0"/>
                <a:cs typeface="Arial" pitchFamily="34" charset="0"/>
              </a:rPr>
              <a:t> </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4E7FAFFD-3A69-48E7-9067-9B2CCC975473}"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252244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PCAPP Explosive Destruction System, known as PCAPP EDS, has completed its initial campaign, which was to destroy 560 problematic munitions and DOT bottles. </a:t>
            </a:r>
          </a:p>
          <a:p>
            <a:r>
              <a:rPr lang="en-US" dirty="0" smtClean="0"/>
              <a:t>It is now in what we call “warm storage” until the plant begins operating and generating rejects.  You’ll recall from the video that “rejects” are  items that present a challenge to safely disassemble using the automated systems in the main plant.</a:t>
            </a:r>
          </a:p>
          <a:p>
            <a:endParaRPr lang="en-US" dirty="0"/>
          </a:p>
        </p:txBody>
      </p:sp>
      <p:sp>
        <p:nvSpPr>
          <p:cNvPr id="4" name="Slide Number Placeholder 3"/>
          <p:cNvSpPr>
            <a:spLocks noGrp="1"/>
          </p:cNvSpPr>
          <p:nvPr>
            <p:ph type="sldNum" sz="quarter" idx="10"/>
          </p:nvPr>
        </p:nvSpPr>
        <p:spPr/>
        <p:txBody>
          <a:bodyPr/>
          <a:lstStyle/>
          <a:p>
            <a:pPr>
              <a:defRPr/>
            </a:pPr>
            <a:fld id="{D14EF9DC-33FA-4908-B8B0-68EBCCB02C2A}" type="slidenum">
              <a:rPr lang="it-IT" altLang="en-US" smtClean="0"/>
              <a:pPr>
                <a:defRPr/>
              </a:pPr>
              <a:t>7</a:t>
            </a:fld>
            <a:endParaRPr lang="it-IT" altLang="en-US"/>
          </a:p>
        </p:txBody>
      </p:sp>
    </p:spTree>
    <p:extLst>
      <p:ext uri="{BB962C8B-B14F-4D97-AF65-F5344CB8AC3E}">
        <p14:creationId xmlns:p14="http://schemas.microsoft.com/office/powerpoint/2010/main" val="324428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173">
              <a:spcBef>
                <a:spcPts val="0"/>
              </a:spcBef>
              <a:defRPr/>
            </a:pPr>
            <a:r>
              <a:rPr lang="en-US" dirty="0" smtClean="0">
                <a:latin typeface="Arial" pitchFamily="34" charset="0"/>
                <a:cs typeface="Arial" pitchFamily="34" charset="0"/>
              </a:rPr>
              <a:t>This</a:t>
            </a:r>
            <a:r>
              <a:rPr lang="en-US" baseline="0" dirty="0" smtClean="0">
                <a:latin typeface="Arial" pitchFamily="34" charset="0"/>
                <a:cs typeface="Arial" pitchFamily="34" charset="0"/>
              </a:rPr>
              <a:t> overhead view highlights several key areas of the Blue Grass Chemical Agent-Destruction Pilot Plant; the pilot plant comprises approximately 19 acres. </a:t>
            </a:r>
          </a:p>
          <a:p>
            <a:pPr defTabSz="931173">
              <a:spcBef>
                <a:spcPts val="0"/>
              </a:spcBef>
              <a:defRPr/>
            </a:pPr>
            <a:endParaRPr lang="en-US" dirty="0" smtClean="0">
              <a:latin typeface="Arial" pitchFamily="34" charset="0"/>
              <a:cs typeface="Arial" pitchFamily="34" charset="0"/>
            </a:endParaRPr>
          </a:p>
          <a:p>
            <a:pPr>
              <a:spcBef>
                <a:spcPts val="0"/>
              </a:spcBef>
            </a:pPr>
            <a:r>
              <a:rPr lang="en-US" dirty="0" smtClean="0">
                <a:latin typeface="Arial" pitchFamily="34" charset="0"/>
                <a:cs typeface="Arial" pitchFamily="34" charset="0"/>
              </a:rPr>
              <a:t>Blue Grass is in the middle of construction. As shown here, the facility is 99% complete – we say “essentially” complete -  and systemization is 51% complete. </a:t>
            </a:r>
          </a:p>
          <a:p>
            <a:pPr>
              <a:spcBef>
                <a:spcPts val="0"/>
              </a:spcBef>
            </a:pPr>
            <a:endParaRPr lang="en-US" dirty="0" smtClean="0">
              <a:latin typeface="Arial" pitchFamily="34" charset="0"/>
              <a:cs typeface="Arial" pitchFamily="34" charset="0"/>
            </a:endParaRPr>
          </a:p>
          <a:p>
            <a:pPr>
              <a:spcBef>
                <a:spcPts val="0"/>
              </a:spcBef>
            </a:pPr>
            <a:r>
              <a:rPr lang="en-US" dirty="0" smtClean="0">
                <a:latin typeface="Arial" pitchFamily="34" charset="0"/>
                <a:cs typeface="Arial" pitchFamily="34" charset="0"/>
              </a:rPr>
              <a:t>The Blue Grass main plant is scheduled to begin destruction operations in April 2020.</a:t>
            </a:r>
          </a:p>
          <a:p>
            <a:pPr eaLnBrk="1">
              <a:spcBef>
                <a:spcPct val="0"/>
              </a:spcBef>
              <a:tabLst>
                <a:tab pos="736664" algn="l"/>
                <a:tab pos="1473327" algn="l"/>
                <a:tab pos="2209990" algn="l"/>
                <a:tab pos="2946655" algn="l"/>
                <a:tab pos="3683316" algn="l"/>
                <a:tab pos="4419981" algn="l"/>
              </a:tabLst>
            </a:pPr>
            <a:endParaRPr lang="en-US" dirty="0" smtClean="0">
              <a:latin typeface="Arial" pitchFamily="34" charset="0"/>
              <a:cs typeface="Arial" pitchFamily="34" charset="0"/>
            </a:endParaRPr>
          </a:p>
          <a:p>
            <a:pPr eaLnBrk="1">
              <a:spcBef>
                <a:spcPct val="0"/>
              </a:spcBef>
              <a:tabLst>
                <a:tab pos="736664" algn="l"/>
                <a:tab pos="1473327" algn="l"/>
                <a:tab pos="2209990" algn="l"/>
                <a:tab pos="2946655" algn="l"/>
                <a:tab pos="3683316" algn="l"/>
                <a:tab pos="4419981" algn="l"/>
              </a:tabLst>
            </a:pPr>
            <a:r>
              <a:rPr lang="en-US" i="1" dirty="0" smtClean="0">
                <a:latin typeface="Arial" pitchFamily="34" charset="0"/>
                <a:cs typeface="Arial" pitchFamily="34" charset="0"/>
              </a:rPr>
              <a:t>Photo: April 2016</a:t>
            </a:r>
            <a:endParaRPr lang="en-US" baseline="0" dirty="0" smtClean="0">
              <a:latin typeface="Times New Roman" pitchFamily="18" charset="0"/>
              <a:cs typeface="Times New Roman" pitchFamily="18" charset="0"/>
            </a:endParaRPr>
          </a:p>
          <a:p>
            <a:pPr eaLnBrk="1">
              <a:spcBef>
                <a:spcPct val="0"/>
              </a:spcBef>
              <a:tabLst>
                <a:tab pos="736664" algn="l"/>
                <a:tab pos="1473327" algn="l"/>
                <a:tab pos="2209990" algn="l"/>
                <a:tab pos="2946655" algn="l"/>
                <a:tab pos="3683316" algn="l"/>
                <a:tab pos="4419981" algn="l"/>
              </a:tabLst>
            </a:pPr>
            <a:endParaRPr lang="en-US" baseline="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4E7FAFFD-3A69-48E7-9067-9B2CCC975473}" type="slidenum">
              <a:rPr lang="en-US" smtClean="0"/>
              <a:pPr>
                <a:defRPr/>
              </a:pPr>
              <a:t>8</a:t>
            </a:fld>
            <a:endParaRPr lang="en-US"/>
          </a:p>
        </p:txBody>
      </p:sp>
    </p:spTree>
    <p:extLst>
      <p:ext uri="{BB962C8B-B14F-4D97-AF65-F5344CB8AC3E}">
        <p14:creationId xmlns:p14="http://schemas.microsoft.com/office/powerpoint/2010/main" val="2770955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1171575"/>
            <a:ext cx="4219575" cy="3163888"/>
          </a:xfrm>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Here we have the current status of the Blue Grass plant. Construction is essentially complete while systemization is over the 59 percent mark and gaining momentum every day.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To maintain progress, we’ve always employed a waterfall approach to the stages</a:t>
            </a:r>
            <a:r>
              <a:rPr lang="en-US" baseline="0" dirty="0" smtClean="0">
                <a:latin typeface="Arial" pitchFamily="34" charset="0"/>
                <a:cs typeface="Arial" pitchFamily="34" charset="0"/>
              </a:rPr>
              <a:t> – systemization overlaps construction. So, w</a:t>
            </a:r>
            <a:r>
              <a:rPr lang="en-US" dirty="0" smtClean="0">
                <a:latin typeface="Arial" pitchFamily="34" charset="0"/>
                <a:cs typeface="Arial" pitchFamily="34" charset="0"/>
              </a:rPr>
              <a:t>hile construction continues, installed equipment and systems are transferred to the start-up team to begin the systemization process. </a:t>
            </a:r>
          </a:p>
          <a:p>
            <a:endParaRPr lang="en-US" dirty="0" smtClean="0">
              <a:latin typeface="Arial" pitchFamily="34" charset="0"/>
              <a:cs typeface="Arial" pitchFamily="34" charset="0"/>
            </a:endParaRPr>
          </a:p>
          <a:p>
            <a:pPr defTabSz="931692">
              <a:defRPr/>
            </a:pPr>
            <a:r>
              <a:rPr lang="en-US" baseline="0" smtClean="0">
                <a:latin typeface="Arial" pitchFamily="34" charset="0"/>
                <a:cs typeface="Arial" pitchFamily="34" charset="0"/>
              </a:rPr>
              <a:t>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4E7FAFFD-3A69-48E7-9067-9B2CCC975473}" type="slidenum">
              <a:rPr lang="en-US" smtClean="0"/>
              <a:pPr>
                <a:defRPr/>
              </a:pPr>
              <a:t>9</a:t>
            </a:fld>
            <a:endParaRPr lang="en-US"/>
          </a:p>
        </p:txBody>
      </p:sp>
    </p:spTree>
    <p:extLst>
      <p:ext uri="{BB962C8B-B14F-4D97-AF65-F5344CB8AC3E}">
        <p14:creationId xmlns:p14="http://schemas.microsoft.com/office/powerpoint/2010/main" val="344795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3" descr="ACWA_title_slide_design_SM.jpg"/>
          <p:cNvPicPr>
            <a:picLocks noChangeAspect="1"/>
          </p:cNvPicPr>
          <p:nvPr userDrawn="1"/>
        </p:nvPicPr>
        <p:blipFill>
          <a:blip r:embed="rId2" cstate="screen"/>
          <a:stretch>
            <a:fillRect/>
          </a:stretch>
        </p:blipFill>
        <p:spPr bwMode="auto">
          <a:xfrm>
            <a:off x="0" y="0"/>
            <a:ext cx="9143999" cy="6858000"/>
          </a:xfrm>
          <a:prstGeom prst="rect">
            <a:avLst/>
          </a:prstGeom>
          <a:noFill/>
          <a:ln w="9525">
            <a:noFill/>
            <a:miter lim="800000"/>
            <a:headEnd/>
            <a:tailEnd/>
          </a:ln>
        </p:spPr>
      </p:pic>
      <p:sp>
        <p:nvSpPr>
          <p:cNvPr id="4098" name="Rectangle 2"/>
          <p:cNvSpPr>
            <a:spLocks noGrp="1" noChangeArrowheads="1"/>
          </p:cNvSpPr>
          <p:nvPr>
            <p:ph type="ctrTitle"/>
          </p:nvPr>
        </p:nvSpPr>
        <p:spPr>
          <a:xfrm>
            <a:off x="419100" y="474663"/>
            <a:ext cx="6515100" cy="1470025"/>
          </a:xfrm>
        </p:spPr>
        <p:txBody>
          <a:bodyPr/>
          <a:lstStyle>
            <a:lvl1pPr>
              <a:defRPr sz="30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09310C8-4BC1-4C28-933F-8A84FA836EF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20955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341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8707F4A-3CA9-41EB-BA36-8ED6FF96C21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3" descr="ACWA_title_slide_design_SM.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4098" name="Rectangle 2"/>
          <p:cNvSpPr>
            <a:spLocks noGrp="1" noChangeArrowheads="1"/>
          </p:cNvSpPr>
          <p:nvPr>
            <p:ph type="ctrTitle"/>
          </p:nvPr>
        </p:nvSpPr>
        <p:spPr>
          <a:xfrm>
            <a:off x="419100" y="474663"/>
            <a:ext cx="7772400" cy="1470025"/>
          </a:xfrm>
        </p:spPr>
        <p:txBody>
          <a:bodyPr/>
          <a:lstStyle>
            <a:lvl1pPr>
              <a:defRPr sz="3000"/>
            </a:lvl1p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A226315-9A52-412C-907A-EADEFBB2327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FEC7802-0047-4BEA-A70F-FC1DD4CE824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46EC2A1-668B-4527-9065-5FC33BD4F62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33864F5-A32C-4F30-8679-94ADD77174B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9BF69C2-22D2-490B-8959-6F07BDEB839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69E9914-D6C0-442E-8002-2AFA209B018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319AA6E-7D2D-4283-A37E-92334A0DFC8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37796B7-E693-4E10-95A5-2FEE14CBB2C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0"/>
            <a:ext cx="655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81000" y="1524000"/>
            <a:ext cx="8382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6553200" y="6629400"/>
            <a:ext cx="2590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latin typeface="+mn-lt"/>
              </a:defRPr>
            </a:lvl1pPr>
          </a:lstStyle>
          <a:p>
            <a:pPr>
              <a:defRPr/>
            </a:pPr>
            <a:fld id="{E617F342-4566-4EC5-B537-3D272C7F6339}" type="slidenum">
              <a:rPr lang="en-US"/>
              <a:pPr>
                <a:defRPr/>
              </a:pPr>
              <a:t>‹#›</a:t>
            </a:fld>
            <a:endParaRPr lang="en-US"/>
          </a:p>
        </p:txBody>
      </p:sp>
      <p:sp>
        <p:nvSpPr>
          <p:cNvPr id="1033" name="Rectangle 9"/>
          <p:cNvSpPr>
            <a:spLocks noChangeArrowheads="1"/>
          </p:cNvSpPr>
          <p:nvPr/>
        </p:nvSpPr>
        <p:spPr bwMode="gray">
          <a:xfrm>
            <a:off x="227013" y="1141413"/>
            <a:ext cx="8912225" cy="228600"/>
          </a:xfrm>
          <a:prstGeom prst="rect">
            <a:avLst/>
          </a:prstGeom>
          <a:solidFill>
            <a:schemeClr val="hlink"/>
          </a:solidFill>
          <a:ln w="9525">
            <a:solidFill>
              <a:schemeClr val="hlink"/>
            </a:solidFill>
            <a:miter lim="800000"/>
            <a:headEnd/>
            <a:tailEnd/>
          </a:ln>
        </p:spPr>
        <p:txBody>
          <a:bodyPr wrap="none" anchor="ctr"/>
          <a:lstStyle/>
          <a:p>
            <a:pPr marL="1089025" eaLnBrk="0" hangingPunct="0">
              <a:defRPr/>
            </a:pPr>
            <a:r>
              <a:rPr lang="it-IT" sz="1200" b="1" dirty="0">
                <a:solidFill>
                  <a:schemeClr val="bg1"/>
                </a:solidFill>
                <a:latin typeface="Verdana" pitchFamily="34" charset="0"/>
              </a:rPr>
              <a:t>A Partnership for Safe Chemical Weapons Destruction</a:t>
            </a:r>
          </a:p>
        </p:txBody>
      </p:sp>
      <p:sp>
        <p:nvSpPr>
          <p:cNvPr id="1049" name="Line 25"/>
          <p:cNvSpPr>
            <a:spLocks noChangeShapeType="1"/>
          </p:cNvSpPr>
          <p:nvPr/>
        </p:nvSpPr>
        <p:spPr bwMode="auto">
          <a:xfrm>
            <a:off x="228600" y="1143000"/>
            <a:ext cx="0" cy="5484813"/>
          </a:xfrm>
          <a:prstGeom prst="line">
            <a:avLst/>
          </a:prstGeom>
          <a:noFill/>
          <a:ln w="12700">
            <a:solidFill>
              <a:schemeClr val="hlink"/>
            </a:solidFill>
            <a:round/>
            <a:headEnd/>
            <a:tailEnd/>
          </a:ln>
        </p:spPr>
        <p:txBody>
          <a:bodyPr/>
          <a:lstStyle/>
          <a:p>
            <a:pPr>
              <a:defRPr/>
            </a:pPr>
            <a:endParaRPr lang="en-US"/>
          </a:p>
        </p:txBody>
      </p:sp>
      <p:sp>
        <p:nvSpPr>
          <p:cNvPr id="1050" name="Line 26"/>
          <p:cNvSpPr>
            <a:spLocks noChangeShapeType="1"/>
          </p:cNvSpPr>
          <p:nvPr/>
        </p:nvSpPr>
        <p:spPr bwMode="auto">
          <a:xfrm>
            <a:off x="228600" y="6629400"/>
            <a:ext cx="8915400" cy="0"/>
          </a:xfrm>
          <a:prstGeom prst="line">
            <a:avLst/>
          </a:prstGeom>
          <a:noFill/>
          <a:ln w="12700">
            <a:solidFill>
              <a:schemeClr val="hlink"/>
            </a:solidFill>
            <a:round/>
            <a:headEnd/>
            <a:tailEnd/>
          </a:ln>
        </p:spPr>
        <p:txBody>
          <a:bodyPr/>
          <a:lstStyle/>
          <a:p>
            <a:pPr>
              <a:defRPr/>
            </a:pPr>
            <a:endParaRPr lang="en-US"/>
          </a:p>
        </p:txBody>
      </p:sp>
      <p:pic>
        <p:nvPicPr>
          <p:cNvPr id="2" name="Picture 16" descr="dod.png"/>
          <p:cNvPicPr>
            <a:picLocks noChangeAspect="1"/>
          </p:cNvPicPr>
          <p:nvPr/>
        </p:nvPicPr>
        <p:blipFill>
          <a:blip r:embed="rId14" cstate="screen"/>
          <a:srcRect/>
          <a:stretch>
            <a:fillRect/>
          </a:stretch>
        </p:blipFill>
        <p:spPr bwMode="auto">
          <a:xfrm>
            <a:off x="8142175" y="222504"/>
            <a:ext cx="773225" cy="768096"/>
          </a:xfrm>
          <a:prstGeom prst="rect">
            <a:avLst/>
          </a:prstGeom>
          <a:noFill/>
          <a:ln w="9525">
            <a:noFill/>
            <a:miter lim="800000"/>
            <a:headEnd/>
            <a:tailEnd/>
          </a:ln>
        </p:spPr>
      </p:pic>
      <p:pic>
        <p:nvPicPr>
          <p:cNvPr id="10" name="Picture 9" descr="PEOACWA_full_color_blue_text.png"/>
          <p:cNvPicPr>
            <a:picLocks noChangeAspect="1"/>
          </p:cNvPicPr>
          <p:nvPr/>
        </p:nvPicPr>
        <p:blipFill>
          <a:blip r:embed="rId15" cstate="screen"/>
          <a:stretch>
            <a:fillRect/>
          </a:stretch>
        </p:blipFill>
        <p:spPr>
          <a:xfrm>
            <a:off x="228600" y="223859"/>
            <a:ext cx="1219200" cy="765386"/>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Verdana" pitchFamily="34" charset="0"/>
        </a:defRPr>
      </a:lvl2pPr>
      <a:lvl3pPr algn="l" rtl="0" eaLnBrk="1" fontAlgn="base" hangingPunct="1">
        <a:spcBef>
          <a:spcPct val="0"/>
        </a:spcBef>
        <a:spcAft>
          <a:spcPct val="0"/>
        </a:spcAft>
        <a:defRPr sz="2600" b="1">
          <a:solidFill>
            <a:schemeClr val="tx2"/>
          </a:solidFill>
          <a:latin typeface="Verdana" pitchFamily="34" charset="0"/>
        </a:defRPr>
      </a:lvl3pPr>
      <a:lvl4pPr algn="l" rtl="0" eaLnBrk="1" fontAlgn="base" hangingPunct="1">
        <a:spcBef>
          <a:spcPct val="0"/>
        </a:spcBef>
        <a:spcAft>
          <a:spcPct val="0"/>
        </a:spcAft>
        <a:defRPr sz="2600" b="1">
          <a:solidFill>
            <a:schemeClr val="tx2"/>
          </a:solidFill>
          <a:latin typeface="Verdana" pitchFamily="34" charset="0"/>
        </a:defRPr>
      </a:lvl4pPr>
      <a:lvl5pPr algn="l" rtl="0" eaLnBrk="1" fontAlgn="base" hangingPunct="1">
        <a:spcBef>
          <a:spcPct val="0"/>
        </a:spcBef>
        <a:spcAft>
          <a:spcPct val="0"/>
        </a:spcAft>
        <a:defRPr sz="2600" b="1">
          <a:solidFill>
            <a:schemeClr val="tx2"/>
          </a:solidFill>
          <a:latin typeface="Verdana" pitchFamily="34" charset="0"/>
        </a:defRPr>
      </a:lvl5pPr>
      <a:lvl6pPr marL="457200" algn="l" rtl="0" eaLnBrk="1" fontAlgn="base" hangingPunct="1">
        <a:spcBef>
          <a:spcPct val="0"/>
        </a:spcBef>
        <a:spcAft>
          <a:spcPct val="0"/>
        </a:spcAft>
        <a:defRPr sz="2600" b="1">
          <a:solidFill>
            <a:schemeClr val="tx2"/>
          </a:solidFill>
          <a:latin typeface="Verdana" pitchFamily="34" charset="0"/>
        </a:defRPr>
      </a:lvl6pPr>
      <a:lvl7pPr marL="914400" algn="l" rtl="0" eaLnBrk="1" fontAlgn="base" hangingPunct="1">
        <a:spcBef>
          <a:spcPct val="0"/>
        </a:spcBef>
        <a:spcAft>
          <a:spcPct val="0"/>
        </a:spcAft>
        <a:defRPr sz="2600" b="1">
          <a:solidFill>
            <a:schemeClr val="tx2"/>
          </a:solidFill>
          <a:latin typeface="Verdana" pitchFamily="34" charset="0"/>
        </a:defRPr>
      </a:lvl7pPr>
      <a:lvl8pPr marL="1371600" algn="l" rtl="0" eaLnBrk="1" fontAlgn="base" hangingPunct="1">
        <a:spcBef>
          <a:spcPct val="0"/>
        </a:spcBef>
        <a:spcAft>
          <a:spcPct val="0"/>
        </a:spcAft>
        <a:defRPr sz="2600" b="1">
          <a:solidFill>
            <a:schemeClr val="tx2"/>
          </a:solidFill>
          <a:latin typeface="Verdana" pitchFamily="34" charset="0"/>
        </a:defRPr>
      </a:lvl8pPr>
      <a:lvl9pPr marL="1828800" algn="l" rtl="0" eaLnBrk="1" fontAlgn="base" hangingPunct="1">
        <a:spcBef>
          <a:spcPct val="0"/>
        </a:spcBef>
        <a:spcAft>
          <a:spcPct val="0"/>
        </a:spcAft>
        <a:defRPr sz="2600" b="1">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lr>
          <a:schemeClr val="folHlink"/>
        </a:buClr>
        <a:buSzPct val="70000"/>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jpeg"/><Relationship Id="rId10"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0.png"/><Relationship Id="rId8" Type="http://schemas.openxmlformats.org/officeDocument/2006/relationships/image" Target="../media/image11.jpeg"/><Relationship Id="rId9"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jpeg"/><Relationship Id="rId8" Type="http://schemas.openxmlformats.org/officeDocument/2006/relationships/image" Target="../media/image37.png"/><Relationship Id="rId9"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ctrTitle"/>
          </p:nvPr>
        </p:nvSpPr>
        <p:spPr>
          <a:xfrm>
            <a:off x="0" y="3810000"/>
            <a:ext cx="9144000" cy="1676400"/>
          </a:xfrm>
          <a:solidFill>
            <a:schemeClr val="bg1">
              <a:alpha val="64000"/>
            </a:schemeClr>
          </a:solidFill>
        </p:spPr>
        <p:txBody>
          <a:bodyPr anchor="ctr" anchorCtr="0"/>
          <a:lstStyle/>
          <a:p>
            <a:pPr algn="ct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3200" dirty="0" smtClean="0">
                <a:solidFill>
                  <a:schemeClr val="tx1"/>
                </a:solidFill>
              </a:rPr>
              <a:t>PEO ACWA Overview for COHORT 8</a:t>
            </a:r>
            <a:br>
              <a:rPr lang="en-US" sz="3200" dirty="0" smtClean="0">
                <a:solidFill>
                  <a:schemeClr val="tx1"/>
                </a:solidFill>
              </a:rPr>
            </a:br>
            <a:r>
              <a:rPr lang="en-US" sz="2000" dirty="0" smtClean="0">
                <a:solidFill>
                  <a:schemeClr val="tx1"/>
                </a:solidFill>
              </a:rPr>
              <a:t>November 2016</a:t>
            </a:r>
            <a:br>
              <a:rPr lang="en-US" sz="20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t="7709" r="1621" b="7137"/>
          <a:stretch/>
        </p:blipFill>
        <p:spPr>
          <a:xfrm>
            <a:off x="228600" y="1487719"/>
            <a:ext cx="8915400" cy="5141681"/>
          </a:xfrm>
          <a:prstGeom prst="rect">
            <a:avLst/>
          </a:prstGeom>
        </p:spPr>
      </p:pic>
      <p:sp>
        <p:nvSpPr>
          <p:cNvPr id="10" name="Rectangle 9"/>
          <p:cNvSpPr/>
          <p:nvPr/>
        </p:nvSpPr>
        <p:spPr bwMode="auto">
          <a:xfrm>
            <a:off x="-152534" y="1371600"/>
            <a:ext cx="8889955" cy="524953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altLang="en-US" dirty="0" smtClean="0">
                <a:solidFill>
                  <a:schemeClr val="accent1"/>
                </a:solidFill>
              </a:rPr>
              <a:t>Blue Grass Chemical Weapons</a:t>
            </a:r>
            <a:br>
              <a:rPr lang="en-US" altLang="en-US" dirty="0" smtClean="0">
                <a:solidFill>
                  <a:schemeClr val="accent1"/>
                </a:solidFill>
              </a:rPr>
            </a:br>
            <a:r>
              <a:rPr lang="en-US" altLang="en-US" dirty="0" smtClean="0">
                <a:solidFill>
                  <a:schemeClr val="accent1"/>
                </a:solidFill>
              </a:rPr>
              <a:t>Inventory</a:t>
            </a:r>
            <a:endParaRPr lang="en-US" dirty="0">
              <a:solidFill>
                <a:schemeClr val="accent1"/>
              </a:solidFill>
            </a:endParaRPr>
          </a:p>
        </p:txBody>
      </p:sp>
      <p:grpSp>
        <p:nvGrpSpPr>
          <p:cNvPr id="35" name="Group 34"/>
          <p:cNvGrpSpPr/>
          <p:nvPr/>
        </p:nvGrpSpPr>
        <p:grpSpPr>
          <a:xfrm>
            <a:off x="7674597" y="4319587"/>
            <a:ext cx="150261" cy="1966049"/>
            <a:chOff x="4797268" y="1752600"/>
            <a:chExt cx="192932" cy="2524369"/>
          </a:xfrm>
        </p:grpSpPr>
        <p:cxnSp>
          <p:nvCxnSpPr>
            <p:cNvPr id="21" name="Straight Connector 20"/>
            <p:cNvCxnSpPr/>
            <p:nvPr/>
          </p:nvCxnSpPr>
          <p:spPr bwMode="auto">
            <a:xfrm>
              <a:off x="4897795" y="1752600"/>
              <a:ext cx="0" cy="106680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22" name="Straight Connector 21"/>
            <p:cNvCxnSpPr/>
            <p:nvPr/>
          </p:nvCxnSpPr>
          <p:spPr bwMode="auto">
            <a:xfrm>
              <a:off x="4797268" y="1752600"/>
              <a:ext cx="192932"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23" name="Straight Connector 22"/>
            <p:cNvCxnSpPr/>
            <p:nvPr/>
          </p:nvCxnSpPr>
          <p:spPr bwMode="auto">
            <a:xfrm>
              <a:off x="4797268" y="4276969"/>
              <a:ext cx="192932"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24" name="Straight Connector 23"/>
            <p:cNvCxnSpPr/>
            <p:nvPr/>
          </p:nvCxnSpPr>
          <p:spPr bwMode="auto">
            <a:xfrm>
              <a:off x="4897795" y="3210169"/>
              <a:ext cx="0" cy="1066800"/>
            </a:xfrm>
            <a:prstGeom prst="line">
              <a:avLst/>
            </a:prstGeom>
            <a:solidFill>
              <a:schemeClr val="accent1"/>
            </a:solidFill>
            <a:ln w="28575" cap="flat" cmpd="sng" algn="ctr">
              <a:solidFill>
                <a:srgbClr val="BB9208"/>
              </a:solidFill>
              <a:prstDash val="solid"/>
              <a:round/>
              <a:headEnd type="none" w="med" len="med"/>
              <a:tailEnd type="none" w="med" len="med"/>
            </a:ln>
            <a:effectLst/>
          </p:spPr>
        </p:cxnSp>
      </p:grpSp>
      <p:sp>
        <p:nvSpPr>
          <p:cNvPr id="25" name="TextBox 24"/>
          <p:cNvSpPr txBox="1"/>
          <p:nvPr/>
        </p:nvSpPr>
        <p:spPr>
          <a:xfrm>
            <a:off x="7446084" y="5150441"/>
            <a:ext cx="699230" cy="292388"/>
          </a:xfrm>
          <a:prstGeom prst="rect">
            <a:avLst/>
          </a:prstGeom>
          <a:noFill/>
        </p:spPr>
        <p:txBody>
          <a:bodyPr wrap="none" rtlCol="0">
            <a:spAutoFit/>
          </a:bodyPr>
          <a:lstStyle/>
          <a:p>
            <a:r>
              <a:rPr lang="en-US" sz="1300" b="1" dirty="0" smtClean="0">
                <a:latin typeface="+mj-lt"/>
              </a:rPr>
              <a:t>26.7”</a:t>
            </a:r>
            <a:endParaRPr lang="en-US" sz="1300" b="1" dirty="0">
              <a:latin typeface="+mj-lt"/>
            </a:endParaRPr>
          </a:p>
        </p:txBody>
      </p:sp>
      <p:pic>
        <p:nvPicPr>
          <p:cNvPr id="33" name="Picture 32" descr="M1121GB_155MM_BGCAPP.png"/>
          <p:cNvPicPr>
            <a:picLocks noChangeAspect="1"/>
          </p:cNvPicPr>
          <p:nvPr/>
        </p:nvPicPr>
        <p:blipFill>
          <a:blip r:embed="rId4" cstate="print"/>
          <a:stretch>
            <a:fillRect/>
          </a:stretch>
        </p:blipFill>
        <p:spPr>
          <a:xfrm rot="21446939">
            <a:off x="6060366" y="3887818"/>
            <a:ext cx="1312427" cy="2485005"/>
          </a:xfrm>
          <a:prstGeom prst="rect">
            <a:avLst/>
          </a:prstGeom>
          <a:effectLst>
            <a:outerShdw blurRad="38100" dist="38100" dir="8100000" sx="101000" sy="101000" algn="tr" rotWithShape="0">
              <a:prstClr val="black">
                <a:alpha val="30000"/>
              </a:prstClr>
            </a:outerShdw>
          </a:effectLst>
        </p:spPr>
      </p:pic>
      <p:grpSp>
        <p:nvGrpSpPr>
          <p:cNvPr id="48" name="Group 47"/>
          <p:cNvGrpSpPr/>
          <p:nvPr/>
        </p:nvGrpSpPr>
        <p:grpSpPr>
          <a:xfrm>
            <a:off x="4398084" y="1600201"/>
            <a:ext cx="354554" cy="4639074"/>
            <a:chOff x="2572649" y="1752600"/>
            <a:chExt cx="192932" cy="2524369"/>
          </a:xfrm>
        </p:grpSpPr>
        <p:cxnSp>
          <p:nvCxnSpPr>
            <p:cNvPr id="12" name="Straight Connector 11"/>
            <p:cNvCxnSpPr/>
            <p:nvPr/>
          </p:nvCxnSpPr>
          <p:spPr bwMode="auto">
            <a:xfrm>
              <a:off x="2673176" y="1752600"/>
              <a:ext cx="0" cy="1151459"/>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13" name="Straight Connector 12"/>
            <p:cNvCxnSpPr/>
            <p:nvPr/>
          </p:nvCxnSpPr>
          <p:spPr bwMode="auto">
            <a:xfrm>
              <a:off x="2572649" y="1752600"/>
              <a:ext cx="192932"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14" name="Straight Connector 13"/>
            <p:cNvCxnSpPr/>
            <p:nvPr/>
          </p:nvCxnSpPr>
          <p:spPr bwMode="auto">
            <a:xfrm>
              <a:off x="2572649" y="4276969"/>
              <a:ext cx="192932"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20" name="Straight Connector 19"/>
            <p:cNvCxnSpPr/>
            <p:nvPr/>
          </p:nvCxnSpPr>
          <p:spPr bwMode="auto">
            <a:xfrm>
              <a:off x="2673176" y="3110305"/>
              <a:ext cx="0" cy="1166664"/>
            </a:xfrm>
            <a:prstGeom prst="line">
              <a:avLst/>
            </a:prstGeom>
            <a:solidFill>
              <a:schemeClr val="accent1"/>
            </a:solidFill>
            <a:ln w="28575" cap="flat" cmpd="sng" algn="ctr">
              <a:solidFill>
                <a:srgbClr val="BB9208"/>
              </a:solidFill>
              <a:prstDash val="solid"/>
              <a:round/>
              <a:headEnd type="none" w="med" len="med"/>
              <a:tailEnd type="none" w="med" len="med"/>
            </a:ln>
            <a:effectLst/>
          </p:spPr>
        </p:cxnSp>
      </p:grpSp>
      <p:pic>
        <p:nvPicPr>
          <p:cNvPr id="36" name="Picture 35" descr="ROCKET_BGCAPP.png"/>
          <p:cNvPicPr>
            <a:picLocks noChangeAspect="1"/>
          </p:cNvPicPr>
          <p:nvPr/>
        </p:nvPicPr>
        <p:blipFill rotWithShape="1">
          <a:blip r:embed="rId5" cstate="print"/>
          <a:srcRect l="17090" t="4130" r="27024" b="3970"/>
          <a:stretch/>
        </p:blipFill>
        <p:spPr>
          <a:xfrm>
            <a:off x="4533064" y="1600200"/>
            <a:ext cx="1247433" cy="4864996"/>
          </a:xfrm>
          <a:prstGeom prst="rect">
            <a:avLst/>
          </a:prstGeom>
          <a:effectLst>
            <a:outerShdw blurRad="38100" dist="38100" dir="8100000" sx="101000" sy="101000" algn="tr" rotWithShape="0">
              <a:prstClr val="black">
                <a:alpha val="30000"/>
              </a:prstClr>
            </a:outerShdw>
          </a:effectLst>
        </p:spPr>
      </p:pic>
      <p:grpSp>
        <p:nvGrpSpPr>
          <p:cNvPr id="51" name="Group 50"/>
          <p:cNvGrpSpPr/>
          <p:nvPr/>
        </p:nvGrpSpPr>
        <p:grpSpPr>
          <a:xfrm>
            <a:off x="6008087" y="4059416"/>
            <a:ext cx="169309" cy="2215287"/>
            <a:chOff x="5960479" y="1066800"/>
            <a:chExt cx="245346" cy="3210170"/>
          </a:xfrm>
        </p:grpSpPr>
        <p:cxnSp>
          <p:nvCxnSpPr>
            <p:cNvPr id="37" name="Straight Connector 36"/>
            <p:cNvCxnSpPr/>
            <p:nvPr/>
          </p:nvCxnSpPr>
          <p:spPr bwMode="auto">
            <a:xfrm>
              <a:off x="6088316" y="1066800"/>
              <a:ext cx="0" cy="118447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38" name="Straight Connector 37"/>
            <p:cNvCxnSpPr/>
            <p:nvPr/>
          </p:nvCxnSpPr>
          <p:spPr bwMode="auto">
            <a:xfrm>
              <a:off x="5960479" y="1066800"/>
              <a:ext cx="245346"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39" name="Straight Connector 38"/>
            <p:cNvCxnSpPr/>
            <p:nvPr/>
          </p:nvCxnSpPr>
          <p:spPr bwMode="auto">
            <a:xfrm>
              <a:off x="5960479" y="4276970"/>
              <a:ext cx="245346"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40" name="Straight Connector 39"/>
            <p:cNvCxnSpPr/>
            <p:nvPr/>
          </p:nvCxnSpPr>
          <p:spPr bwMode="auto">
            <a:xfrm>
              <a:off x="6088316" y="2836637"/>
              <a:ext cx="0" cy="1440333"/>
            </a:xfrm>
            <a:prstGeom prst="line">
              <a:avLst/>
            </a:prstGeom>
            <a:solidFill>
              <a:schemeClr val="accent1"/>
            </a:solidFill>
            <a:ln w="28575" cap="flat" cmpd="sng" algn="ctr">
              <a:solidFill>
                <a:srgbClr val="BB9208"/>
              </a:solidFill>
              <a:prstDash val="solid"/>
              <a:round/>
              <a:headEnd type="none" w="med" len="med"/>
              <a:tailEnd type="none" w="med" len="med"/>
            </a:ln>
            <a:effectLst/>
          </p:spPr>
        </p:cxnSp>
      </p:grpSp>
      <p:sp>
        <p:nvSpPr>
          <p:cNvPr id="41" name="TextBox 40"/>
          <p:cNvSpPr txBox="1"/>
          <p:nvPr/>
        </p:nvSpPr>
        <p:spPr>
          <a:xfrm>
            <a:off x="5737410" y="4923281"/>
            <a:ext cx="699230" cy="292388"/>
          </a:xfrm>
          <a:prstGeom prst="rect">
            <a:avLst/>
          </a:prstGeom>
          <a:noFill/>
        </p:spPr>
        <p:txBody>
          <a:bodyPr wrap="none" rtlCol="0">
            <a:spAutoFit/>
          </a:bodyPr>
          <a:lstStyle/>
          <a:p>
            <a:r>
              <a:rPr lang="en-US" sz="1300" b="1" dirty="0" smtClean="0">
                <a:latin typeface="+mj-lt"/>
              </a:rPr>
              <a:t>35.1”</a:t>
            </a:r>
            <a:endParaRPr lang="en-US" sz="1300" b="1" dirty="0">
              <a:latin typeface="+mj-lt"/>
            </a:endParaRPr>
          </a:p>
        </p:txBody>
      </p:sp>
      <p:pic>
        <p:nvPicPr>
          <p:cNvPr id="42" name="Picture 41" descr="M426__Inch_GB_BGCAPP.png"/>
          <p:cNvPicPr>
            <a:picLocks noChangeAspect="1"/>
          </p:cNvPicPr>
          <p:nvPr/>
        </p:nvPicPr>
        <p:blipFill>
          <a:blip r:embed="rId6" cstate="print"/>
          <a:stretch>
            <a:fillRect/>
          </a:stretch>
        </p:blipFill>
        <p:spPr>
          <a:xfrm>
            <a:off x="7871670" y="4112484"/>
            <a:ext cx="971776" cy="2295046"/>
          </a:xfrm>
          <a:prstGeom prst="rect">
            <a:avLst/>
          </a:prstGeom>
          <a:effectLst>
            <a:outerShdw blurRad="38100" dist="38100" dir="8100000" sx="101000" sy="101000" algn="tr" rotWithShape="0">
              <a:prstClr val="black">
                <a:alpha val="30000"/>
              </a:prstClr>
            </a:outerShdw>
          </a:effectLst>
        </p:spPr>
      </p:pic>
      <p:sp>
        <p:nvSpPr>
          <p:cNvPr id="26" name="TextBox 25"/>
          <p:cNvSpPr txBox="1"/>
          <p:nvPr/>
        </p:nvSpPr>
        <p:spPr>
          <a:xfrm>
            <a:off x="6881963" y="3832625"/>
            <a:ext cx="660758" cy="338554"/>
          </a:xfrm>
          <a:prstGeom prst="rect">
            <a:avLst/>
          </a:prstGeom>
          <a:solidFill>
            <a:srgbClr val="FFEAA2"/>
          </a:solidFill>
          <a:ln>
            <a:solidFill>
              <a:srgbClr val="00461C"/>
            </a:solidFill>
          </a:ln>
        </p:spPr>
        <p:txBody>
          <a:bodyPr wrap="none" rtlCol="0">
            <a:spAutoFit/>
          </a:bodyPr>
          <a:lstStyle/>
          <a:p>
            <a:pPr algn="ctr"/>
            <a:r>
              <a:rPr lang="en-US" sz="800" dirty="0" smtClean="0">
                <a:latin typeface="+mj-lt"/>
              </a:rPr>
              <a:t>8-inch</a:t>
            </a:r>
          </a:p>
          <a:p>
            <a:pPr algn="ctr"/>
            <a:r>
              <a:rPr lang="en-US" sz="800" dirty="0" smtClean="0">
                <a:latin typeface="+mj-lt"/>
              </a:rPr>
              <a:t>Projectile</a:t>
            </a:r>
            <a:endParaRPr lang="en-US" sz="800" dirty="0">
              <a:latin typeface="+mj-lt"/>
            </a:endParaRPr>
          </a:p>
        </p:txBody>
      </p:sp>
      <p:sp>
        <p:nvSpPr>
          <p:cNvPr id="27" name="TextBox 26"/>
          <p:cNvSpPr txBox="1"/>
          <p:nvPr/>
        </p:nvSpPr>
        <p:spPr>
          <a:xfrm>
            <a:off x="8407042" y="3832625"/>
            <a:ext cx="660758" cy="338554"/>
          </a:xfrm>
          <a:prstGeom prst="rect">
            <a:avLst/>
          </a:prstGeom>
          <a:solidFill>
            <a:srgbClr val="FFEAA2"/>
          </a:solidFill>
          <a:ln>
            <a:solidFill>
              <a:srgbClr val="00461C"/>
            </a:solidFill>
          </a:ln>
        </p:spPr>
        <p:txBody>
          <a:bodyPr wrap="none" rtlCol="0">
            <a:spAutoFit/>
          </a:bodyPr>
          <a:lstStyle/>
          <a:p>
            <a:pPr algn="ctr"/>
            <a:r>
              <a:rPr lang="en-US" sz="800" dirty="0" smtClean="0">
                <a:latin typeface="+mj-lt"/>
              </a:rPr>
              <a:t>155mm</a:t>
            </a:r>
          </a:p>
          <a:p>
            <a:pPr algn="ctr"/>
            <a:r>
              <a:rPr lang="en-US" sz="800" dirty="0" smtClean="0">
                <a:latin typeface="+mj-lt"/>
              </a:rPr>
              <a:t>Projectile</a:t>
            </a:r>
            <a:endParaRPr lang="en-US" sz="800" dirty="0">
              <a:latin typeface="+mj-lt"/>
            </a:endParaRPr>
          </a:p>
        </p:txBody>
      </p:sp>
      <p:sp>
        <p:nvSpPr>
          <p:cNvPr id="28" name="TextBox 27"/>
          <p:cNvSpPr txBox="1"/>
          <p:nvPr/>
        </p:nvSpPr>
        <p:spPr>
          <a:xfrm>
            <a:off x="5375362" y="1598486"/>
            <a:ext cx="667170" cy="338554"/>
          </a:xfrm>
          <a:prstGeom prst="rect">
            <a:avLst/>
          </a:prstGeom>
          <a:solidFill>
            <a:srgbClr val="FFEAA2"/>
          </a:solidFill>
          <a:ln>
            <a:solidFill>
              <a:srgbClr val="00461C"/>
            </a:solidFill>
          </a:ln>
        </p:spPr>
        <p:txBody>
          <a:bodyPr wrap="none" rtlCol="0">
            <a:spAutoFit/>
          </a:bodyPr>
          <a:lstStyle/>
          <a:p>
            <a:pPr algn="ctr"/>
            <a:r>
              <a:rPr lang="en-US" sz="800" dirty="0" smtClean="0">
                <a:latin typeface="+mj-lt"/>
              </a:rPr>
              <a:t>M55/M56</a:t>
            </a:r>
          </a:p>
          <a:p>
            <a:pPr algn="ctr"/>
            <a:r>
              <a:rPr lang="en-US" sz="800" dirty="0" smtClean="0">
                <a:latin typeface="+mj-lt"/>
              </a:rPr>
              <a:t>Rocket</a:t>
            </a:r>
            <a:endParaRPr lang="en-US" sz="800" dirty="0">
              <a:latin typeface="+mj-lt"/>
            </a:endParaRPr>
          </a:p>
        </p:txBody>
      </p:sp>
      <p:graphicFrame>
        <p:nvGraphicFramePr>
          <p:cNvPr id="32" name="Table 31"/>
          <p:cNvGraphicFramePr>
            <a:graphicFrameLocks noGrp="1"/>
          </p:cNvGraphicFramePr>
          <p:nvPr>
            <p:extLst>
              <p:ext uri="{D42A27DB-BD31-4B8C-83A1-F6EECF244321}">
                <p14:modId xmlns:p14="http://schemas.microsoft.com/office/powerpoint/2010/main" val="3694886499"/>
              </p:ext>
            </p:extLst>
          </p:nvPr>
        </p:nvGraphicFramePr>
        <p:xfrm>
          <a:off x="533400" y="1648699"/>
          <a:ext cx="3352800" cy="4728306"/>
        </p:xfrm>
        <a:graphic>
          <a:graphicData uri="http://schemas.openxmlformats.org/drawingml/2006/table">
            <a:tbl>
              <a:tblPr firstRow="1" bandCol="1">
                <a:effectLst>
                  <a:outerShdw blurRad="50800" dist="38100" dir="8100000" algn="tr" rotWithShape="0">
                    <a:prstClr val="black">
                      <a:alpha val="40000"/>
                    </a:prstClr>
                  </a:outerShdw>
                </a:effectLst>
                <a:tableStyleId>{5C22544A-7EE6-4342-B048-85BDC9FD1C3A}</a:tableStyleId>
              </a:tblPr>
              <a:tblGrid>
                <a:gridCol w="1850238"/>
                <a:gridCol w="1502562"/>
              </a:tblGrid>
              <a:tr h="773722">
                <a:tc>
                  <a:txBody>
                    <a:bodyPr/>
                    <a:lstStyle/>
                    <a:p>
                      <a:pPr algn="ctr"/>
                      <a:r>
                        <a:rPr lang="en-US" sz="1400" dirty="0" smtClean="0"/>
                        <a:t>Munition</a:t>
                      </a:r>
                      <a:endParaRPr lang="en-US" sz="1400" dirty="0">
                        <a:latin typeface="Arial Narrow" panose="020B0606020202030204" pitchFamily="34" charset="0"/>
                      </a:endParaRPr>
                    </a:p>
                  </a:txBody>
                  <a:tcPr marL="103163" marR="103163" marT="51582" marB="51582" anchor="ctr">
                    <a:lnL w="57150" cap="flat" cmpd="sng" algn="ctr">
                      <a:noFill/>
                      <a:prstDash val="solid"/>
                      <a:round/>
                      <a:headEnd type="none" w="med" len="med"/>
                      <a:tailEnd type="none" w="med" len="med"/>
                    </a:lnL>
                    <a:lnT w="57150" cap="flat" cmpd="sng" algn="ctr">
                      <a:noFill/>
                      <a:prstDash val="solid"/>
                      <a:round/>
                      <a:headEnd type="none" w="med" len="med"/>
                      <a:tailEnd type="none" w="med" len="med"/>
                    </a:lnT>
                    <a:solidFill>
                      <a:srgbClr val="00461C"/>
                    </a:solidFill>
                  </a:tcPr>
                </a:tc>
                <a:tc>
                  <a:txBody>
                    <a:bodyPr/>
                    <a:lstStyle/>
                    <a:p>
                      <a:pPr algn="ctr"/>
                      <a:r>
                        <a:rPr lang="en-US" sz="1400" dirty="0" smtClean="0"/>
                        <a:t>Agent</a:t>
                      </a:r>
                      <a:br>
                        <a:rPr lang="en-US" sz="1400" dirty="0" smtClean="0"/>
                      </a:br>
                      <a:r>
                        <a:rPr lang="en-US" sz="1400" dirty="0" smtClean="0"/>
                        <a:t>Type</a:t>
                      </a:r>
                      <a:endParaRPr lang="en-US" sz="1400" dirty="0">
                        <a:latin typeface="Arial Narrow" panose="020B0606020202030204" pitchFamily="34" charset="0"/>
                      </a:endParaRPr>
                    </a:p>
                  </a:txBody>
                  <a:tcPr marL="103163" marR="103163" marT="51582" marB="51582" anchor="ctr">
                    <a:lnT w="57150" cap="flat" cmpd="sng" algn="ctr">
                      <a:noFill/>
                      <a:prstDash val="solid"/>
                      <a:round/>
                      <a:headEnd type="none" w="med" len="med"/>
                      <a:tailEnd type="none" w="med" len="med"/>
                    </a:lnT>
                    <a:solidFill>
                      <a:srgbClr val="00461C"/>
                    </a:solidFill>
                  </a:tcPr>
                </a:tc>
              </a:tr>
              <a:tr h="748705">
                <a:tc>
                  <a:txBody>
                    <a:bodyPr/>
                    <a:lstStyle/>
                    <a:p>
                      <a:pPr algn="ctr"/>
                      <a:r>
                        <a:rPr lang="en-US" sz="1400" dirty="0" smtClean="0">
                          <a:latin typeface="+mj-lt"/>
                        </a:rPr>
                        <a:t>M55/M56 </a:t>
                      </a:r>
                      <a:r>
                        <a:rPr lang="en-US" sz="1400" baseline="0" dirty="0" smtClean="0">
                          <a:latin typeface="+mj-lt"/>
                        </a:rPr>
                        <a:t>Rocket</a:t>
                      </a:r>
                      <a:endParaRPr lang="en-US" sz="1400" b="1" baseline="0" dirty="0" smtClean="0">
                        <a:latin typeface="+mj-lt"/>
                      </a:endParaRPr>
                    </a:p>
                  </a:txBody>
                  <a:tcPr marL="103163" marR="103163" marT="51582" marB="51582" anchor="ctr">
                    <a:lnL w="57150" cap="flat" cmpd="sng" algn="ctr">
                      <a:noFill/>
                      <a:prstDash val="solid"/>
                      <a:round/>
                      <a:headEnd type="none" w="med" len="med"/>
                      <a:tailEnd type="none" w="med" len="med"/>
                    </a:lnL>
                  </a:tcPr>
                </a:tc>
                <a:tc>
                  <a:txBody>
                    <a:bodyPr/>
                    <a:lstStyle/>
                    <a:p>
                      <a:pPr algn="ctr"/>
                      <a:r>
                        <a:rPr lang="en-US" sz="1400" dirty="0" smtClean="0">
                          <a:latin typeface="+mj-lt"/>
                        </a:rPr>
                        <a:t>GB</a:t>
                      </a:r>
                      <a:endParaRPr lang="en-US" sz="1400" dirty="0">
                        <a:latin typeface="+mj-lt"/>
                      </a:endParaRPr>
                    </a:p>
                  </a:txBody>
                  <a:tcPr marL="103163" marR="103163" marT="51582" marB="51582" anchor="ctr"/>
                </a:tc>
              </a:tr>
              <a:tr h="748705">
                <a:tc>
                  <a:txBody>
                    <a:bodyPr/>
                    <a:lstStyle/>
                    <a:p>
                      <a:pPr algn="ctr"/>
                      <a:r>
                        <a:rPr lang="en-US" sz="1400" kern="1200" dirty="0" smtClean="0">
                          <a:solidFill>
                            <a:schemeClr val="dk1"/>
                          </a:solidFill>
                          <a:latin typeface="+mn-lt"/>
                          <a:ea typeface="+mn-ea"/>
                          <a:cs typeface="+mn-cs"/>
                        </a:rPr>
                        <a:t>M55/M56 </a:t>
                      </a:r>
                      <a:r>
                        <a:rPr lang="en-US" sz="1400" kern="1200" baseline="0" dirty="0" smtClean="0">
                          <a:solidFill>
                            <a:schemeClr val="dk1"/>
                          </a:solidFill>
                          <a:latin typeface="+mn-lt"/>
                          <a:ea typeface="+mn-ea"/>
                          <a:cs typeface="+mn-cs"/>
                        </a:rPr>
                        <a:t>Rocket</a:t>
                      </a:r>
                      <a:endParaRPr lang="en-US" sz="1400" b="1" dirty="0" smtClean="0">
                        <a:latin typeface="+mj-lt"/>
                      </a:endParaRPr>
                    </a:p>
                  </a:txBody>
                  <a:tcPr marL="103163" marR="103163" marT="51582" marB="51582" anchor="ctr">
                    <a:lnL w="57150" cap="flat" cmpd="sng" algn="ctr">
                      <a:noFill/>
                      <a:prstDash val="solid"/>
                      <a:round/>
                      <a:headEnd type="none" w="med" len="med"/>
                      <a:tailEnd type="none" w="med" len="med"/>
                    </a:lnL>
                  </a:tcPr>
                </a:tc>
                <a:tc>
                  <a:txBody>
                    <a:bodyPr/>
                    <a:lstStyle/>
                    <a:p>
                      <a:pPr algn="ctr"/>
                      <a:r>
                        <a:rPr lang="en-US" sz="1400" dirty="0" smtClean="0">
                          <a:latin typeface="+mj-lt"/>
                        </a:rPr>
                        <a:t>VX</a:t>
                      </a:r>
                      <a:endParaRPr lang="en-US" sz="1400" dirty="0">
                        <a:latin typeface="+mj-lt"/>
                      </a:endParaRPr>
                    </a:p>
                  </a:txBody>
                  <a:tcPr marL="103163" marR="103163" marT="51582" marB="51582" anchor="ctr"/>
                </a:tc>
              </a:tr>
              <a:tr h="748705">
                <a:tc>
                  <a:txBody>
                    <a:bodyPr/>
                    <a:lstStyle/>
                    <a:p>
                      <a:pPr algn="ctr"/>
                      <a:r>
                        <a:rPr lang="en-US" sz="1400" dirty="0" smtClean="0">
                          <a:latin typeface="+mj-lt"/>
                        </a:rPr>
                        <a:t>8-inch </a:t>
                      </a:r>
                      <a:r>
                        <a:rPr lang="en-US" sz="1400" baseline="0" dirty="0" smtClean="0">
                          <a:latin typeface="+mj-lt"/>
                        </a:rPr>
                        <a:t>Projectile</a:t>
                      </a:r>
                      <a:endParaRPr lang="en-US" sz="1400" b="1" dirty="0">
                        <a:latin typeface="+mj-lt"/>
                      </a:endParaRPr>
                    </a:p>
                  </a:txBody>
                  <a:tcPr marL="103163" marR="103163" marT="51582" marB="51582" anchor="ctr">
                    <a:lnL w="57150" cap="flat" cmpd="sng" algn="ctr">
                      <a:noFill/>
                      <a:prstDash val="solid"/>
                      <a:round/>
                      <a:headEnd type="none" w="med" len="med"/>
                      <a:tailEnd type="none" w="med" len="med"/>
                    </a:lnL>
                  </a:tcPr>
                </a:tc>
                <a:tc>
                  <a:txBody>
                    <a:bodyPr/>
                    <a:lstStyle/>
                    <a:p>
                      <a:pPr algn="ctr"/>
                      <a:r>
                        <a:rPr lang="en-US" sz="1400" dirty="0" smtClean="0">
                          <a:latin typeface="+mj-lt"/>
                        </a:rPr>
                        <a:t>GB</a:t>
                      </a:r>
                      <a:endParaRPr lang="en-US" sz="1400" dirty="0">
                        <a:latin typeface="+mj-lt"/>
                      </a:endParaRPr>
                    </a:p>
                  </a:txBody>
                  <a:tcPr marL="103163" marR="103163" marT="51582" marB="51582" anchor="ctr"/>
                </a:tc>
              </a:tr>
              <a:tr h="748705">
                <a:tc>
                  <a:txBody>
                    <a:bodyPr/>
                    <a:lstStyle/>
                    <a:p>
                      <a:pPr algn="ctr"/>
                      <a:r>
                        <a:rPr lang="en-US" sz="1400" dirty="0" smtClean="0">
                          <a:latin typeface="+mj-lt"/>
                        </a:rPr>
                        <a:t>155mm </a:t>
                      </a:r>
                      <a:r>
                        <a:rPr lang="en-US" sz="1400" baseline="0" dirty="0" smtClean="0">
                          <a:latin typeface="+mj-lt"/>
                        </a:rPr>
                        <a:t>Projectile</a:t>
                      </a:r>
                      <a:endParaRPr lang="en-US" sz="1400" b="1" dirty="0">
                        <a:latin typeface="+mj-lt"/>
                      </a:endParaRPr>
                    </a:p>
                  </a:txBody>
                  <a:tcPr marL="103163" marR="103163" marT="51582" marB="51582" anchor="ctr">
                    <a:lnL w="57150" cap="flat" cmpd="sng" algn="ctr">
                      <a:noFill/>
                      <a:prstDash val="solid"/>
                      <a:round/>
                      <a:headEnd type="none" w="med" len="med"/>
                      <a:tailEnd type="none" w="med" len="med"/>
                    </a:lnL>
                  </a:tcPr>
                </a:tc>
                <a:tc>
                  <a:txBody>
                    <a:bodyPr/>
                    <a:lstStyle/>
                    <a:p>
                      <a:pPr algn="ctr"/>
                      <a:r>
                        <a:rPr lang="en-US" sz="1400" dirty="0" smtClean="0">
                          <a:latin typeface="+mj-lt"/>
                        </a:rPr>
                        <a:t>VX</a:t>
                      </a:r>
                      <a:endParaRPr lang="en-US" sz="1400" dirty="0">
                        <a:latin typeface="+mj-lt"/>
                      </a:endParaRPr>
                    </a:p>
                  </a:txBody>
                  <a:tcPr marL="103163" marR="103163" marT="51582" marB="51582" anchor="ctr"/>
                </a:tc>
              </a:tr>
              <a:tr h="959764">
                <a:tc>
                  <a:txBody>
                    <a:bodyPr/>
                    <a:lstStyle/>
                    <a:p>
                      <a:pPr algn="ctr"/>
                      <a:r>
                        <a:rPr lang="en-US" sz="1400" dirty="0" smtClean="0">
                          <a:latin typeface="+mj-lt"/>
                        </a:rPr>
                        <a:t>155mm </a:t>
                      </a:r>
                      <a:r>
                        <a:rPr lang="en-US" sz="1400" b="0" dirty="0" smtClean="0">
                          <a:latin typeface="+mj-lt"/>
                        </a:rPr>
                        <a:t>Projectile</a:t>
                      </a:r>
                      <a:endParaRPr lang="en-US" sz="1400" b="0" dirty="0">
                        <a:latin typeface="+mj-lt"/>
                      </a:endParaRPr>
                    </a:p>
                  </a:txBody>
                  <a:tcPr marL="103163" marR="103163" marT="51582" marB="51582" anchor="ctr">
                    <a:lnL w="57150" cap="flat" cmpd="sng" algn="ctr">
                      <a:noFill/>
                      <a:prstDash val="solid"/>
                      <a:round/>
                      <a:headEnd type="none" w="med" len="med"/>
                      <a:tailEnd type="none" w="med" len="med"/>
                    </a:lnL>
                  </a:tcPr>
                </a:tc>
                <a:tc>
                  <a:txBody>
                    <a:bodyPr/>
                    <a:lstStyle/>
                    <a:p>
                      <a:pPr algn="ctr"/>
                      <a:r>
                        <a:rPr lang="en-US" sz="1400" dirty="0" smtClean="0">
                          <a:latin typeface="+mj-lt"/>
                        </a:rPr>
                        <a:t>H</a:t>
                      </a:r>
                      <a:endParaRPr lang="en-US" sz="1400" dirty="0">
                        <a:latin typeface="+mj-lt"/>
                      </a:endParaRPr>
                    </a:p>
                  </a:txBody>
                  <a:tcPr marL="103163" marR="103163" marT="51582" marB="51582" anchor="ctr"/>
                </a:tc>
              </a:tr>
            </a:tbl>
          </a:graphicData>
        </a:graphic>
      </p:graphicFrame>
      <p:sp>
        <p:nvSpPr>
          <p:cNvPr id="30" name="Slide Number Placeholder 5"/>
          <p:cNvSpPr>
            <a:spLocks noGrp="1"/>
          </p:cNvSpPr>
          <p:nvPr>
            <p:ph type="sldNum" sz="quarter" idx="10"/>
          </p:nvPr>
        </p:nvSpPr>
        <p:spPr>
          <a:xfrm>
            <a:off x="6553200" y="6629400"/>
            <a:ext cx="2590800" cy="228600"/>
          </a:xfrm>
        </p:spPr>
        <p:txBody>
          <a:bodyPr/>
          <a:lstStyle/>
          <a:p>
            <a:pPr>
              <a:defRPr/>
            </a:pPr>
            <a:fld id="{5A408380-FBF9-4F2A-8CA1-46643E71ADDE}" type="slidenum">
              <a:rPr lang="en-US" smtClean="0"/>
              <a:t>10</a:t>
            </a:fld>
            <a:endParaRPr lang="en-US" dirty="0"/>
          </a:p>
        </p:txBody>
      </p:sp>
      <p:sp>
        <p:nvSpPr>
          <p:cNvPr id="7" name="TextBox 6"/>
          <p:cNvSpPr txBox="1"/>
          <p:nvPr/>
        </p:nvSpPr>
        <p:spPr>
          <a:xfrm>
            <a:off x="4343400" y="3744199"/>
            <a:ext cx="485967" cy="294030"/>
          </a:xfrm>
          <a:prstGeom prst="rect">
            <a:avLst/>
          </a:prstGeom>
          <a:noFill/>
        </p:spPr>
        <p:txBody>
          <a:bodyPr wrap="none" rtlCol="0" anchor="ctr">
            <a:spAutoFit/>
          </a:bodyPr>
          <a:lstStyle/>
          <a:p>
            <a:pPr algn="ctr"/>
            <a:r>
              <a:rPr lang="en-US" sz="1300" b="1" dirty="0" smtClean="0">
                <a:latin typeface="+mj-lt"/>
              </a:rPr>
              <a:t>78</a:t>
            </a:r>
            <a:r>
              <a:rPr lang="en-US" sz="1500" b="1" dirty="0" smtClean="0">
                <a:latin typeface="+mj-lt"/>
              </a:rPr>
              <a:t>”</a:t>
            </a:r>
            <a:endParaRPr lang="en-US" sz="1500" b="1" dirty="0">
              <a:latin typeface="+mj-lt"/>
            </a:endParaRPr>
          </a:p>
        </p:txBody>
      </p:sp>
    </p:spTree>
    <p:extLst>
      <p:ext uri="{BB962C8B-B14F-4D97-AF65-F5344CB8AC3E}">
        <p14:creationId xmlns:p14="http://schemas.microsoft.com/office/powerpoint/2010/main" val="355439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9E9914-D6C0-442E-8002-2AFA209B0180}" type="slidenum">
              <a:rPr lang="en-US" smtClean="0"/>
              <a:pPr>
                <a:defRPr/>
              </a:pPr>
              <a:t>11</a:t>
            </a:fld>
            <a:endParaRPr lang="en-US"/>
          </a:p>
        </p:txBody>
      </p:sp>
      <p:sp>
        <p:nvSpPr>
          <p:cNvPr id="3" name="Rectangle 2"/>
          <p:cNvSpPr/>
          <p:nvPr/>
        </p:nvSpPr>
        <p:spPr>
          <a:xfrm>
            <a:off x="1371600" y="300335"/>
            <a:ext cx="4572000" cy="523220"/>
          </a:xfrm>
          <a:prstGeom prst="rect">
            <a:avLst/>
          </a:prstGeom>
        </p:spPr>
        <p:txBody>
          <a:bodyPr>
            <a:spAutoFit/>
          </a:bodyPr>
          <a:lstStyle/>
          <a:p>
            <a:r>
              <a:rPr lang="en-US" sz="2800" b="1" dirty="0" smtClean="0">
                <a:solidFill>
                  <a:schemeClr val="accent1"/>
                </a:solidFill>
              </a:rPr>
              <a:t>Anniston Field Office</a:t>
            </a:r>
            <a:endParaRPr lang="en-US" sz="2800" b="1" dirty="0">
              <a:solidFill>
                <a:schemeClr val="accent1"/>
              </a:solidFill>
            </a:endParaRPr>
          </a:p>
        </p:txBody>
      </p:sp>
      <p:pic>
        <p:nvPicPr>
          <p:cNvPr id="5" name="Picture 2" descr="C:\Daten\Daten\Sales and Marketing\Statik Kiln\SDC 1500\2011-05-10 Dynasafe\Low Res\_MG_4892.jpg"/>
          <p:cNvPicPr>
            <a:picLocks noChangeAspect="1" noChangeArrowheads="1"/>
          </p:cNvPicPr>
          <p:nvPr/>
        </p:nvPicPr>
        <p:blipFill>
          <a:blip r:embed="rId3" cstate="print"/>
          <a:srcRect/>
          <a:stretch>
            <a:fillRect/>
          </a:stretch>
        </p:blipFill>
        <p:spPr bwMode="auto">
          <a:xfrm>
            <a:off x="457200" y="1524000"/>
            <a:ext cx="5384154" cy="358661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 y="5318612"/>
            <a:ext cx="5791200" cy="984885"/>
          </a:xfrm>
          <a:prstGeom prst="rect">
            <a:avLst/>
          </a:prstGeom>
          <a:noFill/>
        </p:spPr>
        <p:txBody>
          <a:bodyPr wrap="square" rtlCol="0">
            <a:spAutoFit/>
          </a:bodyPr>
          <a:lstStyle/>
          <a:p>
            <a:r>
              <a:rPr lang="en-US" sz="1400" b="1" dirty="0" smtClean="0">
                <a:latin typeface="+mn-lt"/>
              </a:rPr>
              <a:t>Anniston’s Static Detonation Chamber will be used to:</a:t>
            </a:r>
          </a:p>
          <a:p>
            <a:endParaRPr lang="en-US" sz="800" dirty="0" smtClean="0">
              <a:latin typeface="+mn-lt"/>
            </a:endParaRPr>
          </a:p>
          <a:p>
            <a:pPr>
              <a:buFont typeface="Arial" pitchFamily="34" charset="0"/>
              <a:buChar char="•"/>
            </a:pPr>
            <a:r>
              <a:rPr lang="en-US" sz="1400" dirty="0" smtClean="0">
                <a:latin typeface="+mn-lt"/>
              </a:rPr>
              <a:t>  Train BGCAPP’s SDC personnel</a:t>
            </a:r>
          </a:p>
          <a:p>
            <a:endParaRPr lang="en-US" sz="800" dirty="0" smtClean="0">
              <a:latin typeface="+mn-lt"/>
            </a:endParaRPr>
          </a:p>
          <a:p>
            <a:pPr>
              <a:buFont typeface="Arial" pitchFamily="34" charset="0"/>
              <a:buChar char="•"/>
            </a:pPr>
            <a:r>
              <a:rPr lang="en-US" sz="1400" dirty="0" smtClean="0">
                <a:latin typeface="+mn-lt"/>
              </a:rPr>
              <a:t>  Dispose of PCAPP uncontaminated energetics </a:t>
            </a:r>
            <a:endParaRPr lang="en-US" sz="1400" dirty="0">
              <a:latin typeface="+mn-lt"/>
            </a:endParaRPr>
          </a:p>
        </p:txBody>
      </p:sp>
      <p:sp>
        <p:nvSpPr>
          <p:cNvPr id="7" name="Rectangle 6"/>
          <p:cNvSpPr/>
          <p:nvPr/>
        </p:nvSpPr>
        <p:spPr>
          <a:xfrm>
            <a:off x="6172200" y="1524000"/>
            <a:ext cx="2590800" cy="1523494"/>
          </a:xfrm>
          <a:prstGeom prst="rect">
            <a:avLst/>
          </a:prstGeom>
        </p:spPr>
        <p:txBody>
          <a:bodyPr wrap="square">
            <a:spAutoFit/>
          </a:bodyPr>
          <a:lstStyle/>
          <a:p>
            <a:r>
              <a:rPr lang="en-US" sz="1100" b="1" dirty="0" smtClean="0">
                <a:latin typeface="+mn-lt"/>
              </a:rPr>
              <a:t>Located at Anniston</a:t>
            </a:r>
          </a:p>
          <a:p>
            <a:r>
              <a:rPr lang="en-US" sz="1100" b="1" dirty="0" smtClean="0">
                <a:latin typeface="+mn-lt"/>
              </a:rPr>
              <a:t>Army Depot, Alabama</a:t>
            </a:r>
          </a:p>
          <a:p>
            <a:endParaRPr lang="en-US" sz="800" b="1" dirty="0" smtClean="0">
              <a:latin typeface="+mn-lt"/>
            </a:endParaRPr>
          </a:p>
          <a:p>
            <a:r>
              <a:rPr lang="en-US" sz="1100" b="1" dirty="0" smtClean="0">
                <a:latin typeface="+mn-lt"/>
              </a:rPr>
              <a:t>Staff represents more than 60 years of chemical demilitarization expertise </a:t>
            </a:r>
          </a:p>
          <a:p>
            <a:endParaRPr lang="en-US" sz="800" b="1" dirty="0" smtClean="0">
              <a:latin typeface="+mn-lt"/>
            </a:endParaRPr>
          </a:p>
          <a:p>
            <a:r>
              <a:rPr lang="en-US" sz="1100" b="1" dirty="0" smtClean="0">
                <a:latin typeface="+mn-lt"/>
              </a:rPr>
              <a:t>Supports both BGCAPP and PCAPP  </a:t>
            </a:r>
            <a:endParaRPr lang="en-US" sz="11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4000"/>
                            </p:stCondLst>
                            <p:childTnLst>
                              <p:par>
                                <p:cTn id="9" presetID="10" presetClass="entr" presetSubtype="0"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8000"/>
                            </p:stCondLst>
                            <p:childTnLst>
                              <p:par>
                                <p:cTn id="13" presetID="10" presetClass="entr" presetSubtype="0" fill="hold" grpId="0"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624" t="20211" b="3334"/>
          <a:stretch/>
        </p:blipFill>
        <p:spPr>
          <a:xfrm>
            <a:off x="240632" y="1371600"/>
            <a:ext cx="8902654" cy="5243362"/>
          </a:xfrm>
          <a:prstGeom prst="rect">
            <a:avLst/>
          </a:prstGeom>
        </p:spPr>
      </p:pic>
      <p:sp>
        <p:nvSpPr>
          <p:cNvPr id="140294" name="Text Box 6"/>
          <p:cNvSpPr txBox="1">
            <a:spLocks noChangeArrowheads="1"/>
          </p:cNvSpPr>
          <p:nvPr/>
        </p:nvSpPr>
        <p:spPr bwMode="auto">
          <a:xfrm>
            <a:off x="490538" y="1520309"/>
            <a:ext cx="2644775" cy="5109091"/>
          </a:xfrm>
          <a:prstGeom prst="rect">
            <a:avLst/>
          </a:prstGeom>
          <a:noFill/>
          <a:ln w="9525">
            <a:noFill/>
            <a:miter lim="800000"/>
            <a:headEnd/>
            <a:tailEnd/>
          </a:ln>
          <a:effectLst/>
        </p:spPr>
        <p:txBody>
          <a:bodyPr>
            <a:spAutoFit/>
          </a:bodyPr>
          <a:lstStyle/>
          <a:p>
            <a:pPr algn="ctr">
              <a:spcBef>
                <a:spcPts val="0"/>
              </a:spcBef>
              <a:defRPr/>
            </a:pPr>
            <a:r>
              <a:rPr lang="en-US" sz="1400" b="1" dirty="0">
                <a:solidFill>
                  <a:schemeClr val="accent1"/>
                </a:solidFill>
                <a:effectLst>
                  <a:outerShdw blurRad="38100" dist="38100" dir="2700000" algn="tl">
                    <a:srgbClr val="C0C0C0"/>
                  </a:outerShdw>
                </a:effectLst>
                <a:latin typeface="+mn-lt"/>
              </a:rPr>
              <a:t>Organisation for the Prohibition of Chemical </a:t>
            </a:r>
            <a:r>
              <a:rPr lang="en-US" sz="1400" b="1" dirty="0" smtClean="0">
                <a:solidFill>
                  <a:schemeClr val="accent1"/>
                </a:solidFill>
                <a:effectLst>
                  <a:outerShdw blurRad="38100" dist="38100" dir="2700000" algn="tl">
                    <a:srgbClr val="C0C0C0"/>
                  </a:outerShdw>
                </a:effectLst>
                <a:latin typeface="+mn-lt"/>
              </a:rPr>
              <a:t>Weapons</a:t>
            </a:r>
          </a:p>
          <a:p>
            <a:pPr algn="ctr">
              <a:spcBef>
                <a:spcPts val="0"/>
              </a:spcBef>
              <a:defRPr/>
            </a:pPr>
            <a:endParaRPr lang="en-US" sz="10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Congress</a:t>
            </a:r>
          </a:p>
          <a:p>
            <a:pPr algn="ctr">
              <a:spcBef>
                <a:spcPts val="0"/>
              </a:spcBef>
              <a:defRPr/>
            </a:pPr>
            <a:endParaRPr lang="en-US" sz="10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National Security Council</a:t>
            </a:r>
          </a:p>
          <a:p>
            <a:pPr algn="ctr">
              <a:spcBef>
                <a:spcPts val="0"/>
              </a:spcBef>
              <a:defRPr/>
            </a:pPr>
            <a:endParaRPr lang="en-US" sz="10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Office of the Secretary of Defense</a:t>
            </a:r>
          </a:p>
          <a:p>
            <a:pPr algn="ctr">
              <a:spcBef>
                <a:spcPts val="0"/>
              </a:spcBef>
              <a:defRPr/>
            </a:pPr>
            <a:endParaRPr lang="en-US" sz="10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Department of the Army</a:t>
            </a:r>
          </a:p>
          <a:p>
            <a:pPr algn="ctr">
              <a:spcBef>
                <a:spcPts val="0"/>
              </a:spcBef>
              <a:defRPr/>
            </a:pPr>
            <a:endParaRPr lang="en-US" sz="10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U.S. Army Materiel Command</a:t>
            </a:r>
          </a:p>
          <a:p>
            <a:pPr algn="ctr">
              <a:spcBef>
                <a:spcPts val="0"/>
              </a:spcBef>
              <a:defRPr/>
            </a:pPr>
            <a:endParaRPr lang="en-US" sz="10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U.S. Army Corps of Engineers</a:t>
            </a:r>
          </a:p>
          <a:p>
            <a:pPr algn="ctr">
              <a:spcBef>
                <a:spcPts val="0"/>
              </a:spcBef>
              <a:defRPr/>
            </a:pPr>
            <a:endParaRPr lang="en-US" sz="10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U.S. Army Contracting Command</a:t>
            </a:r>
          </a:p>
          <a:p>
            <a:pPr algn="ctr">
              <a:spcBef>
                <a:spcPts val="0"/>
              </a:spcBef>
              <a:defRPr/>
            </a:pPr>
            <a:endParaRPr lang="en-US" sz="10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U.S. Army Acquisition Support Center</a:t>
            </a:r>
          </a:p>
        </p:txBody>
      </p:sp>
      <p:sp>
        <p:nvSpPr>
          <p:cNvPr id="140295" name="Text Box 7"/>
          <p:cNvSpPr txBox="1">
            <a:spLocks noChangeArrowheads="1"/>
          </p:cNvSpPr>
          <p:nvPr/>
        </p:nvSpPr>
        <p:spPr bwMode="auto">
          <a:xfrm>
            <a:off x="6188075" y="1520309"/>
            <a:ext cx="2605051" cy="4555093"/>
          </a:xfrm>
          <a:prstGeom prst="rect">
            <a:avLst/>
          </a:prstGeom>
          <a:noFill/>
          <a:ln w="9525">
            <a:noFill/>
            <a:miter lim="800000"/>
            <a:headEnd/>
            <a:tailEnd/>
          </a:ln>
          <a:effectLst/>
        </p:spPr>
        <p:txBody>
          <a:bodyPr wrap="square">
            <a:spAutoFit/>
          </a:bodyPr>
          <a:lstStyle/>
          <a:p>
            <a:pPr algn="ctr">
              <a:spcBef>
                <a:spcPts val="0"/>
              </a:spcBef>
              <a:defRPr/>
            </a:pPr>
            <a:r>
              <a:rPr lang="en-US" sz="1400" b="1" dirty="0" smtClean="0">
                <a:solidFill>
                  <a:schemeClr val="accent1"/>
                </a:solidFill>
                <a:effectLst>
                  <a:outerShdw blurRad="38100" dist="38100" dir="2700000" algn="tl">
                    <a:srgbClr val="C0C0C0"/>
                  </a:outerShdw>
                </a:effectLst>
                <a:latin typeface="+mn-lt"/>
              </a:rPr>
              <a:t>National </a:t>
            </a:r>
            <a:r>
              <a:rPr lang="en-US" sz="1400" b="1" dirty="0">
                <a:solidFill>
                  <a:schemeClr val="accent1"/>
                </a:solidFill>
                <a:effectLst>
                  <a:outerShdw blurRad="38100" dist="38100" dir="2700000" algn="tl">
                    <a:srgbClr val="C0C0C0"/>
                  </a:outerShdw>
                </a:effectLst>
                <a:latin typeface="+mn-lt"/>
              </a:rPr>
              <a:t>Academies of Engineering, Sciences &amp; Medicine</a:t>
            </a:r>
          </a:p>
          <a:p>
            <a:pPr algn="ctr">
              <a:spcBef>
                <a:spcPts val="0"/>
              </a:spcBef>
              <a:defRPr/>
            </a:pPr>
            <a:endParaRPr lang="en-US" sz="1400" b="1" dirty="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Environmental Protection Agency</a:t>
            </a:r>
          </a:p>
          <a:p>
            <a:pPr algn="ctr">
              <a:spcBef>
                <a:spcPts val="0"/>
              </a:spcBef>
              <a:defRPr/>
            </a:pPr>
            <a:endParaRPr lang="en-US" sz="16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Federal Emergency Management Agency</a:t>
            </a:r>
          </a:p>
          <a:p>
            <a:pPr algn="ctr">
              <a:spcBef>
                <a:spcPts val="0"/>
              </a:spcBef>
              <a:defRPr/>
            </a:pPr>
            <a:endParaRPr lang="en-US" sz="16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States </a:t>
            </a:r>
            <a:r>
              <a:rPr lang="en-US" sz="1400" b="1" dirty="0">
                <a:solidFill>
                  <a:schemeClr val="accent1"/>
                </a:solidFill>
                <a:effectLst>
                  <a:outerShdw blurRad="38100" dist="38100" dir="2700000" algn="tl">
                    <a:srgbClr val="C0C0C0"/>
                  </a:outerShdw>
                </a:effectLst>
                <a:latin typeface="+mn-lt"/>
              </a:rPr>
              <a:t>and </a:t>
            </a:r>
            <a:r>
              <a:rPr lang="en-US" sz="1400" b="1" dirty="0" smtClean="0">
                <a:solidFill>
                  <a:schemeClr val="accent1"/>
                </a:solidFill>
                <a:effectLst>
                  <a:outerShdw blurRad="38100" dist="38100" dir="2700000" algn="tl">
                    <a:srgbClr val="C0C0C0"/>
                  </a:outerShdw>
                </a:effectLst>
                <a:latin typeface="+mn-lt"/>
              </a:rPr>
              <a:t>Counties</a:t>
            </a:r>
          </a:p>
          <a:p>
            <a:pPr algn="ctr">
              <a:spcBef>
                <a:spcPts val="0"/>
              </a:spcBef>
              <a:defRPr/>
            </a:pPr>
            <a:endParaRPr lang="en-US" sz="16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Joint Munitions Command</a:t>
            </a:r>
          </a:p>
          <a:p>
            <a:pPr algn="ctr">
              <a:spcBef>
                <a:spcPts val="0"/>
              </a:spcBef>
              <a:defRPr/>
            </a:pPr>
            <a:endParaRPr lang="en-US" sz="16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Edgewood Chemical Biological Center</a:t>
            </a:r>
          </a:p>
          <a:p>
            <a:pPr algn="ctr">
              <a:spcBef>
                <a:spcPts val="0"/>
              </a:spcBef>
              <a:defRPr/>
            </a:pPr>
            <a:endParaRPr lang="en-US" sz="16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U.S. Army Chemical Materials Activity</a:t>
            </a:r>
            <a:endParaRPr lang="en-US" sz="1200" b="1" dirty="0" smtClean="0">
              <a:solidFill>
                <a:schemeClr val="accent1"/>
              </a:solidFill>
              <a:effectLst>
                <a:outerShdw blurRad="38100" dist="38100" dir="2700000" algn="tl">
                  <a:srgbClr val="C0C0C0"/>
                </a:outerShdw>
              </a:effectLst>
              <a:latin typeface="+mn-lt"/>
            </a:endParaRPr>
          </a:p>
        </p:txBody>
      </p:sp>
      <p:sp>
        <p:nvSpPr>
          <p:cNvPr id="57351" name="Rectangle 2"/>
          <p:cNvSpPr>
            <a:spLocks noChangeArrowheads="1"/>
          </p:cNvSpPr>
          <p:nvPr/>
        </p:nvSpPr>
        <p:spPr bwMode="auto">
          <a:xfrm>
            <a:off x="1392865" y="205740"/>
            <a:ext cx="5762315" cy="765810"/>
          </a:xfrm>
          <a:prstGeom prst="rect">
            <a:avLst/>
          </a:prstGeom>
          <a:noFill/>
          <a:ln w="9525">
            <a:noFill/>
            <a:miter lim="800000"/>
            <a:headEnd/>
            <a:tailEnd/>
          </a:ln>
        </p:spPr>
        <p:txBody>
          <a:bodyPr anchor="ctr"/>
          <a:lstStyle/>
          <a:p>
            <a:pPr eaLnBrk="0" hangingPunct="0"/>
            <a:endParaRPr lang="en-US" b="1" dirty="0">
              <a:solidFill>
                <a:srgbClr val="00461C"/>
              </a:solidFill>
              <a:latin typeface="+mj-lt"/>
              <a:ea typeface="+mj-ea"/>
              <a:cs typeface="+mj-cs"/>
            </a:endParaRPr>
          </a:p>
        </p:txBody>
      </p:sp>
      <p:pic>
        <p:nvPicPr>
          <p:cNvPr id="12" name="Picture 11" descr="peo_acwa_blue-text.png"/>
          <p:cNvPicPr>
            <a:picLocks noChangeAspect="1"/>
          </p:cNvPicPr>
          <p:nvPr/>
        </p:nvPicPr>
        <p:blipFill>
          <a:blip r:embed="rId4" cstate="screen"/>
          <a:stretch>
            <a:fillRect/>
          </a:stretch>
        </p:blipFill>
        <p:spPr>
          <a:xfrm>
            <a:off x="3208030" y="3070747"/>
            <a:ext cx="2828925" cy="1800225"/>
          </a:xfrm>
          <a:prstGeom prst="rect">
            <a:avLst/>
          </a:prstGeom>
          <a:noFill/>
        </p:spPr>
      </p:pic>
      <p:sp>
        <p:nvSpPr>
          <p:cNvPr id="10" name="Title 1"/>
          <p:cNvSpPr txBox="1">
            <a:spLocks/>
          </p:cNvSpPr>
          <p:nvPr/>
        </p:nvSpPr>
        <p:spPr>
          <a:xfrm>
            <a:off x="1550025" y="352272"/>
            <a:ext cx="4816145" cy="54305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accent1"/>
                </a:solidFill>
                <a:effectLst/>
                <a:uLnTx/>
                <a:uFillTx/>
                <a:latin typeface="+mj-lt"/>
                <a:ea typeface="+mj-ea"/>
                <a:cs typeface="+mj-cs"/>
              </a:rPr>
              <a:t>Program Stakeholders </a:t>
            </a:r>
          </a:p>
        </p:txBody>
      </p:sp>
      <p:sp>
        <p:nvSpPr>
          <p:cNvPr id="2" name="Slide Number Placeholder 1"/>
          <p:cNvSpPr>
            <a:spLocks noGrp="1"/>
          </p:cNvSpPr>
          <p:nvPr>
            <p:ph type="sldNum" sz="quarter" idx="10"/>
          </p:nvPr>
        </p:nvSpPr>
        <p:spPr/>
        <p:txBody>
          <a:bodyPr/>
          <a:lstStyle/>
          <a:p>
            <a:fld id="{B69E9914-D6C0-442E-8002-2AFA209B0180}" type="slidenum">
              <a:rPr lang="en-US" smtClean="0"/>
              <a:pPr/>
              <a:t>12</a:t>
            </a:fld>
            <a:endParaRPr lang="en-US"/>
          </a:p>
        </p:txBody>
      </p:sp>
      <p:sp>
        <p:nvSpPr>
          <p:cNvPr id="140291" name="Text Box 3"/>
          <p:cNvSpPr txBox="1">
            <a:spLocks noChangeArrowheads="1"/>
          </p:cNvSpPr>
          <p:nvPr/>
        </p:nvSpPr>
        <p:spPr bwMode="auto">
          <a:xfrm>
            <a:off x="3306763" y="1523286"/>
            <a:ext cx="2644775" cy="4832092"/>
          </a:xfrm>
          <a:prstGeom prst="rect">
            <a:avLst/>
          </a:prstGeom>
          <a:noFill/>
          <a:ln w="9525">
            <a:noFill/>
            <a:miter lim="800000"/>
            <a:headEnd/>
            <a:tailEnd/>
          </a:ln>
          <a:effectLst/>
        </p:spPr>
        <p:txBody>
          <a:bodyPr>
            <a:spAutoFit/>
          </a:bodyPr>
          <a:lstStyle/>
          <a:p>
            <a:pPr algn="ctr">
              <a:spcBef>
                <a:spcPts val="0"/>
              </a:spcBef>
              <a:defRPr/>
            </a:pPr>
            <a:r>
              <a:rPr lang="en-US" sz="1400" b="1" dirty="0">
                <a:solidFill>
                  <a:schemeClr val="accent1"/>
                </a:solidFill>
                <a:effectLst>
                  <a:outerShdw blurRad="38100" dist="38100" dir="2700000" algn="tl">
                    <a:srgbClr val="C0C0C0"/>
                  </a:outerShdw>
                </a:effectLst>
                <a:latin typeface="+mn-lt"/>
              </a:rPr>
              <a:t>Department of </a:t>
            </a:r>
            <a:r>
              <a:rPr lang="en-US" sz="1400" b="1" dirty="0" smtClean="0">
                <a:solidFill>
                  <a:schemeClr val="accent1"/>
                </a:solidFill>
                <a:effectLst>
                  <a:outerShdw blurRad="38100" dist="38100" dir="2700000" algn="tl">
                    <a:srgbClr val="C0C0C0"/>
                  </a:outerShdw>
                </a:effectLst>
                <a:latin typeface="+mn-lt"/>
              </a:rPr>
              <a:t>State</a:t>
            </a:r>
          </a:p>
          <a:p>
            <a:pPr algn="ctr">
              <a:spcBef>
                <a:spcPts val="0"/>
              </a:spcBef>
              <a:defRPr/>
            </a:pPr>
            <a:endParaRPr lang="en-US" sz="800" b="1" dirty="0">
              <a:solidFill>
                <a:schemeClr val="accent1"/>
              </a:solidFill>
              <a:effectLst>
                <a:outerShdw blurRad="38100" dist="38100" dir="2700000" algn="tl">
                  <a:srgbClr val="C0C0C0"/>
                </a:outerShdw>
              </a:effectLst>
              <a:latin typeface="+mn-lt"/>
            </a:endParaRPr>
          </a:p>
          <a:p>
            <a:pPr algn="ctr">
              <a:spcBef>
                <a:spcPts val="0"/>
              </a:spcBef>
              <a:defRPr/>
            </a:pPr>
            <a:r>
              <a:rPr lang="en-US" sz="1400" b="1" dirty="0">
                <a:solidFill>
                  <a:schemeClr val="accent1"/>
                </a:solidFill>
                <a:effectLst>
                  <a:outerShdw blurRad="38100" dist="38100" dir="2700000" algn="tl">
                    <a:srgbClr val="C0C0C0"/>
                  </a:outerShdw>
                </a:effectLst>
                <a:latin typeface="+mn-lt"/>
              </a:rPr>
              <a:t>Department of Energy/National Laboratories</a:t>
            </a:r>
          </a:p>
          <a:p>
            <a:pPr algn="ctr">
              <a:spcBef>
                <a:spcPts val="0"/>
              </a:spcBef>
              <a:defRPr/>
            </a:pPr>
            <a:endParaRPr lang="en-US" sz="800" b="1" dirty="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Department </a:t>
            </a:r>
            <a:r>
              <a:rPr lang="en-US" sz="1400" b="1" dirty="0">
                <a:solidFill>
                  <a:schemeClr val="accent1"/>
                </a:solidFill>
                <a:effectLst>
                  <a:outerShdw blurRad="38100" dist="38100" dir="2700000" algn="tl">
                    <a:srgbClr val="C0C0C0"/>
                  </a:outerShdw>
                </a:effectLst>
                <a:latin typeface="+mn-lt"/>
              </a:rPr>
              <a:t>of Health and Human </a:t>
            </a:r>
            <a:r>
              <a:rPr lang="en-US" sz="1400" b="1" dirty="0" smtClean="0">
                <a:solidFill>
                  <a:schemeClr val="accent1"/>
                </a:solidFill>
                <a:effectLst>
                  <a:outerShdw blurRad="38100" dist="38100" dir="2700000" algn="tl">
                    <a:srgbClr val="C0C0C0"/>
                  </a:outerShdw>
                </a:effectLst>
                <a:latin typeface="+mn-lt"/>
              </a:rPr>
              <a:t>Services</a:t>
            </a:r>
          </a:p>
          <a:p>
            <a:pPr algn="ctr">
              <a:spcBef>
                <a:spcPts val="0"/>
              </a:spcBef>
              <a:defRPr/>
            </a:pPr>
            <a:endParaRPr lang="en-US" sz="1400" b="1" dirty="0" smtClean="0">
              <a:solidFill>
                <a:schemeClr val="accent1"/>
              </a:solidFill>
              <a:effectLst>
                <a:outerShdw blurRad="38100" dist="38100" dir="2700000" algn="tl">
                  <a:srgbClr val="C0C0C0"/>
                </a:outerShdw>
              </a:effectLst>
              <a:latin typeface="+mn-lt"/>
            </a:endParaRPr>
          </a:p>
          <a:p>
            <a:pPr algn="ctr">
              <a:spcBef>
                <a:spcPts val="0"/>
              </a:spcBef>
              <a:defRPr/>
            </a:pPr>
            <a:endParaRPr lang="en-US" sz="1400" b="1" dirty="0">
              <a:solidFill>
                <a:schemeClr val="accent1"/>
              </a:solidFill>
              <a:effectLst>
                <a:outerShdw blurRad="38100" dist="38100" dir="2700000" algn="tl">
                  <a:srgbClr val="C0C0C0"/>
                </a:outerShdw>
              </a:effectLst>
              <a:latin typeface="+mn-lt"/>
            </a:endParaRPr>
          </a:p>
          <a:p>
            <a:pPr algn="ctr">
              <a:spcBef>
                <a:spcPts val="0"/>
              </a:spcBef>
              <a:defRPr/>
            </a:pPr>
            <a:endParaRPr lang="en-US" sz="1400" b="1" dirty="0" smtClean="0">
              <a:solidFill>
                <a:schemeClr val="accent1"/>
              </a:solidFill>
              <a:effectLst>
                <a:outerShdw blurRad="38100" dist="38100" dir="2700000" algn="tl">
                  <a:srgbClr val="C0C0C0"/>
                </a:outerShdw>
              </a:effectLst>
              <a:latin typeface="+mn-lt"/>
            </a:endParaRPr>
          </a:p>
          <a:p>
            <a:pPr algn="ctr">
              <a:spcBef>
                <a:spcPts val="0"/>
              </a:spcBef>
              <a:defRPr/>
            </a:pPr>
            <a:endParaRPr lang="en-US" sz="1400" b="1" dirty="0">
              <a:solidFill>
                <a:schemeClr val="accent1"/>
              </a:solidFill>
              <a:effectLst>
                <a:outerShdw blurRad="38100" dist="38100" dir="2700000" algn="tl">
                  <a:srgbClr val="C0C0C0"/>
                </a:outerShdw>
              </a:effectLst>
              <a:latin typeface="+mn-lt"/>
            </a:endParaRPr>
          </a:p>
          <a:p>
            <a:pPr algn="ctr">
              <a:spcBef>
                <a:spcPts val="0"/>
              </a:spcBef>
              <a:defRPr/>
            </a:pPr>
            <a:endParaRPr lang="en-US" sz="1400" b="1" dirty="0" smtClean="0">
              <a:solidFill>
                <a:schemeClr val="accent1"/>
              </a:solidFill>
              <a:effectLst>
                <a:outerShdw blurRad="38100" dist="38100" dir="2700000" algn="tl">
                  <a:srgbClr val="C0C0C0"/>
                </a:outerShdw>
              </a:effectLst>
              <a:latin typeface="+mn-lt"/>
            </a:endParaRPr>
          </a:p>
          <a:p>
            <a:pPr algn="ctr">
              <a:spcBef>
                <a:spcPts val="0"/>
              </a:spcBef>
              <a:defRPr/>
            </a:pPr>
            <a:endParaRPr lang="en-US" sz="1400" b="1" dirty="0" smtClean="0">
              <a:solidFill>
                <a:schemeClr val="accent1"/>
              </a:solidFill>
              <a:effectLst>
                <a:outerShdw blurRad="38100" dist="38100" dir="2700000" algn="tl">
                  <a:srgbClr val="C0C0C0"/>
                </a:outerShdw>
              </a:effectLst>
              <a:latin typeface="+mn-lt"/>
            </a:endParaRPr>
          </a:p>
          <a:p>
            <a:pPr algn="ctr">
              <a:spcBef>
                <a:spcPts val="0"/>
              </a:spcBef>
              <a:defRPr/>
            </a:pPr>
            <a:endParaRPr lang="en-US" sz="800" b="1" dirty="0">
              <a:solidFill>
                <a:schemeClr val="accent1"/>
              </a:solidFill>
              <a:effectLst>
                <a:outerShdw blurRad="38100" dist="38100" dir="2700000" algn="tl">
                  <a:srgbClr val="C0C0C0"/>
                </a:outerShdw>
              </a:effectLst>
              <a:latin typeface="+mn-lt"/>
            </a:endParaRPr>
          </a:p>
          <a:p>
            <a:pPr algn="ctr">
              <a:spcBef>
                <a:spcPts val="0"/>
              </a:spcBef>
              <a:defRPr/>
            </a:pPr>
            <a:endParaRPr lang="en-US" sz="800" b="1" dirty="0" smtClean="0">
              <a:solidFill>
                <a:schemeClr val="accent1"/>
              </a:solidFill>
              <a:effectLst>
                <a:outerShdw blurRad="38100" dist="38100" dir="2700000" algn="tl">
                  <a:srgbClr val="C0C0C0"/>
                </a:outerShdw>
              </a:effectLst>
              <a:latin typeface="+mn-lt"/>
            </a:endParaRPr>
          </a:p>
          <a:p>
            <a:pPr algn="ctr">
              <a:spcBef>
                <a:spcPts val="0"/>
              </a:spcBef>
              <a:defRPr/>
            </a:pPr>
            <a:endParaRPr lang="en-US" sz="1400" b="1" dirty="0" smtClean="0">
              <a:solidFill>
                <a:schemeClr val="accent1"/>
              </a:solidFill>
              <a:effectLst>
                <a:outerShdw blurRad="38100" dist="38100" dir="2700000" algn="tl">
                  <a:srgbClr val="C0C0C0"/>
                </a:outerShdw>
              </a:effectLst>
              <a:latin typeface="+mn-lt"/>
            </a:endParaRPr>
          </a:p>
          <a:p>
            <a:pPr algn="ctr">
              <a:spcBef>
                <a:spcPts val="0"/>
              </a:spcBef>
              <a:defRPr/>
            </a:pPr>
            <a:endParaRPr lang="en-US" sz="14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a:solidFill>
                  <a:schemeClr val="accent1"/>
                </a:solidFill>
                <a:effectLst>
                  <a:outerShdw blurRad="38100" dist="38100" dir="2700000" algn="tl">
                    <a:srgbClr val="C0C0C0"/>
                  </a:outerShdw>
                </a:effectLst>
                <a:latin typeface="+mn-lt"/>
              </a:rPr>
              <a:t>C</a:t>
            </a:r>
            <a:r>
              <a:rPr lang="en-US" sz="1400" b="1" dirty="0" smtClean="0">
                <a:solidFill>
                  <a:schemeClr val="accent1"/>
                </a:solidFill>
                <a:effectLst>
                  <a:outerShdw blurRad="38100" dist="38100" dir="2700000" algn="tl">
                    <a:srgbClr val="C0C0C0"/>
                  </a:outerShdw>
                </a:effectLst>
                <a:latin typeface="+mn-lt"/>
              </a:rPr>
              <a:t>itizens Groups</a:t>
            </a:r>
          </a:p>
          <a:p>
            <a:pPr algn="ctr">
              <a:spcBef>
                <a:spcPts val="0"/>
              </a:spcBef>
              <a:defRPr/>
            </a:pPr>
            <a:endParaRPr lang="en-US" sz="800" b="1" dirty="0">
              <a:solidFill>
                <a:schemeClr val="accent1"/>
              </a:solidFill>
              <a:effectLst>
                <a:outerShdw blurRad="38100" dist="38100" dir="2700000" algn="tl">
                  <a:srgbClr val="C0C0C0"/>
                </a:outerShdw>
              </a:effectLst>
              <a:latin typeface="+mn-lt"/>
            </a:endParaRPr>
          </a:p>
          <a:p>
            <a:pPr algn="ctr">
              <a:spcBef>
                <a:spcPts val="0"/>
              </a:spcBef>
              <a:defRPr/>
            </a:pPr>
            <a:r>
              <a:rPr lang="en-US" sz="1400" b="1" dirty="0">
                <a:solidFill>
                  <a:schemeClr val="accent1"/>
                </a:solidFill>
                <a:effectLst>
                  <a:outerShdw blurRad="38100" dist="38100" dir="2700000" algn="tl">
                    <a:srgbClr val="C0C0C0"/>
                  </a:outerShdw>
                </a:effectLst>
                <a:latin typeface="+mn-lt"/>
              </a:rPr>
              <a:t>ACWA </a:t>
            </a:r>
            <a:r>
              <a:rPr lang="en-US" sz="1400" b="1" dirty="0" smtClean="0">
                <a:solidFill>
                  <a:schemeClr val="accent1"/>
                </a:solidFill>
                <a:effectLst>
                  <a:outerShdw blurRad="38100" dist="38100" dir="2700000" algn="tl">
                    <a:srgbClr val="C0C0C0"/>
                  </a:outerShdw>
                </a:effectLst>
                <a:latin typeface="+mn-lt"/>
              </a:rPr>
              <a:t>Employees</a:t>
            </a:r>
          </a:p>
          <a:p>
            <a:pPr algn="ctr">
              <a:spcBef>
                <a:spcPts val="0"/>
              </a:spcBef>
              <a:defRPr/>
            </a:pPr>
            <a:endParaRPr lang="en-US" sz="8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Contractor Workforce</a:t>
            </a:r>
          </a:p>
          <a:p>
            <a:pPr algn="ctr">
              <a:spcBef>
                <a:spcPts val="0"/>
              </a:spcBef>
              <a:defRPr/>
            </a:pPr>
            <a:endParaRPr lang="en-US" sz="800" b="1" dirty="0" smtClean="0">
              <a:solidFill>
                <a:schemeClr val="accent1"/>
              </a:solidFill>
              <a:effectLst>
                <a:outerShdw blurRad="38100" dist="38100" dir="2700000" algn="tl">
                  <a:srgbClr val="C0C0C0"/>
                </a:outerShdw>
              </a:effectLst>
              <a:latin typeface="+mn-lt"/>
            </a:endParaRPr>
          </a:p>
          <a:p>
            <a:pPr algn="ctr">
              <a:spcBef>
                <a:spcPts val="0"/>
              </a:spcBef>
              <a:defRPr/>
            </a:pPr>
            <a:r>
              <a:rPr lang="en-US" sz="1400" b="1" dirty="0" smtClean="0">
                <a:solidFill>
                  <a:schemeClr val="accent1"/>
                </a:solidFill>
                <a:effectLst>
                  <a:outerShdw blurRad="38100" dist="38100" dir="2700000" algn="tl">
                    <a:srgbClr val="C0C0C0"/>
                  </a:outerShdw>
                </a:effectLst>
                <a:latin typeface="+mn-lt"/>
              </a:rPr>
              <a:t>Defense Industry</a:t>
            </a:r>
            <a:endParaRPr lang="en-US" sz="1400" b="1" dirty="0">
              <a:solidFill>
                <a:schemeClr val="accent1"/>
              </a:solidFill>
              <a:effectLst>
                <a:outerShdw blurRad="38100" dist="38100" dir="2700000" algn="tl">
                  <a:srgbClr val="C0C0C0"/>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500" fill="hold"/>
                                        <p:tgtEl>
                                          <p:spTgt spid="12"/>
                                        </p:tgtEl>
                                        <p:attrNameLst>
                                          <p:attrName>ppt_w</p:attrName>
                                        </p:attrNameLst>
                                      </p:cBhvr>
                                      <p:tavLst>
                                        <p:tav tm="0">
                                          <p:val>
                                            <p:fltVal val="0"/>
                                          </p:val>
                                        </p:tav>
                                        <p:tav tm="100000">
                                          <p:val>
                                            <p:strVal val="#ppt_w"/>
                                          </p:val>
                                        </p:tav>
                                      </p:tavLst>
                                    </p:anim>
                                    <p:anim calcmode="lin" valueType="num">
                                      <p:cBhvr>
                                        <p:cTn id="8" dur="1500" fill="hold"/>
                                        <p:tgtEl>
                                          <p:spTgt spid="1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0294">
                                            <p:txEl>
                                              <p:pRg st="0" end="0"/>
                                            </p:txEl>
                                          </p:spTgt>
                                        </p:tgtEl>
                                        <p:attrNameLst>
                                          <p:attrName>style.visibility</p:attrName>
                                        </p:attrNameLst>
                                      </p:cBhvr>
                                      <p:to>
                                        <p:strVal val="visible"/>
                                      </p:to>
                                    </p:set>
                                    <p:animEffect transition="in" filter="fade">
                                      <p:cBhvr>
                                        <p:cTn id="11" dur="250"/>
                                        <p:tgtEl>
                                          <p:spTgt spid="140294">
                                            <p:txEl>
                                              <p:pRg st="0" end="0"/>
                                            </p:txEl>
                                          </p:spTgt>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40294">
                                            <p:txEl>
                                              <p:pRg st="2" end="2"/>
                                            </p:txEl>
                                          </p:spTgt>
                                        </p:tgtEl>
                                        <p:attrNameLst>
                                          <p:attrName>style.visibility</p:attrName>
                                        </p:attrNameLst>
                                      </p:cBhvr>
                                      <p:to>
                                        <p:strVal val="visible"/>
                                      </p:to>
                                    </p:set>
                                    <p:animEffect transition="in" filter="fade">
                                      <p:cBhvr>
                                        <p:cTn id="14" dur="250"/>
                                        <p:tgtEl>
                                          <p:spTgt spid="140294">
                                            <p:txEl>
                                              <p:pRg st="2" end="2"/>
                                            </p:txEl>
                                          </p:spTgt>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40294">
                                            <p:txEl>
                                              <p:pRg st="4" end="4"/>
                                            </p:txEl>
                                          </p:spTgt>
                                        </p:tgtEl>
                                        <p:attrNameLst>
                                          <p:attrName>style.visibility</p:attrName>
                                        </p:attrNameLst>
                                      </p:cBhvr>
                                      <p:to>
                                        <p:strVal val="visible"/>
                                      </p:to>
                                    </p:set>
                                    <p:animEffect transition="in" filter="fade">
                                      <p:cBhvr>
                                        <p:cTn id="17" dur="250"/>
                                        <p:tgtEl>
                                          <p:spTgt spid="140294">
                                            <p:txEl>
                                              <p:pRg st="4" end="4"/>
                                            </p:txEl>
                                          </p:spTgt>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140294">
                                            <p:txEl>
                                              <p:pRg st="6" end="6"/>
                                            </p:txEl>
                                          </p:spTgt>
                                        </p:tgtEl>
                                        <p:attrNameLst>
                                          <p:attrName>style.visibility</p:attrName>
                                        </p:attrNameLst>
                                      </p:cBhvr>
                                      <p:to>
                                        <p:strVal val="visible"/>
                                      </p:to>
                                    </p:set>
                                    <p:animEffect transition="in" filter="fade">
                                      <p:cBhvr>
                                        <p:cTn id="20" dur="250"/>
                                        <p:tgtEl>
                                          <p:spTgt spid="140294">
                                            <p:txEl>
                                              <p:pRg st="6" end="6"/>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40294">
                                            <p:txEl>
                                              <p:pRg st="8" end="8"/>
                                            </p:txEl>
                                          </p:spTgt>
                                        </p:tgtEl>
                                        <p:attrNameLst>
                                          <p:attrName>style.visibility</p:attrName>
                                        </p:attrNameLst>
                                      </p:cBhvr>
                                      <p:to>
                                        <p:strVal val="visible"/>
                                      </p:to>
                                    </p:set>
                                    <p:animEffect transition="in" filter="fade">
                                      <p:cBhvr>
                                        <p:cTn id="23" dur="250"/>
                                        <p:tgtEl>
                                          <p:spTgt spid="140294">
                                            <p:txEl>
                                              <p:pRg st="8" end="8"/>
                                            </p:txEl>
                                          </p:spTgt>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140294">
                                            <p:txEl>
                                              <p:pRg st="10" end="10"/>
                                            </p:txEl>
                                          </p:spTgt>
                                        </p:tgtEl>
                                        <p:attrNameLst>
                                          <p:attrName>style.visibility</p:attrName>
                                        </p:attrNameLst>
                                      </p:cBhvr>
                                      <p:to>
                                        <p:strVal val="visible"/>
                                      </p:to>
                                    </p:set>
                                    <p:animEffect transition="in" filter="fade">
                                      <p:cBhvr>
                                        <p:cTn id="26" dur="250"/>
                                        <p:tgtEl>
                                          <p:spTgt spid="140294">
                                            <p:txEl>
                                              <p:pRg st="10" end="10"/>
                                            </p:txEl>
                                          </p:spTgt>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140294">
                                            <p:txEl>
                                              <p:pRg st="12" end="12"/>
                                            </p:txEl>
                                          </p:spTgt>
                                        </p:tgtEl>
                                        <p:attrNameLst>
                                          <p:attrName>style.visibility</p:attrName>
                                        </p:attrNameLst>
                                      </p:cBhvr>
                                      <p:to>
                                        <p:strVal val="visible"/>
                                      </p:to>
                                    </p:set>
                                    <p:animEffect transition="in" filter="fade">
                                      <p:cBhvr>
                                        <p:cTn id="29" dur="250"/>
                                        <p:tgtEl>
                                          <p:spTgt spid="140294">
                                            <p:txEl>
                                              <p:pRg st="12" end="12"/>
                                            </p:txEl>
                                          </p:spTgt>
                                        </p:tgtEl>
                                      </p:cBhvr>
                                    </p:animEffect>
                                  </p:childTnLst>
                                </p:cTn>
                              </p:par>
                              <p:par>
                                <p:cTn id="30" presetID="10" presetClass="entr" presetSubtype="0" fill="hold" grpId="0" nodeType="withEffect">
                                  <p:stCondLst>
                                    <p:cond delay="1750"/>
                                  </p:stCondLst>
                                  <p:childTnLst>
                                    <p:set>
                                      <p:cBhvr>
                                        <p:cTn id="31" dur="1" fill="hold">
                                          <p:stCondLst>
                                            <p:cond delay="0"/>
                                          </p:stCondLst>
                                        </p:cTn>
                                        <p:tgtEl>
                                          <p:spTgt spid="140294">
                                            <p:txEl>
                                              <p:pRg st="14" end="14"/>
                                            </p:txEl>
                                          </p:spTgt>
                                        </p:tgtEl>
                                        <p:attrNameLst>
                                          <p:attrName>style.visibility</p:attrName>
                                        </p:attrNameLst>
                                      </p:cBhvr>
                                      <p:to>
                                        <p:strVal val="visible"/>
                                      </p:to>
                                    </p:set>
                                    <p:animEffect transition="in" filter="fade">
                                      <p:cBhvr>
                                        <p:cTn id="32" dur="250"/>
                                        <p:tgtEl>
                                          <p:spTgt spid="140294">
                                            <p:txEl>
                                              <p:pRg st="14" end="14"/>
                                            </p:txEl>
                                          </p:spTgt>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140294">
                                            <p:txEl>
                                              <p:pRg st="16" end="16"/>
                                            </p:txEl>
                                          </p:spTgt>
                                        </p:tgtEl>
                                        <p:attrNameLst>
                                          <p:attrName>style.visibility</p:attrName>
                                        </p:attrNameLst>
                                      </p:cBhvr>
                                      <p:to>
                                        <p:strVal val="visible"/>
                                      </p:to>
                                    </p:set>
                                    <p:animEffect transition="in" filter="fade">
                                      <p:cBhvr>
                                        <p:cTn id="35" dur="250"/>
                                        <p:tgtEl>
                                          <p:spTgt spid="140294">
                                            <p:txEl>
                                              <p:pRg st="16" end="16"/>
                                            </p:txEl>
                                          </p:spTgt>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140291">
                                            <p:txEl>
                                              <p:pRg st="0" end="0"/>
                                            </p:txEl>
                                          </p:spTgt>
                                        </p:tgtEl>
                                        <p:attrNameLst>
                                          <p:attrName>style.visibility</p:attrName>
                                        </p:attrNameLst>
                                      </p:cBhvr>
                                      <p:to>
                                        <p:strVal val="visible"/>
                                      </p:to>
                                    </p:set>
                                    <p:animEffect transition="in" filter="fade">
                                      <p:cBhvr>
                                        <p:cTn id="39" dur="250"/>
                                        <p:tgtEl>
                                          <p:spTgt spid="140291">
                                            <p:txEl>
                                              <p:pRg st="0" end="0"/>
                                            </p:txEl>
                                          </p:spTgt>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40291">
                                            <p:txEl>
                                              <p:pRg st="2" end="2"/>
                                            </p:txEl>
                                          </p:spTgt>
                                        </p:tgtEl>
                                        <p:attrNameLst>
                                          <p:attrName>style.visibility</p:attrName>
                                        </p:attrNameLst>
                                      </p:cBhvr>
                                      <p:to>
                                        <p:strVal val="visible"/>
                                      </p:to>
                                    </p:set>
                                    <p:animEffect transition="in" filter="fade">
                                      <p:cBhvr>
                                        <p:cTn id="43" dur="250"/>
                                        <p:tgtEl>
                                          <p:spTgt spid="140291">
                                            <p:txEl>
                                              <p:pRg st="2" end="2"/>
                                            </p:txEl>
                                          </p:spTgt>
                                        </p:tgtEl>
                                      </p:cBhvr>
                                    </p:animEffect>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140291">
                                            <p:txEl>
                                              <p:pRg st="4" end="4"/>
                                            </p:txEl>
                                          </p:spTgt>
                                        </p:tgtEl>
                                        <p:attrNameLst>
                                          <p:attrName>style.visibility</p:attrName>
                                        </p:attrNameLst>
                                      </p:cBhvr>
                                      <p:to>
                                        <p:strVal val="visible"/>
                                      </p:to>
                                    </p:set>
                                    <p:animEffect transition="in" filter="fade">
                                      <p:cBhvr>
                                        <p:cTn id="47" dur="250"/>
                                        <p:tgtEl>
                                          <p:spTgt spid="140291">
                                            <p:txEl>
                                              <p:pRg st="4" end="4"/>
                                            </p:txEl>
                                          </p:spTgt>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40291">
                                            <p:txEl>
                                              <p:pRg st="15" end="15"/>
                                            </p:txEl>
                                          </p:spTgt>
                                        </p:tgtEl>
                                        <p:attrNameLst>
                                          <p:attrName>style.visibility</p:attrName>
                                        </p:attrNameLst>
                                      </p:cBhvr>
                                      <p:to>
                                        <p:strVal val="visible"/>
                                      </p:to>
                                    </p:set>
                                    <p:animEffect transition="in" filter="fade">
                                      <p:cBhvr>
                                        <p:cTn id="51" dur="250"/>
                                        <p:tgtEl>
                                          <p:spTgt spid="140291">
                                            <p:txEl>
                                              <p:pRg st="15" end="15"/>
                                            </p:txEl>
                                          </p:spTgt>
                                        </p:tgtEl>
                                      </p:cBhvr>
                                    </p:animEffect>
                                  </p:childTnLst>
                                </p:cTn>
                              </p:par>
                            </p:childTnLst>
                          </p:cTn>
                        </p:par>
                        <p:par>
                          <p:cTn id="52" fill="hold">
                            <p:stCondLst>
                              <p:cond delay="3250"/>
                            </p:stCondLst>
                            <p:childTnLst>
                              <p:par>
                                <p:cTn id="53" presetID="10" presetClass="entr" presetSubtype="0" fill="hold" grpId="0" nodeType="afterEffect">
                                  <p:stCondLst>
                                    <p:cond delay="0"/>
                                  </p:stCondLst>
                                  <p:childTnLst>
                                    <p:set>
                                      <p:cBhvr>
                                        <p:cTn id="54" dur="1" fill="hold">
                                          <p:stCondLst>
                                            <p:cond delay="0"/>
                                          </p:stCondLst>
                                        </p:cTn>
                                        <p:tgtEl>
                                          <p:spTgt spid="140291">
                                            <p:txEl>
                                              <p:pRg st="17" end="17"/>
                                            </p:txEl>
                                          </p:spTgt>
                                        </p:tgtEl>
                                        <p:attrNameLst>
                                          <p:attrName>style.visibility</p:attrName>
                                        </p:attrNameLst>
                                      </p:cBhvr>
                                      <p:to>
                                        <p:strVal val="visible"/>
                                      </p:to>
                                    </p:set>
                                    <p:animEffect transition="in" filter="fade">
                                      <p:cBhvr>
                                        <p:cTn id="55" dur="250"/>
                                        <p:tgtEl>
                                          <p:spTgt spid="140291">
                                            <p:txEl>
                                              <p:pRg st="17" end="17"/>
                                            </p:txEl>
                                          </p:spTgt>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40291">
                                            <p:txEl>
                                              <p:pRg st="19" end="19"/>
                                            </p:txEl>
                                          </p:spTgt>
                                        </p:tgtEl>
                                        <p:attrNameLst>
                                          <p:attrName>style.visibility</p:attrName>
                                        </p:attrNameLst>
                                      </p:cBhvr>
                                      <p:to>
                                        <p:strVal val="visible"/>
                                      </p:to>
                                    </p:set>
                                    <p:animEffect transition="in" filter="fade">
                                      <p:cBhvr>
                                        <p:cTn id="59" dur="250"/>
                                        <p:tgtEl>
                                          <p:spTgt spid="140291">
                                            <p:txEl>
                                              <p:pRg st="19" end="19"/>
                                            </p:txEl>
                                          </p:spTgt>
                                        </p:tgtEl>
                                      </p:cBhvr>
                                    </p:animEffect>
                                  </p:childTnLst>
                                </p:cTn>
                              </p:par>
                            </p:childTnLst>
                          </p:cTn>
                        </p:par>
                        <p:par>
                          <p:cTn id="60" fill="hold">
                            <p:stCondLst>
                              <p:cond delay="3750"/>
                            </p:stCondLst>
                            <p:childTnLst>
                              <p:par>
                                <p:cTn id="61" presetID="10" presetClass="entr" presetSubtype="0" fill="hold" grpId="0" nodeType="afterEffect">
                                  <p:stCondLst>
                                    <p:cond delay="0"/>
                                  </p:stCondLst>
                                  <p:childTnLst>
                                    <p:set>
                                      <p:cBhvr>
                                        <p:cTn id="62" dur="1" fill="hold">
                                          <p:stCondLst>
                                            <p:cond delay="0"/>
                                          </p:stCondLst>
                                        </p:cTn>
                                        <p:tgtEl>
                                          <p:spTgt spid="140291">
                                            <p:txEl>
                                              <p:pRg st="21" end="21"/>
                                            </p:txEl>
                                          </p:spTgt>
                                        </p:tgtEl>
                                        <p:attrNameLst>
                                          <p:attrName>style.visibility</p:attrName>
                                        </p:attrNameLst>
                                      </p:cBhvr>
                                      <p:to>
                                        <p:strVal val="visible"/>
                                      </p:to>
                                    </p:set>
                                    <p:animEffect transition="in" filter="fade">
                                      <p:cBhvr>
                                        <p:cTn id="63" dur="250"/>
                                        <p:tgtEl>
                                          <p:spTgt spid="140291">
                                            <p:txEl>
                                              <p:pRg st="21" end="21"/>
                                            </p:txEl>
                                          </p:spTgt>
                                        </p:tgtEl>
                                      </p:cBhvr>
                                    </p:animEffect>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140295">
                                            <p:txEl>
                                              <p:pRg st="0" end="0"/>
                                            </p:txEl>
                                          </p:spTgt>
                                        </p:tgtEl>
                                        <p:attrNameLst>
                                          <p:attrName>style.visibility</p:attrName>
                                        </p:attrNameLst>
                                      </p:cBhvr>
                                      <p:to>
                                        <p:strVal val="visible"/>
                                      </p:to>
                                    </p:set>
                                    <p:animEffect transition="in" filter="fade">
                                      <p:cBhvr>
                                        <p:cTn id="67" dur="250"/>
                                        <p:tgtEl>
                                          <p:spTgt spid="140295">
                                            <p:txEl>
                                              <p:pRg st="0" end="0"/>
                                            </p:txEl>
                                          </p:spTgt>
                                        </p:tgtEl>
                                      </p:cBhvr>
                                    </p:animEffect>
                                  </p:childTnLst>
                                </p:cTn>
                              </p:par>
                            </p:childTnLst>
                          </p:cTn>
                        </p:par>
                        <p:par>
                          <p:cTn id="68" fill="hold">
                            <p:stCondLst>
                              <p:cond delay="4250"/>
                            </p:stCondLst>
                            <p:childTnLst>
                              <p:par>
                                <p:cTn id="69" presetID="10" presetClass="entr" presetSubtype="0" fill="hold" grpId="0" nodeType="afterEffect">
                                  <p:stCondLst>
                                    <p:cond delay="0"/>
                                  </p:stCondLst>
                                  <p:childTnLst>
                                    <p:set>
                                      <p:cBhvr>
                                        <p:cTn id="70" dur="1" fill="hold">
                                          <p:stCondLst>
                                            <p:cond delay="0"/>
                                          </p:stCondLst>
                                        </p:cTn>
                                        <p:tgtEl>
                                          <p:spTgt spid="140295">
                                            <p:txEl>
                                              <p:pRg st="2" end="2"/>
                                            </p:txEl>
                                          </p:spTgt>
                                        </p:tgtEl>
                                        <p:attrNameLst>
                                          <p:attrName>style.visibility</p:attrName>
                                        </p:attrNameLst>
                                      </p:cBhvr>
                                      <p:to>
                                        <p:strVal val="visible"/>
                                      </p:to>
                                    </p:set>
                                    <p:animEffect transition="in" filter="fade">
                                      <p:cBhvr>
                                        <p:cTn id="71" dur="250"/>
                                        <p:tgtEl>
                                          <p:spTgt spid="140295">
                                            <p:txEl>
                                              <p:pRg st="2" end="2"/>
                                            </p:txEl>
                                          </p:spTgt>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140295">
                                            <p:txEl>
                                              <p:pRg st="4" end="4"/>
                                            </p:txEl>
                                          </p:spTgt>
                                        </p:tgtEl>
                                        <p:attrNameLst>
                                          <p:attrName>style.visibility</p:attrName>
                                        </p:attrNameLst>
                                      </p:cBhvr>
                                      <p:to>
                                        <p:strVal val="visible"/>
                                      </p:to>
                                    </p:set>
                                    <p:animEffect transition="in" filter="fade">
                                      <p:cBhvr>
                                        <p:cTn id="75" dur="250"/>
                                        <p:tgtEl>
                                          <p:spTgt spid="140295">
                                            <p:txEl>
                                              <p:pRg st="4" end="4"/>
                                            </p:txEl>
                                          </p:spTgt>
                                        </p:tgtEl>
                                      </p:cBhvr>
                                    </p:animEffect>
                                  </p:childTnLst>
                                </p:cTn>
                              </p:par>
                            </p:childTnLst>
                          </p:cTn>
                        </p:par>
                        <p:par>
                          <p:cTn id="76" fill="hold">
                            <p:stCondLst>
                              <p:cond delay="4750"/>
                            </p:stCondLst>
                            <p:childTnLst>
                              <p:par>
                                <p:cTn id="77" presetID="10" presetClass="entr" presetSubtype="0" fill="hold" grpId="0" nodeType="afterEffect">
                                  <p:stCondLst>
                                    <p:cond delay="0"/>
                                  </p:stCondLst>
                                  <p:childTnLst>
                                    <p:set>
                                      <p:cBhvr>
                                        <p:cTn id="78" dur="1" fill="hold">
                                          <p:stCondLst>
                                            <p:cond delay="0"/>
                                          </p:stCondLst>
                                        </p:cTn>
                                        <p:tgtEl>
                                          <p:spTgt spid="140295">
                                            <p:txEl>
                                              <p:pRg st="6" end="6"/>
                                            </p:txEl>
                                          </p:spTgt>
                                        </p:tgtEl>
                                        <p:attrNameLst>
                                          <p:attrName>style.visibility</p:attrName>
                                        </p:attrNameLst>
                                      </p:cBhvr>
                                      <p:to>
                                        <p:strVal val="visible"/>
                                      </p:to>
                                    </p:set>
                                    <p:animEffect transition="in" filter="fade">
                                      <p:cBhvr>
                                        <p:cTn id="79" dur="250"/>
                                        <p:tgtEl>
                                          <p:spTgt spid="140295">
                                            <p:txEl>
                                              <p:pRg st="6" end="6"/>
                                            </p:txEl>
                                          </p:spTgt>
                                        </p:tgtEl>
                                      </p:cBhvr>
                                    </p:animEffect>
                                  </p:childTnLst>
                                </p:cTn>
                              </p:par>
                            </p:childTnLst>
                          </p:cTn>
                        </p:par>
                        <p:par>
                          <p:cTn id="80" fill="hold">
                            <p:stCondLst>
                              <p:cond delay="5000"/>
                            </p:stCondLst>
                            <p:childTnLst>
                              <p:par>
                                <p:cTn id="81" presetID="10" presetClass="entr" presetSubtype="0" fill="hold" grpId="0" nodeType="afterEffect">
                                  <p:stCondLst>
                                    <p:cond delay="0"/>
                                  </p:stCondLst>
                                  <p:childTnLst>
                                    <p:set>
                                      <p:cBhvr>
                                        <p:cTn id="82" dur="1" fill="hold">
                                          <p:stCondLst>
                                            <p:cond delay="0"/>
                                          </p:stCondLst>
                                        </p:cTn>
                                        <p:tgtEl>
                                          <p:spTgt spid="140295">
                                            <p:txEl>
                                              <p:pRg st="8" end="8"/>
                                            </p:txEl>
                                          </p:spTgt>
                                        </p:tgtEl>
                                        <p:attrNameLst>
                                          <p:attrName>style.visibility</p:attrName>
                                        </p:attrNameLst>
                                      </p:cBhvr>
                                      <p:to>
                                        <p:strVal val="visible"/>
                                      </p:to>
                                    </p:set>
                                    <p:animEffect transition="in" filter="fade">
                                      <p:cBhvr>
                                        <p:cTn id="83" dur="250"/>
                                        <p:tgtEl>
                                          <p:spTgt spid="140295">
                                            <p:txEl>
                                              <p:pRg st="8" end="8"/>
                                            </p:txEl>
                                          </p:spTgt>
                                        </p:tgtEl>
                                      </p:cBhvr>
                                    </p:animEffect>
                                  </p:childTnLst>
                                </p:cTn>
                              </p:par>
                            </p:childTnLst>
                          </p:cTn>
                        </p:par>
                        <p:par>
                          <p:cTn id="84" fill="hold">
                            <p:stCondLst>
                              <p:cond delay="5250"/>
                            </p:stCondLst>
                            <p:childTnLst>
                              <p:par>
                                <p:cTn id="85" presetID="10" presetClass="entr" presetSubtype="0" fill="hold" grpId="0" nodeType="afterEffect">
                                  <p:stCondLst>
                                    <p:cond delay="0"/>
                                  </p:stCondLst>
                                  <p:childTnLst>
                                    <p:set>
                                      <p:cBhvr>
                                        <p:cTn id="86" dur="1" fill="hold">
                                          <p:stCondLst>
                                            <p:cond delay="0"/>
                                          </p:stCondLst>
                                        </p:cTn>
                                        <p:tgtEl>
                                          <p:spTgt spid="140295">
                                            <p:txEl>
                                              <p:pRg st="10" end="10"/>
                                            </p:txEl>
                                          </p:spTgt>
                                        </p:tgtEl>
                                        <p:attrNameLst>
                                          <p:attrName>style.visibility</p:attrName>
                                        </p:attrNameLst>
                                      </p:cBhvr>
                                      <p:to>
                                        <p:strVal val="visible"/>
                                      </p:to>
                                    </p:set>
                                    <p:animEffect transition="in" filter="fade">
                                      <p:cBhvr>
                                        <p:cTn id="87" dur="250"/>
                                        <p:tgtEl>
                                          <p:spTgt spid="140295">
                                            <p:txEl>
                                              <p:pRg st="10" end="10"/>
                                            </p:txEl>
                                          </p:spTgt>
                                        </p:tgtEl>
                                      </p:cBhvr>
                                    </p:animEffect>
                                  </p:childTnLst>
                                </p:cTn>
                              </p:par>
                            </p:childTnLst>
                          </p:cTn>
                        </p:par>
                        <p:par>
                          <p:cTn id="88" fill="hold">
                            <p:stCondLst>
                              <p:cond delay="5500"/>
                            </p:stCondLst>
                            <p:childTnLst>
                              <p:par>
                                <p:cTn id="89" presetID="10" presetClass="entr" presetSubtype="0" fill="hold" grpId="0" nodeType="afterEffect">
                                  <p:stCondLst>
                                    <p:cond delay="0"/>
                                  </p:stCondLst>
                                  <p:childTnLst>
                                    <p:set>
                                      <p:cBhvr>
                                        <p:cTn id="90" dur="1" fill="hold">
                                          <p:stCondLst>
                                            <p:cond delay="0"/>
                                          </p:stCondLst>
                                        </p:cTn>
                                        <p:tgtEl>
                                          <p:spTgt spid="140295">
                                            <p:txEl>
                                              <p:pRg st="12" end="12"/>
                                            </p:txEl>
                                          </p:spTgt>
                                        </p:tgtEl>
                                        <p:attrNameLst>
                                          <p:attrName>style.visibility</p:attrName>
                                        </p:attrNameLst>
                                      </p:cBhvr>
                                      <p:to>
                                        <p:strVal val="visible"/>
                                      </p:to>
                                    </p:set>
                                    <p:animEffect transition="in" filter="fade">
                                      <p:cBhvr>
                                        <p:cTn id="91" dur="250"/>
                                        <p:tgtEl>
                                          <p:spTgt spid="14029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 grpId="0" uiExpand="1" build="p" bldLvl="2"/>
      <p:bldP spid="140295" grpId="0" build="p" bldLvl="2"/>
      <p:bldP spid="140291"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p:nvPr/>
        </p:nvCxnSpPr>
        <p:spPr>
          <a:xfrm>
            <a:off x="4294982" y="3810000"/>
            <a:ext cx="0" cy="1882775"/>
          </a:xfrm>
          <a:prstGeom prst="straightConnector1">
            <a:avLst/>
          </a:prstGeom>
          <a:ln w="53975">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5295900" y="4432126"/>
            <a:ext cx="2819400" cy="1051560"/>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0800000" scaled="0"/>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indent="-233362" algn="r"/>
            <a:r>
              <a:rPr lang="en-US" sz="1600" b="1" dirty="0" smtClean="0">
                <a:latin typeface="Arial Narrow Bold"/>
                <a:cs typeface="Arial Narrow Bold"/>
              </a:rPr>
              <a:t>2003</a:t>
            </a:r>
            <a:r>
              <a:rPr lang="en-US" sz="1600" dirty="0">
                <a:latin typeface="Arial Narrow Bold"/>
                <a:cs typeface="Arial Narrow Bold"/>
              </a:rPr>
              <a:t/>
            </a:r>
            <a:br>
              <a:rPr lang="en-US" sz="1600" dirty="0">
                <a:latin typeface="Arial Narrow Bold"/>
                <a:cs typeface="Arial Narrow Bold"/>
              </a:rPr>
            </a:br>
            <a:r>
              <a:rPr lang="en-US" sz="1600" dirty="0">
                <a:latin typeface="Arial Narrow Bold"/>
                <a:cs typeface="Arial Narrow Bold"/>
              </a:rPr>
              <a:t>Neutralization followed by supercritical water </a:t>
            </a:r>
            <a:r>
              <a:rPr lang="en-US" sz="1600" dirty="0" smtClean="0">
                <a:latin typeface="Arial Narrow Bold"/>
                <a:cs typeface="Arial Narrow Bold"/>
              </a:rPr>
              <a:t>oxidation. </a:t>
            </a:r>
            <a:endParaRPr lang="en-US" sz="1600" dirty="0">
              <a:latin typeface="Arial Narrow Bold"/>
              <a:cs typeface="Arial Narrow Bold"/>
            </a:endParaRPr>
          </a:p>
        </p:txBody>
      </p:sp>
      <p:sp>
        <p:nvSpPr>
          <p:cNvPr id="53" name="Rectangle 52"/>
          <p:cNvSpPr/>
          <p:nvPr/>
        </p:nvSpPr>
        <p:spPr>
          <a:xfrm>
            <a:off x="609600" y="4419600"/>
            <a:ext cx="2819400" cy="1051560"/>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indent="-233362"/>
            <a:r>
              <a:rPr lang="en-US" sz="1600" b="1" dirty="0" smtClean="0">
                <a:latin typeface="Arial Narrow Bold"/>
                <a:cs typeface="Arial Narrow Bold"/>
              </a:rPr>
              <a:t>2002</a:t>
            </a:r>
            <a:r>
              <a:rPr lang="en-US" sz="1600" dirty="0" smtClean="0">
                <a:latin typeface="Arial Narrow Bold"/>
                <a:cs typeface="Arial Narrow Bold"/>
              </a:rPr>
              <a:t/>
            </a:r>
            <a:br>
              <a:rPr lang="en-US" sz="1600" dirty="0" smtClean="0">
                <a:latin typeface="Arial Narrow Bold"/>
                <a:cs typeface="Arial Narrow Bold"/>
              </a:rPr>
            </a:br>
            <a:r>
              <a:rPr lang="en-US" sz="1600" dirty="0" smtClean="0">
                <a:latin typeface="Arial Narrow Bold"/>
                <a:cs typeface="Arial Narrow Bold"/>
              </a:rPr>
              <a:t>Neutralization </a:t>
            </a:r>
            <a:r>
              <a:rPr lang="en-US" sz="1600" dirty="0">
                <a:latin typeface="Arial Narrow Bold"/>
                <a:cs typeface="Arial Narrow Bold"/>
              </a:rPr>
              <a:t>followed </a:t>
            </a:r>
            <a:r>
              <a:rPr lang="en-US" sz="1600" dirty="0" smtClean="0">
                <a:latin typeface="Arial Narrow Bold"/>
                <a:cs typeface="Arial Narrow Bold"/>
              </a:rPr>
              <a:t/>
            </a:r>
            <a:br>
              <a:rPr lang="en-US" sz="1600" dirty="0" smtClean="0">
                <a:latin typeface="Arial Narrow Bold"/>
                <a:cs typeface="Arial Narrow Bold"/>
              </a:rPr>
            </a:br>
            <a:r>
              <a:rPr lang="en-US" sz="1600" dirty="0" smtClean="0">
                <a:latin typeface="Arial Narrow Bold"/>
                <a:cs typeface="Arial Narrow Bold"/>
              </a:rPr>
              <a:t>by </a:t>
            </a:r>
            <a:r>
              <a:rPr lang="en-US" sz="1600" dirty="0" err="1" smtClean="0">
                <a:latin typeface="Arial Narrow Bold"/>
                <a:cs typeface="Arial Narrow Bold"/>
              </a:rPr>
              <a:t>biotreatment</a:t>
            </a:r>
            <a:r>
              <a:rPr lang="en-US" sz="1600" dirty="0" smtClean="0">
                <a:latin typeface="Arial Narrow Bold"/>
                <a:cs typeface="Arial Narrow Bold"/>
              </a:rPr>
              <a:t>. </a:t>
            </a:r>
            <a:endParaRPr lang="en-US" sz="1600" dirty="0">
              <a:latin typeface="Arial Narrow Bold"/>
              <a:cs typeface="Arial Narrow Bold"/>
            </a:endParaRPr>
          </a:p>
        </p:txBody>
      </p:sp>
      <p:sp>
        <p:nvSpPr>
          <p:cNvPr id="21" name="Right Arrow 20"/>
          <p:cNvSpPr/>
          <p:nvPr/>
        </p:nvSpPr>
        <p:spPr>
          <a:xfrm>
            <a:off x="2667000" y="3086100"/>
            <a:ext cx="914400" cy="685800"/>
          </a:xfrm>
          <a:prstGeom prst="rightArrow">
            <a:avLst/>
          </a:prstGeom>
          <a:gradFill>
            <a:gsLst>
              <a:gs pos="0">
                <a:schemeClr val="accent1"/>
              </a:gs>
              <a:gs pos="71000">
                <a:schemeClr val="accent1">
                  <a:tint val="37000"/>
                  <a:satMod val="300000"/>
                </a:schemeClr>
              </a:gs>
              <a:gs pos="100000">
                <a:schemeClr val="accent1">
                  <a:tint val="15000"/>
                  <a:satMod val="350000"/>
                  <a:alpha val="0"/>
                </a:schemeClr>
              </a:gs>
            </a:gsLst>
            <a:lin ang="10800000" scaled="0"/>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ight Arrow 17"/>
          <p:cNvSpPr/>
          <p:nvPr/>
        </p:nvSpPr>
        <p:spPr>
          <a:xfrm>
            <a:off x="2743200" y="1714500"/>
            <a:ext cx="914400" cy="685800"/>
          </a:xfrm>
          <a:prstGeom prst="rightArrow">
            <a:avLst/>
          </a:prstGeom>
          <a:gradFill>
            <a:gsLst>
              <a:gs pos="0">
                <a:schemeClr val="accent1"/>
              </a:gs>
              <a:gs pos="71000">
                <a:schemeClr val="accent1">
                  <a:tint val="37000"/>
                  <a:satMod val="300000"/>
                </a:schemeClr>
              </a:gs>
              <a:gs pos="100000">
                <a:schemeClr val="accent1">
                  <a:tint val="15000"/>
                  <a:satMod val="350000"/>
                  <a:alpha val="0"/>
                </a:schemeClr>
              </a:gs>
            </a:gsLst>
            <a:lin ang="10800000" scaled="0"/>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4267200" y="1447800"/>
            <a:ext cx="4648200" cy="1219200"/>
          </a:xfrm>
          <a:prstGeom prst="rect">
            <a:avLst/>
          </a:prstGeom>
          <a:gradFill>
            <a:lin ang="10800000" scaled="0"/>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681038" lvl="2"/>
            <a:r>
              <a:rPr lang="en-US" sz="1600" dirty="0" smtClean="0">
                <a:latin typeface="Arial Narrow Bold"/>
                <a:cs typeface="Arial Narrow Bold"/>
              </a:rPr>
              <a:t>Research </a:t>
            </a:r>
            <a:r>
              <a:rPr lang="en-US" sz="1600" dirty="0">
                <a:latin typeface="Arial Narrow Bold"/>
                <a:cs typeface="Arial Narrow Bold"/>
              </a:rPr>
              <a:t>and demonstrate alternatives to incineration for assembled chemical weapons that meet the applicable safety and environmental </a:t>
            </a:r>
            <a:r>
              <a:rPr lang="en-US" sz="1600" dirty="0" smtClean="0">
                <a:latin typeface="Arial Narrow Bold"/>
                <a:cs typeface="Arial Narrow Bold"/>
              </a:rPr>
              <a:t>requirements.</a:t>
            </a:r>
            <a:endParaRPr lang="en-US" sz="1600" dirty="0">
              <a:latin typeface="Arial Narrow Bold"/>
              <a:cs typeface="Arial Narrow Bold"/>
            </a:endParaRPr>
          </a:p>
        </p:txBody>
      </p:sp>
      <p:sp>
        <p:nvSpPr>
          <p:cNvPr id="2" name="Title 1"/>
          <p:cNvSpPr>
            <a:spLocks noGrp="1"/>
          </p:cNvSpPr>
          <p:nvPr>
            <p:ph type="title"/>
          </p:nvPr>
        </p:nvSpPr>
        <p:spPr>
          <a:xfrm>
            <a:off x="1219200" y="0"/>
            <a:ext cx="6553200" cy="1143000"/>
          </a:xfrm>
        </p:spPr>
        <p:txBody>
          <a:bodyPr/>
          <a:lstStyle/>
          <a:p>
            <a:pPr algn="ctr"/>
            <a:r>
              <a:rPr lang="en-US" dirty="0" smtClean="0"/>
              <a:t>Program Background</a:t>
            </a:r>
            <a:endParaRPr lang="en-US" dirty="0"/>
          </a:p>
        </p:txBody>
      </p:sp>
      <p:sp>
        <p:nvSpPr>
          <p:cNvPr id="4" name="Slide Number Placeholder 3"/>
          <p:cNvSpPr>
            <a:spLocks noGrp="1"/>
          </p:cNvSpPr>
          <p:nvPr>
            <p:ph type="sldNum" sz="quarter" idx="10"/>
          </p:nvPr>
        </p:nvSpPr>
        <p:spPr/>
        <p:txBody>
          <a:bodyPr/>
          <a:lstStyle/>
          <a:p>
            <a:pPr>
              <a:defRPr/>
            </a:pPr>
            <a:fld id="{CA226315-9A52-412C-907A-EADEFBB2327C}" type="slidenum">
              <a:rPr lang="en-US" smtClean="0"/>
              <a:pPr>
                <a:defRPr/>
              </a:pPr>
              <a:t>2</a:t>
            </a:fld>
            <a:endParaRPr lang="en-US"/>
          </a:p>
        </p:txBody>
      </p:sp>
      <p:pic>
        <p:nvPicPr>
          <p:cNvPr id="6" name="Picture 5"/>
          <p:cNvPicPr>
            <a:picLocks noChangeAspect="1"/>
          </p:cNvPicPr>
          <p:nvPr/>
        </p:nvPicPr>
        <p:blipFill>
          <a:blip r:embed="rId3" cstate="screen"/>
          <a:stretch>
            <a:fillRect/>
          </a:stretch>
        </p:blipFill>
        <p:spPr>
          <a:xfrm>
            <a:off x="1752600" y="1447800"/>
            <a:ext cx="1219200" cy="1219200"/>
          </a:xfrm>
          <a:prstGeom prst="rect">
            <a:avLst/>
          </a:prstGeom>
        </p:spPr>
      </p:pic>
      <p:pic>
        <p:nvPicPr>
          <p:cNvPr id="7" name="Picture 16" descr="dod.png"/>
          <p:cNvPicPr>
            <a:picLocks noChangeAspect="1"/>
          </p:cNvPicPr>
          <p:nvPr/>
        </p:nvPicPr>
        <p:blipFill>
          <a:blip r:embed="rId4" cstate="screen"/>
          <a:srcRect/>
          <a:stretch>
            <a:fillRect/>
          </a:stretch>
        </p:blipFill>
        <p:spPr bwMode="auto">
          <a:xfrm>
            <a:off x="3683188" y="1449324"/>
            <a:ext cx="1223586" cy="1216152"/>
          </a:xfrm>
          <a:prstGeom prst="rect">
            <a:avLst/>
          </a:prstGeom>
          <a:noFill/>
          <a:ln w="9525">
            <a:noFill/>
            <a:miter lim="800000"/>
            <a:headEnd/>
            <a:tailEnd/>
          </a:ln>
        </p:spPr>
      </p:pic>
      <p:sp>
        <p:nvSpPr>
          <p:cNvPr id="9" name="Rounded Rectangle 8"/>
          <p:cNvSpPr/>
          <p:nvPr/>
        </p:nvSpPr>
        <p:spPr>
          <a:xfrm>
            <a:off x="381000" y="1752600"/>
            <a:ext cx="12192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1996</a:t>
            </a:r>
            <a:endParaRPr lang="en-US" b="1" dirty="0"/>
          </a:p>
        </p:txBody>
      </p:sp>
      <p:sp>
        <p:nvSpPr>
          <p:cNvPr id="14" name="Rectangle 13"/>
          <p:cNvSpPr/>
          <p:nvPr/>
        </p:nvSpPr>
        <p:spPr>
          <a:xfrm>
            <a:off x="4495800" y="2819400"/>
            <a:ext cx="4419600" cy="1219200"/>
          </a:xfrm>
          <a:prstGeom prst="rect">
            <a:avLst/>
          </a:prstGeom>
          <a:gradFill>
            <a:lin ang="10800000" scaled="0"/>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681038" lvl="2"/>
            <a:r>
              <a:rPr lang="en-US" sz="1600" dirty="0" smtClean="0">
                <a:latin typeface="Arial Narrow Bold"/>
                <a:cs typeface="Arial Narrow Bold"/>
              </a:rPr>
              <a:t>Responsibility </a:t>
            </a:r>
            <a:r>
              <a:rPr lang="en-US" sz="1600" dirty="0">
                <a:latin typeface="Arial Narrow Bold"/>
                <a:cs typeface="Arial Narrow Bold"/>
              </a:rPr>
              <a:t>to manage the destruction of the Pueblo, Colorado and Blue Grass, Kentucky chemical weapons stockpiles </a:t>
            </a:r>
            <a:r>
              <a:rPr lang="en-US" sz="1600" dirty="0" smtClean="0">
                <a:latin typeface="Arial Narrow Bold"/>
                <a:cs typeface="Arial Narrow Bold"/>
              </a:rPr>
              <a:t>using chosen alternative technologies.</a:t>
            </a:r>
            <a:endParaRPr lang="en-US" sz="1600" dirty="0">
              <a:latin typeface="Arial Narrow Bold"/>
              <a:cs typeface="Arial Narrow Bold"/>
            </a:endParaRPr>
          </a:p>
        </p:txBody>
      </p:sp>
      <p:pic>
        <p:nvPicPr>
          <p:cNvPr id="15" name="Picture 14"/>
          <p:cNvPicPr>
            <a:picLocks noChangeAspect="1"/>
          </p:cNvPicPr>
          <p:nvPr/>
        </p:nvPicPr>
        <p:blipFill>
          <a:blip r:embed="rId3" cstate="screen"/>
          <a:stretch>
            <a:fillRect/>
          </a:stretch>
        </p:blipFill>
        <p:spPr>
          <a:xfrm>
            <a:off x="1752600" y="2819400"/>
            <a:ext cx="1219200" cy="1219200"/>
          </a:xfrm>
          <a:prstGeom prst="rect">
            <a:avLst/>
          </a:prstGeom>
        </p:spPr>
      </p:pic>
      <p:sp>
        <p:nvSpPr>
          <p:cNvPr id="17" name="Rounded Rectangle 16"/>
          <p:cNvSpPr/>
          <p:nvPr/>
        </p:nvSpPr>
        <p:spPr>
          <a:xfrm>
            <a:off x="381000" y="3124200"/>
            <a:ext cx="12192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2002</a:t>
            </a:r>
            <a:endParaRPr lang="en-US" b="1" dirty="0"/>
          </a:p>
        </p:txBody>
      </p:sp>
      <p:grpSp>
        <p:nvGrpSpPr>
          <p:cNvPr id="59" name="Group 58"/>
          <p:cNvGrpSpPr/>
          <p:nvPr/>
        </p:nvGrpSpPr>
        <p:grpSpPr>
          <a:xfrm>
            <a:off x="2951162" y="4406106"/>
            <a:ext cx="2687638" cy="1300163"/>
            <a:chOff x="2951162" y="4406106"/>
            <a:chExt cx="2687638" cy="1300163"/>
          </a:xfrm>
        </p:grpSpPr>
        <p:pic>
          <p:nvPicPr>
            <p:cNvPr id="24" name="Picture 7" descr="PU.png"/>
            <p:cNvPicPr>
              <a:picLocks noChangeAspect="1"/>
            </p:cNvPicPr>
            <p:nvPr/>
          </p:nvPicPr>
          <p:blipFill>
            <a:blip r:embed="rId5" cstate="screen"/>
            <a:srcRect/>
            <a:stretch>
              <a:fillRect/>
            </a:stretch>
          </p:blipFill>
          <p:spPr bwMode="auto">
            <a:xfrm>
              <a:off x="2951162" y="4406106"/>
              <a:ext cx="1243013" cy="1300163"/>
            </a:xfrm>
            <a:prstGeom prst="rect">
              <a:avLst/>
            </a:prstGeom>
            <a:noFill/>
            <a:ln w="9525">
              <a:noFill/>
              <a:miter lim="800000"/>
              <a:headEnd/>
              <a:tailEnd/>
            </a:ln>
          </p:spPr>
        </p:pic>
        <p:pic>
          <p:nvPicPr>
            <p:cNvPr id="25" name="Picture 5" descr="BG.png"/>
            <p:cNvPicPr>
              <a:picLocks noChangeAspect="1"/>
            </p:cNvPicPr>
            <p:nvPr/>
          </p:nvPicPr>
          <p:blipFill>
            <a:blip r:embed="rId6" cstate="screen"/>
            <a:srcRect/>
            <a:stretch>
              <a:fillRect/>
            </a:stretch>
          </p:blipFill>
          <p:spPr bwMode="auto">
            <a:xfrm>
              <a:off x="4422775" y="4419600"/>
              <a:ext cx="1216025" cy="1273175"/>
            </a:xfrm>
            <a:prstGeom prst="rect">
              <a:avLst/>
            </a:prstGeom>
            <a:noFill/>
            <a:ln w="9525">
              <a:noFill/>
              <a:miter lim="800000"/>
              <a:headEnd/>
              <a:tailEnd/>
            </a:ln>
          </p:spPr>
        </p:pic>
      </p:grpSp>
      <p:grpSp>
        <p:nvGrpSpPr>
          <p:cNvPr id="58" name="Group 57"/>
          <p:cNvGrpSpPr/>
          <p:nvPr/>
        </p:nvGrpSpPr>
        <p:grpSpPr>
          <a:xfrm>
            <a:off x="3572669" y="3810000"/>
            <a:ext cx="1458119" cy="609600"/>
            <a:chOff x="3572669" y="3810000"/>
            <a:chExt cx="1458119" cy="609600"/>
          </a:xfrm>
        </p:grpSpPr>
        <p:cxnSp>
          <p:nvCxnSpPr>
            <p:cNvPr id="43" name="Straight Arrow Connector 42"/>
            <p:cNvCxnSpPr>
              <a:endCxn id="25" idx="0"/>
            </p:cNvCxnSpPr>
            <p:nvPr/>
          </p:nvCxnSpPr>
          <p:spPr>
            <a:xfrm>
              <a:off x="4294982" y="3810000"/>
              <a:ext cx="735806" cy="609600"/>
            </a:xfrm>
            <a:prstGeom prst="straightConnector1">
              <a:avLst/>
            </a:prstGeom>
            <a:ln w="53975">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24" idx="0"/>
            </p:cNvCxnSpPr>
            <p:nvPr/>
          </p:nvCxnSpPr>
          <p:spPr>
            <a:xfrm flipH="1">
              <a:off x="3572669" y="3810000"/>
              <a:ext cx="722314" cy="596106"/>
            </a:xfrm>
            <a:prstGeom prst="straightConnector1">
              <a:avLst/>
            </a:prstGeom>
            <a:ln w="53975">
              <a:tailEnd type="triangle"/>
            </a:ln>
          </p:spPr>
          <p:style>
            <a:lnRef idx="2">
              <a:schemeClr val="accent1"/>
            </a:lnRef>
            <a:fillRef idx="0">
              <a:schemeClr val="accent1"/>
            </a:fillRef>
            <a:effectRef idx="1">
              <a:schemeClr val="accent1"/>
            </a:effectRef>
            <a:fontRef idx="minor">
              <a:schemeClr val="tx1"/>
            </a:fontRef>
          </p:style>
        </p:cxnSp>
      </p:grpSp>
      <p:pic>
        <p:nvPicPr>
          <p:cNvPr id="20" name="Picture 19" descr="acwa_no_text.pn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571371" y="2820924"/>
            <a:ext cx="1447221" cy="1216152"/>
          </a:xfrm>
          <a:prstGeom prst="rect">
            <a:avLst/>
          </a:prstGeom>
        </p:spPr>
      </p:pic>
      <p:pic>
        <p:nvPicPr>
          <p:cNvPr id="56" name="Picture 14" descr="bechtel.png"/>
          <p:cNvPicPr>
            <a:picLocks noChangeAspect="1"/>
          </p:cNvPicPr>
          <p:nvPr/>
        </p:nvPicPr>
        <p:blipFill>
          <a:blip r:embed="rId8" cstate="screen"/>
          <a:srcRect/>
          <a:stretch>
            <a:fillRect/>
          </a:stretch>
        </p:blipFill>
        <p:spPr bwMode="auto">
          <a:xfrm>
            <a:off x="1480850" y="5410200"/>
            <a:ext cx="881349" cy="762000"/>
          </a:xfrm>
          <a:prstGeom prst="rect">
            <a:avLst/>
          </a:prstGeom>
          <a:noFill/>
          <a:ln w="9525">
            <a:noFill/>
            <a:miter lim="800000"/>
            <a:headEnd/>
            <a:tailEnd/>
          </a:ln>
        </p:spPr>
      </p:pic>
      <p:pic>
        <p:nvPicPr>
          <p:cNvPr id="57" name="Picture 23" descr="Bechtel Parsons Blue Grass logo.jpg"/>
          <p:cNvPicPr>
            <a:picLocks noChangeAspect="1"/>
          </p:cNvPicPr>
          <p:nvPr/>
        </p:nvPicPr>
        <p:blipFill>
          <a:blip r:embed="rId9" cstate="screen"/>
          <a:srcRect/>
          <a:stretch>
            <a:fillRect/>
          </a:stretch>
        </p:blipFill>
        <p:spPr bwMode="auto">
          <a:xfrm>
            <a:off x="6248400" y="5410200"/>
            <a:ext cx="1371600" cy="631658"/>
          </a:xfrm>
          <a:prstGeom prst="rect">
            <a:avLst/>
          </a:prstGeom>
          <a:noFill/>
          <a:ln w="9525">
            <a:noFill/>
            <a:miter lim="800000"/>
            <a:headEnd/>
            <a:tailEnd/>
          </a:ln>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10000" y="5715000"/>
            <a:ext cx="933025" cy="914400"/>
          </a:xfrm>
          <a:prstGeom prst="rect">
            <a:avLst/>
          </a:prstGeom>
        </p:spPr>
      </p:pic>
      <p:sp>
        <p:nvSpPr>
          <p:cNvPr id="27" name="TextBox 26"/>
          <p:cNvSpPr txBox="1"/>
          <p:nvPr/>
        </p:nvSpPr>
        <p:spPr>
          <a:xfrm>
            <a:off x="2413125" y="6611168"/>
            <a:ext cx="3701654" cy="253916"/>
          </a:xfrm>
          <a:prstGeom prst="rect">
            <a:avLst/>
          </a:prstGeom>
          <a:noFill/>
          <a:ln>
            <a:noFill/>
          </a:ln>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50" dirty="0" smtClean="0">
                <a:solidFill>
                  <a:schemeClr val="accent1"/>
                </a:solidFill>
              </a:rPr>
              <a:t>APPROVED FOR PUBLIC RELEASE – UNCLASSIFIED </a:t>
            </a:r>
            <a:endParaRPr lang="en-US" sz="1050" dirty="0">
              <a:solidFill>
                <a:schemeClr val="accent1"/>
              </a:solidFill>
            </a:endParaRPr>
          </a:p>
        </p:txBody>
      </p:sp>
    </p:spTree>
    <p:extLst>
      <p:ext uri="{BB962C8B-B14F-4D97-AF65-F5344CB8AC3E}">
        <p14:creationId xmlns:p14="http://schemas.microsoft.com/office/powerpoint/2010/main" val="320943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1000"/>
                                        <p:tgtEl>
                                          <p:spTgt spid="18"/>
                                        </p:tgtEl>
                                        <p:attrNameLst>
                                          <p:attrName>ppt_x</p:attrName>
                                        </p:attrNameLst>
                                      </p:cBhvr>
                                      <p:tavLst>
                                        <p:tav tm="0">
                                          <p:val>
                                            <p:strVal val="#ppt_x-#ppt_w*1.125000"/>
                                          </p:val>
                                        </p:tav>
                                        <p:tav tm="100000">
                                          <p:val>
                                            <p:strVal val="#ppt_x"/>
                                          </p:val>
                                        </p:tav>
                                      </p:tavLst>
                                    </p:anim>
                                    <p:animEffect transition="in" filter="wipe(right)">
                                      <p:cBhvr>
                                        <p:cTn id="15" dur="1000"/>
                                        <p:tgtEl>
                                          <p:spTgt spid="1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3000"/>
                            </p:stCondLst>
                            <p:childTnLst>
                              <p:par>
                                <p:cTn id="21" presetID="1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p:tgtEl>
                                          <p:spTgt spid="13"/>
                                        </p:tgtEl>
                                        <p:attrNameLst>
                                          <p:attrName>ppt_x</p:attrName>
                                        </p:attrNameLst>
                                      </p:cBhvr>
                                      <p:tavLst>
                                        <p:tav tm="0">
                                          <p:val>
                                            <p:strVal val="#ppt_x-#ppt_w*1.125000"/>
                                          </p:val>
                                        </p:tav>
                                        <p:tav tm="100000">
                                          <p:val>
                                            <p:strVal val="#ppt_x"/>
                                          </p:val>
                                        </p:tav>
                                      </p:tavLst>
                                    </p:anim>
                                    <p:animEffect transition="in" filter="wipe(right)">
                                      <p:cBhvr>
                                        <p:cTn id="24" dur="1000"/>
                                        <p:tgtEl>
                                          <p:spTgt spid="13"/>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par>
                          <p:cTn id="32" fill="hold">
                            <p:stCondLst>
                              <p:cond delay="5000"/>
                            </p:stCondLst>
                            <p:childTnLst>
                              <p:par>
                                <p:cTn id="33" presetID="1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p:tgtEl>
                                          <p:spTgt spid="21"/>
                                        </p:tgtEl>
                                        <p:attrNameLst>
                                          <p:attrName>ppt_x</p:attrName>
                                        </p:attrNameLst>
                                      </p:cBhvr>
                                      <p:tavLst>
                                        <p:tav tm="0">
                                          <p:val>
                                            <p:strVal val="#ppt_x-#ppt_w*1.125000"/>
                                          </p:val>
                                        </p:tav>
                                        <p:tav tm="100000">
                                          <p:val>
                                            <p:strVal val="#ppt_x"/>
                                          </p:val>
                                        </p:tav>
                                      </p:tavLst>
                                    </p:anim>
                                    <p:animEffect transition="in" filter="wipe(right)">
                                      <p:cBhvr>
                                        <p:cTn id="36" dur="1000"/>
                                        <p:tgtEl>
                                          <p:spTgt spid="21"/>
                                        </p:tgtEl>
                                      </p:cBhvr>
                                    </p:animEffect>
                                  </p:childTnLst>
                                </p:cTn>
                              </p:par>
                            </p:childTnLst>
                          </p:cTn>
                        </p:par>
                        <p:par>
                          <p:cTn id="37" fill="hold">
                            <p:stCondLst>
                              <p:cond delay="6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childTnLst>
                                </p:cTn>
                              </p:par>
                            </p:childTnLst>
                          </p:cTn>
                        </p:par>
                        <p:par>
                          <p:cTn id="41" fill="hold">
                            <p:stCondLst>
                              <p:cond delay="7000"/>
                            </p:stCondLst>
                            <p:childTnLst>
                              <p:par>
                                <p:cTn id="42" presetID="1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1000"/>
                                        <p:tgtEl>
                                          <p:spTgt spid="14"/>
                                        </p:tgtEl>
                                        <p:attrNameLst>
                                          <p:attrName>ppt_x</p:attrName>
                                        </p:attrNameLst>
                                      </p:cBhvr>
                                      <p:tavLst>
                                        <p:tav tm="0">
                                          <p:val>
                                            <p:strVal val="#ppt_x-#ppt_w*1.125000"/>
                                          </p:val>
                                        </p:tav>
                                        <p:tav tm="100000">
                                          <p:val>
                                            <p:strVal val="#ppt_x"/>
                                          </p:val>
                                        </p:tav>
                                      </p:tavLst>
                                    </p:anim>
                                    <p:animEffect transition="in" filter="wipe(right)">
                                      <p:cBhvr>
                                        <p:cTn id="45" dur="1000"/>
                                        <p:tgtEl>
                                          <p:spTgt spid="14"/>
                                        </p:tgtEl>
                                      </p:cBhvr>
                                    </p:animEffect>
                                  </p:childTnLst>
                                </p:cTn>
                              </p:par>
                            </p:childTnLst>
                          </p:cTn>
                        </p:par>
                        <p:par>
                          <p:cTn id="46" fill="hold">
                            <p:stCondLst>
                              <p:cond delay="8000"/>
                            </p:stCondLst>
                            <p:childTnLst>
                              <p:par>
                                <p:cTn id="47" presetID="12" presetClass="entr" presetSubtype="1"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1000"/>
                                        <p:tgtEl>
                                          <p:spTgt spid="58"/>
                                        </p:tgtEl>
                                        <p:attrNameLst>
                                          <p:attrName>ppt_y</p:attrName>
                                        </p:attrNameLst>
                                      </p:cBhvr>
                                      <p:tavLst>
                                        <p:tav tm="0">
                                          <p:val>
                                            <p:strVal val="#ppt_y-#ppt_h*1.125000"/>
                                          </p:val>
                                        </p:tav>
                                        <p:tav tm="100000">
                                          <p:val>
                                            <p:strVal val="#ppt_y"/>
                                          </p:val>
                                        </p:tav>
                                      </p:tavLst>
                                    </p:anim>
                                    <p:animEffect transition="in" filter="wipe(down)">
                                      <p:cBhvr>
                                        <p:cTn id="50" dur="1000"/>
                                        <p:tgtEl>
                                          <p:spTgt spid="58"/>
                                        </p:tgtEl>
                                      </p:cBhvr>
                                    </p:animEffect>
                                  </p:childTnLst>
                                </p:cTn>
                              </p:par>
                            </p:childTnLst>
                          </p:cTn>
                        </p:par>
                        <p:par>
                          <p:cTn id="51" fill="hold">
                            <p:stCondLst>
                              <p:cond delay="9000"/>
                            </p:stCondLst>
                            <p:childTnLst>
                              <p:par>
                                <p:cTn id="52" presetID="12" presetClass="entr" presetSubtype="1"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1000"/>
                                        <p:tgtEl>
                                          <p:spTgt spid="59"/>
                                        </p:tgtEl>
                                        <p:attrNameLst>
                                          <p:attrName>ppt_y</p:attrName>
                                        </p:attrNameLst>
                                      </p:cBhvr>
                                      <p:tavLst>
                                        <p:tav tm="0">
                                          <p:val>
                                            <p:strVal val="#ppt_y-#ppt_h*1.125000"/>
                                          </p:val>
                                        </p:tav>
                                        <p:tav tm="100000">
                                          <p:val>
                                            <p:strVal val="#ppt_y"/>
                                          </p:val>
                                        </p:tav>
                                      </p:tavLst>
                                    </p:anim>
                                    <p:animEffect transition="in" filter="wipe(down)">
                                      <p:cBhvr>
                                        <p:cTn id="55" dur="1000"/>
                                        <p:tgtEl>
                                          <p:spTgt spid="59"/>
                                        </p:tgtEl>
                                      </p:cBhvr>
                                    </p:animEffect>
                                  </p:childTnLst>
                                </p:cTn>
                              </p:par>
                            </p:childTnLst>
                          </p:cTn>
                        </p:par>
                        <p:par>
                          <p:cTn id="56" fill="hold">
                            <p:stCondLst>
                              <p:cond delay="10000"/>
                            </p:stCondLst>
                            <p:childTnLst>
                              <p:par>
                                <p:cTn id="57" presetID="12" presetClass="entr" presetSubtype="2"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1000"/>
                                        <p:tgtEl>
                                          <p:spTgt spid="53"/>
                                        </p:tgtEl>
                                        <p:attrNameLst>
                                          <p:attrName>ppt_x</p:attrName>
                                        </p:attrNameLst>
                                      </p:cBhvr>
                                      <p:tavLst>
                                        <p:tav tm="0">
                                          <p:val>
                                            <p:strVal val="#ppt_x+#ppt_w*1.125000"/>
                                          </p:val>
                                        </p:tav>
                                        <p:tav tm="100000">
                                          <p:val>
                                            <p:strVal val="#ppt_x"/>
                                          </p:val>
                                        </p:tav>
                                      </p:tavLst>
                                    </p:anim>
                                    <p:animEffect transition="in" filter="wipe(left)">
                                      <p:cBhvr>
                                        <p:cTn id="60" dur="1000"/>
                                        <p:tgtEl>
                                          <p:spTgt spid="53"/>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1000"/>
                                        <p:tgtEl>
                                          <p:spTgt spid="55"/>
                                        </p:tgtEl>
                                        <p:attrNameLst>
                                          <p:attrName>ppt_x</p:attrName>
                                        </p:attrNameLst>
                                      </p:cBhvr>
                                      <p:tavLst>
                                        <p:tav tm="0">
                                          <p:val>
                                            <p:strVal val="#ppt_x-#ppt_w*1.125000"/>
                                          </p:val>
                                        </p:tav>
                                        <p:tav tm="100000">
                                          <p:val>
                                            <p:strVal val="#ppt_x"/>
                                          </p:val>
                                        </p:tav>
                                      </p:tavLst>
                                    </p:anim>
                                    <p:animEffect transition="in" filter="wipe(right)">
                                      <p:cBhvr>
                                        <p:cTn id="64" dur="1000"/>
                                        <p:tgtEl>
                                          <p:spTgt spid="55"/>
                                        </p:tgtEl>
                                      </p:cBhvr>
                                    </p:animEffect>
                                  </p:childTnLst>
                                </p:cTn>
                              </p:par>
                            </p:childTnLst>
                          </p:cTn>
                        </p:par>
                        <p:par>
                          <p:cTn id="65" fill="hold">
                            <p:stCondLst>
                              <p:cond delay="11000"/>
                            </p:stCondLst>
                            <p:childTnLst>
                              <p:par>
                                <p:cTn id="66" presetID="10" presetClass="entr" presetSubtype="0"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1000"/>
                                        <p:tgtEl>
                                          <p:spTgt spid="56"/>
                                        </p:tgtEl>
                                      </p:cBhvr>
                                    </p:animEffect>
                                  </p:childTnLst>
                                </p:cTn>
                              </p:par>
                              <p:par>
                                <p:cTn id="69" presetID="10" presetClass="entr" presetSubtype="0" fill="hold"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childTnLst>
                                </p:cTn>
                              </p:par>
                            </p:childTnLst>
                          </p:cTn>
                        </p:par>
                        <p:par>
                          <p:cTn id="72" fill="hold">
                            <p:stCondLst>
                              <p:cond delay="12000"/>
                            </p:stCondLst>
                            <p:childTnLst>
                              <p:par>
                                <p:cTn id="73" presetID="1" presetClass="entr" presetSubtype="0"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par>
                          <p:cTn id="75" fill="hold">
                            <p:stCondLst>
                              <p:cond delay="12000"/>
                            </p:stCondLst>
                            <p:childTnLst>
                              <p:par>
                                <p:cTn id="76" presetID="47" presetClass="entr" presetSubtype="0"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1000" fill="hold"/>
                                        <p:tgtEl>
                                          <p:spTgt spid="26"/>
                                        </p:tgtEl>
                                        <p:attrNameLst>
                                          <p:attrName>ppt_y</p:attrName>
                                        </p:attrNameLst>
                                      </p:cBhvr>
                                      <p:tavLst>
                                        <p:tav tm="0">
                                          <p:val>
                                            <p:strVal val="#ppt_y-.1"/>
                                          </p:val>
                                        </p:tav>
                                        <p:tav tm="100000">
                                          <p:val>
                                            <p:strVal val="#ppt_y"/>
                                          </p:val>
                                        </p:tav>
                                      </p:tavLst>
                                    </p:anim>
                                  </p:childTnLst>
                                </p:cTn>
                              </p:par>
                            </p:childTnLst>
                          </p:cTn>
                        </p:par>
                        <p:par>
                          <p:cTn id="81" fill="hold">
                            <p:stCondLst>
                              <p:cond delay="13000"/>
                            </p:stCondLst>
                            <p:childTnLst>
                              <p:par>
                                <p:cTn id="82" presetID="47" presetClass="entr" presetSubtype="0"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3" grpId="0" animBg="1"/>
      <p:bldP spid="21" grpId="0" animBg="1"/>
      <p:bldP spid="18" grpId="0" animBg="1"/>
      <p:bldP spid="13" grpId="0" animBg="1"/>
      <p:bldP spid="9" grpId="0" animBg="1"/>
      <p:bldP spid="14"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76647" y="6406881"/>
            <a:ext cx="5806440" cy="215444"/>
          </a:xfrm>
          <a:prstGeom prst="rect">
            <a:avLst/>
          </a:prstGeom>
          <a:noFill/>
        </p:spPr>
        <p:txBody>
          <a:bodyPr wrap="square" rtlCol="0">
            <a:spAutoFit/>
          </a:bodyPr>
          <a:lstStyle/>
          <a:p>
            <a:pPr algn="r"/>
            <a:r>
              <a:rPr lang="en-US" sz="800" dirty="0" smtClean="0">
                <a:latin typeface="+mj-lt"/>
              </a:rPr>
              <a:t>* Percentage of entire original US stockpile, including U.S. Army Chemical Materials Activity sites not shown</a:t>
            </a:r>
            <a:endParaRPr lang="en-US" sz="800" dirty="0">
              <a:latin typeface="+mj-lt"/>
            </a:endParaRPr>
          </a:p>
        </p:txBody>
      </p:sp>
      <p:sp>
        <p:nvSpPr>
          <p:cNvPr id="5" name="Title 4"/>
          <p:cNvSpPr>
            <a:spLocks noGrp="1"/>
          </p:cNvSpPr>
          <p:nvPr>
            <p:ph type="title"/>
          </p:nvPr>
        </p:nvSpPr>
        <p:spPr>
          <a:xfrm>
            <a:off x="1387264" y="0"/>
            <a:ext cx="6553200" cy="1143000"/>
          </a:xfrm>
        </p:spPr>
        <p:txBody>
          <a:bodyPr/>
          <a:lstStyle/>
          <a:p>
            <a:pPr algn="ctr"/>
            <a:r>
              <a:rPr lang="en-US" dirty="0" smtClean="0"/>
              <a:t>PEO ACWA’s Chemical Demilitarization Program Role</a:t>
            </a:r>
            <a:endParaRPr lang="en-US" dirty="0">
              <a:solidFill>
                <a:schemeClr val="accent1"/>
              </a:solidFill>
            </a:endParaRPr>
          </a:p>
        </p:txBody>
      </p:sp>
      <p:sp>
        <p:nvSpPr>
          <p:cNvPr id="14" name="Slide Number Placeholder 13"/>
          <p:cNvSpPr>
            <a:spLocks noGrp="1"/>
          </p:cNvSpPr>
          <p:nvPr>
            <p:ph type="sldNum" sz="quarter" idx="10"/>
          </p:nvPr>
        </p:nvSpPr>
        <p:spPr/>
        <p:txBody>
          <a:bodyPr/>
          <a:lstStyle/>
          <a:p>
            <a:pPr>
              <a:defRPr/>
            </a:pPr>
            <a:fld id="{CA226315-9A52-412C-907A-EADEFBB2327C}" type="slidenum">
              <a:rPr lang="en-US" smtClean="0"/>
              <a:pPr>
                <a:defRPr/>
              </a:pPr>
              <a:t>3</a:t>
            </a:fld>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71600"/>
            <a:ext cx="8627684" cy="4654798"/>
          </a:xfrm>
          <a:prstGeom prst="rect">
            <a:avLst/>
          </a:prstGeom>
        </p:spPr>
      </p:pic>
      <p:sp>
        <p:nvSpPr>
          <p:cNvPr id="19" name="Slide Number Placeholder 13"/>
          <p:cNvSpPr txBox="1">
            <a:spLocks/>
          </p:cNvSpPr>
          <p:nvPr/>
        </p:nvSpPr>
        <p:spPr bwMode="auto">
          <a:xfrm>
            <a:off x="6553200" y="6629400"/>
            <a:ext cx="2590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A226315-9A52-412C-907A-EADEFBB2327C}" type="slidenum">
              <a:rPr lang="en-US" smtClean="0"/>
              <a:pPr>
                <a:defRPr/>
              </a:pPr>
              <a:t>3</a:t>
            </a:fld>
            <a:endParaRPr lang="en-US"/>
          </a:p>
        </p:txBody>
      </p:sp>
      <p:pic>
        <p:nvPicPr>
          <p:cNvPr id="20" name="Picture 19" descr="pueblo_munitions.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7200" y="2057400"/>
            <a:ext cx="1038611" cy="1038612"/>
          </a:xfrm>
          <a:prstGeom prst="rect">
            <a:avLst/>
          </a:prstGeom>
        </p:spPr>
      </p:pic>
      <p:grpSp>
        <p:nvGrpSpPr>
          <p:cNvPr id="21" name="Group 10"/>
          <p:cNvGrpSpPr/>
          <p:nvPr/>
        </p:nvGrpSpPr>
        <p:grpSpPr>
          <a:xfrm>
            <a:off x="6553200" y="1371600"/>
            <a:ext cx="1295400" cy="1882483"/>
            <a:chOff x="6400800" y="1524000"/>
            <a:chExt cx="1295400" cy="1882483"/>
          </a:xfrm>
        </p:grpSpPr>
        <p:pic>
          <p:nvPicPr>
            <p:cNvPr id="22" name="Picture 21" descr="bg_munitions.p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400800" y="2133600"/>
              <a:ext cx="1038611" cy="1038612"/>
            </a:xfrm>
            <a:prstGeom prst="rect">
              <a:avLst/>
            </a:prstGeom>
          </p:spPr>
        </p:pic>
        <p:pic>
          <p:nvPicPr>
            <p:cNvPr id="23" name="Picture 22" descr="rocket.pn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409161" y="1524000"/>
              <a:ext cx="287039" cy="1882483"/>
            </a:xfrm>
            <a:prstGeom prst="rect">
              <a:avLst/>
            </a:prstGeom>
          </p:spPr>
        </p:pic>
      </p:grpSp>
      <p:pic>
        <p:nvPicPr>
          <p:cNvPr id="24" name="Picture 23" descr="bechtel.png"/>
          <p:cNvPicPr>
            <a:picLocks noChangeAspect="1"/>
          </p:cNvPicPr>
          <p:nvPr/>
        </p:nvPicPr>
        <p:blipFill>
          <a:blip r:embed="rId7" cstate="screen"/>
          <a:srcRect/>
          <a:stretch>
            <a:fillRect/>
          </a:stretch>
        </p:blipFill>
        <p:spPr bwMode="auto">
          <a:xfrm>
            <a:off x="1371600" y="3357240"/>
            <a:ext cx="658978" cy="569443"/>
          </a:xfrm>
          <a:prstGeom prst="rect">
            <a:avLst/>
          </a:prstGeom>
          <a:noFill/>
          <a:ln w="9525">
            <a:noFill/>
            <a:miter lim="800000"/>
            <a:headEnd/>
            <a:tailEnd/>
          </a:ln>
        </p:spPr>
      </p:pic>
      <p:pic>
        <p:nvPicPr>
          <p:cNvPr id="25" name="Picture 23" descr="Bechtel Parsons Blue Grass logo.jpg"/>
          <p:cNvPicPr>
            <a:picLocks noChangeAspect="1"/>
          </p:cNvPicPr>
          <p:nvPr/>
        </p:nvPicPr>
        <p:blipFill>
          <a:blip r:embed="rId8" cstate="screen"/>
          <a:srcRect/>
          <a:stretch>
            <a:fillRect/>
          </a:stretch>
        </p:blipFill>
        <p:spPr bwMode="auto">
          <a:xfrm>
            <a:off x="4267200" y="3352800"/>
            <a:ext cx="1054608" cy="487463"/>
          </a:xfrm>
          <a:prstGeom prst="rect">
            <a:avLst/>
          </a:prstGeom>
          <a:noFill/>
          <a:ln w="9525">
            <a:noFill/>
            <a:miter lim="800000"/>
            <a:headEnd/>
            <a:tailEnd/>
          </a:ln>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9201" y="4167780"/>
            <a:ext cx="6606406" cy="2604886"/>
          </a:xfrm>
          <a:prstGeom prst="rect">
            <a:avLst/>
          </a:prstGeom>
        </p:spPr>
      </p:pic>
      <p:sp>
        <p:nvSpPr>
          <p:cNvPr id="16" name="TextBox 15"/>
          <p:cNvSpPr txBox="1"/>
          <p:nvPr/>
        </p:nvSpPr>
        <p:spPr>
          <a:xfrm>
            <a:off x="2660956" y="6619714"/>
            <a:ext cx="3701654" cy="253916"/>
          </a:xfrm>
          <a:prstGeom prst="rect">
            <a:avLst/>
          </a:prstGeom>
          <a:noFill/>
          <a:ln>
            <a:noFill/>
          </a:ln>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50" dirty="0" smtClean="0">
                <a:solidFill>
                  <a:schemeClr val="accent1"/>
                </a:solidFill>
              </a:rPr>
              <a:t>APPROVED FOR PUBLIC RELEASE – UNCLASSIFIED </a:t>
            </a:r>
            <a:endParaRPr lang="en-US" sz="105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solidFill>
                  <a:schemeClr val="accent1"/>
                </a:solidFill>
              </a:rPr>
              <a:t>PEO ACWA Project Stages </a:t>
            </a:r>
          </a:p>
        </p:txBody>
      </p:sp>
      <p:sp>
        <p:nvSpPr>
          <p:cNvPr id="2" name="Slide Number Placeholder 1"/>
          <p:cNvSpPr>
            <a:spLocks noGrp="1"/>
          </p:cNvSpPr>
          <p:nvPr>
            <p:ph type="sldNum" sz="quarter" idx="10"/>
          </p:nvPr>
        </p:nvSpPr>
        <p:spPr/>
        <p:txBody>
          <a:bodyPr/>
          <a:lstStyle/>
          <a:p>
            <a:pPr>
              <a:defRPr/>
            </a:pPr>
            <a:fld id="{B69E9914-D6C0-442E-8002-2AFA209B0180}" type="slidenum">
              <a:rPr lang="en-US" smtClean="0"/>
              <a:pPr>
                <a:defRPr/>
              </a:pPr>
              <a:t>4</a:t>
            </a:fld>
            <a:endParaRPr lang="en-US"/>
          </a:p>
        </p:txBody>
      </p:sp>
      <p:sp>
        <p:nvSpPr>
          <p:cNvPr id="7" name="Rectangle 6"/>
          <p:cNvSpPr/>
          <p:nvPr/>
        </p:nvSpPr>
        <p:spPr>
          <a:xfrm>
            <a:off x="381000" y="2072409"/>
            <a:ext cx="2667000" cy="1585191"/>
          </a:xfrm>
          <a:prstGeom prst="rect">
            <a:avLst/>
          </a:prstGeom>
          <a:gradFill flip="none" rotWithShape="1">
            <a:gsLst>
              <a:gs pos="0">
                <a:schemeClr val="accent1">
                  <a:tint val="50000"/>
                  <a:hueOff val="0"/>
                  <a:satOff val="0"/>
                  <a:lumOff val="0"/>
                </a:schemeClr>
              </a:gs>
              <a:gs pos="48000">
                <a:srgbClr val="FFFFFF"/>
              </a:gs>
            </a:gsLst>
            <a:lin ang="16200000" scaled="0"/>
            <a:tileRect/>
          </a:gradFill>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tIns="137160"/>
          <a:lstStyle/>
          <a:p>
            <a:r>
              <a:rPr lang="en-US" sz="1400" dirty="0">
                <a:solidFill>
                  <a:schemeClr val="tx1"/>
                </a:solidFill>
                <a:latin typeface="Arial Narrow"/>
                <a:cs typeface="Arial Narrow"/>
              </a:rPr>
              <a:t>Facility is specifically designed to safely and efficiently destroy chemical weapons. </a:t>
            </a:r>
          </a:p>
        </p:txBody>
      </p:sp>
      <p:grpSp>
        <p:nvGrpSpPr>
          <p:cNvPr id="3" name="Group 8"/>
          <p:cNvGrpSpPr/>
          <p:nvPr/>
        </p:nvGrpSpPr>
        <p:grpSpPr>
          <a:xfrm>
            <a:off x="381000" y="1846347"/>
            <a:ext cx="2667000" cy="272963"/>
            <a:chOff x="396522" y="19101"/>
            <a:chExt cx="1870887" cy="272963"/>
          </a:xfrm>
        </p:grpSpPr>
        <p:sp>
          <p:nvSpPr>
            <p:cNvPr id="10" name="Rectangle 9"/>
            <p:cNvSpPr/>
            <p:nvPr/>
          </p:nvSpPr>
          <p:spPr>
            <a:xfrm>
              <a:off x="396522" y="19101"/>
              <a:ext cx="1870887" cy="272963"/>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a:r>
                <a:rPr lang="en-US" sz="1600" b="1" dirty="0" smtClean="0"/>
                <a:t>1. DESIGN</a:t>
              </a:r>
              <a:endParaRPr lang="en-US" sz="1600" b="1" dirty="0"/>
            </a:p>
          </p:txBody>
        </p:sp>
        <p:sp>
          <p:nvSpPr>
            <p:cNvPr id="11" name="Rectangle 10"/>
            <p:cNvSpPr/>
            <p:nvPr/>
          </p:nvSpPr>
          <p:spPr>
            <a:xfrm>
              <a:off x="396522" y="19101"/>
              <a:ext cx="1870887" cy="272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a:p>
          </p:txBody>
        </p:sp>
      </p:grpSp>
      <p:sp>
        <p:nvSpPr>
          <p:cNvPr id="13" name="Rectangle 12"/>
          <p:cNvSpPr/>
          <p:nvPr/>
        </p:nvSpPr>
        <p:spPr>
          <a:xfrm>
            <a:off x="3352800" y="2072409"/>
            <a:ext cx="2667000" cy="1585191"/>
          </a:xfrm>
          <a:prstGeom prst="rect">
            <a:avLst/>
          </a:prstGeom>
          <a:gradFill flip="none" rotWithShape="1">
            <a:gsLst>
              <a:gs pos="0">
                <a:schemeClr val="accent1">
                  <a:tint val="50000"/>
                  <a:hueOff val="0"/>
                  <a:satOff val="0"/>
                  <a:lumOff val="0"/>
                </a:schemeClr>
              </a:gs>
              <a:gs pos="48000">
                <a:srgbClr val="FFFFFF"/>
              </a:gs>
            </a:gsLst>
            <a:lin ang="16200000" scaled="0"/>
            <a:tileRect/>
          </a:gradFill>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tIns="137160"/>
          <a:lstStyle/>
          <a:p>
            <a:r>
              <a:rPr lang="en-US" sz="1400" dirty="0">
                <a:solidFill>
                  <a:schemeClr val="tx1"/>
                </a:solidFill>
                <a:latin typeface="Arial Narrow"/>
                <a:cs typeface="Arial Narrow"/>
              </a:rPr>
              <a:t>Completed in three phases, construction will be led by a team that has </a:t>
            </a:r>
            <a:r>
              <a:rPr lang="en-US" sz="1400" dirty="0" smtClean="0">
                <a:solidFill>
                  <a:schemeClr val="tx1"/>
                </a:solidFill>
                <a:latin typeface="Arial Narrow"/>
                <a:cs typeface="Arial Narrow"/>
              </a:rPr>
              <a:t>successfully designed</a:t>
            </a:r>
            <a:r>
              <a:rPr lang="en-US" sz="1400" dirty="0">
                <a:solidFill>
                  <a:schemeClr val="tx1"/>
                </a:solidFill>
                <a:latin typeface="Arial Narrow"/>
                <a:cs typeface="Arial Narrow"/>
              </a:rPr>
              <a:t>, built and/or operated all of the existing chemical destruction facilities in the </a:t>
            </a:r>
            <a:r>
              <a:rPr lang="en-US" sz="1400" dirty="0" smtClean="0">
                <a:solidFill>
                  <a:schemeClr val="tx1"/>
                </a:solidFill>
                <a:latin typeface="Arial Narrow"/>
                <a:cs typeface="Arial Narrow"/>
              </a:rPr>
              <a:t>U.S.</a:t>
            </a:r>
            <a:endParaRPr lang="en-US" sz="1400" dirty="0">
              <a:solidFill>
                <a:schemeClr val="tx1"/>
              </a:solidFill>
              <a:latin typeface="Arial Narrow"/>
              <a:cs typeface="Arial Narrow"/>
            </a:endParaRPr>
          </a:p>
        </p:txBody>
      </p:sp>
      <p:grpSp>
        <p:nvGrpSpPr>
          <p:cNvPr id="4" name="Group 13"/>
          <p:cNvGrpSpPr/>
          <p:nvPr/>
        </p:nvGrpSpPr>
        <p:grpSpPr>
          <a:xfrm>
            <a:off x="3352800" y="1846347"/>
            <a:ext cx="2667000" cy="272963"/>
            <a:chOff x="396522" y="19101"/>
            <a:chExt cx="1870887" cy="272963"/>
          </a:xfrm>
        </p:grpSpPr>
        <p:sp>
          <p:nvSpPr>
            <p:cNvPr id="15" name="Rectangle 14"/>
            <p:cNvSpPr/>
            <p:nvPr/>
          </p:nvSpPr>
          <p:spPr>
            <a:xfrm>
              <a:off x="396522" y="19101"/>
              <a:ext cx="1870887" cy="272963"/>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a:r>
                <a:rPr lang="en-US" sz="1600" b="1" dirty="0" smtClean="0"/>
                <a:t>2. CONSTRUCTION</a:t>
              </a:r>
              <a:endParaRPr lang="en-US" sz="1600" b="1" dirty="0"/>
            </a:p>
          </p:txBody>
        </p:sp>
        <p:sp>
          <p:nvSpPr>
            <p:cNvPr id="16" name="Rectangle 15"/>
            <p:cNvSpPr/>
            <p:nvPr/>
          </p:nvSpPr>
          <p:spPr>
            <a:xfrm>
              <a:off x="396522" y="19101"/>
              <a:ext cx="1870887" cy="272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a:p>
          </p:txBody>
        </p:sp>
      </p:grpSp>
      <p:sp>
        <p:nvSpPr>
          <p:cNvPr id="17" name="Rectangle 16"/>
          <p:cNvSpPr/>
          <p:nvPr/>
        </p:nvSpPr>
        <p:spPr>
          <a:xfrm>
            <a:off x="6324600" y="2072409"/>
            <a:ext cx="2667000" cy="1585191"/>
          </a:xfrm>
          <a:prstGeom prst="rect">
            <a:avLst/>
          </a:prstGeom>
          <a:gradFill flip="none" rotWithShape="1">
            <a:gsLst>
              <a:gs pos="0">
                <a:schemeClr val="accent1">
                  <a:tint val="50000"/>
                  <a:hueOff val="0"/>
                  <a:satOff val="0"/>
                  <a:lumOff val="0"/>
                </a:schemeClr>
              </a:gs>
              <a:gs pos="48000">
                <a:srgbClr val="FFFFFF"/>
              </a:gs>
            </a:gsLst>
            <a:lin ang="16200000" scaled="0"/>
            <a:tileRect/>
          </a:gradFill>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tIns="137160"/>
          <a:lstStyle/>
          <a:p>
            <a:r>
              <a:rPr lang="en-US" sz="1400" dirty="0">
                <a:solidFill>
                  <a:schemeClr val="tx1"/>
                </a:solidFill>
                <a:latin typeface="Arial Narrow"/>
                <a:cs typeface="Arial Narrow"/>
              </a:rPr>
              <a:t>All machinery, equipment and processes are operated and tested with water or simulants to </a:t>
            </a:r>
            <a:r>
              <a:rPr lang="en-US" sz="1400" dirty="0" smtClean="0">
                <a:solidFill>
                  <a:schemeClr val="tx1"/>
                </a:solidFill>
                <a:latin typeface="Arial Narrow"/>
                <a:cs typeface="Arial Narrow"/>
              </a:rPr>
              <a:t>ensure</a:t>
            </a:r>
          </a:p>
          <a:p>
            <a:r>
              <a:rPr lang="en-US" sz="1400" dirty="0" smtClean="0">
                <a:solidFill>
                  <a:schemeClr val="tx1"/>
                </a:solidFill>
                <a:latin typeface="Arial Narrow"/>
                <a:cs typeface="Arial Narrow"/>
              </a:rPr>
              <a:t>they </a:t>
            </a:r>
            <a:r>
              <a:rPr lang="en-US" sz="1400" dirty="0">
                <a:solidFill>
                  <a:schemeClr val="tx1"/>
                </a:solidFill>
                <a:latin typeface="Arial Narrow"/>
                <a:cs typeface="Arial Narrow"/>
              </a:rPr>
              <a:t>function together as an integrated system.</a:t>
            </a:r>
          </a:p>
        </p:txBody>
      </p:sp>
      <p:grpSp>
        <p:nvGrpSpPr>
          <p:cNvPr id="5" name="Group 17"/>
          <p:cNvGrpSpPr/>
          <p:nvPr/>
        </p:nvGrpSpPr>
        <p:grpSpPr>
          <a:xfrm>
            <a:off x="6324600" y="1846347"/>
            <a:ext cx="2667000" cy="272963"/>
            <a:chOff x="396522" y="19101"/>
            <a:chExt cx="1870887" cy="272963"/>
          </a:xfrm>
        </p:grpSpPr>
        <p:sp>
          <p:nvSpPr>
            <p:cNvPr id="19" name="Rectangle 18"/>
            <p:cNvSpPr/>
            <p:nvPr/>
          </p:nvSpPr>
          <p:spPr>
            <a:xfrm>
              <a:off x="396522" y="19101"/>
              <a:ext cx="1870887" cy="272963"/>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a:r>
                <a:rPr lang="en-US" sz="1600" b="1" dirty="0" smtClean="0"/>
                <a:t>3. SYSTEMIZATION</a:t>
              </a:r>
              <a:endParaRPr lang="en-US" sz="1600" b="1" dirty="0"/>
            </a:p>
          </p:txBody>
        </p:sp>
        <p:sp>
          <p:nvSpPr>
            <p:cNvPr id="20" name="Rectangle 19"/>
            <p:cNvSpPr/>
            <p:nvPr/>
          </p:nvSpPr>
          <p:spPr>
            <a:xfrm>
              <a:off x="396522" y="19101"/>
              <a:ext cx="1870887" cy="272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a:p>
          </p:txBody>
        </p:sp>
      </p:grpSp>
      <p:sp>
        <p:nvSpPr>
          <p:cNvPr id="21" name="Rectangle 20"/>
          <p:cNvSpPr/>
          <p:nvPr/>
        </p:nvSpPr>
        <p:spPr>
          <a:xfrm>
            <a:off x="381000" y="4510809"/>
            <a:ext cx="2667000" cy="1585191"/>
          </a:xfrm>
          <a:prstGeom prst="rect">
            <a:avLst/>
          </a:prstGeom>
          <a:gradFill flip="none" rotWithShape="1">
            <a:gsLst>
              <a:gs pos="0">
                <a:schemeClr val="accent1">
                  <a:tint val="50000"/>
                  <a:hueOff val="0"/>
                  <a:satOff val="0"/>
                  <a:lumOff val="0"/>
                </a:schemeClr>
              </a:gs>
              <a:gs pos="48000">
                <a:srgbClr val="FFFFFF"/>
              </a:gs>
            </a:gsLst>
            <a:lin ang="16200000" scaled="0"/>
            <a:tileRect/>
          </a:gradFill>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tIns="137160"/>
          <a:lstStyle/>
          <a:p>
            <a:r>
              <a:rPr lang="en-US" sz="1400" dirty="0">
                <a:solidFill>
                  <a:schemeClr val="tx1"/>
                </a:solidFill>
                <a:latin typeface="Arial Narrow"/>
                <a:cs typeface="Arial Narrow"/>
              </a:rPr>
              <a:t>Once systemization is satisfactorily completed, pilot testing begins with the gradual introduction of actual agent-filled munitions into the system.</a:t>
            </a:r>
          </a:p>
        </p:txBody>
      </p:sp>
      <p:grpSp>
        <p:nvGrpSpPr>
          <p:cNvPr id="6" name="Group 21"/>
          <p:cNvGrpSpPr/>
          <p:nvPr/>
        </p:nvGrpSpPr>
        <p:grpSpPr>
          <a:xfrm>
            <a:off x="381000" y="4284747"/>
            <a:ext cx="2667000" cy="272963"/>
            <a:chOff x="396522" y="19101"/>
            <a:chExt cx="1870887" cy="272963"/>
          </a:xfrm>
        </p:grpSpPr>
        <p:sp>
          <p:nvSpPr>
            <p:cNvPr id="23" name="Rectangle 22"/>
            <p:cNvSpPr/>
            <p:nvPr/>
          </p:nvSpPr>
          <p:spPr>
            <a:xfrm>
              <a:off x="396522" y="19101"/>
              <a:ext cx="1870887" cy="272963"/>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a:r>
                <a:rPr lang="en-US" sz="1600" b="1" dirty="0" smtClean="0"/>
                <a:t>4. PILOT </a:t>
              </a:r>
              <a:r>
                <a:rPr lang="en-US" sz="1600" b="1" dirty="0"/>
                <a:t>TESTING</a:t>
              </a:r>
            </a:p>
          </p:txBody>
        </p:sp>
        <p:sp>
          <p:nvSpPr>
            <p:cNvPr id="24" name="Rectangle 23"/>
            <p:cNvSpPr/>
            <p:nvPr/>
          </p:nvSpPr>
          <p:spPr>
            <a:xfrm>
              <a:off x="396522" y="19101"/>
              <a:ext cx="1870887" cy="272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a:p>
          </p:txBody>
        </p:sp>
      </p:grpSp>
      <p:sp>
        <p:nvSpPr>
          <p:cNvPr id="25" name="Rectangle 24"/>
          <p:cNvSpPr/>
          <p:nvPr/>
        </p:nvSpPr>
        <p:spPr>
          <a:xfrm>
            <a:off x="3352800" y="4510809"/>
            <a:ext cx="2667000" cy="1585191"/>
          </a:xfrm>
          <a:prstGeom prst="rect">
            <a:avLst/>
          </a:prstGeom>
          <a:gradFill flip="none" rotWithShape="1">
            <a:gsLst>
              <a:gs pos="0">
                <a:schemeClr val="accent1">
                  <a:tint val="50000"/>
                  <a:hueOff val="0"/>
                  <a:satOff val="0"/>
                  <a:lumOff val="0"/>
                </a:schemeClr>
              </a:gs>
              <a:gs pos="48000">
                <a:srgbClr val="FFFFFF"/>
              </a:gs>
            </a:gsLst>
            <a:lin ang="16200000" scaled="0"/>
            <a:tileRect/>
          </a:gradFill>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tIns="137160"/>
          <a:lstStyle/>
          <a:p>
            <a:r>
              <a:rPr lang="en-US" sz="1400" dirty="0">
                <a:solidFill>
                  <a:schemeClr val="tx1"/>
                </a:solidFill>
                <a:latin typeface="Arial Narrow"/>
                <a:cs typeface="Arial Narrow"/>
              </a:rPr>
              <a:t>Once pilot testing has been successfully demonstrated and is proven to be in compliance with all safety requirements and environmental permits, the remaining chemical weapons are destroyed.</a:t>
            </a:r>
          </a:p>
        </p:txBody>
      </p:sp>
      <p:grpSp>
        <p:nvGrpSpPr>
          <p:cNvPr id="8" name="Group 25"/>
          <p:cNvGrpSpPr/>
          <p:nvPr/>
        </p:nvGrpSpPr>
        <p:grpSpPr>
          <a:xfrm>
            <a:off x="3352800" y="4284747"/>
            <a:ext cx="2667000" cy="272963"/>
            <a:chOff x="396522" y="19101"/>
            <a:chExt cx="1870887" cy="272963"/>
          </a:xfrm>
        </p:grpSpPr>
        <p:sp>
          <p:nvSpPr>
            <p:cNvPr id="27" name="Rectangle 26"/>
            <p:cNvSpPr/>
            <p:nvPr/>
          </p:nvSpPr>
          <p:spPr>
            <a:xfrm>
              <a:off x="396522" y="19101"/>
              <a:ext cx="1870887" cy="272963"/>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a:r>
                <a:rPr lang="en-US" sz="1600" b="1" dirty="0" smtClean="0"/>
                <a:t>5. OPERATIONS</a:t>
              </a:r>
              <a:endParaRPr lang="en-US" sz="1600" b="1" dirty="0"/>
            </a:p>
          </p:txBody>
        </p:sp>
        <p:sp>
          <p:nvSpPr>
            <p:cNvPr id="28" name="Rectangle 27"/>
            <p:cNvSpPr/>
            <p:nvPr/>
          </p:nvSpPr>
          <p:spPr>
            <a:xfrm>
              <a:off x="396522" y="19101"/>
              <a:ext cx="1870887" cy="272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a:p>
          </p:txBody>
        </p:sp>
      </p:grpSp>
      <p:sp>
        <p:nvSpPr>
          <p:cNvPr id="29" name="Rectangle 28"/>
          <p:cNvSpPr/>
          <p:nvPr/>
        </p:nvSpPr>
        <p:spPr>
          <a:xfrm>
            <a:off x="6324600" y="4510809"/>
            <a:ext cx="2667000" cy="1585191"/>
          </a:xfrm>
          <a:prstGeom prst="rect">
            <a:avLst/>
          </a:prstGeom>
          <a:gradFill flip="none" rotWithShape="1">
            <a:gsLst>
              <a:gs pos="0">
                <a:schemeClr val="accent1">
                  <a:tint val="50000"/>
                  <a:hueOff val="0"/>
                  <a:satOff val="0"/>
                  <a:lumOff val="0"/>
                </a:schemeClr>
              </a:gs>
              <a:gs pos="48000">
                <a:srgbClr val="FFFFFF"/>
              </a:gs>
            </a:gsLst>
            <a:lin ang="16200000" scaled="0"/>
            <a:tileRect/>
          </a:gradFill>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tIns="137160"/>
          <a:lstStyle/>
          <a:p>
            <a:r>
              <a:rPr lang="en-US" sz="1400" dirty="0">
                <a:solidFill>
                  <a:schemeClr val="tx1"/>
                </a:solidFill>
                <a:latin typeface="Arial Narrow"/>
                <a:cs typeface="Arial Narrow"/>
              </a:rPr>
              <a:t>Operations are complete, and the facility is closed. Equipment is dismantled, decontaminated and removed in accordance with agreements between the </a:t>
            </a:r>
            <a:r>
              <a:rPr lang="en-US" sz="1400" dirty="0" smtClean="0">
                <a:solidFill>
                  <a:schemeClr val="tx1"/>
                </a:solidFill>
                <a:latin typeface="Arial Narrow"/>
                <a:cs typeface="Arial Narrow"/>
              </a:rPr>
              <a:t>state and </a:t>
            </a:r>
            <a:r>
              <a:rPr lang="en-US" sz="1400" dirty="0">
                <a:solidFill>
                  <a:schemeClr val="tx1"/>
                </a:solidFill>
                <a:latin typeface="Arial Narrow"/>
                <a:cs typeface="Arial Narrow"/>
              </a:rPr>
              <a:t>the U.S. Army.</a:t>
            </a:r>
          </a:p>
        </p:txBody>
      </p:sp>
      <p:grpSp>
        <p:nvGrpSpPr>
          <p:cNvPr id="9" name="Group 29"/>
          <p:cNvGrpSpPr/>
          <p:nvPr/>
        </p:nvGrpSpPr>
        <p:grpSpPr>
          <a:xfrm>
            <a:off x="6324600" y="4284747"/>
            <a:ext cx="2667000" cy="272963"/>
            <a:chOff x="396522" y="19101"/>
            <a:chExt cx="1870887" cy="272963"/>
          </a:xfrm>
        </p:grpSpPr>
        <p:sp>
          <p:nvSpPr>
            <p:cNvPr id="31" name="Rectangle 30"/>
            <p:cNvSpPr/>
            <p:nvPr/>
          </p:nvSpPr>
          <p:spPr>
            <a:xfrm>
              <a:off x="396522" y="19101"/>
              <a:ext cx="1870887" cy="272963"/>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nchorCtr="0"/>
            <a:lstStyle/>
            <a:p>
              <a:pPr algn="ctr"/>
              <a:r>
                <a:rPr lang="en-US" sz="1600" b="1" dirty="0" smtClean="0"/>
                <a:t>6. CLOSURE</a:t>
              </a:r>
              <a:endParaRPr lang="en-US" sz="1600" b="1" dirty="0"/>
            </a:p>
          </p:txBody>
        </p:sp>
        <p:sp>
          <p:nvSpPr>
            <p:cNvPr id="32" name="Rectangle 31"/>
            <p:cNvSpPr/>
            <p:nvPr/>
          </p:nvSpPr>
          <p:spPr>
            <a:xfrm>
              <a:off x="396522" y="19101"/>
              <a:ext cx="1870887" cy="272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a:p>
          </p:txBody>
        </p:sp>
      </p:grpSp>
      <p:grpSp>
        <p:nvGrpSpPr>
          <p:cNvPr id="12" name="Group 37"/>
          <p:cNvGrpSpPr/>
          <p:nvPr/>
        </p:nvGrpSpPr>
        <p:grpSpPr>
          <a:xfrm>
            <a:off x="5981700" y="2590800"/>
            <a:ext cx="381000" cy="381000"/>
            <a:chOff x="2971800" y="3142558"/>
            <a:chExt cx="381000" cy="381000"/>
          </a:xfrm>
        </p:grpSpPr>
        <p:sp>
          <p:nvSpPr>
            <p:cNvPr id="35" name="Connector 34"/>
            <p:cNvSpPr/>
            <p:nvPr/>
          </p:nvSpPr>
          <p:spPr>
            <a:xfrm>
              <a:off x="2971800" y="3142558"/>
              <a:ext cx="381000" cy="38100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35"/>
            <p:cNvSpPr/>
            <p:nvPr/>
          </p:nvSpPr>
          <p:spPr>
            <a:xfrm>
              <a:off x="3019771" y="3190529"/>
              <a:ext cx="285058" cy="285058"/>
            </a:xfrm>
            <a:prstGeom prst="rightArrow">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14" name="Group 38"/>
          <p:cNvGrpSpPr/>
          <p:nvPr/>
        </p:nvGrpSpPr>
        <p:grpSpPr>
          <a:xfrm>
            <a:off x="3009900" y="2590800"/>
            <a:ext cx="381000" cy="381000"/>
            <a:chOff x="2971800" y="3142558"/>
            <a:chExt cx="381000" cy="381000"/>
          </a:xfrm>
        </p:grpSpPr>
        <p:sp>
          <p:nvSpPr>
            <p:cNvPr id="40" name="Connector 39"/>
            <p:cNvSpPr/>
            <p:nvPr/>
          </p:nvSpPr>
          <p:spPr>
            <a:xfrm>
              <a:off x="2971800" y="3142558"/>
              <a:ext cx="381000" cy="38100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Arrow 40"/>
            <p:cNvSpPr/>
            <p:nvPr/>
          </p:nvSpPr>
          <p:spPr>
            <a:xfrm>
              <a:off x="3019771" y="3190529"/>
              <a:ext cx="285058" cy="285058"/>
            </a:xfrm>
            <a:prstGeom prst="rightArrow">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18" name="Group 41"/>
          <p:cNvGrpSpPr/>
          <p:nvPr/>
        </p:nvGrpSpPr>
        <p:grpSpPr>
          <a:xfrm>
            <a:off x="5981700" y="5029200"/>
            <a:ext cx="381000" cy="381000"/>
            <a:chOff x="2971800" y="3142558"/>
            <a:chExt cx="381000" cy="381000"/>
          </a:xfrm>
        </p:grpSpPr>
        <p:sp>
          <p:nvSpPr>
            <p:cNvPr id="43" name="Connector 42"/>
            <p:cNvSpPr/>
            <p:nvPr/>
          </p:nvSpPr>
          <p:spPr>
            <a:xfrm>
              <a:off x="2971800" y="3142558"/>
              <a:ext cx="381000" cy="38100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ight Arrow 43"/>
            <p:cNvSpPr/>
            <p:nvPr/>
          </p:nvSpPr>
          <p:spPr>
            <a:xfrm>
              <a:off x="3019771" y="3190529"/>
              <a:ext cx="285058" cy="285058"/>
            </a:xfrm>
            <a:prstGeom prst="rightArrow">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22" name="Group 44"/>
          <p:cNvGrpSpPr/>
          <p:nvPr/>
        </p:nvGrpSpPr>
        <p:grpSpPr>
          <a:xfrm>
            <a:off x="3009900" y="5029200"/>
            <a:ext cx="381000" cy="381000"/>
            <a:chOff x="2971800" y="3142558"/>
            <a:chExt cx="381000" cy="381000"/>
          </a:xfrm>
        </p:grpSpPr>
        <p:sp>
          <p:nvSpPr>
            <p:cNvPr id="46" name="Connector 45"/>
            <p:cNvSpPr/>
            <p:nvPr/>
          </p:nvSpPr>
          <p:spPr>
            <a:xfrm>
              <a:off x="2971800" y="3142558"/>
              <a:ext cx="381000" cy="38100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ight Arrow 46"/>
            <p:cNvSpPr/>
            <p:nvPr/>
          </p:nvSpPr>
          <p:spPr>
            <a:xfrm>
              <a:off x="3019771" y="3190529"/>
              <a:ext cx="285058" cy="285058"/>
            </a:xfrm>
            <a:prstGeom prst="rightArrow">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26" name="Group 47"/>
          <p:cNvGrpSpPr/>
          <p:nvPr/>
        </p:nvGrpSpPr>
        <p:grpSpPr>
          <a:xfrm>
            <a:off x="8763000" y="2590800"/>
            <a:ext cx="381000" cy="381000"/>
            <a:chOff x="2971800" y="3142558"/>
            <a:chExt cx="381000" cy="381000"/>
          </a:xfrm>
        </p:grpSpPr>
        <p:sp>
          <p:nvSpPr>
            <p:cNvPr id="49" name="Connector 34"/>
            <p:cNvSpPr/>
            <p:nvPr/>
          </p:nvSpPr>
          <p:spPr>
            <a:xfrm>
              <a:off x="2971800" y="3142558"/>
              <a:ext cx="381000" cy="38100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ight Arrow 49"/>
            <p:cNvSpPr/>
            <p:nvPr/>
          </p:nvSpPr>
          <p:spPr>
            <a:xfrm>
              <a:off x="3019771" y="3190529"/>
              <a:ext cx="285058" cy="285058"/>
            </a:xfrm>
            <a:prstGeom prst="rightArrow">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30" name="Group 50"/>
          <p:cNvGrpSpPr/>
          <p:nvPr/>
        </p:nvGrpSpPr>
        <p:grpSpPr>
          <a:xfrm>
            <a:off x="76200" y="5029200"/>
            <a:ext cx="381000" cy="381000"/>
            <a:chOff x="2971800" y="3142558"/>
            <a:chExt cx="381000" cy="381000"/>
          </a:xfrm>
        </p:grpSpPr>
        <p:sp>
          <p:nvSpPr>
            <p:cNvPr id="52" name="Connector 34"/>
            <p:cNvSpPr/>
            <p:nvPr/>
          </p:nvSpPr>
          <p:spPr>
            <a:xfrm>
              <a:off x="2971800" y="3142558"/>
              <a:ext cx="381000" cy="38100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ight Arrow 52"/>
            <p:cNvSpPr/>
            <p:nvPr/>
          </p:nvSpPr>
          <p:spPr>
            <a:xfrm>
              <a:off x="3019771" y="3190529"/>
              <a:ext cx="285058" cy="285058"/>
            </a:xfrm>
            <a:prstGeom prst="rightArrow">
              <a:avLst/>
            </a:prstGeom>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Tree>
    <p:extLst>
      <p:ext uri="{BB962C8B-B14F-4D97-AF65-F5344CB8AC3E}">
        <p14:creationId xmlns:p14="http://schemas.microsoft.com/office/powerpoint/2010/main" val="60845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55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par>
                          <p:cTn id="46" fill="hold">
                            <p:stCondLst>
                              <p:cond delay="6500"/>
                            </p:stCondLst>
                            <p:childTnLst>
                              <p:par>
                                <p:cTn id="47" presetID="22" presetClass="entr" presetSubtype="1"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1000"/>
                                        <p:tgtEl>
                                          <p:spTgt spid="21"/>
                                        </p:tgtEl>
                                      </p:cBhvr>
                                    </p:animEffect>
                                  </p:childTnLst>
                                </p:cTn>
                              </p:par>
                            </p:childTnLst>
                          </p:cTn>
                        </p:par>
                        <p:par>
                          <p:cTn id="50" fill="hold">
                            <p:stCondLst>
                              <p:cond delay="7500"/>
                            </p:stCondLst>
                            <p:childTnLst>
                              <p:par>
                                <p:cTn id="51" presetID="10"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par>
                          <p:cTn id="54" fill="hold">
                            <p:stCondLst>
                              <p:cond delay="8000"/>
                            </p:stCondLst>
                            <p:childTnLst>
                              <p:par>
                                <p:cTn id="55" presetID="1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childTnLst>
                                </p:cTn>
                              </p:par>
                            </p:childTnLst>
                          </p:cTn>
                        </p:par>
                        <p:par>
                          <p:cTn id="58" fill="hold">
                            <p:stCondLst>
                              <p:cond delay="90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9500"/>
                            </p:stCondLst>
                            <p:childTnLst>
                              <p:par>
                                <p:cTn id="63" presetID="10" presetClass="entr" presetSubtype="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par>
                          <p:cTn id="66" fill="hold">
                            <p:stCondLst>
                              <p:cond delay="10000"/>
                            </p:stCondLst>
                            <p:childTnLst>
                              <p:par>
                                <p:cTn id="67" presetID="10" presetClass="entr" presetSubtype="0"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1000"/>
                                        <p:tgtEl>
                                          <p:spTgt spid="9"/>
                                        </p:tgtEl>
                                      </p:cBhvr>
                                    </p:animEffect>
                                  </p:childTnLst>
                                </p:cTn>
                              </p:par>
                            </p:childTnLst>
                          </p:cTn>
                        </p:par>
                        <p:par>
                          <p:cTn id="70" fill="hold">
                            <p:stCondLst>
                              <p:cond delay="11000"/>
                            </p:stCondLst>
                            <p:childTnLst>
                              <p:par>
                                <p:cTn id="71" presetID="22" presetClass="entr" presetSubtype="1"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up)">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7" grpId="0" animBg="1"/>
      <p:bldP spid="21" grpId="0" animBg="1"/>
      <p:bldP spid="25"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srcRect/>
          <a:stretch/>
        </p:blipFill>
        <p:spPr>
          <a:xfrm>
            <a:off x="228599" y="1371600"/>
            <a:ext cx="8861304" cy="5086662"/>
          </a:xfrm>
          <a:prstGeom prst="rect">
            <a:avLst/>
          </a:prstGeom>
          <a:ln w="9525" cmpd="sng">
            <a:noFill/>
          </a:ln>
        </p:spPr>
      </p:pic>
      <p:sp>
        <p:nvSpPr>
          <p:cNvPr id="5" name="Title 1"/>
          <p:cNvSpPr>
            <a:spLocks noGrp="1"/>
          </p:cNvSpPr>
          <p:nvPr>
            <p:ph type="title"/>
          </p:nvPr>
        </p:nvSpPr>
        <p:spPr/>
        <p:txBody>
          <a:bodyPr/>
          <a:lstStyle/>
          <a:p>
            <a:pPr eaLnBrk="1" hangingPunct="1">
              <a:lnSpc>
                <a:spcPts val="2400"/>
              </a:lnSpc>
              <a:defRPr/>
            </a:pPr>
            <a:r>
              <a:rPr lang="en-US" sz="2400" dirty="0" smtClean="0">
                <a:solidFill>
                  <a:schemeClr val="accent1"/>
                </a:solidFill>
                <a:latin typeface="+mj-lt"/>
              </a:rPr>
              <a:t>Pueblo Chemical Agent-Destruction </a:t>
            </a:r>
            <a:br>
              <a:rPr lang="en-US" sz="2400" dirty="0" smtClean="0">
                <a:solidFill>
                  <a:schemeClr val="accent1"/>
                </a:solidFill>
                <a:latin typeface="+mj-lt"/>
              </a:rPr>
            </a:br>
            <a:r>
              <a:rPr lang="en-US" sz="2400" dirty="0" smtClean="0">
                <a:solidFill>
                  <a:schemeClr val="accent1"/>
                </a:solidFill>
                <a:latin typeface="+mj-lt"/>
              </a:rPr>
              <a:t>Pilot Plant (PCAPP)</a:t>
            </a:r>
            <a:endParaRPr lang="en-US" sz="2400" dirty="0">
              <a:solidFill>
                <a:schemeClr val="accent1"/>
              </a:solidFill>
              <a:latin typeface="+mj-lt"/>
            </a:endParaRPr>
          </a:p>
        </p:txBody>
      </p:sp>
      <p:sp>
        <p:nvSpPr>
          <p:cNvPr id="85" name="Slide Number Placeholder 3"/>
          <p:cNvSpPr txBox="1">
            <a:spLocks/>
          </p:cNvSpPr>
          <p:nvPr/>
        </p:nvSpPr>
        <p:spPr bwMode="auto">
          <a:xfrm>
            <a:off x="7010400" y="6623050"/>
            <a:ext cx="2133600" cy="2349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5C43913-B3EF-4DE4-B40F-CE6EB532B989}" type="slidenum">
              <a:rPr kumimoji="0" lang="en-US" sz="900" b="1"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900" b="1" i="0" u="none" strike="noStrike" kern="1200" cap="none" spc="0" normalizeH="0" baseline="0" noProof="0" dirty="0">
              <a:ln>
                <a:noFill/>
              </a:ln>
              <a:solidFill>
                <a:schemeClr val="tx1"/>
              </a:solidFill>
              <a:effectLst/>
              <a:uLnTx/>
              <a:uFillTx/>
              <a:latin typeface="Verdana" pitchFamily="34" charset="0"/>
              <a:ea typeface="+mn-ea"/>
              <a:cs typeface="+mn-cs"/>
            </a:endParaRPr>
          </a:p>
        </p:txBody>
      </p:sp>
      <p:sp>
        <p:nvSpPr>
          <p:cNvPr id="28" name="Rectangular Callout 27"/>
          <p:cNvSpPr/>
          <p:nvPr/>
        </p:nvSpPr>
        <p:spPr>
          <a:xfrm>
            <a:off x="1600200" y="3657600"/>
            <a:ext cx="1981200" cy="304800"/>
          </a:xfrm>
          <a:prstGeom prst="wedgeRectCallout">
            <a:avLst>
              <a:gd name="adj1" fmla="val 28221"/>
              <a:gd name="adj2" fmla="val -267094"/>
            </a:avLst>
          </a:prstGeom>
          <a:gradFill>
            <a:gsLst>
              <a:gs pos="0">
                <a:schemeClr val="accent1">
                  <a:shade val="51000"/>
                  <a:satMod val="130000"/>
                  <a:alpha val="74000"/>
                </a:schemeClr>
              </a:gs>
              <a:gs pos="80000">
                <a:schemeClr val="accent1">
                  <a:shade val="93000"/>
                  <a:satMod val="130000"/>
                  <a:alpha val="80000"/>
                </a:schemeClr>
              </a:gs>
              <a:gs pos="100000">
                <a:schemeClr val="accent1">
                  <a:shade val="94000"/>
                  <a:satMod val="135000"/>
                </a:schemeClr>
              </a:gs>
            </a:gsLst>
          </a:gra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dirty="0">
                <a:latin typeface="Arial Narrow"/>
                <a:cs typeface="Arial Narrow"/>
              </a:rPr>
              <a:t>Enhanced Reconfiguration Building </a:t>
            </a:r>
          </a:p>
        </p:txBody>
      </p:sp>
      <p:sp>
        <p:nvSpPr>
          <p:cNvPr id="29" name="Rectangular Callout 28"/>
          <p:cNvSpPr/>
          <p:nvPr/>
        </p:nvSpPr>
        <p:spPr>
          <a:xfrm>
            <a:off x="762000" y="5486400"/>
            <a:ext cx="1600200" cy="304800"/>
          </a:xfrm>
          <a:prstGeom prst="wedgeRectCallout">
            <a:avLst>
              <a:gd name="adj1" fmla="val 69139"/>
              <a:gd name="adj2" fmla="val -284740"/>
            </a:avLst>
          </a:prstGeom>
          <a:gradFill>
            <a:gsLst>
              <a:gs pos="0">
                <a:schemeClr val="accent1">
                  <a:shade val="51000"/>
                  <a:satMod val="130000"/>
                  <a:alpha val="72000"/>
                </a:schemeClr>
              </a:gs>
              <a:gs pos="80000">
                <a:schemeClr val="accent1">
                  <a:shade val="93000"/>
                  <a:satMod val="130000"/>
                  <a:alpha val="80000"/>
                </a:schemeClr>
              </a:gs>
              <a:gs pos="100000">
                <a:schemeClr val="accent1">
                  <a:shade val="94000"/>
                  <a:satMod val="135000"/>
                </a:schemeClr>
              </a:gs>
            </a:gsLst>
          </a:gra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dirty="0">
                <a:latin typeface="Arial Narrow"/>
                <a:cs typeface="Arial Narrow"/>
              </a:rPr>
              <a:t>Munitions Service Magazine</a:t>
            </a:r>
          </a:p>
        </p:txBody>
      </p:sp>
      <p:sp>
        <p:nvSpPr>
          <p:cNvPr id="30" name="Rectangular Callout 29"/>
          <p:cNvSpPr/>
          <p:nvPr/>
        </p:nvSpPr>
        <p:spPr>
          <a:xfrm>
            <a:off x="4800600" y="1524000"/>
            <a:ext cx="1981200" cy="304800"/>
          </a:xfrm>
          <a:prstGeom prst="wedgeRectCallout">
            <a:avLst>
              <a:gd name="adj1" fmla="val -38486"/>
              <a:gd name="adj2" fmla="val 233104"/>
            </a:avLst>
          </a:prstGeom>
          <a:gradFill>
            <a:gsLst>
              <a:gs pos="0">
                <a:schemeClr val="accent1">
                  <a:shade val="51000"/>
                  <a:satMod val="130000"/>
                  <a:alpha val="36000"/>
                </a:schemeClr>
              </a:gs>
              <a:gs pos="80000">
                <a:schemeClr val="accent1">
                  <a:shade val="93000"/>
                  <a:satMod val="130000"/>
                  <a:alpha val="80000"/>
                </a:schemeClr>
              </a:gs>
              <a:gs pos="100000">
                <a:schemeClr val="accent1">
                  <a:shade val="94000"/>
                  <a:satMod val="135000"/>
                </a:schemeClr>
              </a:gs>
            </a:gsLst>
          </a:gra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dirty="0">
                <a:latin typeface="Arial Narrow"/>
                <a:cs typeface="Arial Narrow"/>
              </a:rPr>
              <a:t>Automated Guided Vehicle Corridor</a:t>
            </a:r>
          </a:p>
        </p:txBody>
      </p:sp>
      <p:sp>
        <p:nvSpPr>
          <p:cNvPr id="31" name="Rectangular Callout 30"/>
          <p:cNvSpPr/>
          <p:nvPr/>
        </p:nvSpPr>
        <p:spPr>
          <a:xfrm>
            <a:off x="3200400" y="1447800"/>
            <a:ext cx="1219200" cy="304800"/>
          </a:xfrm>
          <a:prstGeom prst="wedgeRectCallout">
            <a:avLst>
              <a:gd name="adj1" fmla="val -6434"/>
              <a:gd name="adj2" fmla="val 193794"/>
            </a:avLst>
          </a:prstGeom>
          <a:gradFill>
            <a:gsLst>
              <a:gs pos="0">
                <a:schemeClr val="accent1">
                  <a:shade val="51000"/>
                  <a:satMod val="130000"/>
                  <a:alpha val="36000"/>
                </a:schemeClr>
              </a:gs>
              <a:gs pos="80000">
                <a:schemeClr val="accent1">
                  <a:shade val="93000"/>
                  <a:satMod val="130000"/>
                  <a:alpha val="80000"/>
                </a:schemeClr>
              </a:gs>
              <a:gs pos="100000">
                <a:schemeClr val="accent1">
                  <a:shade val="94000"/>
                  <a:satMod val="135000"/>
                </a:schemeClr>
              </a:gs>
            </a:gsLst>
          </a:gra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000" b="1" dirty="0">
                <a:latin typeface="Arial Narrow"/>
                <a:cs typeface="Arial Narrow"/>
              </a:rPr>
              <a:t>Agent Filtration Area  </a:t>
            </a:r>
          </a:p>
        </p:txBody>
      </p:sp>
      <p:sp>
        <p:nvSpPr>
          <p:cNvPr id="32" name="Rectangular Callout 31"/>
          <p:cNvSpPr/>
          <p:nvPr/>
        </p:nvSpPr>
        <p:spPr>
          <a:xfrm>
            <a:off x="5638800" y="4038600"/>
            <a:ext cx="2133600" cy="304800"/>
          </a:xfrm>
          <a:prstGeom prst="wedgeRectCallout">
            <a:avLst>
              <a:gd name="adj1" fmla="val -12504"/>
              <a:gd name="adj2" fmla="val 240967"/>
            </a:avLst>
          </a:prstGeom>
          <a:gradFill>
            <a:gsLst>
              <a:gs pos="0">
                <a:schemeClr val="accent1">
                  <a:shade val="51000"/>
                  <a:satMod val="130000"/>
                  <a:alpha val="36000"/>
                </a:schemeClr>
              </a:gs>
              <a:gs pos="80000">
                <a:schemeClr val="accent1">
                  <a:shade val="93000"/>
                  <a:satMod val="130000"/>
                  <a:alpha val="80000"/>
                </a:schemeClr>
              </a:gs>
              <a:gs pos="100000">
                <a:schemeClr val="accent1">
                  <a:shade val="94000"/>
                  <a:satMod val="135000"/>
                </a:schemeClr>
              </a:gs>
            </a:gsLst>
          </a:gra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dirty="0">
                <a:latin typeface="Arial Narrow"/>
                <a:cs typeface="Arial Narrow"/>
              </a:rPr>
              <a:t>Munitions Service </a:t>
            </a:r>
            <a:r>
              <a:rPr lang="en-US" sz="1000" b="1" dirty="0" smtClean="0">
                <a:latin typeface="Arial Narrow"/>
                <a:cs typeface="Arial Narrow"/>
              </a:rPr>
              <a:t>Magazine Corridor</a:t>
            </a:r>
            <a:endParaRPr lang="en-US" sz="1000" b="1" dirty="0">
              <a:latin typeface="Arial Narrow"/>
              <a:cs typeface="Arial Narrow"/>
            </a:endParaRPr>
          </a:p>
        </p:txBody>
      </p:sp>
      <p:sp>
        <p:nvSpPr>
          <p:cNvPr id="33" name="Rectangular Callout 32"/>
          <p:cNvSpPr/>
          <p:nvPr/>
        </p:nvSpPr>
        <p:spPr>
          <a:xfrm>
            <a:off x="1219200" y="1524000"/>
            <a:ext cx="1219200" cy="304800"/>
          </a:xfrm>
          <a:prstGeom prst="wedgeRectCallout">
            <a:avLst>
              <a:gd name="adj1" fmla="val -44760"/>
              <a:gd name="adj2" fmla="val 136795"/>
            </a:avLst>
          </a:prstGeom>
          <a:gradFill>
            <a:gsLst>
              <a:gs pos="0">
                <a:schemeClr val="accent1">
                  <a:shade val="51000"/>
                  <a:satMod val="130000"/>
                  <a:alpha val="36000"/>
                </a:schemeClr>
              </a:gs>
              <a:gs pos="80000">
                <a:schemeClr val="accent1">
                  <a:shade val="93000"/>
                  <a:satMod val="130000"/>
                  <a:alpha val="80000"/>
                </a:schemeClr>
              </a:gs>
              <a:gs pos="100000">
                <a:schemeClr val="accent1">
                  <a:shade val="94000"/>
                  <a:satMod val="135000"/>
                </a:schemeClr>
              </a:gs>
            </a:gsLst>
          </a:gra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dirty="0" err="1" smtClean="0">
                <a:latin typeface="Arial Narrow"/>
                <a:cs typeface="Arial Narrow"/>
              </a:rPr>
              <a:t>Biotreatment</a:t>
            </a:r>
            <a:r>
              <a:rPr lang="en-US" sz="1000" b="1" dirty="0" smtClean="0">
                <a:latin typeface="Arial Narrow"/>
                <a:cs typeface="Arial Narrow"/>
              </a:rPr>
              <a:t> Area  </a:t>
            </a:r>
            <a:endParaRPr lang="en-US" sz="1000" b="1" dirty="0">
              <a:latin typeface="Arial Narrow"/>
              <a:cs typeface="Arial Narrow"/>
            </a:endParaRPr>
          </a:p>
        </p:txBody>
      </p:sp>
      <p:sp>
        <p:nvSpPr>
          <p:cNvPr id="34" name="Rectangular Callout 33"/>
          <p:cNvSpPr/>
          <p:nvPr/>
        </p:nvSpPr>
        <p:spPr>
          <a:xfrm>
            <a:off x="6934200" y="1447800"/>
            <a:ext cx="1981200" cy="304800"/>
          </a:xfrm>
          <a:prstGeom prst="wedgeRectCallout">
            <a:avLst>
              <a:gd name="adj1" fmla="val -39091"/>
              <a:gd name="adj2" fmla="val 176105"/>
            </a:avLst>
          </a:prstGeom>
          <a:gradFill>
            <a:gsLst>
              <a:gs pos="0">
                <a:schemeClr val="accent1">
                  <a:shade val="51000"/>
                  <a:satMod val="130000"/>
                  <a:alpha val="36000"/>
                </a:schemeClr>
              </a:gs>
              <a:gs pos="80000">
                <a:schemeClr val="accent1">
                  <a:shade val="93000"/>
                  <a:satMod val="130000"/>
                  <a:alpha val="80000"/>
                </a:schemeClr>
              </a:gs>
              <a:gs pos="100000">
                <a:schemeClr val="accent1">
                  <a:shade val="94000"/>
                  <a:satMod val="135000"/>
                </a:schemeClr>
              </a:gs>
            </a:gsLst>
          </a:gra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dirty="0">
                <a:latin typeface="Arial Narrow"/>
                <a:cs typeface="Arial Narrow"/>
              </a:rPr>
              <a:t>Agent Processing Building </a:t>
            </a:r>
          </a:p>
        </p:txBody>
      </p:sp>
      <p:sp>
        <p:nvSpPr>
          <p:cNvPr id="3" name="Slide Number Placeholder 2"/>
          <p:cNvSpPr>
            <a:spLocks noGrp="1"/>
          </p:cNvSpPr>
          <p:nvPr>
            <p:ph type="sldNum" sz="quarter" idx="10"/>
          </p:nvPr>
        </p:nvSpPr>
        <p:spPr/>
        <p:txBody>
          <a:bodyPr/>
          <a:lstStyle/>
          <a:p>
            <a:pPr>
              <a:defRPr/>
            </a:pPr>
            <a:fld id="{746EC2A1-668B-4527-9065-5FC33BD4F624}" type="slidenum">
              <a:rPr lang="en-US" smtClean="0"/>
              <a:pPr>
                <a:defRPr/>
              </a:pPr>
              <a:t>5</a:t>
            </a:fld>
            <a:endParaRPr lang="en-US"/>
          </a:p>
        </p:txBody>
      </p:sp>
    </p:spTree>
    <p:extLst>
      <p:ext uri="{BB962C8B-B14F-4D97-AF65-F5344CB8AC3E}">
        <p14:creationId xmlns:p14="http://schemas.microsoft.com/office/powerpoint/2010/main" val="1912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1000"/>
                                        <p:tgtEl>
                                          <p:spTgt spid="34"/>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1000"/>
                                        <p:tgtEl>
                                          <p:spTgt spid="28"/>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1000"/>
                                        <p:tgtEl>
                                          <p:spTgt spid="30"/>
                                        </p:tgtEl>
                                      </p:cBhvr>
                                    </p:animEffect>
                                  </p:childTnLst>
                                </p:cTn>
                              </p:par>
                            </p:childTnLst>
                          </p:cTn>
                        </p:par>
                        <p:par>
                          <p:cTn id="20" fill="hold">
                            <p:stCondLst>
                              <p:cond delay="3500"/>
                            </p:stCondLst>
                            <p:childTnLst>
                              <p:par>
                                <p:cTn id="21" presetID="22" presetClass="entr" presetSubtype="4"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1000"/>
                                        <p:tgtEl>
                                          <p:spTgt spid="31"/>
                                        </p:tgtEl>
                                      </p:cBhvr>
                                    </p:animEffect>
                                  </p:childTnLst>
                                </p:cTn>
                              </p:par>
                            </p:childTnLst>
                          </p:cTn>
                        </p:par>
                        <p:par>
                          <p:cTn id="24" fill="hold">
                            <p:stCondLst>
                              <p:cond delay="4500"/>
                            </p:stCondLst>
                            <p:childTnLst>
                              <p:par>
                                <p:cTn id="25" presetID="2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1000"/>
                                        <p:tgtEl>
                                          <p:spTgt spid="33"/>
                                        </p:tgtEl>
                                      </p:cBhvr>
                                    </p:animEffect>
                                  </p:childTnLst>
                                </p:cTn>
                              </p:par>
                            </p:childTnLst>
                          </p:cTn>
                        </p:par>
                        <p:par>
                          <p:cTn id="28" fill="hold">
                            <p:stCondLst>
                              <p:cond delay="5500"/>
                            </p:stCondLst>
                            <p:childTnLst>
                              <p:par>
                                <p:cTn id="29" presetID="2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1000"/>
                                        <p:tgtEl>
                                          <p:spTgt spid="29"/>
                                        </p:tgtEl>
                                      </p:cBhvr>
                                    </p:animEffect>
                                  </p:childTnLst>
                                </p:cTn>
                              </p:par>
                            </p:childTnLst>
                          </p:cTn>
                        </p:par>
                        <p:par>
                          <p:cTn id="32" fill="hold">
                            <p:stCondLst>
                              <p:cond delay="6500"/>
                            </p:stCondLst>
                            <p:childTnLst>
                              <p:par>
                                <p:cTn id="33" presetID="22" presetClass="entr" presetSubtype="4"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down)">
                                      <p:cBhvr>
                                        <p:cTn id="3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971802"/>
            <a:ext cx="8077200" cy="3895005"/>
          </a:xfrm>
          <a:prstGeom prst="rect">
            <a:avLst/>
          </a:prstGeom>
        </p:spPr>
      </p:pic>
      <p:sp>
        <p:nvSpPr>
          <p:cNvPr id="2" name="Title 1"/>
          <p:cNvSpPr>
            <a:spLocks noGrp="1"/>
          </p:cNvSpPr>
          <p:nvPr>
            <p:ph type="title"/>
          </p:nvPr>
        </p:nvSpPr>
        <p:spPr/>
        <p:txBody>
          <a:bodyPr/>
          <a:lstStyle/>
          <a:p>
            <a:r>
              <a:rPr lang="en-US" sz="2300" dirty="0" smtClean="0">
                <a:solidFill>
                  <a:schemeClr val="accent1"/>
                </a:solidFill>
              </a:rPr>
              <a:t>Pueblo Chemical Agent-Destruction Pilot Plant </a:t>
            </a:r>
            <a:r>
              <a:rPr lang="en-US" sz="2300" dirty="0">
                <a:solidFill>
                  <a:schemeClr val="accent1"/>
                </a:solidFill>
              </a:rPr>
              <a:t>Current Status</a:t>
            </a:r>
          </a:p>
        </p:txBody>
      </p:sp>
      <p:sp>
        <p:nvSpPr>
          <p:cNvPr id="6" name="Slide Number Placeholder 5"/>
          <p:cNvSpPr>
            <a:spLocks noGrp="1"/>
          </p:cNvSpPr>
          <p:nvPr>
            <p:ph type="sldNum" sz="quarter" idx="10"/>
          </p:nvPr>
        </p:nvSpPr>
        <p:spPr/>
        <p:txBody>
          <a:bodyPr/>
          <a:lstStyle/>
          <a:p>
            <a:pPr>
              <a:defRPr/>
            </a:pPr>
            <a:fld id="{CA226315-9A52-412C-907A-EADEFBB2327C}" type="slidenum">
              <a:rPr lang="en-US" smtClean="0">
                <a:solidFill>
                  <a:srgbClr val="000000"/>
                </a:solidFill>
              </a:rPr>
              <a:pPr>
                <a:defRPr/>
              </a:pPr>
              <a:t>6</a:t>
            </a:fld>
            <a:endParaRPr lang="en-US">
              <a:solidFill>
                <a:srgbClr val="00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988" y="1619288"/>
            <a:ext cx="1643485" cy="1092957"/>
          </a:xfrm>
          <a:prstGeom prst="rect">
            <a:avLst/>
          </a:prstGeom>
          <a:ln>
            <a:solidFill>
              <a:srgbClr val="004684"/>
            </a:solidFill>
          </a:ln>
        </p:spPr>
      </p:pic>
      <p:grpSp>
        <p:nvGrpSpPr>
          <p:cNvPr id="3" name="Group 29"/>
          <p:cNvGrpSpPr/>
          <p:nvPr/>
        </p:nvGrpSpPr>
        <p:grpSpPr>
          <a:xfrm>
            <a:off x="1905000" y="1717431"/>
            <a:ext cx="2667000" cy="861774"/>
            <a:chOff x="1905000" y="1717431"/>
            <a:chExt cx="2667000" cy="861774"/>
          </a:xfrm>
        </p:grpSpPr>
        <p:sp>
          <p:nvSpPr>
            <p:cNvPr id="18" name="TextBox 17"/>
            <p:cNvSpPr txBox="1"/>
            <p:nvPr/>
          </p:nvSpPr>
          <p:spPr>
            <a:xfrm>
              <a:off x="2362200" y="1717431"/>
              <a:ext cx="2209800" cy="861774"/>
            </a:xfrm>
            <a:prstGeom prst="rect">
              <a:avLst/>
            </a:prstGeom>
            <a:noFill/>
          </p:spPr>
          <p:txBody>
            <a:bodyPr wrap="square" rtlCol="0">
              <a:spAutoFit/>
            </a:bodyPr>
            <a:lstStyle/>
            <a:p>
              <a:pPr fontAlgn="base">
                <a:spcBef>
                  <a:spcPct val="0"/>
                </a:spcBef>
                <a:spcAft>
                  <a:spcPts val="1200"/>
                </a:spcAft>
              </a:pPr>
              <a:r>
                <a:rPr lang="en-US" sz="1400" b="1" dirty="0">
                  <a:solidFill>
                    <a:srgbClr val="000000"/>
                  </a:solidFill>
                  <a:latin typeface="Arial Narrow"/>
                  <a:cs typeface="Arial Narrow"/>
                </a:rPr>
                <a:t>Destruction Technology: </a:t>
              </a:r>
              <a:r>
                <a:rPr lang="en-US" b="1" dirty="0">
                  <a:solidFill>
                    <a:srgbClr val="004684"/>
                  </a:solidFill>
                  <a:latin typeface="Arial Narrow"/>
                  <a:cs typeface="Arial Narrow"/>
                </a:rPr>
                <a:t>Neutralization</a:t>
              </a:r>
              <a:r>
                <a:rPr lang="en-US" b="1" dirty="0" smtClean="0">
                  <a:solidFill>
                    <a:srgbClr val="004684"/>
                  </a:solidFill>
                  <a:latin typeface="Arial Narrow"/>
                  <a:cs typeface="Arial Narrow"/>
                </a:rPr>
                <a:t>/</a:t>
              </a:r>
              <a:br>
                <a:rPr lang="en-US" b="1" dirty="0" smtClean="0">
                  <a:solidFill>
                    <a:srgbClr val="004684"/>
                  </a:solidFill>
                  <a:latin typeface="Arial Narrow"/>
                  <a:cs typeface="Arial Narrow"/>
                </a:rPr>
              </a:br>
              <a:r>
                <a:rPr lang="en-US" b="1" dirty="0" err="1" smtClean="0">
                  <a:solidFill>
                    <a:srgbClr val="004684"/>
                  </a:solidFill>
                  <a:latin typeface="Arial Narrow"/>
                  <a:cs typeface="Arial Narrow"/>
                </a:rPr>
                <a:t>Biotreatment</a:t>
              </a:r>
              <a:endParaRPr lang="en-US" b="1" dirty="0">
                <a:solidFill>
                  <a:srgbClr val="004684"/>
                </a:solidFill>
                <a:latin typeface="Arial Narrow"/>
                <a:cs typeface="Arial Narrow"/>
              </a:endParaRPr>
            </a:p>
          </p:txBody>
        </p:sp>
        <p:grpSp>
          <p:nvGrpSpPr>
            <p:cNvPr id="5" name="Group 27"/>
            <p:cNvGrpSpPr/>
            <p:nvPr/>
          </p:nvGrpSpPr>
          <p:grpSpPr>
            <a:xfrm>
              <a:off x="1905000" y="1920240"/>
              <a:ext cx="457200" cy="457200"/>
              <a:chOff x="2514600" y="5867400"/>
              <a:chExt cx="457200" cy="457200"/>
            </a:xfrm>
          </p:grpSpPr>
          <p:sp>
            <p:nvSpPr>
              <p:cNvPr id="19" name="Rectangle 18"/>
              <p:cNvSpPr/>
              <p:nvPr/>
            </p:nvSpPr>
            <p:spPr>
              <a:xfrm>
                <a:off x="2514600" y="5981700"/>
                <a:ext cx="228600" cy="228600"/>
              </a:xfrm>
              <a:prstGeom prst="rect">
                <a:avLst/>
              </a:prstGeom>
              <a:solidFill>
                <a:schemeClr val="accent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21" name="Straight Connector 20"/>
              <p:cNvCxnSpPr/>
              <p:nvPr/>
            </p:nvCxnSpPr>
            <p:spPr>
              <a:xfrm>
                <a:off x="2667000" y="6096000"/>
                <a:ext cx="304800" cy="0"/>
              </a:xfrm>
              <a:prstGeom prst="line">
                <a:avLst/>
              </a:prstGeom>
              <a:ln w="19050">
                <a:solidFill>
                  <a:srgbClr val="004684"/>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2971800" y="5867400"/>
                <a:ext cx="0" cy="45720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619" y="3013747"/>
            <a:ext cx="1641855" cy="1097279"/>
          </a:xfrm>
          <a:prstGeom prst="rect">
            <a:avLst/>
          </a:prstGeom>
          <a:ln>
            <a:solidFill>
              <a:srgbClr val="004684"/>
            </a:solidFill>
          </a:ln>
        </p:spPr>
      </p:pic>
      <p:grpSp>
        <p:nvGrpSpPr>
          <p:cNvPr id="7" name="Group 31"/>
          <p:cNvGrpSpPr/>
          <p:nvPr/>
        </p:nvGrpSpPr>
        <p:grpSpPr>
          <a:xfrm>
            <a:off x="1904999" y="3217985"/>
            <a:ext cx="2743200" cy="584775"/>
            <a:chOff x="1905000" y="1846383"/>
            <a:chExt cx="2743200" cy="584775"/>
          </a:xfrm>
        </p:grpSpPr>
        <p:sp>
          <p:nvSpPr>
            <p:cNvPr id="33" name="TextBox 32"/>
            <p:cNvSpPr txBox="1"/>
            <p:nvPr/>
          </p:nvSpPr>
          <p:spPr>
            <a:xfrm>
              <a:off x="2362199" y="1846383"/>
              <a:ext cx="2286001" cy="584775"/>
            </a:xfrm>
            <a:prstGeom prst="rect">
              <a:avLst/>
            </a:prstGeom>
            <a:noFill/>
          </p:spPr>
          <p:txBody>
            <a:bodyPr wrap="square" rtlCol="0">
              <a:spAutoFit/>
            </a:bodyPr>
            <a:lstStyle/>
            <a:p>
              <a:pPr fontAlgn="base">
                <a:spcBef>
                  <a:spcPct val="0"/>
                </a:spcBef>
                <a:spcAft>
                  <a:spcPts val="1200"/>
                </a:spcAft>
              </a:pPr>
              <a:r>
                <a:rPr lang="en-US" sz="1400" b="1" dirty="0">
                  <a:solidFill>
                    <a:srgbClr val="000000"/>
                  </a:solidFill>
                  <a:latin typeface="Arial Narrow"/>
                  <a:cs typeface="Arial Narrow"/>
                </a:rPr>
                <a:t>Pilot Plant Construction Status: </a:t>
              </a:r>
              <a:r>
                <a:rPr lang="en-US" b="1" dirty="0">
                  <a:solidFill>
                    <a:srgbClr val="004684"/>
                  </a:solidFill>
                  <a:latin typeface="Arial Narrow"/>
                  <a:cs typeface="Arial Narrow"/>
                </a:rPr>
                <a:t>100% Complete</a:t>
              </a:r>
            </a:p>
          </p:txBody>
        </p:sp>
        <p:grpSp>
          <p:nvGrpSpPr>
            <p:cNvPr id="8" name="Group 33"/>
            <p:cNvGrpSpPr/>
            <p:nvPr/>
          </p:nvGrpSpPr>
          <p:grpSpPr>
            <a:xfrm>
              <a:off x="1905000" y="1920240"/>
              <a:ext cx="457200" cy="457200"/>
              <a:chOff x="2514600" y="5867400"/>
              <a:chExt cx="457200" cy="457200"/>
            </a:xfrm>
          </p:grpSpPr>
          <p:sp>
            <p:nvSpPr>
              <p:cNvPr id="35" name="Rectangle 34"/>
              <p:cNvSpPr/>
              <p:nvPr/>
            </p:nvSpPr>
            <p:spPr>
              <a:xfrm>
                <a:off x="2514600" y="5981700"/>
                <a:ext cx="228600" cy="228600"/>
              </a:xfrm>
              <a:prstGeom prst="rect">
                <a:avLst/>
              </a:prstGeom>
              <a:solidFill>
                <a:srgbClr val="004684"/>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36" name="Straight Connector 35"/>
              <p:cNvCxnSpPr/>
              <p:nvPr/>
            </p:nvCxnSpPr>
            <p:spPr>
              <a:xfrm>
                <a:off x="2667000" y="6096000"/>
                <a:ext cx="304800" cy="0"/>
              </a:xfrm>
              <a:prstGeom prst="line">
                <a:avLst/>
              </a:prstGeom>
              <a:ln w="19050">
                <a:solidFill>
                  <a:srgbClr val="004684"/>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2971800" y="5867400"/>
                <a:ext cx="0" cy="457200"/>
              </a:xfrm>
              <a:prstGeom prst="line">
                <a:avLst/>
              </a:prstGeom>
              <a:ln w="19050">
                <a:solidFill>
                  <a:srgbClr val="004684"/>
                </a:solidFill>
              </a:ln>
              <a:effectLst/>
            </p:spPr>
            <p:style>
              <a:lnRef idx="2">
                <a:schemeClr val="accent1"/>
              </a:lnRef>
              <a:fillRef idx="0">
                <a:schemeClr val="accent1"/>
              </a:fillRef>
              <a:effectRef idx="1">
                <a:schemeClr val="accent1"/>
              </a:effectRef>
              <a:fontRef idx="minor">
                <a:schemeClr val="tx1"/>
              </a:fontRef>
            </p:style>
          </p:cxnSp>
        </p:grpSp>
      </p:grpSp>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358" y="4369503"/>
            <a:ext cx="1645115" cy="1094041"/>
          </a:xfrm>
          <a:prstGeom prst="rect">
            <a:avLst/>
          </a:prstGeom>
          <a:ln>
            <a:solidFill>
              <a:srgbClr val="004684"/>
            </a:solidFill>
          </a:ln>
        </p:spPr>
      </p:pic>
      <p:grpSp>
        <p:nvGrpSpPr>
          <p:cNvPr id="9" name="Group 45"/>
          <p:cNvGrpSpPr/>
          <p:nvPr/>
        </p:nvGrpSpPr>
        <p:grpSpPr>
          <a:xfrm>
            <a:off x="1904999" y="4589585"/>
            <a:ext cx="2743200" cy="584775"/>
            <a:chOff x="1905000" y="1846383"/>
            <a:chExt cx="2743200" cy="584775"/>
          </a:xfrm>
        </p:grpSpPr>
        <p:sp>
          <p:nvSpPr>
            <p:cNvPr id="47" name="TextBox 46"/>
            <p:cNvSpPr txBox="1"/>
            <p:nvPr/>
          </p:nvSpPr>
          <p:spPr>
            <a:xfrm>
              <a:off x="2362199" y="1846383"/>
              <a:ext cx="2286001" cy="584775"/>
            </a:xfrm>
            <a:prstGeom prst="rect">
              <a:avLst/>
            </a:prstGeom>
            <a:noFill/>
          </p:spPr>
          <p:txBody>
            <a:bodyPr wrap="square" rtlCol="0">
              <a:spAutoFit/>
            </a:bodyPr>
            <a:lstStyle/>
            <a:p>
              <a:pPr fontAlgn="base">
                <a:spcBef>
                  <a:spcPct val="0"/>
                </a:spcBef>
                <a:spcAft>
                  <a:spcPts val="1200"/>
                </a:spcAft>
              </a:pPr>
              <a:r>
                <a:rPr lang="en-US" sz="1400" b="1" dirty="0">
                  <a:solidFill>
                    <a:srgbClr val="000000"/>
                  </a:solidFill>
                  <a:latin typeface="Arial Narrow"/>
                  <a:cs typeface="Arial Narrow"/>
                </a:rPr>
                <a:t>Pilot Plant Systemization Status: </a:t>
              </a:r>
              <a:r>
                <a:rPr lang="en-US" b="1" dirty="0" smtClean="0">
                  <a:solidFill>
                    <a:srgbClr val="004684"/>
                  </a:solidFill>
                  <a:latin typeface="Arial Narrow"/>
                  <a:cs typeface="Arial Narrow"/>
                </a:rPr>
                <a:t>100% </a:t>
              </a:r>
              <a:r>
                <a:rPr lang="en-US" b="1" dirty="0">
                  <a:solidFill>
                    <a:srgbClr val="004684"/>
                  </a:solidFill>
                  <a:latin typeface="Arial Narrow"/>
                  <a:cs typeface="Arial Narrow"/>
                </a:rPr>
                <a:t>Complete</a:t>
              </a:r>
            </a:p>
          </p:txBody>
        </p:sp>
        <p:grpSp>
          <p:nvGrpSpPr>
            <p:cNvPr id="10" name="Group 47"/>
            <p:cNvGrpSpPr/>
            <p:nvPr/>
          </p:nvGrpSpPr>
          <p:grpSpPr>
            <a:xfrm>
              <a:off x="1905000" y="1920240"/>
              <a:ext cx="457200" cy="457200"/>
              <a:chOff x="2514600" y="5867400"/>
              <a:chExt cx="457200" cy="457200"/>
            </a:xfrm>
          </p:grpSpPr>
          <p:sp>
            <p:nvSpPr>
              <p:cNvPr id="49" name="Rectangle 48"/>
              <p:cNvSpPr/>
              <p:nvPr/>
            </p:nvSpPr>
            <p:spPr>
              <a:xfrm>
                <a:off x="2514600" y="5981700"/>
                <a:ext cx="228600" cy="228600"/>
              </a:xfrm>
              <a:prstGeom prst="rect">
                <a:avLst/>
              </a:prstGeom>
              <a:solidFill>
                <a:srgbClr val="004684"/>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50" name="Straight Connector 49"/>
              <p:cNvCxnSpPr/>
              <p:nvPr/>
            </p:nvCxnSpPr>
            <p:spPr>
              <a:xfrm>
                <a:off x="2667000" y="6096000"/>
                <a:ext cx="304800" cy="0"/>
              </a:xfrm>
              <a:prstGeom prst="line">
                <a:avLst/>
              </a:prstGeom>
              <a:ln w="19050">
                <a:solidFill>
                  <a:srgbClr val="004684"/>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2971800" y="5867400"/>
                <a:ext cx="0" cy="457200"/>
              </a:xfrm>
              <a:prstGeom prst="line">
                <a:avLst/>
              </a:prstGeom>
              <a:ln w="19050">
                <a:solidFill>
                  <a:srgbClr val="004684"/>
                </a:solidFill>
              </a:ln>
              <a:effectLst/>
            </p:spPr>
            <p:style>
              <a:lnRef idx="2">
                <a:schemeClr val="accent1"/>
              </a:lnRef>
              <a:fillRef idx="0">
                <a:schemeClr val="accent1"/>
              </a:fillRef>
              <a:effectRef idx="1">
                <a:schemeClr val="accent1"/>
              </a:effectRef>
              <a:fontRef idx="minor">
                <a:schemeClr val="tx1"/>
              </a:fontRef>
            </p:style>
          </p:cxnSp>
        </p:grpSp>
      </p:grpSp>
      <p:pic>
        <p:nvPicPr>
          <p:cNvPr id="52" name="Picture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0778" y="1627134"/>
            <a:ext cx="1645115" cy="1094041"/>
          </a:xfrm>
          <a:prstGeom prst="rect">
            <a:avLst/>
          </a:prstGeom>
          <a:ln>
            <a:solidFill>
              <a:srgbClr val="004684"/>
            </a:solidFill>
          </a:ln>
        </p:spPr>
      </p:pic>
      <p:grpSp>
        <p:nvGrpSpPr>
          <p:cNvPr id="11" name="Group 52"/>
          <p:cNvGrpSpPr/>
          <p:nvPr/>
        </p:nvGrpSpPr>
        <p:grpSpPr>
          <a:xfrm>
            <a:off x="6248399" y="1752600"/>
            <a:ext cx="2667000" cy="800219"/>
            <a:chOff x="1905000" y="1752600"/>
            <a:chExt cx="2667000" cy="800219"/>
          </a:xfrm>
        </p:grpSpPr>
        <p:sp>
          <p:nvSpPr>
            <p:cNvPr id="54" name="TextBox 53"/>
            <p:cNvSpPr txBox="1"/>
            <p:nvPr/>
          </p:nvSpPr>
          <p:spPr>
            <a:xfrm>
              <a:off x="2362200" y="1752600"/>
              <a:ext cx="2209800" cy="800219"/>
            </a:xfrm>
            <a:prstGeom prst="rect">
              <a:avLst/>
            </a:prstGeom>
            <a:noFill/>
          </p:spPr>
          <p:txBody>
            <a:bodyPr wrap="square" rtlCol="0">
              <a:spAutoFit/>
            </a:bodyPr>
            <a:lstStyle/>
            <a:p>
              <a:pPr fontAlgn="base">
                <a:spcBef>
                  <a:spcPct val="0"/>
                </a:spcBef>
                <a:spcAft>
                  <a:spcPts val="0"/>
                </a:spcAft>
              </a:pPr>
              <a:r>
                <a:rPr lang="en-US" sz="1400" b="1" dirty="0">
                  <a:solidFill>
                    <a:srgbClr val="000000"/>
                  </a:solidFill>
                  <a:latin typeface="Arial Narrow"/>
                  <a:cs typeface="Arial Narrow"/>
                </a:rPr>
                <a:t>Explosive Destruction System </a:t>
              </a:r>
              <a:r>
                <a:rPr lang="en-US" sz="1400" b="1" dirty="0" smtClean="0">
                  <a:solidFill>
                    <a:srgbClr val="000000"/>
                  </a:solidFill>
                  <a:latin typeface="Arial Narrow"/>
                  <a:cs typeface="Arial Narrow"/>
                </a:rPr>
                <a:t>First Campaign Complete: </a:t>
              </a:r>
              <a:r>
                <a:rPr lang="en-US" b="1" dirty="0" smtClean="0">
                  <a:solidFill>
                    <a:srgbClr val="004684"/>
                  </a:solidFill>
                  <a:latin typeface="Arial Narrow"/>
                  <a:cs typeface="Arial Narrow"/>
                </a:rPr>
                <a:t>Feb 11, 2016</a:t>
              </a:r>
              <a:endParaRPr lang="en-US" b="1" dirty="0">
                <a:solidFill>
                  <a:srgbClr val="004684"/>
                </a:solidFill>
                <a:latin typeface="Arial Narrow"/>
                <a:cs typeface="Arial Narrow"/>
              </a:endParaRPr>
            </a:p>
          </p:txBody>
        </p:sp>
        <p:grpSp>
          <p:nvGrpSpPr>
            <p:cNvPr id="12" name="Group 54"/>
            <p:cNvGrpSpPr/>
            <p:nvPr/>
          </p:nvGrpSpPr>
          <p:grpSpPr>
            <a:xfrm>
              <a:off x="1905000" y="1920240"/>
              <a:ext cx="457200" cy="457200"/>
              <a:chOff x="2514600" y="5867400"/>
              <a:chExt cx="457200" cy="457200"/>
            </a:xfrm>
          </p:grpSpPr>
          <p:sp>
            <p:nvSpPr>
              <p:cNvPr id="56" name="Rectangle 55"/>
              <p:cNvSpPr/>
              <p:nvPr/>
            </p:nvSpPr>
            <p:spPr>
              <a:xfrm>
                <a:off x="2514600" y="5981700"/>
                <a:ext cx="228600" cy="228600"/>
              </a:xfrm>
              <a:prstGeom prst="rect">
                <a:avLst/>
              </a:prstGeom>
              <a:solidFill>
                <a:srgbClr val="004684"/>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57" name="Straight Connector 56"/>
              <p:cNvCxnSpPr/>
              <p:nvPr/>
            </p:nvCxnSpPr>
            <p:spPr>
              <a:xfrm>
                <a:off x="2667000" y="6096000"/>
                <a:ext cx="304800" cy="0"/>
              </a:xfrm>
              <a:prstGeom prst="line">
                <a:avLst/>
              </a:prstGeom>
              <a:ln w="19050">
                <a:solidFill>
                  <a:srgbClr val="004684"/>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2971800" y="5867400"/>
                <a:ext cx="0" cy="457200"/>
              </a:xfrm>
              <a:prstGeom prst="line">
                <a:avLst/>
              </a:prstGeom>
              <a:ln w="19050">
                <a:solidFill>
                  <a:srgbClr val="004684"/>
                </a:solidFill>
              </a:ln>
              <a:effectLst/>
            </p:spPr>
            <p:style>
              <a:lnRef idx="2">
                <a:schemeClr val="accent1"/>
              </a:lnRef>
              <a:fillRef idx="0">
                <a:schemeClr val="accent1"/>
              </a:fillRef>
              <a:effectRef idx="1">
                <a:schemeClr val="accent1"/>
              </a:effectRef>
              <a:fontRef idx="minor">
                <a:schemeClr val="tx1"/>
              </a:fontRef>
            </p:style>
          </p:cxnSp>
        </p:grpSp>
      </p:grpSp>
      <p:pic>
        <p:nvPicPr>
          <p:cNvPr id="66" name="Picture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0778" y="3013746"/>
            <a:ext cx="1641859" cy="1097280"/>
          </a:xfrm>
          <a:prstGeom prst="rect">
            <a:avLst/>
          </a:prstGeom>
          <a:ln>
            <a:solidFill>
              <a:srgbClr val="004684"/>
            </a:solidFill>
          </a:ln>
        </p:spPr>
      </p:pic>
      <p:grpSp>
        <p:nvGrpSpPr>
          <p:cNvPr id="13" name="Group 66"/>
          <p:cNvGrpSpPr/>
          <p:nvPr/>
        </p:nvGrpSpPr>
        <p:grpSpPr>
          <a:xfrm>
            <a:off x="6248399" y="3223846"/>
            <a:ext cx="2667000" cy="584775"/>
            <a:chOff x="1905000" y="1852244"/>
            <a:chExt cx="2667000" cy="584775"/>
          </a:xfrm>
        </p:grpSpPr>
        <p:sp>
          <p:nvSpPr>
            <p:cNvPr id="68" name="TextBox 67"/>
            <p:cNvSpPr txBox="1"/>
            <p:nvPr/>
          </p:nvSpPr>
          <p:spPr>
            <a:xfrm>
              <a:off x="2362200" y="1852244"/>
              <a:ext cx="2209800" cy="584775"/>
            </a:xfrm>
            <a:prstGeom prst="rect">
              <a:avLst/>
            </a:prstGeom>
            <a:noFill/>
          </p:spPr>
          <p:txBody>
            <a:bodyPr wrap="square" rtlCol="0">
              <a:spAutoFit/>
            </a:bodyPr>
            <a:lstStyle/>
            <a:p>
              <a:pPr fontAlgn="base">
                <a:spcBef>
                  <a:spcPct val="0"/>
                </a:spcBef>
                <a:spcAft>
                  <a:spcPts val="1200"/>
                </a:spcAft>
              </a:pPr>
              <a:r>
                <a:rPr lang="en-US" sz="1400" b="1" dirty="0">
                  <a:solidFill>
                    <a:srgbClr val="000000"/>
                  </a:solidFill>
                  <a:latin typeface="Arial Narrow"/>
                  <a:cs typeface="Arial Narrow"/>
                </a:rPr>
                <a:t>Pilot Plant Operations </a:t>
              </a:r>
              <a:r>
                <a:rPr lang="en-US" sz="1400" b="1" dirty="0" smtClean="0">
                  <a:solidFill>
                    <a:srgbClr val="000000"/>
                  </a:solidFill>
                  <a:latin typeface="Arial Narrow"/>
                  <a:cs typeface="Arial Narrow"/>
                </a:rPr>
                <a:t>Began</a:t>
              </a:r>
              <a:r>
                <a:rPr lang="en-US" sz="1400" b="1" dirty="0">
                  <a:solidFill>
                    <a:srgbClr val="000000"/>
                  </a:solidFill>
                  <a:latin typeface="Arial Narrow"/>
                  <a:cs typeface="Arial Narrow"/>
                </a:rPr>
                <a:t>: </a:t>
              </a:r>
              <a:r>
                <a:rPr lang="en-US" b="1" dirty="0" smtClean="0">
                  <a:solidFill>
                    <a:srgbClr val="004684"/>
                  </a:solidFill>
                  <a:latin typeface="Arial Narrow"/>
                  <a:cs typeface="Arial Narrow"/>
                </a:rPr>
                <a:t>Sep 7, 2016</a:t>
              </a:r>
              <a:endParaRPr lang="en-US" b="1" dirty="0">
                <a:solidFill>
                  <a:srgbClr val="004684"/>
                </a:solidFill>
                <a:latin typeface="Arial Narrow"/>
                <a:cs typeface="Arial Narrow"/>
              </a:endParaRPr>
            </a:p>
          </p:txBody>
        </p:sp>
        <p:grpSp>
          <p:nvGrpSpPr>
            <p:cNvPr id="14" name="Group 68"/>
            <p:cNvGrpSpPr/>
            <p:nvPr/>
          </p:nvGrpSpPr>
          <p:grpSpPr>
            <a:xfrm>
              <a:off x="1905000" y="1920240"/>
              <a:ext cx="457200" cy="457200"/>
              <a:chOff x="2514600" y="5867400"/>
              <a:chExt cx="457200" cy="457200"/>
            </a:xfrm>
          </p:grpSpPr>
          <p:sp>
            <p:nvSpPr>
              <p:cNvPr id="70" name="Rectangle 69"/>
              <p:cNvSpPr/>
              <p:nvPr/>
            </p:nvSpPr>
            <p:spPr>
              <a:xfrm>
                <a:off x="2514600" y="5981700"/>
                <a:ext cx="228600" cy="228600"/>
              </a:xfrm>
              <a:prstGeom prst="rect">
                <a:avLst/>
              </a:prstGeom>
              <a:solidFill>
                <a:srgbClr val="004684"/>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71" name="Straight Connector 70"/>
              <p:cNvCxnSpPr/>
              <p:nvPr/>
            </p:nvCxnSpPr>
            <p:spPr>
              <a:xfrm>
                <a:off x="2667000" y="6096000"/>
                <a:ext cx="304800" cy="0"/>
              </a:xfrm>
              <a:prstGeom prst="line">
                <a:avLst/>
              </a:prstGeom>
              <a:ln w="19050">
                <a:solidFill>
                  <a:srgbClr val="004684"/>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2971800" y="5867400"/>
                <a:ext cx="0" cy="457200"/>
              </a:xfrm>
              <a:prstGeom prst="line">
                <a:avLst/>
              </a:prstGeom>
              <a:ln w="19050">
                <a:solidFill>
                  <a:srgbClr val="004684"/>
                </a:solidFill>
              </a:ln>
              <a:effectLst/>
            </p:spPr>
            <p:style>
              <a:lnRef idx="2">
                <a:schemeClr val="accent1"/>
              </a:lnRef>
              <a:fillRef idx="0">
                <a:schemeClr val="accent1"/>
              </a:fillRef>
              <a:effectRef idx="1">
                <a:schemeClr val="accent1"/>
              </a:effectRef>
              <a:fontRef idx="minor">
                <a:schemeClr val="tx1"/>
              </a:fontRef>
            </p:style>
          </p:cxnSp>
        </p:grpSp>
      </p:grpSp>
      <p:pic>
        <p:nvPicPr>
          <p:cNvPr id="73" name="Picture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0778" y="4363636"/>
            <a:ext cx="1645115" cy="1097279"/>
          </a:xfrm>
          <a:prstGeom prst="rect">
            <a:avLst/>
          </a:prstGeom>
          <a:ln>
            <a:solidFill>
              <a:srgbClr val="004684"/>
            </a:solidFill>
          </a:ln>
        </p:spPr>
      </p:pic>
      <p:grpSp>
        <p:nvGrpSpPr>
          <p:cNvPr id="15" name="Group 73"/>
          <p:cNvGrpSpPr/>
          <p:nvPr/>
        </p:nvGrpSpPr>
        <p:grpSpPr>
          <a:xfrm>
            <a:off x="6248399" y="4495800"/>
            <a:ext cx="2667000" cy="800219"/>
            <a:chOff x="1905000" y="1752600"/>
            <a:chExt cx="2667000" cy="800219"/>
          </a:xfrm>
        </p:grpSpPr>
        <p:sp>
          <p:nvSpPr>
            <p:cNvPr id="75" name="TextBox 74"/>
            <p:cNvSpPr txBox="1"/>
            <p:nvPr/>
          </p:nvSpPr>
          <p:spPr>
            <a:xfrm>
              <a:off x="2362200" y="1752600"/>
              <a:ext cx="2209800" cy="800219"/>
            </a:xfrm>
            <a:prstGeom prst="rect">
              <a:avLst/>
            </a:prstGeom>
            <a:noFill/>
          </p:spPr>
          <p:txBody>
            <a:bodyPr wrap="square" rtlCol="0">
              <a:spAutoFit/>
            </a:bodyPr>
            <a:lstStyle/>
            <a:p>
              <a:pPr fontAlgn="base">
                <a:spcBef>
                  <a:spcPct val="0"/>
                </a:spcBef>
                <a:spcAft>
                  <a:spcPts val="1200"/>
                </a:spcAft>
              </a:pPr>
              <a:r>
                <a:rPr lang="en-US" sz="1400" b="1" dirty="0">
                  <a:solidFill>
                    <a:srgbClr val="000000"/>
                  </a:solidFill>
                  <a:latin typeface="Arial Narrow"/>
                  <a:cs typeface="Arial Narrow"/>
                </a:rPr>
                <a:t>Anticipated End of Destruction Operations: </a:t>
              </a:r>
              <a:r>
                <a:rPr lang="en-US" b="1" dirty="0" smtClean="0">
                  <a:solidFill>
                    <a:srgbClr val="004684"/>
                  </a:solidFill>
                  <a:latin typeface="Arial Narrow"/>
                  <a:cs typeface="Arial Narrow"/>
                </a:rPr>
                <a:t>2020</a:t>
              </a:r>
              <a:endParaRPr lang="en-US" dirty="0">
                <a:solidFill>
                  <a:srgbClr val="004684"/>
                </a:solidFill>
                <a:latin typeface="Arial Narrow"/>
                <a:cs typeface="Arial Narrow"/>
              </a:endParaRPr>
            </a:p>
          </p:txBody>
        </p:sp>
        <p:grpSp>
          <p:nvGrpSpPr>
            <p:cNvPr id="16" name="Group 75"/>
            <p:cNvGrpSpPr/>
            <p:nvPr/>
          </p:nvGrpSpPr>
          <p:grpSpPr>
            <a:xfrm>
              <a:off x="1905000" y="1920240"/>
              <a:ext cx="457200" cy="457200"/>
              <a:chOff x="2514600" y="5867400"/>
              <a:chExt cx="457200" cy="457200"/>
            </a:xfrm>
          </p:grpSpPr>
          <p:sp>
            <p:nvSpPr>
              <p:cNvPr id="77" name="Rectangle 76"/>
              <p:cNvSpPr/>
              <p:nvPr/>
            </p:nvSpPr>
            <p:spPr>
              <a:xfrm>
                <a:off x="2514600" y="5981700"/>
                <a:ext cx="228600" cy="228600"/>
              </a:xfrm>
              <a:prstGeom prst="rect">
                <a:avLst/>
              </a:prstGeom>
              <a:solidFill>
                <a:srgbClr val="004684"/>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78" name="Straight Connector 77"/>
              <p:cNvCxnSpPr/>
              <p:nvPr/>
            </p:nvCxnSpPr>
            <p:spPr>
              <a:xfrm>
                <a:off x="2667000" y="6096000"/>
                <a:ext cx="304800" cy="0"/>
              </a:xfrm>
              <a:prstGeom prst="line">
                <a:avLst/>
              </a:prstGeom>
              <a:ln w="19050">
                <a:solidFill>
                  <a:srgbClr val="004684"/>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2971800" y="5867400"/>
                <a:ext cx="0" cy="457200"/>
              </a:xfrm>
              <a:prstGeom prst="line">
                <a:avLst/>
              </a:prstGeom>
              <a:ln w="19050">
                <a:solidFill>
                  <a:srgbClr val="004684"/>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66495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p:tgtEl>
                                          <p:spTgt spid="3"/>
                                        </p:tgtEl>
                                        <p:attrNameLst>
                                          <p:attrName>ppt_x</p:attrName>
                                        </p:attrNameLst>
                                      </p:cBhvr>
                                      <p:tavLst>
                                        <p:tav tm="0">
                                          <p:val>
                                            <p:strVal val="#ppt_x-#ppt_w*1.125000"/>
                                          </p:val>
                                        </p:tav>
                                        <p:tav tm="100000">
                                          <p:val>
                                            <p:strVal val="#ppt_x"/>
                                          </p:val>
                                        </p:tav>
                                      </p:tavLst>
                                    </p:anim>
                                    <p:animEffect transition="in" filter="wipe(right)">
                                      <p:cBhvr>
                                        <p:cTn id="17" dur="1000"/>
                                        <p:tgtEl>
                                          <p:spTgt spid="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childTnLst>
                                </p:cTn>
                              </p:par>
                              <p:par>
                                <p:cTn id="22" presetID="1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p:tgtEl>
                                          <p:spTgt spid="7"/>
                                        </p:tgtEl>
                                        <p:attrNameLst>
                                          <p:attrName>ppt_x</p:attrName>
                                        </p:attrNameLst>
                                      </p:cBhvr>
                                      <p:tavLst>
                                        <p:tav tm="0">
                                          <p:val>
                                            <p:strVal val="#ppt_x-#ppt_w*1.125000"/>
                                          </p:val>
                                        </p:tav>
                                        <p:tav tm="100000">
                                          <p:val>
                                            <p:strVal val="#ppt_x"/>
                                          </p:val>
                                        </p:tav>
                                      </p:tavLst>
                                    </p:anim>
                                    <p:animEffect transition="in" filter="wipe(right)">
                                      <p:cBhvr>
                                        <p:cTn id="25" dur="1000"/>
                                        <p:tgtEl>
                                          <p:spTgt spid="7"/>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childTnLst>
                                </p:cTn>
                              </p:par>
                              <p:par>
                                <p:cTn id="30" presetID="12" presetClass="entr" presetSubtype="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p:tgtEl>
                                          <p:spTgt spid="9"/>
                                        </p:tgtEl>
                                        <p:attrNameLst>
                                          <p:attrName>ppt_x</p:attrName>
                                        </p:attrNameLst>
                                      </p:cBhvr>
                                      <p:tavLst>
                                        <p:tav tm="0">
                                          <p:val>
                                            <p:strVal val="#ppt_x-#ppt_w*1.125000"/>
                                          </p:val>
                                        </p:tav>
                                        <p:tav tm="100000">
                                          <p:val>
                                            <p:strVal val="#ppt_x"/>
                                          </p:val>
                                        </p:tav>
                                      </p:tavLst>
                                    </p:anim>
                                    <p:animEffect transition="in" filter="wipe(right)">
                                      <p:cBhvr>
                                        <p:cTn id="33" dur="1000"/>
                                        <p:tgtEl>
                                          <p:spTgt spid="9"/>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childTnLst>
                                </p:cTn>
                              </p:par>
                              <p:par>
                                <p:cTn id="38" presetID="1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p:tgtEl>
                                          <p:spTgt spid="11"/>
                                        </p:tgtEl>
                                        <p:attrNameLst>
                                          <p:attrName>ppt_x</p:attrName>
                                        </p:attrNameLst>
                                      </p:cBhvr>
                                      <p:tavLst>
                                        <p:tav tm="0">
                                          <p:val>
                                            <p:strVal val="#ppt_x-#ppt_w*1.125000"/>
                                          </p:val>
                                        </p:tav>
                                        <p:tav tm="100000">
                                          <p:val>
                                            <p:strVal val="#ppt_x"/>
                                          </p:val>
                                        </p:tav>
                                      </p:tavLst>
                                    </p:anim>
                                    <p:animEffect transition="in" filter="wipe(right)">
                                      <p:cBhvr>
                                        <p:cTn id="41" dur="1000"/>
                                        <p:tgtEl>
                                          <p:spTgt spid="11"/>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1000"/>
                                        <p:tgtEl>
                                          <p:spTgt spid="66"/>
                                        </p:tgtEl>
                                      </p:cBhvr>
                                    </p:animEffect>
                                  </p:childTnLst>
                                </p:cTn>
                              </p:par>
                              <p:par>
                                <p:cTn id="46" presetID="1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1000"/>
                                        <p:tgtEl>
                                          <p:spTgt spid="13"/>
                                        </p:tgtEl>
                                        <p:attrNameLst>
                                          <p:attrName>ppt_x</p:attrName>
                                        </p:attrNameLst>
                                      </p:cBhvr>
                                      <p:tavLst>
                                        <p:tav tm="0">
                                          <p:val>
                                            <p:strVal val="#ppt_x-#ppt_w*1.125000"/>
                                          </p:val>
                                        </p:tav>
                                        <p:tav tm="100000">
                                          <p:val>
                                            <p:strVal val="#ppt_x"/>
                                          </p:val>
                                        </p:tav>
                                      </p:tavLst>
                                    </p:anim>
                                    <p:animEffect transition="in" filter="wipe(right)">
                                      <p:cBhvr>
                                        <p:cTn id="49" dur="1000"/>
                                        <p:tgtEl>
                                          <p:spTgt spid="13"/>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childTnLst>
                                </p:cTn>
                              </p:par>
                              <p:par>
                                <p:cTn id="54" presetID="12" presetClass="entr" presetSubtype="8"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1000"/>
                                        <p:tgtEl>
                                          <p:spTgt spid="15"/>
                                        </p:tgtEl>
                                        <p:attrNameLst>
                                          <p:attrName>ppt_x</p:attrName>
                                        </p:attrNameLst>
                                      </p:cBhvr>
                                      <p:tavLst>
                                        <p:tav tm="0">
                                          <p:val>
                                            <p:strVal val="#ppt_x-#ppt_w*1.125000"/>
                                          </p:val>
                                        </p:tav>
                                        <p:tav tm="100000">
                                          <p:val>
                                            <p:strVal val="#ppt_x"/>
                                          </p:val>
                                        </p:tav>
                                      </p:tavLst>
                                    </p:anim>
                                    <p:animEffect transition="in" filter="wipe(right)">
                                      <p:cBhvr>
                                        <p:cTn id="5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57" r="22147" b="1706"/>
          <a:stretch/>
        </p:blipFill>
        <p:spPr>
          <a:xfrm>
            <a:off x="234624" y="1370324"/>
            <a:ext cx="8899216" cy="5250984"/>
          </a:xfrm>
          <a:prstGeom prst="rect">
            <a:avLst/>
          </a:prstGeom>
        </p:spPr>
      </p:pic>
      <p:sp>
        <p:nvSpPr>
          <p:cNvPr id="2" name="Title 1"/>
          <p:cNvSpPr>
            <a:spLocks noGrp="1"/>
          </p:cNvSpPr>
          <p:nvPr>
            <p:ph type="title"/>
          </p:nvPr>
        </p:nvSpPr>
        <p:spPr>
          <a:xfrm>
            <a:off x="1563189" y="0"/>
            <a:ext cx="6553200" cy="1143000"/>
          </a:xfrm>
        </p:spPr>
        <p:txBody>
          <a:bodyPr/>
          <a:lstStyle/>
          <a:p>
            <a:r>
              <a:rPr lang="en-US" altLang="en-US" sz="2400" dirty="0" smtClean="0">
                <a:solidFill>
                  <a:schemeClr val="accent1"/>
                </a:solidFill>
              </a:rPr>
              <a:t>PCAPP Stockpile Destruction Progress (EDS &amp; </a:t>
            </a:r>
            <a:r>
              <a:rPr lang="en-US" altLang="en-US" sz="2400" smtClean="0">
                <a:solidFill>
                  <a:schemeClr val="accent1"/>
                </a:solidFill>
              </a:rPr>
              <a:t>Main Plant)</a:t>
            </a:r>
            <a:endParaRPr lang="en-US" sz="2400" dirty="0">
              <a:solidFill>
                <a:schemeClr val="accent1"/>
              </a:solidFill>
            </a:endParaRPr>
          </a:p>
        </p:txBody>
      </p:sp>
      <p:graphicFrame>
        <p:nvGraphicFramePr>
          <p:cNvPr id="32" name="Table 31"/>
          <p:cNvGraphicFramePr>
            <a:graphicFrameLocks noGrp="1"/>
          </p:cNvGraphicFramePr>
          <p:nvPr>
            <p:extLst>
              <p:ext uri="{D42A27DB-BD31-4B8C-83A1-F6EECF244321}">
                <p14:modId xmlns:p14="http://schemas.microsoft.com/office/powerpoint/2010/main" val="1080453371"/>
              </p:ext>
            </p:extLst>
          </p:nvPr>
        </p:nvGraphicFramePr>
        <p:xfrm>
          <a:off x="486982" y="1447800"/>
          <a:ext cx="3170618" cy="4854624"/>
        </p:xfrm>
        <a:graphic>
          <a:graphicData uri="http://schemas.openxmlformats.org/drawingml/2006/table">
            <a:tbl>
              <a:tblPr firstRow="1" lastRow="1" bandCol="1">
                <a:effectLst>
                  <a:outerShdw blurRad="50800" dist="38100" dir="8100000" algn="tr" rotWithShape="0">
                    <a:prstClr val="black">
                      <a:alpha val="40000"/>
                    </a:prstClr>
                  </a:outerShdw>
                </a:effectLst>
                <a:tableStyleId>{21E4AEA4-8DFA-4A89-87EB-49C32662AFE0}</a:tableStyleId>
              </a:tblPr>
              <a:tblGrid>
                <a:gridCol w="1145921"/>
                <a:gridCol w="930592"/>
                <a:gridCol w="1094105"/>
              </a:tblGrid>
              <a:tr h="685799">
                <a:tc>
                  <a:txBody>
                    <a:bodyPr/>
                    <a:lstStyle/>
                    <a:p>
                      <a:pPr algn="ctr"/>
                      <a:r>
                        <a:rPr lang="en-US" sz="1200" dirty="0" smtClean="0"/>
                        <a:t>Munition</a:t>
                      </a:r>
                      <a:endParaRPr lang="en-US" sz="1200" dirty="0">
                        <a:latin typeface="Arial Narrow" panose="020B0606020202030204" pitchFamily="34" charset="0"/>
                      </a:endParaRPr>
                    </a:p>
                  </a:txBody>
                  <a:tcPr anchor="ctr">
                    <a:solidFill>
                      <a:srgbClr val="003263"/>
                    </a:solidFill>
                  </a:tcPr>
                </a:tc>
                <a:tc>
                  <a:txBody>
                    <a:bodyPr/>
                    <a:lstStyle/>
                    <a:p>
                      <a:pPr algn="ctr"/>
                      <a:r>
                        <a:rPr lang="en-US" sz="1200" dirty="0" smtClean="0"/>
                        <a:t>Agent</a:t>
                      </a:r>
                      <a:br>
                        <a:rPr lang="en-US" sz="1200" dirty="0" smtClean="0"/>
                      </a:br>
                      <a:r>
                        <a:rPr lang="en-US" sz="1200" dirty="0" smtClean="0"/>
                        <a:t>Type</a:t>
                      </a:r>
                      <a:endParaRPr lang="en-US" sz="1200" dirty="0">
                        <a:latin typeface="Arial Narrow" panose="020B0606020202030204" pitchFamily="34" charset="0"/>
                      </a:endParaRPr>
                    </a:p>
                  </a:txBody>
                  <a:tcPr anchor="ctr">
                    <a:solidFill>
                      <a:srgbClr val="003263"/>
                    </a:solidFill>
                  </a:tcPr>
                </a:tc>
                <a:tc>
                  <a:txBody>
                    <a:bodyPr/>
                    <a:lstStyle/>
                    <a:p>
                      <a:pPr algn="ctr">
                        <a:spcAft>
                          <a:spcPts val="300"/>
                        </a:spcAft>
                      </a:pPr>
                      <a:r>
                        <a:rPr lang="en-US" sz="1200" dirty="0" smtClean="0"/>
                        <a:t>Destroyed</a:t>
                      </a:r>
                    </a:p>
                    <a:p>
                      <a:pPr algn="ctr"/>
                      <a:r>
                        <a:rPr lang="en-US" sz="700" dirty="0" smtClean="0">
                          <a:latin typeface="+mj-lt"/>
                        </a:rPr>
                        <a:t>As of </a:t>
                      </a:r>
                    </a:p>
                    <a:p>
                      <a:pPr algn="ctr"/>
                      <a:r>
                        <a:rPr lang="en-US" sz="700" baseline="0" dirty="0" smtClean="0">
                          <a:latin typeface="+mj-lt"/>
                        </a:rPr>
                        <a:t>13 November 16</a:t>
                      </a:r>
                      <a:endParaRPr lang="en-US" sz="700" dirty="0">
                        <a:latin typeface="+mj-lt"/>
                      </a:endParaRPr>
                    </a:p>
                  </a:txBody>
                  <a:tcPr anchor="ctr">
                    <a:solidFill>
                      <a:srgbClr val="003263"/>
                    </a:solidFill>
                  </a:tcPr>
                </a:tc>
              </a:tr>
              <a:tr h="663625">
                <a:tc>
                  <a:txBody>
                    <a:bodyPr/>
                    <a:lstStyle/>
                    <a:p>
                      <a:pPr algn="ctr"/>
                      <a:r>
                        <a:rPr lang="en-US" sz="1200" dirty="0" smtClean="0"/>
                        <a:t>4.2</a:t>
                      </a:r>
                      <a:r>
                        <a:rPr lang="en-US" sz="1200" baseline="0" dirty="0" smtClean="0"/>
                        <a:t>-inch Mortar</a:t>
                      </a:r>
                      <a:endParaRPr lang="en-US" sz="1200" b="1" baseline="0" dirty="0" smtClean="0">
                        <a:latin typeface="+mj-lt"/>
                      </a:endParaRPr>
                    </a:p>
                  </a:txBody>
                  <a:tcPr anchor="ctr"/>
                </a:tc>
                <a:tc>
                  <a:txBody>
                    <a:bodyPr/>
                    <a:lstStyle/>
                    <a:p>
                      <a:pPr algn="ctr"/>
                      <a:r>
                        <a:rPr lang="en-US" sz="1200" dirty="0" smtClean="0"/>
                        <a:t>HD</a:t>
                      </a:r>
                      <a:endParaRPr lang="en-US" sz="1200" dirty="0">
                        <a:latin typeface="+mj-lt"/>
                      </a:endParaRPr>
                    </a:p>
                  </a:txBody>
                  <a:tcPr anchor="ctr"/>
                </a:tc>
                <a:tc>
                  <a:txBody>
                    <a:bodyPr/>
                    <a:lstStyle/>
                    <a:p>
                      <a:pPr algn="ctr"/>
                      <a:r>
                        <a:rPr lang="en-US" sz="1200" dirty="0" smtClean="0">
                          <a:latin typeface="+mn-lt"/>
                        </a:rPr>
                        <a:t>42</a:t>
                      </a:r>
                      <a:endParaRPr lang="en-US" sz="1200" dirty="0">
                        <a:latin typeface="+mj-lt"/>
                      </a:endParaRPr>
                    </a:p>
                  </a:txBody>
                  <a:tcPr anchor="ctr"/>
                </a:tc>
              </a:tr>
              <a:tr h="663625">
                <a:tc>
                  <a:txBody>
                    <a:bodyPr/>
                    <a:lstStyle/>
                    <a:p>
                      <a:pPr algn="ctr"/>
                      <a:r>
                        <a:rPr lang="en-US" sz="1200" b="0" baseline="0" dirty="0" smtClean="0">
                          <a:latin typeface="+mj-lt"/>
                        </a:rPr>
                        <a:t>4.2-inch Mortar</a:t>
                      </a:r>
                    </a:p>
                  </a:txBody>
                  <a:tcPr anchor="ctr"/>
                </a:tc>
                <a:tc>
                  <a:txBody>
                    <a:bodyPr/>
                    <a:lstStyle/>
                    <a:p>
                      <a:pPr algn="ctr"/>
                      <a:r>
                        <a:rPr lang="en-US" sz="1200" dirty="0" smtClean="0">
                          <a:latin typeface="+mj-lt"/>
                        </a:rPr>
                        <a:t>HT</a:t>
                      </a:r>
                      <a:endParaRPr lang="en-US" sz="1200" dirty="0">
                        <a:latin typeface="+mj-lt"/>
                      </a:endParaRPr>
                    </a:p>
                  </a:txBody>
                  <a:tcPr anchor="ctr"/>
                </a:tc>
                <a:tc>
                  <a:txBody>
                    <a:bodyPr/>
                    <a:lstStyle/>
                    <a:p>
                      <a:pPr algn="ctr"/>
                      <a:r>
                        <a:rPr lang="en-US" sz="1200" smtClean="0">
                          <a:latin typeface="+mj-lt"/>
                        </a:rPr>
                        <a:t>46</a:t>
                      </a:r>
                      <a:endParaRPr lang="en-US" sz="1200" dirty="0">
                        <a:latin typeface="+mj-lt"/>
                      </a:endParaRPr>
                    </a:p>
                  </a:txBody>
                  <a:tcPr anchor="ctr"/>
                </a:tc>
              </a:tr>
              <a:tr h="663625">
                <a:tc>
                  <a:txBody>
                    <a:bodyPr/>
                    <a:lstStyle/>
                    <a:p>
                      <a:pPr algn="ctr"/>
                      <a:r>
                        <a:rPr lang="en-US" sz="1200" dirty="0" smtClean="0"/>
                        <a:t>105mm</a:t>
                      </a:r>
                      <a:r>
                        <a:rPr lang="en-US" sz="1200" baseline="0" dirty="0" smtClean="0"/>
                        <a:t/>
                      </a:r>
                      <a:br>
                        <a:rPr lang="en-US" sz="1200" baseline="0" dirty="0" smtClean="0"/>
                      </a:br>
                      <a:r>
                        <a:rPr lang="en-US" sz="1200" baseline="0" dirty="0" smtClean="0"/>
                        <a:t>Projectile</a:t>
                      </a:r>
                      <a:endParaRPr lang="en-US" sz="1200" b="1" dirty="0">
                        <a:latin typeface="+mj-lt"/>
                      </a:endParaRPr>
                    </a:p>
                  </a:txBody>
                  <a:tcPr anchor="ctr"/>
                </a:tc>
                <a:tc>
                  <a:txBody>
                    <a:bodyPr/>
                    <a:lstStyle/>
                    <a:p>
                      <a:pPr algn="ctr"/>
                      <a:r>
                        <a:rPr lang="en-US" sz="1200" dirty="0" smtClean="0"/>
                        <a:t>HD</a:t>
                      </a:r>
                      <a:endParaRPr lang="en-US" sz="1200" dirty="0">
                        <a:latin typeface="+mj-lt"/>
                      </a:endParaRPr>
                    </a:p>
                  </a:txBody>
                  <a:tcPr anchor="ctr"/>
                </a:tc>
                <a:tc>
                  <a:txBody>
                    <a:bodyPr/>
                    <a:lstStyle/>
                    <a:p>
                      <a:pPr algn="ctr"/>
                      <a:r>
                        <a:rPr lang="en-US" sz="1200" dirty="0" smtClean="0">
                          <a:latin typeface="+mj-lt"/>
                        </a:rPr>
                        <a:t>265</a:t>
                      </a:r>
                      <a:endParaRPr lang="en-US" sz="1200" dirty="0">
                        <a:latin typeface="+mj-lt"/>
                      </a:endParaRPr>
                    </a:p>
                  </a:txBody>
                  <a:tcPr anchor="ctr"/>
                </a:tc>
              </a:tr>
              <a:tr h="663625">
                <a:tc>
                  <a:txBody>
                    <a:bodyPr/>
                    <a:lstStyle/>
                    <a:p>
                      <a:pPr algn="ctr"/>
                      <a:r>
                        <a:rPr lang="en-US" sz="1200" dirty="0" smtClean="0"/>
                        <a:t>155mm</a:t>
                      </a:r>
                      <a:r>
                        <a:rPr lang="en-US" sz="1200" baseline="0" dirty="0" smtClean="0"/>
                        <a:t/>
                      </a:r>
                      <a:br>
                        <a:rPr lang="en-US" sz="1200" baseline="0" dirty="0" smtClean="0"/>
                      </a:br>
                      <a:r>
                        <a:rPr lang="en-US" sz="1200" baseline="0" dirty="0" smtClean="0"/>
                        <a:t>Projectile</a:t>
                      </a:r>
                      <a:endParaRPr lang="en-US" sz="1200" b="1" dirty="0">
                        <a:latin typeface="+mj-lt"/>
                      </a:endParaRPr>
                    </a:p>
                  </a:txBody>
                  <a:tcPr anchor="ctr"/>
                </a:tc>
                <a:tc>
                  <a:txBody>
                    <a:bodyPr/>
                    <a:lstStyle/>
                    <a:p>
                      <a:pPr algn="ctr"/>
                      <a:r>
                        <a:rPr lang="en-US" sz="1200" dirty="0" smtClean="0">
                          <a:latin typeface="+mn-lt"/>
                        </a:rPr>
                        <a:t>HD</a:t>
                      </a:r>
                      <a:endParaRPr lang="en-US" sz="1200" dirty="0">
                        <a:latin typeface="+mj-lt"/>
                      </a:endParaRPr>
                    </a:p>
                  </a:txBody>
                  <a:tcPr anchor="ctr"/>
                </a:tc>
                <a:tc>
                  <a:txBody>
                    <a:bodyPr/>
                    <a:lstStyle/>
                    <a:p>
                      <a:pPr algn="ctr"/>
                      <a:r>
                        <a:rPr lang="en-US" sz="1200" dirty="0" smtClean="0">
                          <a:latin typeface="+mn-lt"/>
                        </a:rPr>
                        <a:t>6,344</a:t>
                      </a:r>
                      <a:endParaRPr lang="en-US" sz="1200" dirty="0">
                        <a:latin typeface="+mj-lt"/>
                      </a:endParaRPr>
                    </a:p>
                  </a:txBody>
                  <a:tcPr anchor="ctr"/>
                </a:tc>
              </a:tr>
              <a:tr h="850700">
                <a:tc>
                  <a:txBody>
                    <a:bodyPr/>
                    <a:lstStyle/>
                    <a:p>
                      <a:pPr algn="ctr"/>
                      <a:r>
                        <a:rPr lang="en-US" sz="1200" dirty="0" smtClean="0"/>
                        <a:t>DOT Bottles*</a:t>
                      </a:r>
                      <a:endParaRPr lang="en-US" sz="1200" b="0" dirty="0">
                        <a:latin typeface="+mj-lt"/>
                      </a:endParaRPr>
                    </a:p>
                  </a:txBody>
                  <a:tcPr anchor="ctr"/>
                </a:tc>
                <a:tc>
                  <a:txBody>
                    <a:bodyPr/>
                    <a:lstStyle/>
                    <a:p>
                      <a:pPr algn="ctr"/>
                      <a:r>
                        <a:rPr lang="en-US" sz="1200" dirty="0" smtClean="0"/>
                        <a:t>HD/HT</a:t>
                      </a:r>
                      <a:endParaRPr lang="en-US" sz="1200" dirty="0">
                        <a:latin typeface="+mj-lt"/>
                      </a:endParaRPr>
                    </a:p>
                  </a:txBody>
                  <a:tcPr anchor="ctr"/>
                </a:tc>
                <a:tc>
                  <a:txBody>
                    <a:bodyPr/>
                    <a:lstStyle/>
                    <a:p>
                      <a:pPr algn="ctr"/>
                      <a:r>
                        <a:rPr lang="en-US" sz="1200" dirty="0" smtClean="0"/>
                        <a:t>11</a:t>
                      </a:r>
                      <a:endParaRPr lang="en-US" sz="1200" dirty="0">
                        <a:latin typeface="+mj-lt"/>
                      </a:endParaRPr>
                    </a:p>
                  </a:txBody>
                  <a:tcPr anchor="ctr"/>
                </a:tc>
              </a:tr>
              <a:tr h="663625">
                <a:tc>
                  <a:txBody>
                    <a:bodyPr/>
                    <a:lstStyle/>
                    <a:p>
                      <a:pPr algn="ctr"/>
                      <a:r>
                        <a:rPr lang="en-US" sz="1200" dirty="0" smtClean="0"/>
                        <a:t>Total</a:t>
                      </a:r>
                      <a:endParaRPr lang="en-US" sz="1200" b="1" dirty="0">
                        <a:latin typeface="+mj-lt"/>
                      </a:endParaRPr>
                    </a:p>
                  </a:txBody>
                  <a:tcPr anchor="ctr">
                    <a:solidFill>
                      <a:srgbClr val="003263"/>
                    </a:solidFill>
                  </a:tcPr>
                </a:tc>
                <a:tc>
                  <a:txBody>
                    <a:bodyPr/>
                    <a:lstStyle/>
                    <a:p>
                      <a:pPr algn="ctr"/>
                      <a:endParaRPr lang="en-US" sz="1200" dirty="0">
                        <a:latin typeface="+mj-lt"/>
                      </a:endParaRPr>
                    </a:p>
                  </a:txBody>
                  <a:tcPr anchor="ctr">
                    <a:solidFill>
                      <a:srgbClr val="003263"/>
                    </a:solidFill>
                  </a:tcPr>
                </a:tc>
                <a:tc>
                  <a:txBody>
                    <a:bodyPr/>
                    <a:lstStyle/>
                    <a:p>
                      <a:pPr algn="ctr">
                        <a:spcAft>
                          <a:spcPts val="300"/>
                        </a:spcAft>
                      </a:pPr>
                      <a:r>
                        <a:rPr lang="en-US" sz="1200" dirty="0" smtClean="0"/>
                        <a:t>6,708</a:t>
                      </a:r>
                    </a:p>
                  </a:txBody>
                  <a:tcPr anchor="ctr">
                    <a:solidFill>
                      <a:srgbClr val="003263"/>
                    </a:solidFill>
                  </a:tcPr>
                </a:tc>
              </a:tr>
            </a:tbl>
          </a:graphicData>
        </a:graphic>
      </p:graphicFrame>
      <p:grpSp>
        <p:nvGrpSpPr>
          <p:cNvPr id="34" name="Group 33"/>
          <p:cNvGrpSpPr/>
          <p:nvPr/>
        </p:nvGrpSpPr>
        <p:grpSpPr>
          <a:xfrm>
            <a:off x="4207474" y="3886200"/>
            <a:ext cx="1888526" cy="2354127"/>
            <a:chOff x="1050512" y="1981199"/>
            <a:chExt cx="1958556" cy="2441423"/>
          </a:xfrm>
        </p:grpSpPr>
        <p:pic>
          <p:nvPicPr>
            <p:cNvPr id="43" name="Picture 42" descr="4_2_Mortar_PCAPP.png"/>
            <p:cNvPicPr>
              <a:picLocks noChangeAspect="1"/>
            </p:cNvPicPr>
            <p:nvPr/>
          </p:nvPicPr>
          <p:blipFill>
            <a:blip r:embed="rId4" cstate="print"/>
            <a:srcRect t="26407" b="41125"/>
            <a:stretch>
              <a:fillRect/>
            </a:stretch>
          </p:blipFill>
          <p:spPr>
            <a:xfrm rot="16200000">
              <a:off x="795424" y="2932947"/>
              <a:ext cx="2441423" cy="537928"/>
            </a:xfrm>
            <a:prstGeom prst="rect">
              <a:avLst/>
            </a:prstGeom>
            <a:effectLst>
              <a:outerShdw blurRad="50800" dist="38100" dir="8100000" algn="tr" rotWithShape="0">
                <a:prstClr val="black">
                  <a:alpha val="40000"/>
                </a:prstClr>
              </a:outerShdw>
            </a:effectLst>
          </p:spPr>
        </p:pic>
        <p:grpSp>
          <p:nvGrpSpPr>
            <p:cNvPr id="44" name="Group 43"/>
            <p:cNvGrpSpPr/>
            <p:nvPr/>
          </p:nvGrpSpPr>
          <p:grpSpPr>
            <a:xfrm>
              <a:off x="1254740" y="2213777"/>
              <a:ext cx="158338" cy="2071737"/>
              <a:chOff x="2572649" y="1752600"/>
              <a:chExt cx="192932" cy="2524369"/>
            </a:xfrm>
          </p:grpSpPr>
          <p:cxnSp>
            <p:nvCxnSpPr>
              <p:cNvPr id="47" name="Straight Connector 46"/>
              <p:cNvCxnSpPr/>
              <p:nvPr/>
            </p:nvCxnSpPr>
            <p:spPr bwMode="auto">
              <a:xfrm>
                <a:off x="2673176" y="1752600"/>
                <a:ext cx="0" cy="106680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49" name="Straight Connector 48"/>
              <p:cNvCxnSpPr/>
              <p:nvPr/>
            </p:nvCxnSpPr>
            <p:spPr bwMode="auto">
              <a:xfrm>
                <a:off x="2572649" y="1752600"/>
                <a:ext cx="192932"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50" name="Straight Connector 49"/>
              <p:cNvCxnSpPr/>
              <p:nvPr/>
            </p:nvCxnSpPr>
            <p:spPr bwMode="auto">
              <a:xfrm>
                <a:off x="2572649" y="4276969"/>
                <a:ext cx="192932"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52" name="Straight Connector 51"/>
              <p:cNvCxnSpPr/>
              <p:nvPr/>
            </p:nvCxnSpPr>
            <p:spPr bwMode="auto">
              <a:xfrm>
                <a:off x="2673176" y="3210169"/>
                <a:ext cx="0" cy="1066800"/>
              </a:xfrm>
              <a:prstGeom prst="line">
                <a:avLst/>
              </a:prstGeom>
              <a:solidFill>
                <a:schemeClr val="accent1"/>
              </a:solidFill>
              <a:ln w="28575" cap="flat" cmpd="sng" algn="ctr">
                <a:solidFill>
                  <a:srgbClr val="BB9208"/>
                </a:solidFill>
                <a:prstDash val="solid"/>
                <a:round/>
                <a:headEnd type="none" w="med" len="med"/>
                <a:tailEnd type="none" w="med" len="med"/>
              </a:ln>
              <a:effectLst/>
            </p:spPr>
          </p:cxnSp>
        </p:grpSp>
        <p:sp>
          <p:nvSpPr>
            <p:cNvPr id="45" name="TextBox 44"/>
            <p:cNvSpPr txBox="1"/>
            <p:nvPr/>
          </p:nvSpPr>
          <p:spPr>
            <a:xfrm>
              <a:off x="1050512" y="3064310"/>
              <a:ext cx="624282" cy="335149"/>
            </a:xfrm>
            <a:prstGeom prst="rect">
              <a:avLst/>
            </a:prstGeom>
            <a:noFill/>
          </p:spPr>
          <p:txBody>
            <a:bodyPr wrap="square" rtlCol="0">
              <a:spAutoFit/>
            </a:bodyPr>
            <a:lstStyle/>
            <a:p>
              <a:r>
                <a:rPr lang="en-US" sz="1500" b="1" dirty="0" smtClean="0">
                  <a:latin typeface="+mj-lt"/>
                </a:rPr>
                <a:t>21”</a:t>
              </a:r>
              <a:endParaRPr lang="en-US" sz="1500" b="1" dirty="0">
                <a:latin typeface="+mj-lt"/>
              </a:endParaRPr>
            </a:p>
          </p:txBody>
        </p:sp>
        <p:sp>
          <p:nvSpPr>
            <p:cNvPr id="46" name="TextBox 45"/>
            <p:cNvSpPr txBox="1"/>
            <p:nvPr/>
          </p:nvSpPr>
          <p:spPr>
            <a:xfrm>
              <a:off x="2373681" y="3964475"/>
              <a:ext cx="635387" cy="351108"/>
            </a:xfrm>
            <a:prstGeom prst="rect">
              <a:avLst/>
            </a:prstGeom>
            <a:solidFill>
              <a:srgbClr val="FFEAA2"/>
            </a:solidFill>
            <a:ln>
              <a:solidFill>
                <a:srgbClr val="003263"/>
              </a:solidFill>
            </a:ln>
          </p:spPr>
          <p:txBody>
            <a:bodyPr wrap="none" rtlCol="0" anchor="ctr">
              <a:spAutoFit/>
            </a:bodyPr>
            <a:lstStyle/>
            <a:p>
              <a:pPr algn="ctr"/>
              <a:r>
                <a:rPr lang="en-US" sz="800" dirty="0" smtClean="0">
                  <a:latin typeface="+mj-lt"/>
                </a:rPr>
                <a:t>4.2-inch</a:t>
              </a:r>
            </a:p>
            <a:p>
              <a:pPr algn="ctr"/>
              <a:r>
                <a:rPr lang="en-US" sz="800" dirty="0" smtClean="0">
                  <a:latin typeface="+mj-lt"/>
                </a:rPr>
                <a:t>Mortar</a:t>
              </a:r>
              <a:endParaRPr lang="en-US" sz="800" dirty="0">
                <a:latin typeface="+mj-lt"/>
              </a:endParaRPr>
            </a:p>
          </p:txBody>
        </p:sp>
      </p:grpSp>
      <p:grpSp>
        <p:nvGrpSpPr>
          <p:cNvPr id="53" name="Group 52"/>
          <p:cNvGrpSpPr/>
          <p:nvPr/>
        </p:nvGrpSpPr>
        <p:grpSpPr>
          <a:xfrm>
            <a:off x="6781800" y="4114800"/>
            <a:ext cx="1882641" cy="2162502"/>
            <a:chOff x="2740805" y="1730805"/>
            <a:chExt cx="2334381" cy="2681392"/>
          </a:xfrm>
        </p:grpSpPr>
        <p:grpSp>
          <p:nvGrpSpPr>
            <p:cNvPr id="54" name="Group 53"/>
            <p:cNvGrpSpPr/>
            <p:nvPr/>
          </p:nvGrpSpPr>
          <p:grpSpPr>
            <a:xfrm>
              <a:off x="2740805" y="1730805"/>
              <a:ext cx="1576169" cy="2681392"/>
              <a:chOff x="2733975" y="1572310"/>
              <a:chExt cx="1669336" cy="2839887"/>
            </a:xfrm>
          </p:grpSpPr>
          <p:pic>
            <p:nvPicPr>
              <p:cNvPr id="56" name="Picture 55" descr="M_60_105HD_SHELL_PCAPP.png"/>
              <p:cNvPicPr>
                <a:picLocks noChangeAspect="1"/>
              </p:cNvPicPr>
              <p:nvPr/>
            </p:nvPicPr>
            <p:blipFill>
              <a:blip r:embed="rId5" cstate="print"/>
              <a:stretch>
                <a:fillRect/>
              </a:stretch>
            </p:blipFill>
            <p:spPr>
              <a:xfrm>
                <a:off x="3354723" y="1572310"/>
                <a:ext cx="1048588" cy="2839887"/>
              </a:xfrm>
              <a:prstGeom prst="rect">
                <a:avLst/>
              </a:prstGeom>
              <a:effectLst>
                <a:outerShdw blurRad="50800" dist="38100" dir="8100000" algn="tr" rotWithShape="0">
                  <a:prstClr val="black">
                    <a:alpha val="40000"/>
                  </a:prstClr>
                </a:outerShdw>
              </a:effectLst>
            </p:spPr>
          </p:pic>
          <p:grpSp>
            <p:nvGrpSpPr>
              <p:cNvPr id="57" name="Group 56"/>
              <p:cNvGrpSpPr/>
              <p:nvPr/>
            </p:nvGrpSpPr>
            <p:grpSpPr>
              <a:xfrm>
                <a:off x="3025191" y="1661266"/>
                <a:ext cx="199912" cy="2615703"/>
                <a:chOff x="4806183" y="1752600"/>
                <a:chExt cx="192932" cy="2524369"/>
              </a:xfrm>
            </p:grpSpPr>
            <p:cxnSp>
              <p:nvCxnSpPr>
                <p:cNvPr id="59" name="Straight Connector 58"/>
                <p:cNvCxnSpPr/>
                <p:nvPr/>
              </p:nvCxnSpPr>
              <p:spPr bwMode="auto">
                <a:xfrm>
                  <a:off x="4897795" y="1752600"/>
                  <a:ext cx="0" cy="106680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60" name="Straight Connector 59"/>
                <p:cNvCxnSpPr/>
                <p:nvPr/>
              </p:nvCxnSpPr>
              <p:spPr bwMode="auto">
                <a:xfrm>
                  <a:off x="4806183" y="1752600"/>
                  <a:ext cx="192932"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61" name="Straight Connector 60"/>
                <p:cNvCxnSpPr/>
                <p:nvPr/>
              </p:nvCxnSpPr>
              <p:spPr bwMode="auto">
                <a:xfrm>
                  <a:off x="4806183" y="4276969"/>
                  <a:ext cx="192932"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62" name="Straight Connector 61"/>
                <p:cNvCxnSpPr/>
                <p:nvPr/>
              </p:nvCxnSpPr>
              <p:spPr bwMode="auto">
                <a:xfrm>
                  <a:off x="4897795" y="3210169"/>
                  <a:ext cx="0" cy="1066800"/>
                </a:xfrm>
                <a:prstGeom prst="line">
                  <a:avLst/>
                </a:prstGeom>
                <a:solidFill>
                  <a:schemeClr val="accent1"/>
                </a:solidFill>
                <a:ln w="28575" cap="flat" cmpd="sng" algn="ctr">
                  <a:solidFill>
                    <a:srgbClr val="BB9208"/>
                  </a:solidFill>
                  <a:prstDash val="solid"/>
                  <a:round/>
                  <a:headEnd type="none" w="med" len="med"/>
                  <a:tailEnd type="none" w="med" len="med"/>
                </a:ln>
                <a:effectLst/>
              </p:spPr>
            </p:cxnSp>
          </p:grpSp>
          <p:sp>
            <p:nvSpPr>
              <p:cNvPr id="58" name="TextBox 57"/>
              <p:cNvSpPr txBox="1"/>
              <p:nvPr/>
            </p:nvSpPr>
            <p:spPr>
              <a:xfrm>
                <a:off x="2733975" y="2754970"/>
                <a:ext cx="802433" cy="424394"/>
              </a:xfrm>
              <a:prstGeom prst="rect">
                <a:avLst/>
              </a:prstGeom>
              <a:noFill/>
            </p:spPr>
            <p:txBody>
              <a:bodyPr wrap="square" rtlCol="0">
                <a:spAutoFit/>
              </a:bodyPr>
              <a:lstStyle/>
              <a:p>
                <a:r>
                  <a:rPr lang="en-US" sz="1500" b="1" dirty="0" smtClean="0">
                    <a:latin typeface="+mj-lt"/>
                  </a:rPr>
                  <a:t>24”</a:t>
                </a:r>
                <a:endParaRPr lang="en-US" sz="1500" b="1" dirty="0">
                  <a:latin typeface="+mj-lt"/>
                </a:endParaRPr>
              </a:p>
            </p:txBody>
          </p:sp>
        </p:grpSp>
        <p:sp>
          <p:nvSpPr>
            <p:cNvPr id="55" name="TextBox 54"/>
            <p:cNvSpPr txBox="1"/>
            <p:nvPr/>
          </p:nvSpPr>
          <p:spPr>
            <a:xfrm>
              <a:off x="4255880" y="3894888"/>
              <a:ext cx="819306" cy="419790"/>
            </a:xfrm>
            <a:prstGeom prst="rect">
              <a:avLst/>
            </a:prstGeom>
            <a:solidFill>
              <a:srgbClr val="FFEAA2"/>
            </a:solidFill>
            <a:ln>
              <a:solidFill>
                <a:srgbClr val="003263"/>
              </a:solidFill>
            </a:ln>
          </p:spPr>
          <p:txBody>
            <a:bodyPr wrap="none" rtlCol="0" anchor="ctr">
              <a:spAutoFit/>
            </a:bodyPr>
            <a:lstStyle/>
            <a:p>
              <a:pPr algn="ctr"/>
              <a:r>
                <a:rPr lang="en-US" sz="800" dirty="0" smtClean="0">
                  <a:latin typeface="+mj-lt"/>
                </a:rPr>
                <a:t>105mm</a:t>
              </a:r>
            </a:p>
            <a:p>
              <a:pPr algn="ctr"/>
              <a:r>
                <a:rPr lang="en-US" sz="800" dirty="0" smtClean="0">
                  <a:latin typeface="+mj-lt"/>
                </a:rPr>
                <a:t>Projectile</a:t>
              </a:r>
              <a:endParaRPr lang="en-US" sz="800" dirty="0">
                <a:latin typeface="+mj-lt"/>
              </a:endParaRPr>
            </a:p>
          </p:txBody>
        </p:sp>
      </p:grpSp>
      <p:grpSp>
        <p:nvGrpSpPr>
          <p:cNvPr id="63" name="Group 62"/>
          <p:cNvGrpSpPr/>
          <p:nvPr/>
        </p:nvGrpSpPr>
        <p:grpSpPr>
          <a:xfrm>
            <a:off x="4114800" y="1371600"/>
            <a:ext cx="2152662" cy="2564489"/>
            <a:chOff x="6180245" y="990599"/>
            <a:chExt cx="2897714" cy="3452077"/>
          </a:xfrm>
        </p:grpSpPr>
        <p:pic>
          <p:nvPicPr>
            <p:cNvPr id="64" name="Picture 63" descr="M110H_155_PCAPP.png"/>
            <p:cNvPicPr>
              <a:picLocks noChangeAspect="1"/>
            </p:cNvPicPr>
            <p:nvPr/>
          </p:nvPicPr>
          <p:blipFill>
            <a:blip r:embed="rId6" cstate="print"/>
            <a:stretch>
              <a:fillRect/>
            </a:stretch>
          </p:blipFill>
          <p:spPr>
            <a:xfrm>
              <a:off x="7062692" y="990599"/>
              <a:ext cx="1217287" cy="3452077"/>
            </a:xfrm>
            <a:prstGeom prst="rect">
              <a:avLst/>
            </a:prstGeom>
            <a:effectLst>
              <a:outerShdw blurRad="50800" dist="38100" dir="8100000" algn="tr" rotWithShape="0">
                <a:prstClr val="black">
                  <a:alpha val="40000"/>
                </a:prstClr>
              </a:outerShdw>
            </a:effectLst>
          </p:spPr>
        </p:pic>
        <p:grpSp>
          <p:nvGrpSpPr>
            <p:cNvPr id="65" name="Group 64"/>
            <p:cNvGrpSpPr/>
            <p:nvPr/>
          </p:nvGrpSpPr>
          <p:grpSpPr>
            <a:xfrm>
              <a:off x="6577382" y="1309014"/>
              <a:ext cx="226834" cy="2967956"/>
              <a:chOff x="5960479" y="1066800"/>
              <a:chExt cx="245346" cy="3210170"/>
            </a:xfrm>
          </p:grpSpPr>
          <p:cxnSp>
            <p:nvCxnSpPr>
              <p:cNvPr id="68" name="Straight Connector 67"/>
              <p:cNvCxnSpPr/>
              <p:nvPr/>
            </p:nvCxnSpPr>
            <p:spPr bwMode="auto">
              <a:xfrm>
                <a:off x="6088316" y="1066800"/>
                <a:ext cx="0" cy="1446672"/>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69" name="Straight Connector 68"/>
              <p:cNvCxnSpPr/>
              <p:nvPr/>
            </p:nvCxnSpPr>
            <p:spPr bwMode="auto">
              <a:xfrm>
                <a:off x="5960479" y="1066800"/>
                <a:ext cx="245346"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70" name="Straight Connector 69"/>
              <p:cNvCxnSpPr/>
              <p:nvPr/>
            </p:nvCxnSpPr>
            <p:spPr bwMode="auto">
              <a:xfrm>
                <a:off x="5960479" y="4276970"/>
                <a:ext cx="245346"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71" name="Straight Connector 70"/>
              <p:cNvCxnSpPr/>
              <p:nvPr/>
            </p:nvCxnSpPr>
            <p:spPr bwMode="auto">
              <a:xfrm>
                <a:off x="6088316" y="2940705"/>
                <a:ext cx="0" cy="1336265"/>
              </a:xfrm>
              <a:prstGeom prst="line">
                <a:avLst/>
              </a:prstGeom>
              <a:solidFill>
                <a:schemeClr val="accent1"/>
              </a:solidFill>
              <a:ln w="28575" cap="flat" cmpd="sng" algn="ctr">
                <a:solidFill>
                  <a:srgbClr val="BB9208"/>
                </a:solidFill>
                <a:prstDash val="solid"/>
                <a:round/>
                <a:headEnd type="none" w="med" len="med"/>
                <a:tailEnd type="none" w="med" len="med"/>
              </a:ln>
              <a:effectLst/>
            </p:spPr>
          </p:cxnSp>
        </p:grpSp>
        <p:sp>
          <p:nvSpPr>
            <p:cNvPr id="66" name="TextBox 65"/>
            <p:cNvSpPr txBox="1"/>
            <p:nvPr/>
          </p:nvSpPr>
          <p:spPr>
            <a:xfrm>
              <a:off x="6180245" y="2622810"/>
              <a:ext cx="1050333" cy="425884"/>
            </a:xfrm>
            <a:prstGeom prst="rect">
              <a:avLst/>
            </a:prstGeom>
            <a:noFill/>
          </p:spPr>
          <p:txBody>
            <a:bodyPr wrap="square" rtlCol="0">
              <a:spAutoFit/>
            </a:bodyPr>
            <a:lstStyle/>
            <a:p>
              <a:r>
                <a:rPr lang="en-US" sz="1500" b="1" dirty="0" smtClean="0">
                  <a:latin typeface="+mj-lt"/>
                </a:rPr>
                <a:t>26.8”</a:t>
              </a:r>
              <a:endParaRPr lang="en-US" sz="1500" b="1" dirty="0">
                <a:latin typeface="+mj-lt"/>
              </a:endParaRPr>
            </a:p>
          </p:txBody>
        </p:sp>
        <p:sp>
          <p:nvSpPr>
            <p:cNvPr id="67" name="TextBox 66"/>
            <p:cNvSpPr txBox="1"/>
            <p:nvPr/>
          </p:nvSpPr>
          <p:spPr>
            <a:xfrm>
              <a:off x="8161980" y="3814947"/>
              <a:ext cx="915979" cy="455730"/>
            </a:xfrm>
            <a:prstGeom prst="rect">
              <a:avLst/>
            </a:prstGeom>
            <a:solidFill>
              <a:srgbClr val="FFEAA2"/>
            </a:solidFill>
            <a:ln>
              <a:solidFill>
                <a:srgbClr val="003263"/>
              </a:solidFill>
            </a:ln>
          </p:spPr>
          <p:txBody>
            <a:bodyPr wrap="square" rtlCol="0" anchor="ctr">
              <a:spAutoFit/>
            </a:bodyPr>
            <a:lstStyle/>
            <a:p>
              <a:pPr algn="ctr"/>
              <a:r>
                <a:rPr lang="en-US" sz="800" dirty="0" smtClean="0">
                  <a:latin typeface="+mj-lt"/>
                </a:rPr>
                <a:t>155mm</a:t>
              </a:r>
            </a:p>
            <a:p>
              <a:pPr algn="ctr"/>
              <a:r>
                <a:rPr lang="en-US" sz="800" dirty="0" smtClean="0">
                  <a:latin typeface="+mj-lt"/>
                </a:rPr>
                <a:t>Projectile</a:t>
              </a:r>
              <a:endParaRPr lang="en-US" sz="800" dirty="0">
                <a:latin typeface="+mj-lt"/>
              </a:endParaRPr>
            </a:p>
          </p:txBody>
        </p:sp>
      </p:grpSp>
      <p:grpSp>
        <p:nvGrpSpPr>
          <p:cNvPr id="72" name="Group 71"/>
          <p:cNvGrpSpPr/>
          <p:nvPr/>
        </p:nvGrpSpPr>
        <p:grpSpPr>
          <a:xfrm>
            <a:off x="6781800" y="1371600"/>
            <a:ext cx="1812231" cy="2514234"/>
            <a:chOff x="4483600" y="1237266"/>
            <a:chExt cx="2335879" cy="3240725"/>
          </a:xfrm>
        </p:grpSpPr>
        <p:pic>
          <p:nvPicPr>
            <p:cNvPr id="73" name="Picture 5"/>
            <p:cNvPicPr>
              <a:picLocks noChangeAspect="1"/>
            </p:cNvPicPr>
            <p:nvPr/>
          </p:nvPicPr>
          <p:blipFill>
            <a:blip r:embed="rId7" cstate="print"/>
            <a:srcRect/>
            <a:stretch>
              <a:fillRect/>
            </a:stretch>
          </p:blipFill>
          <p:spPr bwMode="auto">
            <a:xfrm>
              <a:off x="5065522" y="1237266"/>
              <a:ext cx="1110897" cy="3240725"/>
            </a:xfrm>
            <a:prstGeom prst="rect">
              <a:avLst/>
            </a:prstGeom>
            <a:noFill/>
            <a:ln w="9525">
              <a:noFill/>
              <a:miter lim="800000"/>
              <a:headEnd/>
              <a:tailEnd/>
            </a:ln>
            <a:effectLst>
              <a:outerShdw blurRad="50800" dist="38100" dir="8100000" algn="tr" rotWithShape="0">
                <a:prstClr val="black">
                  <a:alpha val="40000"/>
                </a:prstClr>
              </a:outerShdw>
            </a:effectLst>
          </p:spPr>
        </p:pic>
        <p:grpSp>
          <p:nvGrpSpPr>
            <p:cNvPr id="74" name="Group 73"/>
            <p:cNvGrpSpPr/>
            <p:nvPr/>
          </p:nvGrpSpPr>
          <p:grpSpPr>
            <a:xfrm>
              <a:off x="4728469" y="1503908"/>
              <a:ext cx="211939" cy="2773061"/>
              <a:chOff x="7695565" y="1277600"/>
              <a:chExt cx="229235" cy="2999370"/>
            </a:xfrm>
          </p:grpSpPr>
          <p:cxnSp>
            <p:nvCxnSpPr>
              <p:cNvPr id="77" name="Straight Connector 76"/>
              <p:cNvCxnSpPr/>
              <p:nvPr/>
            </p:nvCxnSpPr>
            <p:spPr bwMode="auto">
              <a:xfrm>
                <a:off x="7815008" y="1277600"/>
                <a:ext cx="0" cy="1319585"/>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78" name="Straight Connector 77"/>
              <p:cNvCxnSpPr/>
              <p:nvPr/>
            </p:nvCxnSpPr>
            <p:spPr bwMode="auto">
              <a:xfrm>
                <a:off x="7695565" y="1277600"/>
                <a:ext cx="229235"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79" name="Straight Connector 78"/>
              <p:cNvCxnSpPr/>
              <p:nvPr/>
            </p:nvCxnSpPr>
            <p:spPr bwMode="auto">
              <a:xfrm>
                <a:off x="7695565" y="4276970"/>
                <a:ext cx="229235" cy="0"/>
              </a:xfrm>
              <a:prstGeom prst="line">
                <a:avLst/>
              </a:prstGeom>
              <a:solidFill>
                <a:schemeClr val="accent1"/>
              </a:solidFill>
              <a:ln w="28575" cap="flat" cmpd="sng" algn="ctr">
                <a:solidFill>
                  <a:srgbClr val="BB9208"/>
                </a:solidFill>
                <a:prstDash val="solid"/>
                <a:round/>
                <a:headEnd type="none" w="med" len="med"/>
                <a:tailEnd type="none" w="med" len="med"/>
              </a:ln>
              <a:effectLst/>
            </p:spPr>
          </p:cxnSp>
          <p:cxnSp>
            <p:nvCxnSpPr>
              <p:cNvPr id="80" name="Straight Connector 79"/>
              <p:cNvCxnSpPr/>
              <p:nvPr/>
            </p:nvCxnSpPr>
            <p:spPr bwMode="auto">
              <a:xfrm>
                <a:off x="7815008" y="3047507"/>
                <a:ext cx="0" cy="1229463"/>
              </a:xfrm>
              <a:prstGeom prst="line">
                <a:avLst/>
              </a:prstGeom>
              <a:solidFill>
                <a:schemeClr val="accent1"/>
              </a:solidFill>
              <a:ln w="28575" cap="flat" cmpd="sng" algn="ctr">
                <a:solidFill>
                  <a:srgbClr val="BB9208"/>
                </a:solidFill>
                <a:prstDash val="solid"/>
                <a:round/>
                <a:headEnd type="none" w="med" len="med"/>
                <a:tailEnd type="none" w="med" len="med"/>
              </a:ln>
              <a:effectLst/>
            </p:spPr>
          </p:cxnSp>
        </p:grpSp>
        <p:sp>
          <p:nvSpPr>
            <p:cNvPr id="75" name="TextBox 74"/>
            <p:cNvSpPr txBox="1"/>
            <p:nvPr/>
          </p:nvSpPr>
          <p:spPr>
            <a:xfrm>
              <a:off x="4483600" y="2730999"/>
              <a:ext cx="743790" cy="380757"/>
            </a:xfrm>
            <a:prstGeom prst="rect">
              <a:avLst/>
            </a:prstGeom>
            <a:noFill/>
          </p:spPr>
          <p:txBody>
            <a:bodyPr wrap="square" rtlCol="0">
              <a:spAutoFit/>
            </a:bodyPr>
            <a:lstStyle/>
            <a:p>
              <a:r>
                <a:rPr lang="en-US" sz="1500" b="1" dirty="0" smtClean="0">
                  <a:latin typeface="+mj-lt"/>
                </a:rPr>
                <a:t>25”</a:t>
              </a:r>
              <a:endParaRPr lang="en-US" sz="1500" b="1" dirty="0">
                <a:latin typeface="+mj-lt"/>
              </a:endParaRPr>
            </a:p>
          </p:txBody>
        </p:sp>
        <p:sp>
          <p:nvSpPr>
            <p:cNvPr id="76" name="TextBox 75"/>
            <p:cNvSpPr txBox="1"/>
            <p:nvPr/>
          </p:nvSpPr>
          <p:spPr>
            <a:xfrm>
              <a:off x="6094821" y="3840590"/>
              <a:ext cx="724658" cy="436378"/>
            </a:xfrm>
            <a:prstGeom prst="rect">
              <a:avLst/>
            </a:prstGeom>
            <a:solidFill>
              <a:srgbClr val="FFEAA2"/>
            </a:solidFill>
            <a:ln>
              <a:solidFill>
                <a:srgbClr val="003263"/>
              </a:solidFill>
            </a:ln>
          </p:spPr>
          <p:txBody>
            <a:bodyPr wrap="square" rtlCol="0" anchor="ctr">
              <a:spAutoFit/>
            </a:bodyPr>
            <a:lstStyle/>
            <a:p>
              <a:pPr algn="ctr"/>
              <a:r>
                <a:rPr lang="en-US" sz="800" dirty="0" smtClean="0">
                  <a:latin typeface="+mj-lt"/>
                </a:rPr>
                <a:t>DOT</a:t>
              </a:r>
            </a:p>
            <a:p>
              <a:pPr algn="ctr"/>
              <a:r>
                <a:rPr lang="en-US" sz="800" dirty="0" smtClean="0">
                  <a:latin typeface="+mj-lt"/>
                </a:rPr>
                <a:t>Bottle*</a:t>
              </a:r>
              <a:endParaRPr lang="en-US" sz="800" dirty="0">
                <a:latin typeface="+mj-lt"/>
              </a:endParaRPr>
            </a:p>
          </p:txBody>
        </p:sp>
      </p:grpSp>
      <p:cxnSp>
        <p:nvCxnSpPr>
          <p:cNvPr id="5" name="Straight Connector 4"/>
          <p:cNvCxnSpPr/>
          <p:nvPr/>
        </p:nvCxnSpPr>
        <p:spPr bwMode="auto">
          <a:xfrm>
            <a:off x="233436" y="1143000"/>
            <a:ext cx="0" cy="5478308"/>
          </a:xfrm>
          <a:prstGeom prst="line">
            <a:avLst/>
          </a:prstGeom>
          <a:solidFill>
            <a:schemeClr val="accent1"/>
          </a:solidFill>
          <a:ln w="19050" cap="flat" cmpd="sng" algn="ctr">
            <a:solidFill>
              <a:srgbClr val="003263"/>
            </a:solidFill>
            <a:prstDash val="solid"/>
            <a:round/>
            <a:headEnd type="none" w="med" len="med"/>
            <a:tailEnd type="none" w="med" len="med"/>
          </a:ln>
          <a:effectLst/>
        </p:spPr>
      </p:cxnSp>
      <p:sp>
        <p:nvSpPr>
          <p:cNvPr id="4" name="TextBox 3"/>
          <p:cNvSpPr txBox="1"/>
          <p:nvPr/>
        </p:nvSpPr>
        <p:spPr>
          <a:xfrm>
            <a:off x="466663" y="6378390"/>
            <a:ext cx="8515473" cy="207749"/>
          </a:xfrm>
          <a:prstGeom prst="rect">
            <a:avLst/>
          </a:prstGeom>
          <a:noFill/>
        </p:spPr>
        <p:txBody>
          <a:bodyPr wrap="none" rtlCol="0">
            <a:spAutoFit/>
          </a:bodyPr>
          <a:lstStyle/>
          <a:p>
            <a:r>
              <a:rPr lang="en-US" sz="750" dirty="0" smtClean="0">
                <a:latin typeface="+mn-lt"/>
                <a:cs typeface="Vrinda" panose="020B0502040204020203" pitchFamily="34" charset="0"/>
              </a:rPr>
              <a:t>*</a:t>
            </a:r>
            <a:r>
              <a:rPr lang="en-US" sz="750" dirty="0" smtClean="0">
                <a:latin typeface="+mn-lt"/>
              </a:rPr>
              <a:t> </a:t>
            </a:r>
            <a:r>
              <a:rPr lang="en-US" sz="750" b="1" i="1" dirty="0" smtClean="0">
                <a:latin typeface="+mn-lt"/>
                <a:cs typeface="Vrinda" panose="020B0502040204020203" pitchFamily="34" charset="0"/>
              </a:rPr>
              <a:t>Department of Transportation Bottles are not included in the original declaration quantities, since they contain samples/waste from declared stockpile.</a:t>
            </a:r>
            <a:endParaRPr lang="en-US" sz="750" dirty="0">
              <a:latin typeface="+mn-lt"/>
            </a:endParaRPr>
          </a:p>
        </p:txBody>
      </p:sp>
    </p:spTree>
    <p:extLst>
      <p:ext uri="{BB962C8B-B14F-4D97-AF65-F5344CB8AC3E}">
        <p14:creationId xmlns:p14="http://schemas.microsoft.com/office/powerpoint/2010/main" val="157234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2941" r="7107"/>
          <a:stretch/>
        </p:blipFill>
        <p:spPr bwMode="auto">
          <a:xfrm>
            <a:off x="228598" y="1371592"/>
            <a:ext cx="8961120" cy="45701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B69E9914-D6C0-442E-8002-2AFA209B0180}" type="slidenum">
              <a:rPr lang="en-US" smtClean="0"/>
              <a:pPr>
                <a:defRPr/>
              </a:pPr>
              <a:t>8</a:t>
            </a:fld>
            <a:endParaRPr lang="en-US"/>
          </a:p>
        </p:txBody>
      </p:sp>
      <p:sp>
        <p:nvSpPr>
          <p:cNvPr id="4" name="Rectangular Callout 3"/>
          <p:cNvSpPr/>
          <p:nvPr/>
        </p:nvSpPr>
        <p:spPr>
          <a:xfrm>
            <a:off x="1016351" y="1752600"/>
            <a:ext cx="1828800" cy="304800"/>
          </a:xfrm>
          <a:prstGeom prst="wedgeRectCallout">
            <a:avLst>
              <a:gd name="adj1" fmla="val 63576"/>
              <a:gd name="adj2" fmla="val 362224"/>
            </a:avLst>
          </a:prstGeom>
          <a:solidFill>
            <a:srgbClr val="00461C">
              <a:alpha val="67000"/>
            </a:srgbClr>
          </a:soli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dirty="0">
                <a:latin typeface="Arial Narrow"/>
                <a:cs typeface="Arial Narrow"/>
              </a:rPr>
              <a:t>Control and Support Building </a:t>
            </a:r>
          </a:p>
        </p:txBody>
      </p:sp>
      <p:sp>
        <p:nvSpPr>
          <p:cNvPr id="5" name="Rectangular Callout 4"/>
          <p:cNvSpPr/>
          <p:nvPr/>
        </p:nvSpPr>
        <p:spPr>
          <a:xfrm>
            <a:off x="3397827" y="1469331"/>
            <a:ext cx="1295400" cy="435669"/>
          </a:xfrm>
          <a:prstGeom prst="wedgeRectCallout">
            <a:avLst>
              <a:gd name="adj1" fmla="val -15107"/>
              <a:gd name="adj2" fmla="val 223728"/>
            </a:avLst>
          </a:prstGeom>
          <a:solidFill>
            <a:srgbClr val="00461C">
              <a:alpha val="67000"/>
            </a:srgbClr>
          </a:soli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dirty="0" smtClean="0">
                <a:latin typeface="Arial Narrow"/>
                <a:cs typeface="Arial Narrow"/>
              </a:rPr>
              <a:t>Laboratory Building </a:t>
            </a:r>
            <a:endParaRPr lang="en-US" sz="1000" b="1" dirty="0">
              <a:latin typeface="Arial Narrow"/>
              <a:cs typeface="Arial Narrow"/>
            </a:endParaRPr>
          </a:p>
        </p:txBody>
      </p:sp>
      <p:sp>
        <p:nvSpPr>
          <p:cNvPr id="6" name="Rectangular Callout 5"/>
          <p:cNvSpPr/>
          <p:nvPr/>
        </p:nvSpPr>
        <p:spPr>
          <a:xfrm>
            <a:off x="5357191" y="1469331"/>
            <a:ext cx="1981200" cy="381000"/>
          </a:xfrm>
          <a:prstGeom prst="wedgeRectCallout">
            <a:avLst>
              <a:gd name="adj1" fmla="val -2823"/>
              <a:gd name="adj2" fmla="val 270994"/>
            </a:avLst>
          </a:prstGeom>
          <a:solidFill>
            <a:srgbClr val="00461C">
              <a:alpha val="67000"/>
            </a:srgbClr>
          </a:soli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dirty="0">
                <a:latin typeface="Arial Narrow"/>
                <a:cs typeface="Arial Narrow"/>
              </a:rPr>
              <a:t>Supercritical Water Oxidation</a:t>
            </a:r>
            <a:br>
              <a:rPr lang="en-US" sz="1000" b="1" dirty="0">
                <a:latin typeface="Arial Narrow"/>
                <a:cs typeface="Arial Narrow"/>
              </a:rPr>
            </a:br>
            <a:r>
              <a:rPr lang="en-US" sz="1000" b="1" dirty="0" smtClean="0">
                <a:latin typeface="Arial Narrow"/>
                <a:cs typeface="Arial Narrow"/>
              </a:rPr>
              <a:t>Processing </a:t>
            </a:r>
            <a:r>
              <a:rPr lang="en-US" sz="1000" b="1" dirty="0">
                <a:latin typeface="Arial Narrow"/>
                <a:cs typeface="Arial Narrow"/>
              </a:rPr>
              <a:t>Building</a:t>
            </a:r>
          </a:p>
        </p:txBody>
      </p:sp>
      <p:sp>
        <p:nvSpPr>
          <p:cNvPr id="7" name="Rectangular Callout 6"/>
          <p:cNvSpPr/>
          <p:nvPr/>
        </p:nvSpPr>
        <p:spPr>
          <a:xfrm>
            <a:off x="7696200" y="1853045"/>
            <a:ext cx="762000" cy="457200"/>
          </a:xfrm>
          <a:prstGeom prst="wedgeRectCallout">
            <a:avLst>
              <a:gd name="adj1" fmla="val -82082"/>
              <a:gd name="adj2" fmla="val 160651"/>
            </a:avLst>
          </a:prstGeom>
          <a:solidFill>
            <a:srgbClr val="00461C">
              <a:alpha val="67000"/>
            </a:srgbClr>
          </a:soli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dirty="0" smtClean="0">
                <a:latin typeface="Arial Narrow"/>
                <a:cs typeface="Arial Narrow"/>
              </a:rPr>
              <a:t>Utility Building </a:t>
            </a:r>
            <a:endParaRPr lang="en-US" sz="1000" b="1" dirty="0">
              <a:latin typeface="Arial Narrow"/>
              <a:cs typeface="Arial Narrow"/>
            </a:endParaRPr>
          </a:p>
        </p:txBody>
      </p:sp>
      <p:sp>
        <p:nvSpPr>
          <p:cNvPr id="8" name="Rectangular Callout 7"/>
          <p:cNvSpPr/>
          <p:nvPr/>
        </p:nvSpPr>
        <p:spPr>
          <a:xfrm>
            <a:off x="5105400" y="4572000"/>
            <a:ext cx="1981200" cy="381000"/>
          </a:xfrm>
          <a:prstGeom prst="wedgeRectCallout">
            <a:avLst>
              <a:gd name="adj1" fmla="val 5923"/>
              <a:gd name="adj2" fmla="val -384636"/>
            </a:avLst>
          </a:prstGeom>
          <a:solidFill>
            <a:srgbClr val="00461C">
              <a:alpha val="67000"/>
            </a:srgbClr>
          </a:soli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50" b="1" dirty="0" smtClean="0">
                <a:latin typeface="Arial Narrow"/>
                <a:cs typeface="Arial Narrow"/>
              </a:rPr>
              <a:t>Munitions Demilitarization Building </a:t>
            </a:r>
            <a:endParaRPr lang="en-US" sz="1050" b="1" dirty="0">
              <a:latin typeface="Arial Narrow"/>
              <a:cs typeface="Arial Narrow"/>
            </a:endParaRPr>
          </a:p>
        </p:txBody>
      </p:sp>
      <p:sp>
        <p:nvSpPr>
          <p:cNvPr id="9" name="Rectangle 8"/>
          <p:cNvSpPr/>
          <p:nvPr/>
        </p:nvSpPr>
        <p:spPr>
          <a:xfrm>
            <a:off x="1447800" y="152400"/>
            <a:ext cx="6781800" cy="830997"/>
          </a:xfrm>
          <a:prstGeom prst="rect">
            <a:avLst/>
          </a:prstGeom>
        </p:spPr>
        <p:txBody>
          <a:bodyPr wrap="square">
            <a:spAutoFit/>
          </a:bodyPr>
          <a:lstStyle/>
          <a:p>
            <a:r>
              <a:rPr lang="en-US" sz="2400" b="1" dirty="0" smtClean="0">
                <a:solidFill>
                  <a:schemeClr val="accent1"/>
                </a:solidFill>
                <a:latin typeface="+mj-lt"/>
              </a:rPr>
              <a:t>Blue Grass Chemical Agent-Destruction Pilot Plant (BGCAPP)</a:t>
            </a:r>
            <a:endParaRPr lang="en-US" sz="2400" b="1" dirty="0">
              <a:solidFill>
                <a:schemeClr val="accent1"/>
              </a:solidFill>
              <a:latin typeface="+mj-lt"/>
            </a:endParaRPr>
          </a:p>
        </p:txBody>
      </p:sp>
      <p:sp>
        <p:nvSpPr>
          <p:cNvPr id="13" name="Rectangular Callout 12"/>
          <p:cNvSpPr/>
          <p:nvPr/>
        </p:nvSpPr>
        <p:spPr>
          <a:xfrm>
            <a:off x="1752600" y="5289274"/>
            <a:ext cx="1295400" cy="304800"/>
          </a:xfrm>
          <a:prstGeom prst="wedgeRectCallout">
            <a:avLst>
              <a:gd name="adj1" fmla="val 50322"/>
              <a:gd name="adj2" fmla="val -338302"/>
            </a:avLst>
          </a:prstGeom>
          <a:solidFill>
            <a:srgbClr val="00461C">
              <a:alpha val="67000"/>
            </a:srgbClr>
          </a:soli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dirty="0" smtClean="0">
                <a:latin typeface="Arial Narrow"/>
                <a:cs typeface="Arial Narrow"/>
              </a:rPr>
              <a:t>MDB Filter Area</a:t>
            </a:r>
            <a:endParaRPr lang="en-US" sz="1000" b="1" dirty="0">
              <a:latin typeface="Arial Narrow"/>
              <a:cs typeface="Arial Narrow"/>
            </a:endParaRPr>
          </a:p>
        </p:txBody>
      </p:sp>
      <p:sp>
        <p:nvSpPr>
          <p:cNvPr id="14" name="Rectangular Callout 13"/>
          <p:cNvSpPr/>
          <p:nvPr/>
        </p:nvSpPr>
        <p:spPr>
          <a:xfrm>
            <a:off x="533400" y="3886200"/>
            <a:ext cx="1295400" cy="304800"/>
          </a:xfrm>
          <a:prstGeom prst="wedgeRectCallout">
            <a:avLst>
              <a:gd name="adj1" fmla="val 30005"/>
              <a:gd name="adj2" fmla="val -307637"/>
            </a:avLst>
          </a:prstGeom>
          <a:solidFill>
            <a:srgbClr val="00461C">
              <a:alpha val="67000"/>
            </a:srgbClr>
          </a:soli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dirty="0" smtClean="0">
                <a:latin typeface="Arial Narrow"/>
                <a:cs typeface="Arial Narrow"/>
              </a:rPr>
              <a:t>Hydrolysate Storage Area</a:t>
            </a:r>
            <a:endParaRPr lang="en-US" sz="1000" b="1" dirty="0">
              <a:latin typeface="Arial Narrow"/>
              <a:cs typeface="Arial Narrow"/>
            </a:endParaRPr>
          </a:p>
        </p:txBody>
      </p:sp>
      <p:sp>
        <p:nvSpPr>
          <p:cNvPr id="16" name="Rectangular Callout 15"/>
          <p:cNvSpPr/>
          <p:nvPr/>
        </p:nvSpPr>
        <p:spPr>
          <a:xfrm>
            <a:off x="7338391" y="4800600"/>
            <a:ext cx="1295400" cy="304800"/>
          </a:xfrm>
          <a:prstGeom prst="wedgeRectCallout">
            <a:avLst>
              <a:gd name="adj1" fmla="val 56075"/>
              <a:gd name="adj2" fmla="val -284626"/>
            </a:avLst>
          </a:prstGeom>
          <a:solidFill>
            <a:srgbClr val="00461C">
              <a:alpha val="67000"/>
            </a:srgbClr>
          </a:solidFill>
          <a:ln>
            <a:solidFill>
              <a:schemeClr val="accent3">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000" b="1" dirty="0" smtClean="0">
                <a:latin typeface="Arial Narrow"/>
                <a:cs typeface="Arial Narrow"/>
              </a:rPr>
              <a:t>Container Handling Building</a:t>
            </a:r>
            <a:endParaRPr lang="en-US" sz="1000" b="1" dirty="0">
              <a:latin typeface="Arial Narrow"/>
              <a:cs typeface="Arial Narrow"/>
            </a:endParaRPr>
          </a:p>
        </p:txBody>
      </p:sp>
    </p:spTree>
    <p:extLst>
      <p:ext uri="{BB962C8B-B14F-4D97-AF65-F5344CB8AC3E}">
        <p14:creationId xmlns:p14="http://schemas.microsoft.com/office/powerpoint/2010/main" val="253236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000"/>
                                        <p:tgtEl>
                                          <p:spTgt spid="7"/>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1000"/>
                                        <p:tgtEl>
                                          <p:spTgt spid="13"/>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1000"/>
                                        <p:tgtEl>
                                          <p:spTgt spid="14"/>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descr="bgcap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971800"/>
            <a:ext cx="8077200" cy="3895006"/>
          </a:xfrm>
          <a:prstGeom prst="rect">
            <a:avLst/>
          </a:prstGeom>
        </p:spPr>
      </p:pic>
      <p:sp>
        <p:nvSpPr>
          <p:cNvPr id="2" name="Title 1"/>
          <p:cNvSpPr>
            <a:spLocks noGrp="1"/>
          </p:cNvSpPr>
          <p:nvPr>
            <p:ph type="title"/>
          </p:nvPr>
        </p:nvSpPr>
        <p:spPr/>
        <p:txBody>
          <a:bodyPr/>
          <a:lstStyle/>
          <a:p>
            <a:r>
              <a:rPr lang="en-US" sz="2300" dirty="0" smtClean="0">
                <a:solidFill>
                  <a:schemeClr val="accent1"/>
                </a:solidFill>
              </a:rPr>
              <a:t>Blue Grass Chemical Agent-Destruction Pilot Plant </a:t>
            </a:r>
            <a:r>
              <a:rPr lang="en-US" sz="2300" dirty="0">
                <a:solidFill>
                  <a:schemeClr val="accent1"/>
                </a:solidFill>
              </a:rPr>
              <a:t>Current Status</a:t>
            </a:r>
          </a:p>
        </p:txBody>
      </p:sp>
      <p:sp>
        <p:nvSpPr>
          <p:cNvPr id="6" name="Slide Number Placeholder 5"/>
          <p:cNvSpPr>
            <a:spLocks noGrp="1"/>
          </p:cNvSpPr>
          <p:nvPr>
            <p:ph type="sldNum" sz="quarter" idx="10"/>
          </p:nvPr>
        </p:nvSpPr>
        <p:spPr/>
        <p:txBody>
          <a:bodyPr/>
          <a:lstStyle/>
          <a:p>
            <a:pPr>
              <a:defRPr/>
            </a:pPr>
            <a:fld id="{CA226315-9A52-412C-907A-EADEFBB2327C}" type="slidenum">
              <a:rPr lang="en-US" smtClean="0"/>
              <a:pPr>
                <a:defRPr/>
              </a:pPr>
              <a:t>9</a:t>
            </a:fld>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23" y="1619191"/>
            <a:ext cx="1658114" cy="1097280"/>
          </a:xfrm>
          <a:prstGeom prst="rect">
            <a:avLst/>
          </a:prstGeom>
          <a:ln>
            <a:solidFill>
              <a:srgbClr val="00461C"/>
            </a:solidFill>
          </a:ln>
        </p:spPr>
      </p:pic>
      <p:grpSp>
        <p:nvGrpSpPr>
          <p:cNvPr id="3" name="Group 29"/>
          <p:cNvGrpSpPr/>
          <p:nvPr/>
        </p:nvGrpSpPr>
        <p:grpSpPr>
          <a:xfrm>
            <a:off x="1905000" y="1565031"/>
            <a:ext cx="2667000" cy="1138773"/>
            <a:chOff x="1905000" y="1565031"/>
            <a:chExt cx="2667000" cy="1138773"/>
          </a:xfrm>
        </p:grpSpPr>
        <p:sp>
          <p:nvSpPr>
            <p:cNvPr id="18" name="TextBox 17"/>
            <p:cNvSpPr txBox="1"/>
            <p:nvPr/>
          </p:nvSpPr>
          <p:spPr>
            <a:xfrm>
              <a:off x="2362200" y="1565031"/>
              <a:ext cx="2209800" cy="1138773"/>
            </a:xfrm>
            <a:prstGeom prst="rect">
              <a:avLst/>
            </a:prstGeom>
            <a:noFill/>
          </p:spPr>
          <p:txBody>
            <a:bodyPr wrap="square" rtlCol="0">
              <a:spAutoFit/>
            </a:bodyPr>
            <a:lstStyle/>
            <a:p>
              <a:r>
                <a:rPr lang="en-US" sz="1400" b="1" dirty="0">
                  <a:latin typeface="Arial Narrow"/>
                  <a:cs typeface="Arial Narrow"/>
                </a:rPr>
                <a:t>Destruction Technology: </a:t>
              </a:r>
              <a:br>
                <a:rPr lang="en-US" sz="1400" b="1" dirty="0">
                  <a:latin typeface="Arial Narrow"/>
                  <a:cs typeface="Arial Narrow"/>
                </a:rPr>
              </a:br>
              <a:r>
                <a:rPr lang="en-US" b="1" dirty="0">
                  <a:solidFill>
                    <a:srgbClr val="00693F"/>
                  </a:solidFill>
                  <a:latin typeface="Arial Narrow"/>
                  <a:cs typeface="Arial Narrow"/>
                </a:rPr>
                <a:t>Neutralization</a:t>
              </a:r>
              <a:r>
                <a:rPr lang="en-US" b="1" dirty="0" smtClean="0">
                  <a:solidFill>
                    <a:srgbClr val="00693F"/>
                  </a:solidFill>
                  <a:latin typeface="Arial Narrow"/>
                  <a:cs typeface="Arial Narrow"/>
                </a:rPr>
                <a:t>/</a:t>
              </a:r>
              <a:br>
                <a:rPr lang="en-US" b="1" dirty="0" smtClean="0">
                  <a:solidFill>
                    <a:srgbClr val="00693F"/>
                  </a:solidFill>
                  <a:latin typeface="Arial Narrow"/>
                  <a:cs typeface="Arial Narrow"/>
                </a:rPr>
              </a:br>
              <a:r>
                <a:rPr lang="en-US" b="1" dirty="0" smtClean="0">
                  <a:solidFill>
                    <a:srgbClr val="00693F"/>
                  </a:solidFill>
                  <a:latin typeface="Arial Narrow"/>
                  <a:cs typeface="Arial Narrow"/>
                </a:rPr>
                <a:t>Supercritical Water </a:t>
              </a:r>
              <a:r>
                <a:rPr lang="en-US" b="1" dirty="0">
                  <a:solidFill>
                    <a:srgbClr val="00693F"/>
                  </a:solidFill>
                  <a:latin typeface="Arial Narrow"/>
                  <a:cs typeface="Arial Narrow"/>
                </a:rPr>
                <a:t>Oxidation</a:t>
              </a:r>
            </a:p>
          </p:txBody>
        </p:sp>
        <p:grpSp>
          <p:nvGrpSpPr>
            <p:cNvPr id="5" name="Group 27"/>
            <p:cNvGrpSpPr/>
            <p:nvPr/>
          </p:nvGrpSpPr>
          <p:grpSpPr>
            <a:xfrm>
              <a:off x="1905000" y="1920240"/>
              <a:ext cx="457200" cy="457200"/>
              <a:chOff x="2514600" y="5867400"/>
              <a:chExt cx="457200" cy="457200"/>
            </a:xfrm>
          </p:grpSpPr>
          <p:sp>
            <p:nvSpPr>
              <p:cNvPr id="19" name="Rectangle 18"/>
              <p:cNvSpPr/>
              <p:nvPr/>
            </p:nvSpPr>
            <p:spPr>
              <a:xfrm>
                <a:off x="2514600" y="5981700"/>
                <a:ext cx="228600" cy="228600"/>
              </a:xfrm>
              <a:prstGeom prst="rect">
                <a:avLst/>
              </a:prstGeom>
              <a:solidFill>
                <a:schemeClr val="tx2"/>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2667000" y="6096000"/>
                <a:ext cx="3048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2971800" y="5867400"/>
                <a:ext cx="0" cy="4572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gr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222" y="3007571"/>
            <a:ext cx="1645920" cy="1089211"/>
          </a:xfrm>
          <a:prstGeom prst="rect">
            <a:avLst/>
          </a:prstGeom>
          <a:ln>
            <a:solidFill>
              <a:srgbClr val="00461C"/>
            </a:solidFill>
          </a:ln>
        </p:spPr>
      </p:pic>
      <p:grpSp>
        <p:nvGrpSpPr>
          <p:cNvPr id="7" name="Group 31"/>
          <p:cNvGrpSpPr/>
          <p:nvPr/>
        </p:nvGrpSpPr>
        <p:grpSpPr>
          <a:xfrm>
            <a:off x="1904999" y="3217985"/>
            <a:ext cx="2667000" cy="584775"/>
            <a:chOff x="1905000" y="1846383"/>
            <a:chExt cx="2667000" cy="584775"/>
          </a:xfrm>
        </p:grpSpPr>
        <p:sp>
          <p:nvSpPr>
            <p:cNvPr id="33" name="TextBox 32"/>
            <p:cNvSpPr txBox="1"/>
            <p:nvPr/>
          </p:nvSpPr>
          <p:spPr>
            <a:xfrm>
              <a:off x="2362200" y="1846383"/>
              <a:ext cx="2209800" cy="584775"/>
            </a:xfrm>
            <a:prstGeom prst="rect">
              <a:avLst/>
            </a:prstGeom>
            <a:noFill/>
          </p:spPr>
          <p:txBody>
            <a:bodyPr wrap="square" rtlCol="0">
              <a:spAutoFit/>
            </a:bodyPr>
            <a:lstStyle/>
            <a:p>
              <a:pPr>
                <a:spcAft>
                  <a:spcPts val="1200"/>
                </a:spcAft>
              </a:pPr>
              <a:r>
                <a:rPr lang="en-US" sz="1400" b="1" dirty="0">
                  <a:latin typeface="Arial Narrow"/>
                  <a:cs typeface="Arial Narrow"/>
                </a:rPr>
                <a:t>Pilot Plant Construction Status:</a:t>
              </a:r>
              <a:r>
                <a:rPr lang="en-US" sz="1400" b="1" dirty="0">
                  <a:solidFill>
                    <a:srgbClr val="00693F"/>
                  </a:solidFill>
                  <a:latin typeface="Arial Narrow"/>
                  <a:cs typeface="Arial Narrow"/>
                </a:rPr>
                <a:t> </a:t>
              </a:r>
              <a:r>
                <a:rPr lang="en-US" b="1" dirty="0" smtClean="0">
                  <a:solidFill>
                    <a:srgbClr val="00693F"/>
                  </a:solidFill>
                  <a:latin typeface="Arial Narrow"/>
                  <a:cs typeface="Arial Narrow"/>
                </a:rPr>
                <a:t>99.6% </a:t>
              </a:r>
              <a:r>
                <a:rPr lang="en-US" b="1" dirty="0">
                  <a:solidFill>
                    <a:srgbClr val="00693F"/>
                  </a:solidFill>
                  <a:latin typeface="Arial Narrow"/>
                  <a:cs typeface="Arial Narrow"/>
                </a:rPr>
                <a:t>Complete</a:t>
              </a:r>
            </a:p>
          </p:txBody>
        </p:sp>
        <p:grpSp>
          <p:nvGrpSpPr>
            <p:cNvPr id="8" name="Group 33"/>
            <p:cNvGrpSpPr/>
            <p:nvPr/>
          </p:nvGrpSpPr>
          <p:grpSpPr>
            <a:xfrm>
              <a:off x="1905000" y="1920240"/>
              <a:ext cx="457200" cy="457200"/>
              <a:chOff x="2514600" y="5867400"/>
              <a:chExt cx="457200" cy="457200"/>
            </a:xfrm>
          </p:grpSpPr>
          <p:sp>
            <p:nvSpPr>
              <p:cNvPr id="35" name="Rectangle 34"/>
              <p:cNvSpPr/>
              <p:nvPr/>
            </p:nvSpPr>
            <p:spPr>
              <a:xfrm>
                <a:off x="2514600" y="5981700"/>
                <a:ext cx="228600" cy="228600"/>
              </a:xfrm>
              <a:prstGeom prst="rect">
                <a:avLst/>
              </a:prstGeom>
              <a:solidFill>
                <a:schemeClr val="tx2"/>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2667000" y="6096000"/>
                <a:ext cx="3048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2971800" y="5867400"/>
                <a:ext cx="0" cy="4572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grpSp>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619" y="4402125"/>
            <a:ext cx="1641855" cy="1097279"/>
          </a:xfrm>
          <a:prstGeom prst="rect">
            <a:avLst/>
          </a:prstGeom>
          <a:ln>
            <a:solidFill>
              <a:srgbClr val="00461C"/>
            </a:solidFill>
          </a:ln>
        </p:spPr>
      </p:pic>
      <p:grpSp>
        <p:nvGrpSpPr>
          <p:cNvPr id="9" name="Group 45"/>
          <p:cNvGrpSpPr/>
          <p:nvPr/>
        </p:nvGrpSpPr>
        <p:grpSpPr>
          <a:xfrm>
            <a:off x="1904999" y="4589585"/>
            <a:ext cx="2743200" cy="584775"/>
            <a:chOff x="1905000" y="1846383"/>
            <a:chExt cx="2743200" cy="584775"/>
          </a:xfrm>
        </p:grpSpPr>
        <p:sp>
          <p:nvSpPr>
            <p:cNvPr id="47" name="TextBox 46"/>
            <p:cNvSpPr txBox="1"/>
            <p:nvPr/>
          </p:nvSpPr>
          <p:spPr>
            <a:xfrm>
              <a:off x="2362199" y="1846383"/>
              <a:ext cx="2286001" cy="584775"/>
            </a:xfrm>
            <a:prstGeom prst="rect">
              <a:avLst/>
            </a:prstGeom>
            <a:noFill/>
          </p:spPr>
          <p:txBody>
            <a:bodyPr wrap="square" rtlCol="0">
              <a:spAutoFit/>
            </a:bodyPr>
            <a:lstStyle/>
            <a:p>
              <a:pPr>
                <a:spcAft>
                  <a:spcPts val="1200"/>
                </a:spcAft>
              </a:pPr>
              <a:r>
                <a:rPr lang="en-US" sz="1400" b="1" dirty="0">
                  <a:latin typeface="Arial Narrow"/>
                  <a:cs typeface="Arial Narrow"/>
                </a:rPr>
                <a:t>Pilot Plant Systemization Status:</a:t>
              </a:r>
              <a:r>
                <a:rPr lang="en-US" sz="1400" b="1" dirty="0">
                  <a:solidFill>
                    <a:srgbClr val="00693F"/>
                  </a:solidFill>
                  <a:latin typeface="Arial Narrow"/>
                  <a:cs typeface="Arial Narrow"/>
                </a:rPr>
                <a:t> </a:t>
              </a:r>
              <a:r>
                <a:rPr lang="en-US" b="1" dirty="0" smtClean="0">
                  <a:solidFill>
                    <a:srgbClr val="00693F"/>
                  </a:solidFill>
                  <a:latin typeface="Arial Narrow"/>
                  <a:cs typeface="Arial Narrow"/>
                </a:rPr>
                <a:t>62% </a:t>
              </a:r>
              <a:r>
                <a:rPr lang="en-US" b="1" dirty="0">
                  <a:solidFill>
                    <a:srgbClr val="00693F"/>
                  </a:solidFill>
                  <a:latin typeface="Arial Narrow"/>
                  <a:cs typeface="Arial Narrow"/>
                </a:rPr>
                <a:t>Complete</a:t>
              </a:r>
            </a:p>
          </p:txBody>
        </p:sp>
        <p:grpSp>
          <p:nvGrpSpPr>
            <p:cNvPr id="10" name="Group 47"/>
            <p:cNvGrpSpPr/>
            <p:nvPr/>
          </p:nvGrpSpPr>
          <p:grpSpPr>
            <a:xfrm>
              <a:off x="1905000" y="1920240"/>
              <a:ext cx="457200" cy="457200"/>
              <a:chOff x="2514600" y="5867400"/>
              <a:chExt cx="457200" cy="457200"/>
            </a:xfrm>
          </p:grpSpPr>
          <p:sp>
            <p:nvSpPr>
              <p:cNvPr id="49" name="Rectangle 48"/>
              <p:cNvSpPr/>
              <p:nvPr/>
            </p:nvSpPr>
            <p:spPr>
              <a:xfrm>
                <a:off x="2514600" y="5981700"/>
                <a:ext cx="228600" cy="228600"/>
              </a:xfrm>
              <a:prstGeom prst="rect">
                <a:avLst/>
              </a:prstGeom>
              <a:solidFill>
                <a:schemeClr val="tx2"/>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a:off x="2667000" y="6096000"/>
                <a:ext cx="3048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2971800" y="5867400"/>
                <a:ext cx="0" cy="4572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grpSp>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6013" y="1622849"/>
            <a:ext cx="1645920" cy="1093622"/>
          </a:xfrm>
          <a:prstGeom prst="rect">
            <a:avLst/>
          </a:prstGeom>
          <a:ln>
            <a:solidFill>
              <a:srgbClr val="00461C"/>
            </a:solidFill>
          </a:ln>
        </p:spPr>
      </p:pic>
      <p:grpSp>
        <p:nvGrpSpPr>
          <p:cNvPr id="11" name="Group 52"/>
          <p:cNvGrpSpPr/>
          <p:nvPr/>
        </p:nvGrpSpPr>
        <p:grpSpPr>
          <a:xfrm>
            <a:off x="6248399" y="1838123"/>
            <a:ext cx="2667000" cy="800219"/>
            <a:chOff x="1905000" y="1838123"/>
            <a:chExt cx="2667000" cy="800219"/>
          </a:xfrm>
        </p:grpSpPr>
        <p:sp>
          <p:nvSpPr>
            <p:cNvPr id="54" name="TextBox 53"/>
            <p:cNvSpPr txBox="1"/>
            <p:nvPr/>
          </p:nvSpPr>
          <p:spPr>
            <a:xfrm>
              <a:off x="2362200" y="1838123"/>
              <a:ext cx="2209800" cy="800219"/>
            </a:xfrm>
            <a:prstGeom prst="rect">
              <a:avLst/>
            </a:prstGeom>
            <a:noFill/>
          </p:spPr>
          <p:txBody>
            <a:bodyPr wrap="square" rtlCol="0">
              <a:spAutoFit/>
            </a:bodyPr>
            <a:lstStyle/>
            <a:p>
              <a:pPr>
                <a:spcAft>
                  <a:spcPts val="1200"/>
                </a:spcAft>
              </a:pPr>
              <a:r>
                <a:rPr lang="en-US" sz="1400" b="1" dirty="0">
                  <a:latin typeface="Arial Narrow"/>
                  <a:cs typeface="Arial Narrow"/>
                </a:rPr>
                <a:t>Static Detonation Chamber Operations Begin: </a:t>
              </a:r>
              <a:r>
                <a:rPr lang="en-US" sz="1600" b="1" dirty="0" smtClean="0">
                  <a:solidFill>
                    <a:srgbClr val="00693F"/>
                  </a:solidFill>
                  <a:latin typeface="Arial Narrow"/>
                  <a:cs typeface="Arial Narrow"/>
                </a:rPr>
                <a:t>Under Review</a:t>
              </a:r>
              <a:endParaRPr lang="en-US" sz="1600" b="1" dirty="0">
                <a:solidFill>
                  <a:srgbClr val="00693F"/>
                </a:solidFill>
                <a:latin typeface="Arial Narrow"/>
                <a:cs typeface="Arial Narrow"/>
              </a:endParaRPr>
            </a:p>
          </p:txBody>
        </p:sp>
        <p:grpSp>
          <p:nvGrpSpPr>
            <p:cNvPr id="12" name="Group 54"/>
            <p:cNvGrpSpPr/>
            <p:nvPr/>
          </p:nvGrpSpPr>
          <p:grpSpPr>
            <a:xfrm>
              <a:off x="1905000" y="1920240"/>
              <a:ext cx="457200" cy="457200"/>
              <a:chOff x="2514600" y="5867400"/>
              <a:chExt cx="457200" cy="457200"/>
            </a:xfrm>
          </p:grpSpPr>
          <p:sp>
            <p:nvSpPr>
              <p:cNvPr id="56" name="Rectangle 55"/>
              <p:cNvSpPr/>
              <p:nvPr/>
            </p:nvSpPr>
            <p:spPr>
              <a:xfrm>
                <a:off x="2514600" y="5981700"/>
                <a:ext cx="228600" cy="228600"/>
              </a:xfrm>
              <a:prstGeom prst="rect">
                <a:avLst/>
              </a:prstGeom>
              <a:solidFill>
                <a:schemeClr val="tx2"/>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2667000" y="6096000"/>
                <a:ext cx="3048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2971800" y="5867400"/>
                <a:ext cx="0" cy="4572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grpSp>
      <p:pic>
        <p:nvPicPr>
          <p:cNvPr id="66" name="Picture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1960" y="3007568"/>
            <a:ext cx="1641855" cy="1097279"/>
          </a:xfrm>
          <a:prstGeom prst="rect">
            <a:avLst/>
          </a:prstGeom>
          <a:ln>
            <a:solidFill>
              <a:srgbClr val="00461C"/>
            </a:solidFill>
          </a:ln>
        </p:spPr>
      </p:pic>
      <p:grpSp>
        <p:nvGrpSpPr>
          <p:cNvPr id="13" name="Group 66"/>
          <p:cNvGrpSpPr/>
          <p:nvPr/>
        </p:nvGrpSpPr>
        <p:grpSpPr>
          <a:xfrm>
            <a:off x="6248399" y="3232595"/>
            <a:ext cx="2667000" cy="553998"/>
            <a:chOff x="1905000" y="1860993"/>
            <a:chExt cx="2667000" cy="553998"/>
          </a:xfrm>
        </p:grpSpPr>
        <p:sp>
          <p:nvSpPr>
            <p:cNvPr id="68" name="TextBox 67"/>
            <p:cNvSpPr txBox="1"/>
            <p:nvPr/>
          </p:nvSpPr>
          <p:spPr>
            <a:xfrm>
              <a:off x="2362200" y="1860993"/>
              <a:ext cx="2209800" cy="553998"/>
            </a:xfrm>
            <a:prstGeom prst="rect">
              <a:avLst/>
            </a:prstGeom>
            <a:noFill/>
          </p:spPr>
          <p:txBody>
            <a:bodyPr wrap="square" rtlCol="0">
              <a:spAutoFit/>
            </a:bodyPr>
            <a:lstStyle/>
            <a:p>
              <a:pPr>
                <a:spcAft>
                  <a:spcPts val="1200"/>
                </a:spcAft>
              </a:pPr>
              <a:r>
                <a:rPr lang="en-US" sz="1400" b="1" dirty="0">
                  <a:latin typeface="Arial Narrow"/>
                  <a:cs typeface="Arial Narrow"/>
                </a:rPr>
                <a:t>Pilot Plant Operations Begin: </a:t>
              </a:r>
              <a:r>
                <a:rPr lang="en-US" sz="1600" b="1" dirty="0" smtClean="0">
                  <a:solidFill>
                    <a:srgbClr val="00693F"/>
                  </a:solidFill>
                  <a:latin typeface="Arial Narrow"/>
                  <a:cs typeface="Arial Narrow"/>
                </a:rPr>
                <a:t>Under Review</a:t>
              </a:r>
              <a:endParaRPr lang="en-US" sz="1600" b="1" dirty="0">
                <a:solidFill>
                  <a:srgbClr val="00693F"/>
                </a:solidFill>
                <a:latin typeface="Arial Narrow"/>
                <a:cs typeface="Arial Narrow"/>
              </a:endParaRPr>
            </a:p>
          </p:txBody>
        </p:sp>
        <p:grpSp>
          <p:nvGrpSpPr>
            <p:cNvPr id="14" name="Group 68"/>
            <p:cNvGrpSpPr/>
            <p:nvPr/>
          </p:nvGrpSpPr>
          <p:grpSpPr>
            <a:xfrm>
              <a:off x="1905000" y="1920240"/>
              <a:ext cx="457200" cy="457200"/>
              <a:chOff x="2514600" y="5867400"/>
              <a:chExt cx="457200" cy="457200"/>
            </a:xfrm>
          </p:grpSpPr>
          <p:sp>
            <p:nvSpPr>
              <p:cNvPr id="70" name="Rectangle 69"/>
              <p:cNvSpPr/>
              <p:nvPr/>
            </p:nvSpPr>
            <p:spPr>
              <a:xfrm>
                <a:off x="2514600" y="5981700"/>
                <a:ext cx="228600" cy="228600"/>
              </a:xfrm>
              <a:prstGeom prst="rect">
                <a:avLst/>
              </a:prstGeom>
              <a:solidFill>
                <a:schemeClr val="tx2"/>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p:nvPr/>
            </p:nvCxnSpPr>
            <p:spPr>
              <a:xfrm>
                <a:off x="2667000" y="6096000"/>
                <a:ext cx="3048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2971800" y="5867400"/>
                <a:ext cx="0" cy="4572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grpSp>
      <p:pic>
        <p:nvPicPr>
          <p:cNvPr id="73" name="Picture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16013" y="4402125"/>
            <a:ext cx="1651423" cy="1097279"/>
          </a:xfrm>
          <a:prstGeom prst="rect">
            <a:avLst/>
          </a:prstGeom>
          <a:ln>
            <a:solidFill>
              <a:srgbClr val="00461C"/>
            </a:solidFill>
          </a:ln>
        </p:spPr>
      </p:pic>
      <p:grpSp>
        <p:nvGrpSpPr>
          <p:cNvPr id="15" name="Group 73"/>
          <p:cNvGrpSpPr/>
          <p:nvPr/>
        </p:nvGrpSpPr>
        <p:grpSpPr>
          <a:xfrm>
            <a:off x="6248399" y="4489939"/>
            <a:ext cx="2667000" cy="800219"/>
            <a:chOff x="1905000" y="1746739"/>
            <a:chExt cx="2667000" cy="800219"/>
          </a:xfrm>
        </p:grpSpPr>
        <p:sp>
          <p:nvSpPr>
            <p:cNvPr id="75" name="TextBox 74"/>
            <p:cNvSpPr txBox="1"/>
            <p:nvPr/>
          </p:nvSpPr>
          <p:spPr>
            <a:xfrm>
              <a:off x="2362200" y="1746739"/>
              <a:ext cx="2209800" cy="800219"/>
            </a:xfrm>
            <a:prstGeom prst="rect">
              <a:avLst/>
            </a:prstGeom>
            <a:noFill/>
          </p:spPr>
          <p:txBody>
            <a:bodyPr wrap="square" rtlCol="0">
              <a:spAutoFit/>
            </a:bodyPr>
            <a:lstStyle/>
            <a:p>
              <a:pPr>
                <a:spcAft>
                  <a:spcPts val="1200"/>
                </a:spcAft>
              </a:pPr>
              <a:r>
                <a:rPr lang="en-US" sz="1400" b="1" dirty="0">
                  <a:latin typeface="Arial Narrow"/>
                  <a:cs typeface="Arial Narrow"/>
                </a:rPr>
                <a:t>Anticipated End of Destruction Operations: </a:t>
              </a:r>
              <a:r>
                <a:rPr lang="en-US" b="1" dirty="0">
                  <a:solidFill>
                    <a:srgbClr val="00693F"/>
                  </a:solidFill>
                  <a:latin typeface="Arial Narrow"/>
                  <a:cs typeface="Arial Narrow"/>
                </a:rPr>
                <a:t>2023</a:t>
              </a:r>
            </a:p>
          </p:txBody>
        </p:sp>
        <p:grpSp>
          <p:nvGrpSpPr>
            <p:cNvPr id="16" name="Group 75"/>
            <p:cNvGrpSpPr/>
            <p:nvPr/>
          </p:nvGrpSpPr>
          <p:grpSpPr>
            <a:xfrm>
              <a:off x="1905000" y="1920240"/>
              <a:ext cx="457200" cy="457200"/>
              <a:chOff x="2514600" y="5867400"/>
              <a:chExt cx="457200" cy="457200"/>
            </a:xfrm>
          </p:grpSpPr>
          <p:sp>
            <p:nvSpPr>
              <p:cNvPr id="77" name="Rectangle 76"/>
              <p:cNvSpPr/>
              <p:nvPr/>
            </p:nvSpPr>
            <p:spPr>
              <a:xfrm>
                <a:off x="2514600" y="5981700"/>
                <a:ext cx="228600" cy="228600"/>
              </a:xfrm>
              <a:prstGeom prst="rect">
                <a:avLst/>
              </a:prstGeom>
              <a:solidFill>
                <a:schemeClr val="tx2"/>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2667000" y="6096000"/>
                <a:ext cx="3048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2971800" y="5867400"/>
                <a:ext cx="0" cy="45720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grpSp>
      <p:sp>
        <p:nvSpPr>
          <p:cNvPr id="53" name="TextBox 52"/>
          <p:cNvSpPr txBox="1"/>
          <p:nvPr/>
        </p:nvSpPr>
        <p:spPr>
          <a:xfrm>
            <a:off x="6140824" y="6383179"/>
            <a:ext cx="2971800" cy="246221"/>
          </a:xfrm>
          <a:prstGeom prst="rect">
            <a:avLst/>
          </a:prstGeom>
          <a:noFill/>
        </p:spPr>
        <p:txBody>
          <a:bodyPr wrap="square" rtlCol="0">
            <a:spAutoFit/>
          </a:bodyPr>
          <a:lstStyle/>
          <a:p>
            <a:pPr algn="r"/>
            <a:r>
              <a:rPr lang="en-US" sz="1000" dirty="0" smtClean="0">
                <a:latin typeface="+mj-lt"/>
                <a:cs typeface="Times New Roman" panose="02020603050405020304" pitchFamily="18" charset="0"/>
              </a:rPr>
              <a:t>As of October 28, 2016</a:t>
            </a:r>
            <a:endParaRPr lang="en-US" sz="1000" dirty="0">
              <a:latin typeface="+mj-lt"/>
              <a:cs typeface="Times New Roman" panose="02020603050405020304" pitchFamily="18" charset="0"/>
            </a:endParaRPr>
          </a:p>
        </p:txBody>
      </p:sp>
    </p:spTree>
    <p:extLst>
      <p:ext uri="{BB962C8B-B14F-4D97-AF65-F5344CB8AC3E}">
        <p14:creationId xmlns:p14="http://schemas.microsoft.com/office/powerpoint/2010/main" val="154748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p:tgtEl>
                                          <p:spTgt spid="3"/>
                                        </p:tgtEl>
                                        <p:attrNameLst>
                                          <p:attrName>ppt_x</p:attrName>
                                        </p:attrNameLst>
                                      </p:cBhvr>
                                      <p:tavLst>
                                        <p:tav tm="0">
                                          <p:val>
                                            <p:strVal val="#ppt_x-#ppt_w*1.125000"/>
                                          </p:val>
                                        </p:tav>
                                        <p:tav tm="100000">
                                          <p:val>
                                            <p:strVal val="#ppt_x"/>
                                          </p:val>
                                        </p:tav>
                                      </p:tavLst>
                                    </p:anim>
                                    <p:animEffect transition="in" filter="wipe(right)">
                                      <p:cBhvr>
                                        <p:cTn id="17" dur="1000"/>
                                        <p:tgtEl>
                                          <p:spTgt spid="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childTnLst>
                                </p:cTn>
                              </p:par>
                              <p:par>
                                <p:cTn id="22" presetID="1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p:tgtEl>
                                          <p:spTgt spid="7"/>
                                        </p:tgtEl>
                                        <p:attrNameLst>
                                          <p:attrName>ppt_x</p:attrName>
                                        </p:attrNameLst>
                                      </p:cBhvr>
                                      <p:tavLst>
                                        <p:tav tm="0">
                                          <p:val>
                                            <p:strVal val="#ppt_x-#ppt_w*1.125000"/>
                                          </p:val>
                                        </p:tav>
                                        <p:tav tm="100000">
                                          <p:val>
                                            <p:strVal val="#ppt_x"/>
                                          </p:val>
                                        </p:tav>
                                      </p:tavLst>
                                    </p:anim>
                                    <p:animEffect transition="in" filter="wipe(right)">
                                      <p:cBhvr>
                                        <p:cTn id="25" dur="1000"/>
                                        <p:tgtEl>
                                          <p:spTgt spid="7"/>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childTnLst>
                                </p:cTn>
                              </p:par>
                              <p:par>
                                <p:cTn id="30" presetID="12" presetClass="entr" presetSubtype="8"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p:tgtEl>
                                          <p:spTgt spid="9"/>
                                        </p:tgtEl>
                                        <p:attrNameLst>
                                          <p:attrName>ppt_x</p:attrName>
                                        </p:attrNameLst>
                                      </p:cBhvr>
                                      <p:tavLst>
                                        <p:tav tm="0">
                                          <p:val>
                                            <p:strVal val="#ppt_x-#ppt_w*1.125000"/>
                                          </p:val>
                                        </p:tav>
                                        <p:tav tm="100000">
                                          <p:val>
                                            <p:strVal val="#ppt_x"/>
                                          </p:val>
                                        </p:tav>
                                      </p:tavLst>
                                    </p:anim>
                                    <p:animEffect transition="in" filter="wipe(right)">
                                      <p:cBhvr>
                                        <p:cTn id="33" dur="1000"/>
                                        <p:tgtEl>
                                          <p:spTgt spid="9"/>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childTnLst>
                                </p:cTn>
                              </p:par>
                              <p:par>
                                <p:cTn id="38" presetID="1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p:tgtEl>
                                          <p:spTgt spid="11"/>
                                        </p:tgtEl>
                                        <p:attrNameLst>
                                          <p:attrName>ppt_x</p:attrName>
                                        </p:attrNameLst>
                                      </p:cBhvr>
                                      <p:tavLst>
                                        <p:tav tm="0">
                                          <p:val>
                                            <p:strVal val="#ppt_x-#ppt_w*1.125000"/>
                                          </p:val>
                                        </p:tav>
                                        <p:tav tm="100000">
                                          <p:val>
                                            <p:strVal val="#ppt_x"/>
                                          </p:val>
                                        </p:tav>
                                      </p:tavLst>
                                    </p:anim>
                                    <p:animEffect transition="in" filter="wipe(right)">
                                      <p:cBhvr>
                                        <p:cTn id="41" dur="1000"/>
                                        <p:tgtEl>
                                          <p:spTgt spid="11"/>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1000"/>
                                        <p:tgtEl>
                                          <p:spTgt spid="66"/>
                                        </p:tgtEl>
                                      </p:cBhvr>
                                    </p:animEffect>
                                  </p:childTnLst>
                                </p:cTn>
                              </p:par>
                              <p:par>
                                <p:cTn id="46" presetID="1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1000"/>
                                        <p:tgtEl>
                                          <p:spTgt spid="13"/>
                                        </p:tgtEl>
                                        <p:attrNameLst>
                                          <p:attrName>ppt_x</p:attrName>
                                        </p:attrNameLst>
                                      </p:cBhvr>
                                      <p:tavLst>
                                        <p:tav tm="0">
                                          <p:val>
                                            <p:strVal val="#ppt_x-#ppt_w*1.125000"/>
                                          </p:val>
                                        </p:tav>
                                        <p:tav tm="100000">
                                          <p:val>
                                            <p:strVal val="#ppt_x"/>
                                          </p:val>
                                        </p:tav>
                                      </p:tavLst>
                                    </p:anim>
                                    <p:animEffect transition="in" filter="wipe(right)">
                                      <p:cBhvr>
                                        <p:cTn id="49" dur="1000"/>
                                        <p:tgtEl>
                                          <p:spTgt spid="13"/>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childTnLst>
                                </p:cTn>
                              </p:par>
                              <p:par>
                                <p:cTn id="54" presetID="12" presetClass="entr" presetSubtype="8"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1000"/>
                                        <p:tgtEl>
                                          <p:spTgt spid="15"/>
                                        </p:tgtEl>
                                        <p:attrNameLst>
                                          <p:attrName>ppt_x</p:attrName>
                                        </p:attrNameLst>
                                      </p:cBhvr>
                                      <p:tavLst>
                                        <p:tav tm="0">
                                          <p:val>
                                            <p:strVal val="#ppt_x-#ppt_w*1.125000"/>
                                          </p:val>
                                        </p:tav>
                                        <p:tav tm="100000">
                                          <p:val>
                                            <p:strVal val="#ppt_x"/>
                                          </p:val>
                                        </p:tav>
                                      </p:tavLst>
                                    </p:anim>
                                    <p:animEffect transition="in" filter="wipe(right)">
                                      <p:cBhvr>
                                        <p:cTn id="5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wa_hq_briefing_template">
  <a:themeElements>
    <a:clrScheme name="ACWA_HQ_briefing_template 13">
      <a:dk1>
        <a:srgbClr val="000000"/>
      </a:dk1>
      <a:lt1>
        <a:srgbClr val="FFFFFF"/>
      </a:lt1>
      <a:dk2>
        <a:srgbClr val="00693F"/>
      </a:dk2>
      <a:lt2>
        <a:srgbClr val="808080"/>
      </a:lt2>
      <a:accent1>
        <a:srgbClr val="004684"/>
      </a:accent1>
      <a:accent2>
        <a:srgbClr val="E8D3AD"/>
      </a:accent2>
      <a:accent3>
        <a:srgbClr val="FFFFFF"/>
      </a:accent3>
      <a:accent4>
        <a:srgbClr val="000000"/>
      </a:accent4>
      <a:accent5>
        <a:srgbClr val="AAB0C2"/>
      </a:accent5>
      <a:accent6>
        <a:srgbClr val="D2BF9C"/>
      </a:accent6>
      <a:hlink>
        <a:srgbClr val="003263"/>
      </a:hlink>
      <a:folHlink>
        <a:srgbClr val="BB9208"/>
      </a:folHlink>
    </a:clrScheme>
    <a:fontScheme name="ACWA_HQ_briefing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WA_HQ_briefing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WA_HQ_briefing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WA_HQ_briefing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WA_HQ_briefing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WA_HQ_briefing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WA_HQ_briefing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WA_HQ_briefing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WA_HQ_briefing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WA_HQ_briefing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WA_HQ_briefing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WA_HQ_briefing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WA_HQ_briefing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CWA_HQ_briefing_template 13">
        <a:dk1>
          <a:srgbClr val="000000"/>
        </a:dk1>
        <a:lt1>
          <a:srgbClr val="FFFFFF"/>
        </a:lt1>
        <a:dk2>
          <a:srgbClr val="00693F"/>
        </a:dk2>
        <a:lt2>
          <a:srgbClr val="808080"/>
        </a:lt2>
        <a:accent1>
          <a:srgbClr val="004684"/>
        </a:accent1>
        <a:accent2>
          <a:srgbClr val="E8D3AD"/>
        </a:accent2>
        <a:accent3>
          <a:srgbClr val="FFFFFF"/>
        </a:accent3>
        <a:accent4>
          <a:srgbClr val="000000"/>
        </a:accent4>
        <a:accent5>
          <a:srgbClr val="AAB0C2"/>
        </a:accent5>
        <a:accent6>
          <a:srgbClr val="D2BF9C"/>
        </a:accent6>
        <a:hlink>
          <a:srgbClr val="003263"/>
        </a:hlink>
        <a:folHlink>
          <a:srgbClr val="BB920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6825</TotalTime>
  <Words>2000</Words>
  <Application>Microsoft Macintosh PowerPoint</Application>
  <PresentationFormat>On-screen Show (4:3)</PresentationFormat>
  <Paragraphs>256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acwa_hq_briefing_template</vt:lpstr>
      <vt:lpstr>  PEO ACWA Overview for COHORT 8 November 2016  </vt:lpstr>
      <vt:lpstr>Program Background</vt:lpstr>
      <vt:lpstr>PEO ACWA’s Chemical Demilitarization Program Role</vt:lpstr>
      <vt:lpstr>PEO ACWA Project Stages </vt:lpstr>
      <vt:lpstr>Pueblo Chemical Agent-Destruction  Pilot Plant (PCAPP)</vt:lpstr>
      <vt:lpstr>Pueblo Chemical Agent-Destruction Pilot Plant Current Status</vt:lpstr>
      <vt:lpstr>PCAPP Stockpile Destruction Progress (EDS &amp; Main Plant)</vt:lpstr>
      <vt:lpstr>PowerPoint Presentation</vt:lpstr>
      <vt:lpstr>Blue Grass Chemical Agent-Destruction Pilot Plant Current Status</vt:lpstr>
      <vt:lpstr>Blue Grass Chemical Weapons Inventory</vt:lpstr>
      <vt:lpstr>PowerPoint Presentation</vt:lpstr>
      <vt:lpstr>PowerPoint Presentation</vt:lpstr>
    </vt:vector>
  </TitlesOfParts>
  <Company>Fentress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Briefing Goes Here  00 Month 2011</dc:title>
  <dc:creator>ACWA SEO - Dalton</dc:creator>
  <cp:lastModifiedBy>Trish Mooney</cp:lastModifiedBy>
  <cp:revision>644</cp:revision>
  <cp:lastPrinted>2016-11-14T14:13:31Z</cp:lastPrinted>
  <dcterms:created xsi:type="dcterms:W3CDTF">2012-09-18T18:20:17Z</dcterms:created>
  <dcterms:modified xsi:type="dcterms:W3CDTF">2016-11-18T12:40:07Z</dcterms:modified>
</cp:coreProperties>
</file>