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handoutMasterIdLst>
    <p:handoutMasterId r:id="rId28"/>
  </p:handoutMasterIdLst>
  <p:sldIdLst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2" r:id="rId21"/>
    <p:sldId id="333" r:id="rId22"/>
    <p:sldId id="334" r:id="rId23"/>
    <p:sldId id="335" r:id="rId24"/>
    <p:sldId id="336" r:id="rId25"/>
    <p:sldId id="337" r:id="rId26"/>
    <p:sldId id="338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008000"/>
    <a:srgbClr val="5F5F5F"/>
    <a:srgbClr val="6666FF"/>
    <a:srgbClr val="B2B2B2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"/>
    </p:cViewPr>
  </p:sorterViewPr>
  <p:notesViewPr>
    <p:cSldViewPr snapToGrid="0">
      <p:cViewPr varScale="1">
        <p:scale>
          <a:sx n="62" d="100"/>
          <a:sy n="62" d="100"/>
        </p:scale>
        <p:origin x="-2442" y="-78"/>
      </p:cViewPr>
      <p:guideLst>
        <p:guide orient="horz" pos="2880"/>
        <p:guide pos="2160"/>
      </p:guideLst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A3638C-45F7-48DC-8EB3-F53B04EE4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3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spcBef>
                  <a:spcPct val="0"/>
                </a:spcBef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1662 w 43200"/>
                <a:gd name="T1" fmla="*/ 535 h 43200"/>
                <a:gd name="T2" fmla="*/ 961 w 43200"/>
                <a:gd name="T3" fmla="*/ 7 h 43200"/>
                <a:gd name="T4" fmla="*/ 831 w 43200"/>
                <a:gd name="T5" fmla="*/ 53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7" name="Rectangle 1034"/>
          <p:cNvSpPr>
            <a:spLocks noChangeArrowheads="1"/>
          </p:cNvSpPr>
          <p:nvPr userDrawn="1"/>
        </p:nvSpPr>
        <p:spPr bwMode="auto">
          <a:xfrm>
            <a:off x="0" y="6613525"/>
            <a:ext cx="29908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000" dirty="0">
                <a:solidFill>
                  <a:srgbClr val="FFFF00"/>
                </a:solidFill>
                <a:cs typeface="+mn-cs"/>
              </a:rPr>
              <a:t>©  </a:t>
            </a:r>
            <a:r>
              <a:rPr lang="en-US" altLang="en-US" sz="1000" dirty="0" smtClean="0">
                <a:solidFill>
                  <a:srgbClr val="FFFF00"/>
                </a:solidFill>
                <a:cs typeface="+mn-cs"/>
              </a:rPr>
              <a:t>2015  </a:t>
            </a:r>
            <a:r>
              <a:rPr lang="en-US" altLang="en-US" sz="1000" dirty="0">
                <a:solidFill>
                  <a:srgbClr val="FFFF00"/>
                </a:solidFill>
                <a:cs typeface="+mn-cs"/>
              </a:rPr>
              <a:t>Robert C. Ginnett, Ph.D.  All rights reserved.</a:t>
            </a:r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5D33F082-9361-41C0-A70C-B6EC5193DB37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33BDD0B-1DEF-403B-A67D-15EEAE403AEA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431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6F1945E-CC44-42AB-8BEA-1271E1EC7A96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9208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46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4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6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29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89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12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36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874E7DD-80C7-4459-9B31-BB282224E9ED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899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999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20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00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61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75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751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95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24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19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0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1EDBDE2-754A-420B-8F06-DB4C2FB06C41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8494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4155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853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1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1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75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691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8572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74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376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EFD55C5-1672-4FCB-AAD0-33BF0DDF14AB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6905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3448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6114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93566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05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82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91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343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6900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488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33EC5E-7645-451A-9589-DE254239FB8F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76816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133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5087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081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8851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04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0A7F4A7-07A8-4826-884A-F42F945E148E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694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9022C48-BB36-42B1-A1BD-A24678EF66CC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620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5AC470E-6889-4156-BA7B-0EB1A7276980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19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D01D445-7491-40D5-AD32-CDADCBBEE0EF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198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spcBef>
                  <a:spcPct val="0"/>
                </a:spcBef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2599 w 43200"/>
                <a:gd name="T1" fmla="*/ 861 h 43200"/>
                <a:gd name="T2" fmla="*/ 1299 w 43200"/>
                <a:gd name="T3" fmla="*/ 0 h 43200"/>
                <a:gd name="T4" fmla="*/ 1299 w 43200"/>
                <a:gd name="T5" fmla="*/ 8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>
              <a:spcBef>
                <a:spcPct val="0"/>
              </a:spcBef>
              <a:defRPr/>
            </a:pPr>
            <a:fld id="{FED40128-7DB1-4E64-9EAB-1FCAE6978FD8}" type="slidenum">
              <a:rPr lang="en-US">
                <a:solidFill>
                  <a:srgbClr val="FFFFFF"/>
                </a:solidFill>
                <a:cs typeface="+mn-cs"/>
              </a:rPr>
              <a:pPr lvl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31" name="Rectangle 2058"/>
          <p:cNvSpPr>
            <a:spLocks noChangeArrowheads="1"/>
          </p:cNvSpPr>
          <p:nvPr userDrawn="1"/>
        </p:nvSpPr>
        <p:spPr bwMode="auto">
          <a:xfrm>
            <a:off x="0" y="6613525"/>
            <a:ext cx="30235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000" dirty="0">
                <a:solidFill>
                  <a:srgbClr val="FFFF00"/>
                </a:solidFill>
                <a:cs typeface="+mn-cs"/>
              </a:rPr>
              <a:t>©  </a:t>
            </a:r>
            <a:r>
              <a:rPr lang="en-US" altLang="en-US" sz="1000" dirty="0" smtClean="0">
                <a:solidFill>
                  <a:srgbClr val="FFFF00"/>
                </a:solidFill>
                <a:cs typeface="+mn-cs"/>
              </a:rPr>
              <a:t>2015  </a:t>
            </a:r>
            <a:r>
              <a:rPr lang="en-US" altLang="en-US" sz="1000" dirty="0">
                <a:solidFill>
                  <a:srgbClr val="FFFF00"/>
                </a:solidFill>
                <a:cs typeface="+mn-cs"/>
              </a:rPr>
              <a:t>Robert C. Ginnett, Ph.D..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198618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058"/>
          <p:cNvSpPr>
            <a:spLocks noChangeArrowheads="1"/>
          </p:cNvSpPr>
          <p:nvPr userDrawn="1"/>
        </p:nvSpPr>
        <p:spPr bwMode="auto">
          <a:xfrm>
            <a:off x="0" y="6613525"/>
            <a:ext cx="3248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1000" dirty="0">
                <a:solidFill>
                  <a:srgbClr val="333399"/>
                </a:solidFill>
              </a:rPr>
              <a:t>©  </a:t>
            </a:r>
            <a:r>
              <a:rPr lang="en-US" altLang="en-US" sz="1000" dirty="0" smtClean="0">
                <a:solidFill>
                  <a:srgbClr val="333399"/>
                </a:solidFill>
              </a:rPr>
              <a:t>2015  </a:t>
            </a:r>
            <a:r>
              <a:rPr lang="en-US" altLang="en-US" sz="1000" dirty="0">
                <a:solidFill>
                  <a:srgbClr val="333399"/>
                </a:solidFill>
              </a:rPr>
              <a:t>Robert C. Ginnett, Ph.D..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010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165100" y="6597650"/>
            <a:ext cx="6369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©  2015  Robert C. Ginnett, Ph.D.  All rights reserved.</a:t>
            </a:r>
          </a:p>
          <a:p>
            <a:pPr algn="l" eaLnBrk="1" hangingPunct="1">
              <a:defRPr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4318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058"/>
          <p:cNvSpPr>
            <a:spLocks noChangeArrowheads="1"/>
          </p:cNvSpPr>
          <p:nvPr userDrawn="1"/>
        </p:nvSpPr>
        <p:spPr bwMode="auto">
          <a:xfrm>
            <a:off x="0" y="6613525"/>
            <a:ext cx="3248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1000" dirty="0">
                <a:solidFill>
                  <a:srgbClr val="333399"/>
                </a:solidFill>
              </a:rPr>
              <a:t>©  </a:t>
            </a:r>
            <a:r>
              <a:rPr lang="en-US" altLang="en-US" sz="1000" dirty="0" smtClean="0">
                <a:solidFill>
                  <a:srgbClr val="333399"/>
                </a:solidFill>
              </a:rPr>
              <a:t>2015  </a:t>
            </a:r>
            <a:r>
              <a:rPr lang="en-US" altLang="en-US" sz="1000" dirty="0">
                <a:solidFill>
                  <a:srgbClr val="333399"/>
                </a:solidFill>
              </a:rPr>
              <a:t>Robert C. Ginnett, Ph.D..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181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058"/>
          <p:cNvSpPr>
            <a:spLocks noChangeArrowheads="1"/>
          </p:cNvSpPr>
          <p:nvPr userDrawn="1"/>
        </p:nvSpPr>
        <p:spPr bwMode="auto">
          <a:xfrm>
            <a:off x="0" y="6613525"/>
            <a:ext cx="3248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1000" dirty="0">
                <a:solidFill>
                  <a:srgbClr val="333399"/>
                </a:solidFill>
              </a:rPr>
              <a:t>©  </a:t>
            </a:r>
            <a:r>
              <a:rPr lang="en-US" altLang="en-US" sz="1000" dirty="0" smtClean="0">
                <a:solidFill>
                  <a:srgbClr val="333399"/>
                </a:solidFill>
              </a:rPr>
              <a:t>2015  </a:t>
            </a:r>
            <a:r>
              <a:rPr lang="en-US" altLang="en-US" sz="1000" dirty="0">
                <a:solidFill>
                  <a:srgbClr val="333399"/>
                </a:solidFill>
              </a:rPr>
              <a:t>Robert C. Ginnett, Ph.D..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536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51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9138" y="1196975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>Leading Organizational Change:</a:t>
            </a:r>
            <a:br>
              <a:rPr lang="en-US" sz="4000" dirty="0" smtClean="0"/>
            </a:br>
            <a:r>
              <a:rPr lang="en-US" sz="4000" dirty="0" smtClean="0"/>
              <a:t>Five Important Concepts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5938" y="6165850"/>
            <a:ext cx="5638800" cy="50482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Dr. Robert Ginnett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789518" y="402581"/>
            <a:ext cx="563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1" lang="en-US" altLang="en-US" b="1" i="1" dirty="0" smtClean="0">
                <a:solidFill>
                  <a:srgbClr val="FF0033"/>
                </a:solidFill>
                <a:cs typeface="+mn-cs"/>
              </a:rPr>
              <a:t>Creating High Performance Organizations</a:t>
            </a:r>
            <a:endParaRPr kumimoji="1" lang="en-US" altLang="en-US" dirty="0">
              <a:solidFill>
                <a:srgbClr val="FF0033"/>
              </a:solidFill>
              <a:cs typeface="+mn-cs"/>
            </a:endParaRP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1061" y="2528888"/>
            <a:ext cx="3561878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99232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Teams are complex.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 rot="655368">
            <a:off x="282575" y="2182813"/>
            <a:ext cx="249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Interests &amp; Motivations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 rot="720688">
            <a:off x="5246688" y="190658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Skills &amp; Abilities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565525" y="4903788"/>
            <a:ext cx="2674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Values &amp; Attitudes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 rot="743638">
            <a:off x="1044575" y="4151313"/>
            <a:ext cx="273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Interpersonal Behavior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 rot="-588365">
            <a:off x="4176713" y="1169988"/>
            <a:ext cx="955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8000"/>
                </a:solidFill>
              </a:rPr>
              <a:t>Task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 rot="-1240084">
            <a:off x="381000" y="3176588"/>
            <a:ext cx="188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Composition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 rot="1444991">
            <a:off x="1255713" y="5818188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Norms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5551488" y="2887663"/>
            <a:ext cx="209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Gill Sans Ultra Bold" pitchFamily="34" charset="0"/>
              </a:rPr>
              <a:t>Authority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 rot="1315275">
            <a:off x="4518025" y="4252913"/>
            <a:ext cx="210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rgbClr val="008000"/>
                </a:solidFill>
              </a:rPr>
              <a:t>Reward Systems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 rot="-383664">
            <a:off x="3006725" y="2597150"/>
            <a:ext cx="258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0000FF"/>
                </a:solidFill>
                <a:latin typeface="Arial Black" pitchFamily="34" charset="0"/>
              </a:rPr>
              <a:t>Education Systems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 rot="-828902">
            <a:off x="6232525" y="1001713"/>
            <a:ext cx="249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rgbClr val="000000"/>
                </a:solidFill>
              </a:rPr>
              <a:t>Information Systems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 rot="-1045895">
            <a:off x="3768725" y="5849938"/>
            <a:ext cx="2824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3200" b="1">
                <a:latin typeface="Baskerville Old Face" pitchFamily="18" charset="0"/>
              </a:rPr>
              <a:t>Control Systems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 rot="-403976">
            <a:off x="936625" y="1390650"/>
            <a:ext cx="109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8000"/>
                </a:solidFill>
                <a:latin typeface="Croobie" pitchFamily="2" charset="0"/>
              </a:rPr>
              <a:t>Effort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537325" y="5332413"/>
            <a:ext cx="212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0000FF"/>
                </a:solidFill>
              </a:rPr>
              <a:t>Knowledge &amp; Skills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 rot="2087348">
            <a:off x="3044825" y="177641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000000"/>
                </a:solidFill>
              </a:rPr>
              <a:t>Strategy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 rot="-1743277">
            <a:off x="6740525" y="3970338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latin typeface="Impact" pitchFamily="34" charset="0"/>
              </a:rPr>
              <a:t>Group Dynamics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130425" y="3344863"/>
            <a:ext cx="5286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3200">
                <a:latin typeface="Arial Black" pitchFamily="34" charset="0"/>
              </a:rPr>
              <a:t>Satisfy stakeholders ! !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6118225" y="2436813"/>
            <a:ext cx="282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CC00CC"/>
                </a:solidFill>
                <a:latin typeface="Arial Black" pitchFamily="34" charset="0"/>
              </a:rPr>
              <a:t>Build the team !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228600" y="5195888"/>
            <a:ext cx="474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CC00CC"/>
                </a:solidFill>
                <a:latin typeface="Arial Black" pitchFamily="34" charset="0"/>
              </a:rPr>
              <a:t>Individual satisfaction !</a:t>
            </a:r>
          </a:p>
        </p:txBody>
      </p:sp>
    </p:spTree>
    <p:extLst>
      <p:ext uri="{BB962C8B-B14F-4D97-AF65-F5344CB8AC3E}">
        <p14:creationId xmlns:p14="http://schemas.microsoft.com/office/powerpoint/2010/main" val="3312728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706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706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70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706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706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706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706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706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706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6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706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706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7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706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8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706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8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706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8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706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9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706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9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70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0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70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0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70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0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706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1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706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1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70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2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706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22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5" dur="500" tmFilter="0, 0; .2, .5; .8, .5; 1, 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250" autoRev="1" fill="hold"/>
                                        <p:tgtEl>
                                          <p:spTgt spid="706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2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706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706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3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7" dur="500" tmFilter="0, 0; .2, .5; .8, .5; 1, 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" autoRev="1" fill="hold"/>
                                        <p:tgtEl>
                                          <p:spTgt spid="706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24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706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4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706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4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 tmFilter="0, 0; .2, .5; .8, .5; 1, 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250" autoRev="1" fill="hold"/>
                                        <p:tgtEl>
                                          <p:spTgt spid="706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5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 tmFilter="0, 0; .2, .5; .8, .5; 1, 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4" dur="250" autoRev="1" fill="hold"/>
                                        <p:tgtEl>
                                          <p:spTgt spid="706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706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6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706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 tmFilter="0, 0; .2, .5; .8, .5; 1, 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250" autoRev="1" fill="hold"/>
                                        <p:tgtEl>
                                          <p:spTgt spid="706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6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 tmFilter="0, 0; .2, .5; .8, .5; 1, 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250" autoRev="1" fill="hold"/>
                                        <p:tgtEl>
                                          <p:spTgt spid="706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7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 tmFilter="0, 0; .2, .5; .8, .5; 1, 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250" autoRev="1" fill="hold"/>
                                        <p:tgtEl>
                                          <p:spTgt spid="70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7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70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8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 tmFilter="0, 0; .2, .5; .8, .5; 1, 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250" autoRev="1" fill="hold"/>
                                        <p:tgtEl>
                                          <p:spTgt spid="70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1" grpId="1"/>
      <p:bldP spid="70661" grpId="2"/>
      <p:bldP spid="70662" grpId="0"/>
      <p:bldP spid="70662" grpId="1"/>
      <p:bldP spid="70662" grpId="2"/>
      <p:bldP spid="70663" grpId="0"/>
      <p:bldP spid="70663" grpId="1"/>
      <p:bldP spid="70663" grpId="2"/>
      <p:bldP spid="70664" grpId="0"/>
      <p:bldP spid="70664" grpId="1"/>
      <p:bldP spid="70664" grpId="2"/>
      <p:bldP spid="70665" grpId="0"/>
      <p:bldP spid="70665" grpId="1"/>
      <p:bldP spid="70665" grpId="2"/>
      <p:bldP spid="70666" grpId="0"/>
      <p:bldP spid="70666" grpId="1"/>
      <p:bldP spid="70666" grpId="2"/>
      <p:bldP spid="70667" grpId="0"/>
      <p:bldP spid="70667" grpId="1"/>
      <p:bldP spid="70667" grpId="2"/>
      <p:bldP spid="70668" grpId="0"/>
      <p:bldP spid="70668" grpId="1"/>
      <p:bldP spid="70668" grpId="2"/>
      <p:bldP spid="70670" grpId="0"/>
      <p:bldP spid="70670" grpId="1"/>
      <p:bldP spid="70670" grpId="2"/>
      <p:bldP spid="70671" grpId="0"/>
      <p:bldP spid="70671" grpId="1"/>
      <p:bldP spid="70671" grpId="2"/>
      <p:bldP spid="70672" grpId="0"/>
      <p:bldP spid="70672" grpId="1"/>
      <p:bldP spid="70672" grpId="2"/>
      <p:bldP spid="70673" grpId="0"/>
      <p:bldP spid="70673" grpId="1"/>
      <p:bldP spid="70673" grpId="2"/>
      <p:bldP spid="70674" grpId="0"/>
      <p:bldP spid="70674" grpId="1"/>
      <p:bldP spid="70674" grpId="2"/>
      <p:bldP spid="70675" grpId="0"/>
      <p:bldP spid="70675" grpId="1"/>
      <p:bldP spid="70675" grpId="2"/>
      <p:bldP spid="70676" grpId="0"/>
      <p:bldP spid="70676" grpId="1"/>
      <p:bldP spid="70676" grpId="2"/>
      <p:bldP spid="70677" grpId="0"/>
      <p:bldP spid="70677" grpId="1"/>
      <p:bldP spid="70677" grpId="2"/>
      <p:bldP spid="70678" grpId="0"/>
      <p:bldP spid="70678" grpId="1"/>
      <p:bldP spid="70678" grpId="2"/>
      <p:bldP spid="70679" grpId="0"/>
      <p:bldP spid="70679" grpId="1"/>
      <p:bldP spid="70679" grpId="2"/>
      <p:bldP spid="70680" grpId="0"/>
      <p:bldP spid="70680" grpId="1"/>
      <p:bldP spid="7068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Systems Theory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060700" y="1701800"/>
            <a:ext cx="3060700" cy="850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060700" y="3352800"/>
            <a:ext cx="3060700" cy="8509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060700" y="4978400"/>
            <a:ext cx="3060700" cy="850900"/>
          </a:xfrm>
          <a:prstGeom prst="rect">
            <a:avLst/>
          </a:prstGeom>
          <a:solidFill>
            <a:srgbClr val="00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</a:rPr>
              <a:t>Input</a:t>
            </a:r>
          </a:p>
        </p:txBody>
      </p:sp>
      <p:sp>
        <p:nvSpPr>
          <p:cNvPr id="27654" name="AutoShape 9"/>
          <p:cNvSpPr>
            <a:spLocks noChangeArrowheads="1"/>
          </p:cNvSpPr>
          <p:nvPr/>
        </p:nvSpPr>
        <p:spPr bwMode="auto">
          <a:xfrm>
            <a:off x="4178300" y="42545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27655" name="AutoShape 10"/>
          <p:cNvSpPr>
            <a:spLocks noChangeArrowheads="1"/>
          </p:cNvSpPr>
          <p:nvPr/>
        </p:nvSpPr>
        <p:spPr bwMode="auto">
          <a:xfrm>
            <a:off x="4178300" y="26289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216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Typical Interventions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060700" y="1701800"/>
            <a:ext cx="3060700" cy="850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060700" y="3352800"/>
            <a:ext cx="3060700" cy="8509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60700" y="4978400"/>
            <a:ext cx="3060700" cy="850900"/>
          </a:xfrm>
          <a:prstGeom prst="rect">
            <a:avLst/>
          </a:prstGeom>
          <a:solidFill>
            <a:srgbClr val="00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</a:rPr>
              <a:t>Input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178300" y="42545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178300" y="26289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pic>
        <p:nvPicPr>
          <p:cNvPr id="46088" name="Picture 8" descr="MPj03416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908300"/>
            <a:ext cx="193992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938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0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the problem?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60700" y="1701800"/>
            <a:ext cx="3060700" cy="850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60700" y="3352800"/>
            <a:ext cx="3060700" cy="8509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60700" y="4978400"/>
            <a:ext cx="3060700" cy="850900"/>
          </a:xfrm>
          <a:prstGeom prst="rect">
            <a:avLst/>
          </a:prstGeom>
          <a:solidFill>
            <a:srgbClr val="00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FFFF"/>
                </a:solidFill>
              </a:rPr>
              <a:t>Input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178300" y="42545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178300" y="26289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866900" y="1524000"/>
            <a:ext cx="5537200" cy="4330700"/>
            <a:chOff x="1866900" y="1524000"/>
            <a:chExt cx="5537200" cy="4330700"/>
          </a:xfrm>
        </p:grpSpPr>
        <p:sp>
          <p:nvSpPr>
            <p:cNvPr id="10" name="Cloud 9"/>
            <p:cNvSpPr/>
            <p:nvPr/>
          </p:nvSpPr>
          <p:spPr bwMode="auto">
            <a:xfrm>
              <a:off x="1866900" y="1524000"/>
              <a:ext cx="5537200" cy="4330700"/>
            </a:xfrm>
            <a:prstGeom prst="cloud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97200" y="2298700"/>
              <a:ext cx="34417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333399">
                      <a:lumMod val="75000"/>
                    </a:srgbClr>
                  </a:solidFill>
                </a:rPr>
                <a:t>HINT:</a:t>
              </a:r>
            </a:p>
            <a:p>
              <a:r>
                <a:rPr lang="en-US" sz="3600" dirty="0">
                  <a:solidFill>
                    <a:srgbClr val="333399">
                      <a:lumMod val="75000"/>
                    </a:srgbClr>
                  </a:solidFill>
                </a:rPr>
                <a:t>What does your physician do?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2022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</a:t>
            </a:r>
            <a:r>
              <a:rPr lang="en-US" b="1" i="1" dirty="0" smtClean="0"/>
              <a:t>should</a:t>
            </a:r>
            <a:r>
              <a:rPr lang="en-US" dirty="0" smtClean="0"/>
              <a:t> we be doing?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60700" y="1701800"/>
            <a:ext cx="3060700" cy="8509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60700" y="3352800"/>
            <a:ext cx="3060700" cy="8509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60700" y="4978400"/>
            <a:ext cx="3060700" cy="850900"/>
          </a:xfrm>
          <a:prstGeom prst="rect">
            <a:avLst/>
          </a:prstGeom>
          <a:solidFill>
            <a:srgbClr val="00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FFFF"/>
                </a:solidFill>
              </a:rPr>
              <a:t>Input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178300" y="42545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178300" y="2628900"/>
            <a:ext cx="825500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82600" y="3263900"/>
            <a:ext cx="2819400" cy="1104900"/>
            <a:chOff x="482600" y="3263900"/>
            <a:chExt cx="2819400" cy="1104900"/>
          </a:xfrm>
        </p:grpSpPr>
        <p:sp>
          <p:nvSpPr>
            <p:cNvPr id="12" name="Right Arrow 11"/>
            <p:cNvSpPr/>
            <p:nvPr/>
          </p:nvSpPr>
          <p:spPr bwMode="auto">
            <a:xfrm>
              <a:off x="482600" y="3263900"/>
              <a:ext cx="2819400" cy="1104900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5300" y="3543300"/>
              <a:ext cx="2349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</a:rPr>
                <a:t>DIAGNOSE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0700" y="4851400"/>
            <a:ext cx="2819400" cy="1104900"/>
            <a:chOff x="520700" y="4851400"/>
            <a:chExt cx="2819400" cy="1104900"/>
          </a:xfrm>
        </p:grpSpPr>
        <p:sp>
          <p:nvSpPr>
            <p:cNvPr id="15" name="Right Arrow 14"/>
            <p:cNvSpPr/>
            <p:nvPr/>
          </p:nvSpPr>
          <p:spPr bwMode="auto">
            <a:xfrm>
              <a:off x="520700" y="4851400"/>
              <a:ext cx="2819400" cy="1104900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5130800"/>
              <a:ext cx="2349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</a:rPr>
                <a:t>TREAT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7386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ceberg%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CC66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55600" y="304800"/>
            <a:ext cx="8521700" cy="9017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55600" y="1295400"/>
            <a:ext cx="8521700" cy="901700"/>
          </a:xfrm>
          <a:prstGeom prst="rect">
            <a:avLst/>
          </a:prstGeom>
          <a:solidFill>
            <a:srgbClr val="CC0000">
              <a:alpha val="3019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55600" y="2286000"/>
            <a:ext cx="8521700" cy="4330700"/>
          </a:xfrm>
          <a:prstGeom prst="rect">
            <a:avLst/>
          </a:prstGeom>
          <a:solidFill>
            <a:srgbClr val="00CC66">
              <a:alpha val="3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39763" y="5095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39763" y="1538288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39763" y="4941888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FFFF"/>
                </a:solidFill>
              </a:rPr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367680210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  <p:bldP spid="43013" grpId="0" animBg="1"/>
      <p:bldP spid="43015" grpId="0"/>
      <p:bldP spid="43016" grpId="0"/>
      <p:bldP spid="430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3403600" y="5264150"/>
            <a:ext cx="5473700" cy="914400"/>
          </a:xfrm>
          <a:custGeom>
            <a:avLst/>
            <a:gdLst>
              <a:gd name="T0" fmla="*/ 0 w 3448"/>
              <a:gd name="T1" fmla="*/ 2147483647 h 576"/>
              <a:gd name="T2" fmla="*/ 2147483647 w 3448"/>
              <a:gd name="T3" fmla="*/ 2147483647 h 576"/>
              <a:gd name="T4" fmla="*/ 2147483647 w 3448"/>
              <a:gd name="T5" fmla="*/ 0 h 576"/>
              <a:gd name="T6" fmla="*/ 2147483647 w 3448"/>
              <a:gd name="T7" fmla="*/ 2147483647 h 576"/>
              <a:gd name="T8" fmla="*/ 0 w 3448"/>
              <a:gd name="T9" fmla="*/ 2147483647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8"/>
              <a:gd name="T16" fmla="*/ 0 h 576"/>
              <a:gd name="T17" fmla="*/ 3448 w 3448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8" h="576">
                <a:moveTo>
                  <a:pt x="0" y="576"/>
                </a:moveTo>
                <a:lnTo>
                  <a:pt x="340" y="8"/>
                </a:lnTo>
                <a:lnTo>
                  <a:pt x="3112" y="0"/>
                </a:lnTo>
                <a:lnTo>
                  <a:pt x="3448" y="572"/>
                </a:lnTo>
                <a:lnTo>
                  <a:pt x="0" y="576"/>
                </a:lnTo>
                <a:close/>
              </a:path>
            </a:pathLst>
          </a:custGeom>
          <a:solidFill>
            <a:srgbClr val="0000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3940175" y="4044950"/>
            <a:ext cx="4400550" cy="908050"/>
          </a:xfrm>
          <a:custGeom>
            <a:avLst/>
            <a:gdLst>
              <a:gd name="T0" fmla="*/ 0 w 2772"/>
              <a:gd name="T1" fmla="*/ 2147483647 h 572"/>
              <a:gd name="T2" fmla="*/ 2147483647 w 2772"/>
              <a:gd name="T3" fmla="*/ 0 h 572"/>
              <a:gd name="T4" fmla="*/ 2147483647 w 2772"/>
              <a:gd name="T5" fmla="*/ 0 h 572"/>
              <a:gd name="T6" fmla="*/ 2147483647 w 2772"/>
              <a:gd name="T7" fmla="*/ 2147483647 h 572"/>
              <a:gd name="T8" fmla="*/ 0 w 2772"/>
              <a:gd name="T9" fmla="*/ 2147483647 h 5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2"/>
              <a:gd name="T16" fmla="*/ 0 h 572"/>
              <a:gd name="T17" fmla="*/ 2772 w 2772"/>
              <a:gd name="T18" fmla="*/ 572 h 5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2" h="572">
                <a:moveTo>
                  <a:pt x="0" y="572"/>
                </a:moveTo>
                <a:lnTo>
                  <a:pt x="348" y="0"/>
                </a:lnTo>
                <a:lnTo>
                  <a:pt x="2428" y="0"/>
                </a:lnTo>
                <a:lnTo>
                  <a:pt x="2772" y="568"/>
                </a:lnTo>
                <a:lnTo>
                  <a:pt x="0" y="572"/>
                </a:lnTo>
                <a:close/>
              </a:path>
            </a:pathLst>
          </a:cu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4492625" y="2844800"/>
            <a:ext cx="3295650" cy="914400"/>
          </a:xfrm>
          <a:custGeom>
            <a:avLst/>
            <a:gdLst>
              <a:gd name="T0" fmla="*/ 0 w 2076"/>
              <a:gd name="T1" fmla="*/ 2147483647 h 576"/>
              <a:gd name="T2" fmla="*/ 2147483647 w 2076"/>
              <a:gd name="T3" fmla="*/ 0 h 576"/>
              <a:gd name="T4" fmla="*/ 2147483647 w 2076"/>
              <a:gd name="T5" fmla="*/ 0 h 576"/>
              <a:gd name="T6" fmla="*/ 2147483647 w 2076"/>
              <a:gd name="T7" fmla="*/ 2147483647 h 576"/>
              <a:gd name="T8" fmla="*/ 0 w 2076"/>
              <a:gd name="T9" fmla="*/ 2147483647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76"/>
              <a:gd name="T16" fmla="*/ 0 h 576"/>
              <a:gd name="T17" fmla="*/ 2076 w 2076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76" h="576">
                <a:moveTo>
                  <a:pt x="0" y="576"/>
                </a:moveTo>
                <a:lnTo>
                  <a:pt x="348" y="0"/>
                </a:lnTo>
                <a:lnTo>
                  <a:pt x="1732" y="0"/>
                </a:lnTo>
                <a:lnTo>
                  <a:pt x="2076" y="572"/>
                </a:lnTo>
                <a:lnTo>
                  <a:pt x="0" y="576"/>
                </a:lnTo>
                <a:close/>
              </a:path>
            </a:pathLst>
          </a:custGeom>
          <a:solidFill>
            <a:srgbClr val="66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5038725" y="1574800"/>
            <a:ext cx="2203450" cy="901700"/>
          </a:xfrm>
          <a:custGeom>
            <a:avLst/>
            <a:gdLst>
              <a:gd name="T0" fmla="*/ 0 w 1388"/>
              <a:gd name="T1" fmla="*/ 2147483647 h 568"/>
              <a:gd name="T2" fmla="*/ 2147483647 w 1388"/>
              <a:gd name="T3" fmla="*/ 0 h 568"/>
              <a:gd name="T4" fmla="*/ 2147483647 w 1388"/>
              <a:gd name="T5" fmla="*/ 0 h 568"/>
              <a:gd name="T6" fmla="*/ 2147483647 w 1388"/>
              <a:gd name="T7" fmla="*/ 2147483647 h 568"/>
              <a:gd name="T8" fmla="*/ 0 w 1388"/>
              <a:gd name="T9" fmla="*/ 2147483647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8"/>
              <a:gd name="T16" fmla="*/ 0 h 568"/>
              <a:gd name="T17" fmla="*/ 1388 w 1388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8" h="568">
                <a:moveTo>
                  <a:pt x="0" y="568"/>
                </a:moveTo>
                <a:lnTo>
                  <a:pt x="344" y="0"/>
                </a:lnTo>
                <a:lnTo>
                  <a:pt x="1044" y="0"/>
                </a:lnTo>
                <a:lnTo>
                  <a:pt x="1388" y="568"/>
                </a:lnTo>
                <a:lnTo>
                  <a:pt x="0" y="568"/>
                </a:lnTo>
                <a:close/>
              </a:path>
            </a:pathLst>
          </a:custGeom>
          <a:solidFill>
            <a:srgbClr val="CCE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5578475" y="393700"/>
            <a:ext cx="1123950" cy="901700"/>
          </a:xfrm>
          <a:custGeom>
            <a:avLst/>
            <a:gdLst>
              <a:gd name="T0" fmla="*/ 0 w 708"/>
              <a:gd name="T1" fmla="*/ 2147483647 h 568"/>
              <a:gd name="T2" fmla="*/ 2147483647 w 708"/>
              <a:gd name="T3" fmla="*/ 0 h 568"/>
              <a:gd name="T4" fmla="*/ 2147483647 w 708"/>
              <a:gd name="T5" fmla="*/ 2147483647 h 568"/>
              <a:gd name="T6" fmla="*/ 0 w 708"/>
              <a:gd name="T7" fmla="*/ 2147483647 h 568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568"/>
              <a:gd name="T14" fmla="*/ 708 w 708"/>
              <a:gd name="T15" fmla="*/ 568 h 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568">
                <a:moveTo>
                  <a:pt x="0" y="568"/>
                </a:moveTo>
                <a:lnTo>
                  <a:pt x="356" y="0"/>
                </a:lnTo>
                <a:lnTo>
                  <a:pt x="708" y="564"/>
                </a:lnTo>
                <a:lnTo>
                  <a:pt x="0" y="568"/>
                </a:lnTo>
                <a:close/>
              </a:path>
            </a:pathLst>
          </a:custGeom>
          <a:gradFill rotWithShape="1">
            <a:gsLst>
              <a:gs pos="0">
                <a:srgbClr val="E6DCAC"/>
              </a:gs>
              <a:gs pos="11501">
                <a:srgbClr val="C7AC4C"/>
              </a:gs>
              <a:gs pos="27499">
                <a:srgbClr val="E6D78A"/>
              </a:gs>
              <a:gs pos="35001">
                <a:srgbClr val="C7AC4C"/>
              </a:gs>
              <a:gs pos="44000">
                <a:srgbClr val="E6D78A"/>
              </a:gs>
              <a:gs pos="50000">
                <a:srgbClr val="E6DCAC"/>
              </a:gs>
              <a:gs pos="56000">
                <a:srgbClr val="E6D78A"/>
              </a:gs>
              <a:gs pos="64999">
                <a:srgbClr val="C7AC4C"/>
              </a:gs>
              <a:gs pos="72501">
                <a:srgbClr val="E6D78A"/>
              </a:gs>
              <a:gs pos="88499">
                <a:srgbClr val="C7AC4C"/>
              </a:gs>
              <a:gs pos="100000">
                <a:srgbClr val="E6DCAC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50900" y="1841500"/>
            <a:ext cx="143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00"/>
                </a:solidFill>
              </a:rPr>
              <a:t>Process 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50900" y="6619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00"/>
                </a:solidFill>
              </a:rPr>
              <a:t>Output 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711700" y="3117850"/>
            <a:ext cx="285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Individual Characteristics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711700" y="4289425"/>
            <a:ext cx="285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Team Factors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711700" y="5513388"/>
            <a:ext cx="285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Organizational Systems 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448300" y="8001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HPO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5472113" y="1712913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99"/>
                </a:solidFill>
              </a:rPr>
              <a:t>What’s going on?</a:t>
            </a:r>
          </a:p>
        </p:txBody>
      </p:sp>
      <p:sp>
        <p:nvSpPr>
          <p:cNvPr id="35854" name="AutoShape 18"/>
          <p:cNvSpPr>
            <a:spLocks/>
          </p:cNvSpPr>
          <p:nvPr/>
        </p:nvSpPr>
        <p:spPr bwMode="auto">
          <a:xfrm>
            <a:off x="2476500" y="2857500"/>
            <a:ext cx="723900" cy="3314700"/>
          </a:xfrm>
          <a:prstGeom prst="leftBrace">
            <a:avLst>
              <a:gd name="adj1" fmla="val 38158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35855" name="Text Box 19"/>
          <p:cNvSpPr txBox="1">
            <a:spLocks noChangeArrowheads="1"/>
          </p:cNvSpPr>
          <p:nvPr/>
        </p:nvSpPr>
        <p:spPr bwMode="auto">
          <a:xfrm>
            <a:off x="939800" y="431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00"/>
                </a:solidFill>
              </a:rPr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22993045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39"/>
          <p:cNvGrpSpPr>
            <a:grpSpLocks/>
          </p:cNvGrpSpPr>
          <p:nvPr/>
        </p:nvGrpSpPr>
        <p:grpSpPr bwMode="auto">
          <a:xfrm>
            <a:off x="1831975" y="1154113"/>
            <a:ext cx="5480050" cy="4549775"/>
            <a:chOff x="2116" y="656"/>
            <a:chExt cx="3452" cy="2866"/>
          </a:xfrm>
        </p:grpSpPr>
        <p:grpSp>
          <p:nvGrpSpPr>
            <p:cNvPr id="59398" name="Group 38"/>
            <p:cNvGrpSpPr>
              <a:grpSpLocks/>
            </p:cNvGrpSpPr>
            <p:nvPr/>
          </p:nvGrpSpPr>
          <p:grpSpPr bwMode="auto">
            <a:xfrm>
              <a:off x="3416" y="656"/>
              <a:ext cx="872" cy="568"/>
              <a:chOff x="3432" y="248"/>
              <a:chExt cx="872" cy="568"/>
            </a:xfrm>
          </p:grpSpPr>
          <p:sp>
            <p:nvSpPr>
              <p:cNvPr id="59428" name="Freeform 4"/>
              <p:cNvSpPr>
                <a:spLocks/>
              </p:cNvSpPr>
              <p:nvPr/>
            </p:nvSpPr>
            <p:spPr bwMode="auto">
              <a:xfrm>
                <a:off x="3514" y="248"/>
                <a:ext cx="708" cy="568"/>
              </a:xfrm>
              <a:custGeom>
                <a:avLst/>
                <a:gdLst>
                  <a:gd name="T0" fmla="*/ 0 w 708"/>
                  <a:gd name="T1" fmla="*/ 568 h 568"/>
                  <a:gd name="T2" fmla="*/ 356 w 708"/>
                  <a:gd name="T3" fmla="*/ 0 h 568"/>
                  <a:gd name="T4" fmla="*/ 708 w 708"/>
                  <a:gd name="T5" fmla="*/ 564 h 568"/>
                  <a:gd name="T6" fmla="*/ 0 w 708"/>
                  <a:gd name="T7" fmla="*/ 568 h 5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8"/>
                  <a:gd name="T13" fmla="*/ 0 h 568"/>
                  <a:gd name="T14" fmla="*/ 708 w 708"/>
                  <a:gd name="T15" fmla="*/ 568 h 5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8" h="568">
                    <a:moveTo>
                      <a:pt x="0" y="568"/>
                    </a:moveTo>
                    <a:lnTo>
                      <a:pt x="356" y="0"/>
                    </a:lnTo>
                    <a:lnTo>
                      <a:pt x="708" y="564"/>
                    </a:lnTo>
                    <a:lnTo>
                      <a:pt x="0" y="5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DCAC"/>
                  </a:gs>
                  <a:gs pos="11501">
                    <a:srgbClr val="C7AC4C"/>
                  </a:gs>
                  <a:gs pos="27499">
                    <a:srgbClr val="E6D78A"/>
                  </a:gs>
                  <a:gs pos="35001">
                    <a:srgbClr val="C7AC4C"/>
                  </a:gs>
                  <a:gs pos="44000">
                    <a:srgbClr val="E6D78A"/>
                  </a:gs>
                  <a:gs pos="50000">
                    <a:srgbClr val="E6DCAC"/>
                  </a:gs>
                  <a:gs pos="56000">
                    <a:srgbClr val="E6D78A"/>
                  </a:gs>
                  <a:gs pos="64999">
                    <a:srgbClr val="C7AC4C"/>
                  </a:gs>
                  <a:gs pos="72501">
                    <a:srgbClr val="E6D78A"/>
                  </a:gs>
                  <a:gs pos="88499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59429" name="Text Box 10"/>
              <p:cNvSpPr txBox="1">
                <a:spLocks noChangeArrowheads="1"/>
              </p:cNvSpPr>
              <p:nvPr/>
            </p:nvSpPr>
            <p:spPr bwMode="auto">
              <a:xfrm>
                <a:off x="3432" y="504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solidFill>
                      <a:srgbClr val="000000"/>
                    </a:solidFill>
                  </a:rPr>
                  <a:t>HPO</a:t>
                </a:r>
                <a:endParaRPr lang="en-US" alt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9399" name="Group 34"/>
            <p:cNvGrpSpPr>
              <a:grpSpLocks/>
            </p:cNvGrpSpPr>
            <p:nvPr/>
          </p:nvGrpSpPr>
          <p:grpSpPr bwMode="auto">
            <a:xfrm>
              <a:off x="3162" y="1224"/>
              <a:ext cx="1388" cy="582"/>
              <a:chOff x="3174" y="992"/>
              <a:chExt cx="1388" cy="582"/>
            </a:xfrm>
          </p:grpSpPr>
          <p:sp>
            <p:nvSpPr>
              <p:cNvPr id="59423" name="Freeform 3"/>
              <p:cNvSpPr>
                <a:spLocks/>
              </p:cNvSpPr>
              <p:nvPr/>
            </p:nvSpPr>
            <p:spPr bwMode="auto">
              <a:xfrm>
                <a:off x="3174" y="992"/>
                <a:ext cx="1388" cy="568"/>
              </a:xfrm>
              <a:custGeom>
                <a:avLst/>
                <a:gdLst>
                  <a:gd name="T0" fmla="*/ 0 w 1388"/>
                  <a:gd name="T1" fmla="*/ 568 h 568"/>
                  <a:gd name="T2" fmla="*/ 344 w 1388"/>
                  <a:gd name="T3" fmla="*/ 0 h 568"/>
                  <a:gd name="T4" fmla="*/ 1044 w 1388"/>
                  <a:gd name="T5" fmla="*/ 0 h 568"/>
                  <a:gd name="T6" fmla="*/ 1388 w 1388"/>
                  <a:gd name="T7" fmla="*/ 568 h 568"/>
                  <a:gd name="T8" fmla="*/ 0 w 1388"/>
                  <a:gd name="T9" fmla="*/ 568 h 5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8"/>
                  <a:gd name="T16" fmla="*/ 0 h 568"/>
                  <a:gd name="T17" fmla="*/ 1388 w 1388"/>
                  <a:gd name="T18" fmla="*/ 568 h 5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8" h="568">
                    <a:moveTo>
                      <a:pt x="0" y="568"/>
                    </a:moveTo>
                    <a:lnTo>
                      <a:pt x="344" y="0"/>
                    </a:lnTo>
                    <a:lnTo>
                      <a:pt x="1044" y="0"/>
                    </a:lnTo>
                    <a:lnTo>
                      <a:pt x="138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59424" name="Text Box 11"/>
              <p:cNvSpPr txBox="1">
                <a:spLocks noChangeArrowheads="1"/>
              </p:cNvSpPr>
              <p:nvPr/>
            </p:nvSpPr>
            <p:spPr bwMode="auto">
              <a:xfrm>
                <a:off x="3304" y="1160"/>
                <a:ext cx="11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P-1 Effort</a:t>
                </a:r>
              </a:p>
            </p:txBody>
          </p:sp>
          <p:grpSp>
            <p:nvGrpSpPr>
              <p:cNvPr id="59425" name="Group 19"/>
              <p:cNvGrpSpPr>
                <a:grpSpLocks/>
              </p:cNvGrpSpPr>
              <p:nvPr/>
            </p:nvGrpSpPr>
            <p:grpSpPr bwMode="auto">
              <a:xfrm>
                <a:off x="3174" y="1401"/>
                <a:ext cx="1386" cy="173"/>
                <a:chOff x="3174" y="1401"/>
                <a:chExt cx="1386" cy="173"/>
              </a:xfrm>
            </p:grpSpPr>
            <p:sp>
              <p:nvSpPr>
                <p:cNvPr id="59426" name="Freeform 20"/>
                <p:cNvSpPr>
                  <a:spLocks/>
                </p:cNvSpPr>
                <p:nvPr/>
              </p:nvSpPr>
              <p:spPr bwMode="auto">
                <a:xfrm>
                  <a:off x="3174" y="1431"/>
                  <a:ext cx="1386" cy="123"/>
                </a:xfrm>
                <a:custGeom>
                  <a:avLst/>
                  <a:gdLst>
                    <a:gd name="T0" fmla="*/ 0 w 1386"/>
                    <a:gd name="T1" fmla="*/ 123 h 123"/>
                    <a:gd name="T2" fmla="*/ 1386 w 1386"/>
                    <a:gd name="T3" fmla="*/ 123 h 123"/>
                    <a:gd name="T4" fmla="*/ 1314 w 1386"/>
                    <a:gd name="T5" fmla="*/ 0 h 123"/>
                    <a:gd name="T6" fmla="*/ 72 w 1386"/>
                    <a:gd name="T7" fmla="*/ 0 h 123"/>
                    <a:gd name="T8" fmla="*/ 0 w 1386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6"/>
                    <a:gd name="T16" fmla="*/ 0 h 123"/>
                    <a:gd name="T17" fmla="*/ 1386 w 1386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6" h="123">
                      <a:moveTo>
                        <a:pt x="0" y="123"/>
                      </a:moveTo>
                      <a:lnTo>
                        <a:pt x="1386" y="123"/>
                      </a:lnTo>
                      <a:lnTo>
                        <a:pt x="1314" y="0"/>
                      </a:lnTo>
                      <a:lnTo>
                        <a:pt x="72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2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5" y="1401"/>
                  <a:ext cx="82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Group Dynamics</a:t>
                  </a:r>
                </a:p>
              </p:txBody>
            </p:sp>
          </p:grpSp>
        </p:grpSp>
        <p:grpSp>
          <p:nvGrpSpPr>
            <p:cNvPr id="59400" name="Group 35"/>
            <p:cNvGrpSpPr>
              <a:grpSpLocks/>
            </p:cNvGrpSpPr>
            <p:nvPr/>
          </p:nvGrpSpPr>
          <p:grpSpPr bwMode="auto">
            <a:xfrm>
              <a:off x="2810" y="1792"/>
              <a:ext cx="2080" cy="592"/>
              <a:chOff x="2826" y="1792"/>
              <a:chExt cx="2080" cy="592"/>
            </a:xfrm>
          </p:grpSpPr>
          <p:sp>
            <p:nvSpPr>
              <p:cNvPr id="59415" name="Freeform 2"/>
              <p:cNvSpPr>
                <a:spLocks/>
              </p:cNvSpPr>
              <p:nvPr/>
            </p:nvSpPr>
            <p:spPr bwMode="auto">
              <a:xfrm>
                <a:off x="2830" y="1792"/>
                <a:ext cx="2076" cy="576"/>
              </a:xfrm>
              <a:custGeom>
                <a:avLst/>
                <a:gdLst>
                  <a:gd name="T0" fmla="*/ 0 w 2076"/>
                  <a:gd name="T1" fmla="*/ 576 h 576"/>
                  <a:gd name="T2" fmla="*/ 348 w 2076"/>
                  <a:gd name="T3" fmla="*/ 0 h 576"/>
                  <a:gd name="T4" fmla="*/ 1732 w 2076"/>
                  <a:gd name="T5" fmla="*/ 0 h 576"/>
                  <a:gd name="T6" fmla="*/ 2076 w 2076"/>
                  <a:gd name="T7" fmla="*/ 572 h 576"/>
                  <a:gd name="T8" fmla="*/ 0 w 2076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6"/>
                  <a:gd name="T16" fmla="*/ 0 h 576"/>
                  <a:gd name="T17" fmla="*/ 2076 w 2076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6" h="576">
                    <a:moveTo>
                      <a:pt x="0" y="576"/>
                    </a:moveTo>
                    <a:lnTo>
                      <a:pt x="348" y="0"/>
                    </a:lnTo>
                    <a:lnTo>
                      <a:pt x="1732" y="0"/>
                    </a:lnTo>
                    <a:lnTo>
                      <a:pt x="2076" y="572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59416" name="Text Box 12"/>
              <p:cNvSpPr txBox="1">
                <a:spLocks noChangeArrowheads="1"/>
              </p:cNvSpPr>
              <p:nvPr/>
            </p:nvSpPr>
            <p:spPr bwMode="auto">
              <a:xfrm>
                <a:off x="3300" y="1878"/>
                <a:ext cx="11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I-1 Motivations &amp; Interests</a:t>
                </a:r>
              </a:p>
            </p:txBody>
          </p:sp>
          <p:grpSp>
            <p:nvGrpSpPr>
              <p:cNvPr id="59417" name="Group 22"/>
              <p:cNvGrpSpPr>
                <a:grpSpLocks/>
              </p:cNvGrpSpPr>
              <p:nvPr/>
            </p:nvGrpSpPr>
            <p:grpSpPr bwMode="auto">
              <a:xfrm>
                <a:off x="2826" y="2211"/>
                <a:ext cx="2079" cy="173"/>
                <a:chOff x="2826" y="2211"/>
                <a:chExt cx="2079" cy="173"/>
              </a:xfrm>
            </p:grpSpPr>
            <p:grpSp>
              <p:nvGrpSpPr>
                <p:cNvPr id="59418" name="Group 23"/>
                <p:cNvGrpSpPr>
                  <a:grpSpLocks/>
                </p:cNvGrpSpPr>
                <p:nvPr/>
              </p:nvGrpSpPr>
              <p:grpSpPr bwMode="auto">
                <a:xfrm>
                  <a:off x="2862" y="2211"/>
                  <a:ext cx="1386" cy="173"/>
                  <a:chOff x="3174" y="1401"/>
                  <a:chExt cx="1386" cy="173"/>
                </a:xfrm>
              </p:grpSpPr>
              <p:sp>
                <p:nvSpPr>
                  <p:cNvPr id="59421" name="Freeform 24"/>
                  <p:cNvSpPr>
                    <a:spLocks/>
                  </p:cNvSpPr>
                  <p:nvPr/>
                </p:nvSpPr>
                <p:spPr bwMode="auto">
                  <a:xfrm>
                    <a:off x="3174" y="1431"/>
                    <a:ext cx="1386" cy="123"/>
                  </a:xfrm>
                  <a:custGeom>
                    <a:avLst/>
                    <a:gdLst>
                      <a:gd name="T0" fmla="*/ 0 w 1386"/>
                      <a:gd name="T1" fmla="*/ 123 h 123"/>
                      <a:gd name="T2" fmla="*/ 1386 w 1386"/>
                      <a:gd name="T3" fmla="*/ 123 h 123"/>
                      <a:gd name="T4" fmla="*/ 1314 w 1386"/>
                      <a:gd name="T5" fmla="*/ 0 h 123"/>
                      <a:gd name="T6" fmla="*/ 72 w 1386"/>
                      <a:gd name="T7" fmla="*/ 0 h 123"/>
                      <a:gd name="T8" fmla="*/ 0 w 1386"/>
                      <a:gd name="T9" fmla="*/ 123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86"/>
                      <a:gd name="T16" fmla="*/ 0 h 123"/>
                      <a:gd name="T17" fmla="*/ 1386 w 1386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86" h="123">
                        <a:moveTo>
                          <a:pt x="0" y="123"/>
                        </a:moveTo>
                        <a:lnTo>
                          <a:pt x="1386" y="123"/>
                        </a:lnTo>
                        <a:lnTo>
                          <a:pt x="1314" y="0"/>
                        </a:lnTo>
                        <a:lnTo>
                          <a:pt x="72" y="0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l"/>
                    <a:endParaRPr lang="en-US"/>
                  </a:p>
                </p:txBody>
              </p:sp>
              <p:sp>
                <p:nvSpPr>
                  <p:cNvPr id="59422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5" y="1401"/>
                    <a:ext cx="82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l" eaLnBrk="1" hangingPunct="1">
                      <a:spcBef>
                        <a:spcPct val="0"/>
                      </a:spcBef>
                    </a:pPr>
                    <a:r>
                      <a:rPr lang="en-US" altLang="en-US" sz="1200">
                        <a:solidFill>
                          <a:srgbClr val="000000"/>
                        </a:solidFill>
                      </a:rPr>
                      <a:t>Group Dynamics</a:t>
                    </a:r>
                  </a:p>
                </p:txBody>
              </p:sp>
            </p:grpSp>
            <p:sp>
              <p:nvSpPr>
                <p:cNvPr id="59419" name="Freeform 26"/>
                <p:cNvSpPr>
                  <a:spLocks/>
                </p:cNvSpPr>
                <p:nvPr/>
              </p:nvSpPr>
              <p:spPr bwMode="auto">
                <a:xfrm>
                  <a:off x="2826" y="2241"/>
                  <a:ext cx="2079" cy="126"/>
                </a:xfrm>
                <a:custGeom>
                  <a:avLst/>
                  <a:gdLst>
                    <a:gd name="T0" fmla="*/ 0 w 2079"/>
                    <a:gd name="T1" fmla="*/ 126 h 126"/>
                    <a:gd name="T2" fmla="*/ 81 w 2079"/>
                    <a:gd name="T3" fmla="*/ 0 h 126"/>
                    <a:gd name="T4" fmla="*/ 2001 w 2079"/>
                    <a:gd name="T5" fmla="*/ 0 h 126"/>
                    <a:gd name="T6" fmla="*/ 2079 w 2079"/>
                    <a:gd name="T7" fmla="*/ 120 h 126"/>
                    <a:gd name="T8" fmla="*/ 0 w 207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79"/>
                    <a:gd name="T16" fmla="*/ 0 h 126"/>
                    <a:gd name="T17" fmla="*/ 2079 w 207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79" h="126">
                      <a:moveTo>
                        <a:pt x="0" y="126"/>
                      </a:moveTo>
                      <a:lnTo>
                        <a:pt x="81" y="0"/>
                      </a:lnTo>
                      <a:lnTo>
                        <a:pt x="2001" y="0"/>
                      </a:lnTo>
                      <a:lnTo>
                        <a:pt x="2079" y="120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33" y="2211"/>
                  <a:ext cx="107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Interpersonal Behavior</a:t>
                  </a:r>
                </a:p>
              </p:txBody>
            </p:sp>
          </p:grpSp>
        </p:grpSp>
        <p:grpSp>
          <p:nvGrpSpPr>
            <p:cNvPr id="59401" name="Group 36"/>
            <p:cNvGrpSpPr>
              <a:grpSpLocks/>
            </p:cNvGrpSpPr>
            <p:nvPr/>
          </p:nvGrpSpPr>
          <p:grpSpPr bwMode="auto">
            <a:xfrm>
              <a:off x="2465" y="2364"/>
              <a:ext cx="2773" cy="589"/>
              <a:chOff x="2481" y="2548"/>
              <a:chExt cx="2773" cy="589"/>
            </a:xfrm>
          </p:grpSpPr>
          <p:grpSp>
            <p:nvGrpSpPr>
              <p:cNvPr id="59409" name="Group 13"/>
              <p:cNvGrpSpPr>
                <a:grpSpLocks/>
              </p:cNvGrpSpPr>
              <p:nvPr/>
            </p:nvGrpSpPr>
            <p:grpSpPr bwMode="auto">
              <a:xfrm>
                <a:off x="2482" y="2548"/>
                <a:ext cx="2772" cy="572"/>
                <a:chOff x="2482" y="2548"/>
                <a:chExt cx="2772" cy="572"/>
              </a:xfrm>
            </p:grpSpPr>
            <p:sp>
              <p:nvSpPr>
                <p:cNvPr id="59413" name="Freeform 14"/>
                <p:cNvSpPr>
                  <a:spLocks/>
                </p:cNvSpPr>
                <p:nvPr/>
              </p:nvSpPr>
              <p:spPr bwMode="auto">
                <a:xfrm>
                  <a:off x="2482" y="2548"/>
                  <a:ext cx="2772" cy="572"/>
                </a:xfrm>
                <a:custGeom>
                  <a:avLst/>
                  <a:gdLst>
                    <a:gd name="T0" fmla="*/ 0 w 2772"/>
                    <a:gd name="T1" fmla="*/ 572 h 572"/>
                    <a:gd name="T2" fmla="*/ 348 w 2772"/>
                    <a:gd name="T3" fmla="*/ 0 h 572"/>
                    <a:gd name="T4" fmla="*/ 2428 w 2772"/>
                    <a:gd name="T5" fmla="*/ 0 h 572"/>
                    <a:gd name="T6" fmla="*/ 2772 w 2772"/>
                    <a:gd name="T7" fmla="*/ 568 h 572"/>
                    <a:gd name="T8" fmla="*/ 0 w 2772"/>
                    <a:gd name="T9" fmla="*/ 572 h 5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2"/>
                    <a:gd name="T16" fmla="*/ 0 h 572"/>
                    <a:gd name="T17" fmla="*/ 2772 w 2772"/>
                    <a:gd name="T18" fmla="*/ 572 h 5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2" h="572">
                      <a:moveTo>
                        <a:pt x="0" y="572"/>
                      </a:moveTo>
                      <a:lnTo>
                        <a:pt x="348" y="0"/>
                      </a:lnTo>
                      <a:lnTo>
                        <a:pt x="2428" y="0"/>
                      </a:lnTo>
                      <a:lnTo>
                        <a:pt x="2772" y="568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1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72" y="2719"/>
                  <a:ext cx="19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T-1 Team Task</a:t>
                  </a:r>
                </a:p>
              </p:txBody>
            </p:sp>
          </p:grpSp>
          <p:grpSp>
            <p:nvGrpSpPr>
              <p:cNvPr id="59410" name="Group 28"/>
              <p:cNvGrpSpPr>
                <a:grpSpLocks/>
              </p:cNvGrpSpPr>
              <p:nvPr/>
            </p:nvGrpSpPr>
            <p:grpSpPr bwMode="auto">
              <a:xfrm>
                <a:off x="2481" y="2964"/>
                <a:ext cx="2769" cy="173"/>
                <a:chOff x="2481" y="2964"/>
                <a:chExt cx="2769" cy="173"/>
              </a:xfrm>
            </p:grpSpPr>
            <p:sp>
              <p:nvSpPr>
                <p:cNvPr id="59411" name="Freeform 29"/>
                <p:cNvSpPr>
                  <a:spLocks/>
                </p:cNvSpPr>
                <p:nvPr/>
              </p:nvSpPr>
              <p:spPr bwMode="auto">
                <a:xfrm>
                  <a:off x="2481" y="2994"/>
                  <a:ext cx="2769" cy="126"/>
                </a:xfrm>
                <a:custGeom>
                  <a:avLst/>
                  <a:gdLst>
                    <a:gd name="T0" fmla="*/ 0 w 2769"/>
                    <a:gd name="T1" fmla="*/ 126 h 126"/>
                    <a:gd name="T2" fmla="*/ 72 w 2769"/>
                    <a:gd name="T3" fmla="*/ 0 h 126"/>
                    <a:gd name="T4" fmla="*/ 2700 w 2769"/>
                    <a:gd name="T5" fmla="*/ 0 h 126"/>
                    <a:gd name="T6" fmla="*/ 2769 w 2769"/>
                    <a:gd name="T7" fmla="*/ 123 h 126"/>
                    <a:gd name="T8" fmla="*/ 0 w 276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9"/>
                    <a:gd name="T16" fmla="*/ 0 h 126"/>
                    <a:gd name="T17" fmla="*/ 2769 w 276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9" h="126">
                      <a:moveTo>
                        <a:pt x="0" y="126"/>
                      </a:moveTo>
                      <a:lnTo>
                        <a:pt x="72" y="0"/>
                      </a:lnTo>
                      <a:lnTo>
                        <a:pt x="2700" y="0"/>
                      </a:lnTo>
                      <a:lnTo>
                        <a:pt x="2769" y="123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1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05" y="2964"/>
                  <a:ext cx="941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Authority Dynamics</a:t>
                  </a:r>
                </a:p>
              </p:txBody>
            </p:sp>
          </p:grpSp>
        </p:grpSp>
        <p:grpSp>
          <p:nvGrpSpPr>
            <p:cNvPr id="59402" name="Group 37"/>
            <p:cNvGrpSpPr>
              <a:grpSpLocks/>
            </p:cNvGrpSpPr>
            <p:nvPr/>
          </p:nvGrpSpPr>
          <p:grpSpPr bwMode="auto">
            <a:xfrm>
              <a:off x="2116" y="2932"/>
              <a:ext cx="3452" cy="590"/>
              <a:chOff x="2140" y="3316"/>
              <a:chExt cx="3452" cy="590"/>
            </a:xfrm>
          </p:grpSpPr>
          <p:grpSp>
            <p:nvGrpSpPr>
              <p:cNvPr id="59403" name="Group 16"/>
              <p:cNvGrpSpPr>
                <a:grpSpLocks/>
              </p:cNvGrpSpPr>
              <p:nvPr/>
            </p:nvGrpSpPr>
            <p:grpSpPr bwMode="auto">
              <a:xfrm>
                <a:off x="2144" y="3316"/>
                <a:ext cx="3448" cy="576"/>
                <a:chOff x="2144" y="3316"/>
                <a:chExt cx="3448" cy="576"/>
              </a:xfrm>
            </p:grpSpPr>
            <p:sp>
              <p:nvSpPr>
                <p:cNvPr id="59407" name="Freeform 17"/>
                <p:cNvSpPr>
                  <a:spLocks/>
                </p:cNvSpPr>
                <p:nvPr/>
              </p:nvSpPr>
              <p:spPr bwMode="auto">
                <a:xfrm>
                  <a:off x="2144" y="3316"/>
                  <a:ext cx="3448" cy="576"/>
                </a:xfrm>
                <a:custGeom>
                  <a:avLst/>
                  <a:gdLst>
                    <a:gd name="T0" fmla="*/ 0 w 3448"/>
                    <a:gd name="T1" fmla="*/ 576 h 576"/>
                    <a:gd name="T2" fmla="*/ 340 w 3448"/>
                    <a:gd name="T3" fmla="*/ 8 h 576"/>
                    <a:gd name="T4" fmla="*/ 3112 w 3448"/>
                    <a:gd name="T5" fmla="*/ 0 h 576"/>
                    <a:gd name="T6" fmla="*/ 3448 w 3448"/>
                    <a:gd name="T7" fmla="*/ 572 h 576"/>
                    <a:gd name="T8" fmla="*/ 0 w 3448"/>
                    <a:gd name="T9" fmla="*/ 576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48"/>
                    <a:gd name="T16" fmla="*/ 0 h 576"/>
                    <a:gd name="T17" fmla="*/ 3448 w 3448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48" h="576">
                      <a:moveTo>
                        <a:pt x="0" y="576"/>
                      </a:moveTo>
                      <a:lnTo>
                        <a:pt x="340" y="8"/>
                      </a:lnTo>
                      <a:lnTo>
                        <a:pt x="3112" y="0"/>
                      </a:lnTo>
                      <a:lnTo>
                        <a:pt x="3448" y="572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08" y="3488"/>
                  <a:ext cx="21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O-1 Reward Systems</a:t>
                  </a:r>
                </a:p>
              </p:txBody>
            </p:sp>
          </p:grpSp>
          <p:grpSp>
            <p:nvGrpSpPr>
              <p:cNvPr id="59404" name="Group 31"/>
              <p:cNvGrpSpPr>
                <a:grpSpLocks/>
              </p:cNvGrpSpPr>
              <p:nvPr/>
            </p:nvGrpSpPr>
            <p:grpSpPr bwMode="auto">
              <a:xfrm>
                <a:off x="2140" y="3733"/>
                <a:ext cx="3452" cy="173"/>
                <a:chOff x="2140" y="3733"/>
                <a:chExt cx="3452" cy="173"/>
              </a:xfrm>
            </p:grpSpPr>
            <p:sp>
              <p:nvSpPr>
                <p:cNvPr id="59405" name="Freeform 32"/>
                <p:cNvSpPr>
                  <a:spLocks/>
                </p:cNvSpPr>
                <p:nvPr/>
              </p:nvSpPr>
              <p:spPr bwMode="auto">
                <a:xfrm>
                  <a:off x="2140" y="3764"/>
                  <a:ext cx="3452" cy="124"/>
                </a:xfrm>
                <a:custGeom>
                  <a:avLst/>
                  <a:gdLst>
                    <a:gd name="T0" fmla="*/ 0 w 3452"/>
                    <a:gd name="T1" fmla="*/ 124 h 124"/>
                    <a:gd name="T2" fmla="*/ 76 w 3452"/>
                    <a:gd name="T3" fmla="*/ 0 h 124"/>
                    <a:gd name="T4" fmla="*/ 3384 w 3452"/>
                    <a:gd name="T5" fmla="*/ 0 h 124"/>
                    <a:gd name="T6" fmla="*/ 3452 w 3452"/>
                    <a:gd name="T7" fmla="*/ 116 h 124"/>
                    <a:gd name="T8" fmla="*/ 0 w 3452"/>
                    <a:gd name="T9" fmla="*/ 124 h 1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52"/>
                    <a:gd name="T16" fmla="*/ 0 h 124"/>
                    <a:gd name="T17" fmla="*/ 3452 w 3452"/>
                    <a:gd name="T18" fmla="*/ 124 h 1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52" h="124">
                      <a:moveTo>
                        <a:pt x="0" y="124"/>
                      </a:moveTo>
                      <a:lnTo>
                        <a:pt x="76" y="0"/>
                      </a:lnTo>
                      <a:lnTo>
                        <a:pt x="3384" y="0"/>
                      </a:lnTo>
                      <a:lnTo>
                        <a:pt x="3452" y="11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5940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99" y="3733"/>
                  <a:ext cx="81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Control Systems</a:t>
                  </a:r>
                </a:p>
              </p:txBody>
            </p:sp>
          </p:grpSp>
        </p:grpSp>
      </p:grpSp>
      <p:grpSp>
        <p:nvGrpSpPr>
          <p:cNvPr id="59395" name="Group 56"/>
          <p:cNvGrpSpPr>
            <a:grpSpLocks/>
          </p:cNvGrpSpPr>
          <p:nvPr/>
        </p:nvGrpSpPr>
        <p:grpSpPr bwMode="auto">
          <a:xfrm>
            <a:off x="7569200" y="558800"/>
            <a:ext cx="1270000" cy="1311275"/>
            <a:chOff x="4768" y="352"/>
            <a:chExt cx="800" cy="826"/>
          </a:xfrm>
        </p:grpSpPr>
        <p:sp>
          <p:nvSpPr>
            <p:cNvPr id="59396" name="Rectangle 57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rgbClr val="008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59397" name="Text Box 58"/>
            <p:cNvSpPr txBox="1">
              <a:spLocks noChangeArrowheads="1"/>
            </p:cNvSpPr>
            <p:nvPr/>
          </p:nvSpPr>
          <p:spPr bwMode="auto">
            <a:xfrm>
              <a:off x="4768" y="352"/>
              <a:ext cx="7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800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602911" y="2953048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92647" y="3818101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72129" y="4751984"/>
            <a:ext cx="73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295311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39"/>
          <p:cNvGrpSpPr>
            <a:grpSpLocks/>
          </p:cNvGrpSpPr>
          <p:nvPr/>
        </p:nvGrpSpPr>
        <p:grpSpPr bwMode="auto">
          <a:xfrm>
            <a:off x="1831975" y="1135063"/>
            <a:ext cx="5480050" cy="4587875"/>
            <a:chOff x="2136" y="820"/>
            <a:chExt cx="3452" cy="2890"/>
          </a:xfrm>
        </p:grpSpPr>
        <p:grpSp>
          <p:nvGrpSpPr>
            <p:cNvPr id="60422" name="Group 34"/>
            <p:cNvGrpSpPr>
              <a:grpSpLocks/>
            </p:cNvGrpSpPr>
            <p:nvPr/>
          </p:nvGrpSpPr>
          <p:grpSpPr bwMode="auto">
            <a:xfrm>
              <a:off x="3432" y="820"/>
              <a:ext cx="872" cy="568"/>
              <a:chOff x="3432" y="248"/>
              <a:chExt cx="872" cy="568"/>
            </a:xfrm>
          </p:grpSpPr>
          <p:sp>
            <p:nvSpPr>
              <p:cNvPr id="60452" name="Freeform 4"/>
              <p:cNvSpPr>
                <a:spLocks/>
              </p:cNvSpPr>
              <p:nvPr/>
            </p:nvSpPr>
            <p:spPr bwMode="auto">
              <a:xfrm>
                <a:off x="3514" y="248"/>
                <a:ext cx="708" cy="568"/>
              </a:xfrm>
              <a:custGeom>
                <a:avLst/>
                <a:gdLst>
                  <a:gd name="T0" fmla="*/ 0 w 708"/>
                  <a:gd name="T1" fmla="*/ 568 h 568"/>
                  <a:gd name="T2" fmla="*/ 356 w 708"/>
                  <a:gd name="T3" fmla="*/ 0 h 568"/>
                  <a:gd name="T4" fmla="*/ 708 w 708"/>
                  <a:gd name="T5" fmla="*/ 564 h 568"/>
                  <a:gd name="T6" fmla="*/ 0 w 708"/>
                  <a:gd name="T7" fmla="*/ 568 h 5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8"/>
                  <a:gd name="T13" fmla="*/ 0 h 568"/>
                  <a:gd name="T14" fmla="*/ 708 w 708"/>
                  <a:gd name="T15" fmla="*/ 568 h 5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8" h="568">
                    <a:moveTo>
                      <a:pt x="0" y="568"/>
                    </a:moveTo>
                    <a:lnTo>
                      <a:pt x="356" y="0"/>
                    </a:lnTo>
                    <a:lnTo>
                      <a:pt x="708" y="564"/>
                    </a:lnTo>
                    <a:lnTo>
                      <a:pt x="0" y="5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DCAC"/>
                  </a:gs>
                  <a:gs pos="11501">
                    <a:srgbClr val="C7AC4C"/>
                  </a:gs>
                  <a:gs pos="27499">
                    <a:srgbClr val="E6D78A"/>
                  </a:gs>
                  <a:gs pos="35001">
                    <a:srgbClr val="C7AC4C"/>
                  </a:gs>
                  <a:gs pos="44000">
                    <a:srgbClr val="E6D78A"/>
                  </a:gs>
                  <a:gs pos="50000">
                    <a:srgbClr val="E6DCAC"/>
                  </a:gs>
                  <a:gs pos="56000">
                    <a:srgbClr val="E6D78A"/>
                  </a:gs>
                  <a:gs pos="64999">
                    <a:srgbClr val="C7AC4C"/>
                  </a:gs>
                  <a:gs pos="72501">
                    <a:srgbClr val="E6D78A"/>
                  </a:gs>
                  <a:gs pos="88499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0453" name="Text Box 18"/>
              <p:cNvSpPr txBox="1">
                <a:spLocks noChangeArrowheads="1"/>
              </p:cNvSpPr>
              <p:nvPr/>
            </p:nvSpPr>
            <p:spPr bwMode="auto">
              <a:xfrm>
                <a:off x="3432" y="504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solidFill>
                      <a:srgbClr val="000000"/>
                    </a:solidFill>
                  </a:rPr>
                  <a:t>HPO</a:t>
                </a:r>
                <a:endParaRPr lang="en-US" alt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0423" name="Group 35"/>
            <p:cNvGrpSpPr>
              <a:grpSpLocks/>
            </p:cNvGrpSpPr>
            <p:nvPr/>
          </p:nvGrpSpPr>
          <p:grpSpPr bwMode="auto">
            <a:xfrm>
              <a:off x="3178" y="1396"/>
              <a:ext cx="1388" cy="582"/>
              <a:chOff x="3174" y="992"/>
              <a:chExt cx="1388" cy="582"/>
            </a:xfrm>
          </p:grpSpPr>
          <p:sp>
            <p:nvSpPr>
              <p:cNvPr id="60447" name="Freeform 3"/>
              <p:cNvSpPr>
                <a:spLocks/>
              </p:cNvSpPr>
              <p:nvPr/>
            </p:nvSpPr>
            <p:spPr bwMode="auto">
              <a:xfrm>
                <a:off x="3174" y="992"/>
                <a:ext cx="1388" cy="568"/>
              </a:xfrm>
              <a:custGeom>
                <a:avLst/>
                <a:gdLst>
                  <a:gd name="T0" fmla="*/ 0 w 1388"/>
                  <a:gd name="T1" fmla="*/ 568 h 568"/>
                  <a:gd name="T2" fmla="*/ 344 w 1388"/>
                  <a:gd name="T3" fmla="*/ 0 h 568"/>
                  <a:gd name="T4" fmla="*/ 1044 w 1388"/>
                  <a:gd name="T5" fmla="*/ 0 h 568"/>
                  <a:gd name="T6" fmla="*/ 1388 w 1388"/>
                  <a:gd name="T7" fmla="*/ 568 h 568"/>
                  <a:gd name="T8" fmla="*/ 0 w 1388"/>
                  <a:gd name="T9" fmla="*/ 568 h 5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8"/>
                  <a:gd name="T16" fmla="*/ 0 h 568"/>
                  <a:gd name="T17" fmla="*/ 1388 w 1388"/>
                  <a:gd name="T18" fmla="*/ 568 h 5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8" h="568">
                    <a:moveTo>
                      <a:pt x="0" y="568"/>
                    </a:moveTo>
                    <a:lnTo>
                      <a:pt x="344" y="0"/>
                    </a:lnTo>
                    <a:lnTo>
                      <a:pt x="1044" y="0"/>
                    </a:lnTo>
                    <a:lnTo>
                      <a:pt x="138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0448" name="Text Box 10"/>
              <p:cNvSpPr txBox="1">
                <a:spLocks noChangeArrowheads="1"/>
              </p:cNvSpPr>
              <p:nvPr/>
            </p:nvSpPr>
            <p:spPr bwMode="auto">
              <a:xfrm>
                <a:off x="3296" y="1032"/>
                <a:ext cx="112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P-2 Know-ledge &amp; Skills</a:t>
                </a:r>
              </a:p>
            </p:txBody>
          </p:sp>
          <p:grpSp>
            <p:nvGrpSpPr>
              <p:cNvPr id="60449" name="Group 19"/>
              <p:cNvGrpSpPr>
                <a:grpSpLocks/>
              </p:cNvGrpSpPr>
              <p:nvPr/>
            </p:nvGrpSpPr>
            <p:grpSpPr bwMode="auto">
              <a:xfrm>
                <a:off x="3174" y="1401"/>
                <a:ext cx="1386" cy="173"/>
                <a:chOff x="3174" y="1401"/>
                <a:chExt cx="1386" cy="173"/>
              </a:xfrm>
            </p:grpSpPr>
            <p:sp>
              <p:nvSpPr>
                <p:cNvPr id="60450" name="Freeform 20"/>
                <p:cNvSpPr>
                  <a:spLocks/>
                </p:cNvSpPr>
                <p:nvPr/>
              </p:nvSpPr>
              <p:spPr bwMode="auto">
                <a:xfrm>
                  <a:off x="3174" y="1431"/>
                  <a:ext cx="1386" cy="123"/>
                </a:xfrm>
                <a:custGeom>
                  <a:avLst/>
                  <a:gdLst>
                    <a:gd name="T0" fmla="*/ 0 w 1386"/>
                    <a:gd name="T1" fmla="*/ 123 h 123"/>
                    <a:gd name="T2" fmla="*/ 1386 w 1386"/>
                    <a:gd name="T3" fmla="*/ 123 h 123"/>
                    <a:gd name="T4" fmla="*/ 1314 w 1386"/>
                    <a:gd name="T5" fmla="*/ 0 h 123"/>
                    <a:gd name="T6" fmla="*/ 72 w 1386"/>
                    <a:gd name="T7" fmla="*/ 0 h 123"/>
                    <a:gd name="T8" fmla="*/ 0 w 1386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6"/>
                    <a:gd name="T16" fmla="*/ 0 h 123"/>
                    <a:gd name="T17" fmla="*/ 1386 w 1386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6" h="123">
                      <a:moveTo>
                        <a:pt x="0" y="123"/>
                      </a:moveTo>
                      <a:lnTo>
                        <a:pt x="1386" y="123"/>
                      </a:lnTo>
                      <a:lnTo>
                        <a:pt x="1314" y="0"/>
                      </a:lnTo>
                      <a:lnTo>
                        <a:pt x="72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5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5" y="1401"/>
                  <a:ext cx="82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Group Dynamics</a:t>
                  </a:r>
                </a:p>
              </p:txBody>
            </p:sp>
          </p:grpSp>
        </p:grpSp>
        <p:grpSp>
          <p:nvGrpSpPr>
            <p:cNvPr id="60424" name="Group 36"/>
            <p:cNvGrpSpPr>
              <a:grpSpLocks/>
            </p:cNvGrpSpPr>
            <p:nvPr/>
          </p:nvGrpSpPr>
          <p:grpSpPr bwMode="auto">
            <a:xfrm>
              <a:off x="2826" y="1968"/>
              <a:ext cx="2080" cy="592"/>
              <a:chOff x="2826" y="1792"/>
              <a:chExt cx="2080" cy="592"/>
            </a:xfrm>
          </p:grpSpPr>
          <p:sp>
            <p:nvSpPr>
              <p:cNvPr id="60439" name="Freeform 2"/>
              <p:cNvSpPr>
                <a:spLocks/>
              </p:cNvSpPr>
              <p:nvPr/>
            </p:nvSpPr>
            <p:spPr bwMode="auto">
              <a:xfrm>
                <a:off x="2830" y="1792"/>
                <a:ext cx="2076" cy="576"/>
              </a:xfrm>
              <a:custGeom>
                <a:avLst/>
                <a:gdLst>
                  <a:gd name="T0" fmla="*/ 0 w 2076"/>
                  <a:gd name="T1" fmla="*/ 576 h 576"/>
                  <a:gd name="T2" fmla="*/ 348 w 2076"/>
                  <a:gd name="T3" fmla="*/ 0 h 576"/>
                  <a:gd name="T4" fmla="*/ 1732 w 2076"/>
                  <a:gd name="T5" fmla="*/ 0 h 576"/>
                  <a:gd name="T6" fmla="*/ 2076 w 2076"/>
                  <a:gd name="T7" fmla="*/ 572 h 576"/>
                  <a:gd name="T8" fmla="*/ 0 w 2076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6"/>
                  <a:gd name="T16" fmla="*/ 0 h 576"/>
                  <a:gd name="T17" fmla="*/ 2076 w 2076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6" h="576">
                    <a:moveTo>
                      <a:pt x="0" y="576"/>
                    </a:moveTo>
                    <a:lnTo>
                      <a:pt x="348" y="0"/>
                    </a:lnTo>
                    <a:lnTo>
                      <a:pt x="1732" y="0"/>
                    </a:lnTo>
                    <a:lnTo>
                      <a:pt x="2076" y="572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0440" name="Text Box 11"/>
              <p:cNvSpPr txBox="1">
                <a:spLocks noChangeArrowheads="1"/>
              </p:cNvSpPr>
              <p:nvPr/>
            </p:nvSpPr>
            <p:spPr bwMode="auto">
              <a:xfrm>
                <a:off x="3300" y="1878"/>
                <a:ext cx="11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I-2 Skills &amp; Abilities</a:t>
                </a:r>
              </a:p>
            </p:txBody>
          </p:sp>
          <p:grpSp>
            <p:nvGrpSpPr>
              <p:cNvPr id="60441" name="Group 22"/>
              <p:cNvGrpSpPr>
                <a:grpSpLocks/>
              </p:cNvGrpSpPr>
              <p:nvPr/>
            </p:nvGrpSpPr>
            <p:grpSpPr bwMode="auto">
              <a:xfrm>
                <a:off x="2826" y="2211"/>
                <a:ext cx="2079" cy="173"/>
                <a:chOff x="2826" y="2211"/>
                <a:chExt cx="2079" cy="173"/>
              </a:xfrm>
            </p:grpSpPr>
            <p:grpSp>
              <p:nvGrpSpPr>
                <p:cNvPr id="60442" name="Group 23"/>
                <p:cNvGrpSpPr>
                  <a:grpSpLocks/>
                </p:cNvGrpSpPr>
                <p:nvPr/>
              </p:nvGrpSpPr>
              <p:grpSpPr bwMode="auto">
                <a:xfrm>
                  <a:off x="2862" y="2211"/>
                  <a:ext cx="1386" cy="173"/>
                  <a:chOff x="3174" y="1401"/>
                  <a:chExt cx="1386" cy="173"/>
                </a:xfrm>
              </p:grpSpPr>
              <p:sp>
                <p:nvSpPr>
                  <p:cNvPr id="60445" name="Freeform 24"/>
                  <p:cNvSpPr>
                    <a:spLocks/>
                  </p:cNvSpPr>
                  <p:nvPr/>
                </p:nvSpPr>
                <p:spPr bwMode="auto">
                  <a:xfrm>
                    <a:off x="3174" y="1431"/>
                    <a:ext cx="1386" cy="123"/>
                  </a:xfrm>
                  <a:custGeom>
                    <a:avLst/>
                    <a:gdLst>
                      <a:gd name="T0" fmla="*/ 0 w 1386"/>
                      <a:gd name="T1" fmla="*/ 123 h 123"/>
                      <a:gd name="T2" fmla="*/ 1386 w 1386"/>
                      <a:gd name="T3" fmla="*/ 123 h 123"/>
                      <a:gd name="T4" fmla="*/ 1314 w 1386"/>
                      <a:gd name="T5" fmla="*/ 0 h 123"/>
                      <a:gd name="T6" fmla="*/ 72 w 1386"/>
                      <a:gd name="T7" fmla="*/ 0 h 123"/>
                      <a:gd name="T8" fmla="*/ 0 w 1386"/>
                      <a:gd name="T9" fmla="*/ 123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86"/>
                      <a:gd name="T16" fmla="*/ 0 h 123"/>
                      <a:gd name="T17" fmla="*/ 1386 w 1386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86" h="123">
                        <a:moveTo>
                          <a:pt x="0" y="123"/>
                        </a:moveTo>
                        <a:lnTo>
                          <a:pt x="1386" y="123"/>
                        </a:lnTo>
                        <a:lnTo>
                          <a:pt x="1314" y="0"/>
                        </a:lnTo>
                        <a:lnTo>
                          <a:pt x="72" y="0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l"/>
                    <a:endParaRPr lang="en-US"/>
                  </a:p>
                </p:txBody>
              </p:sp>
              <p:sp>
                <p:nvSpPr>
                  <p:cNvPr id="6044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5" y="1401"/>
                    <a:ext cx="82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l" eaLnBrk="1" hangingPunct="1">
                      <a:spcBef>
                        <a:spcPct val="0"/>
                      </a:spcBef>
                    </a:pPr>
                    <a:r>
                      <a:rPr lang="en-US" altLang="en-US" sz="1200">
                        <a:solidFill>
                          <a:srgbClr val="000000"/>
                        </a:solidFill>
                      </a:rPr>
                      <a:t>Group Dynamics</a:t>
                    </a:r>
                  </a:p>
                </p:txBody>
              </p:sp>
            </p:grpSp>
            <p:sp>
              <p:nvSpPr>
                <p:cNvPr id="60443" name="Freeform 26"/>
                <p:cNvSpPr>
                  <a:spLocks/>
                </p:cNvSpPr>
                <p:nvPr/>
              </p:nvSpPr>
              <p:spPr bwMode="auto">
                <a:xfrm>
                  <a:off x="2826" y="2241"/>
                  <a:ext cx="2079" cy="126"/>
                </a:xfrm>
                <a:custGeom>
                  <a:avLst/>
                  <a:gdLst>
                    <a:gd name="T0" fmla="*/ 0 w 2079"/>
                    <a:gd name="T1" fmla="*/ 126 h 126"/>
                    <a:gd name="T2" fmla="*/ 81 w 2079"/>
                    <a:gd name="T3" fmla="*/ 0 h 126"/>
                    <a:gd name="T4" fmla="*/ 2001 w 2079"/>
                    <a:gd name="T5" fmla="*/ 0 h 126"/>
                    <a:gd name="T6" fmla="*/ 2079 w 2079"/>
                    <a:gd name="T7" fmla="*/ 120 h 126"/>
                    <a:gd name="T8" fmla="*/ 0 w 207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79"/>
                    <a:gd name="T16" fmla="*/ 0 h 126"/>
                    <a:gd name="T17" fmla="*/ 2079 w 207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79" h="126">
                      <a:moveTo>
                        <a:pt x="0" y="126"/>
                      </a:moveTo>
                      <a:lnTo>
                        <a:pt x="81" y="0"/>
                      </a:lnTo>
                      <a:lnTo>
                        <a:pt x="2001" y="0"/>
                      </a:lnTo>
                      <a:lnTo>
                        <a:pt x="2079" y="120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4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33" y="2211"/>
                  <a:ext cx="107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Interpersonal Behavior</a:t>
                  </a:r>
                </a:p>
              </p:txBody>
            </p:sp>
          </p:grpSp>
        </p:grpSp>
        <p:grpSp>
          <p:nvGrpSpPr>
            <p:cNvPr id="60425" name="Group 37"/>
            <p:cNvGrpSpPr>
              <a:grpSpLocks/>
            </p:cNvGrpSpPr>
            <p:nvPr/>
          </p:nvGrpSpPr>
          <p:grpSpPr bwMode="auto">
            <a:xfrm>
              <a:off x="2481" y="2548"/>
              <a:ext cx="2773" cy="589"/>
              <a:chOff x="2481" y="2548"/>
              <a:chExt cx="2773" cy="589"/>
            </a:xfrm>
          </p:grpSpPr>
          <p:grpSp>
            <p:nvGrpSpPr>
              <p:cNvPr id="60433" name="Group 12"/>
              <p:cNvGrpSpPr>
                <a:grpSpLocks/>
              </p:cNvGrpSpPr>
              <p:nvPr/>
            </p:nvGrpSpPr>
            <p:grpSpPr bwMode="auto">
              <a:xfrm>
                <a:off x="2482" y="2548"/>
                <a:ext cx="2772" cy="572"/>
                <a:chOff x="2482" y="2548"/>
                <a:chExt cx="2772" cy="572"/>
              </a:xfrm>
            </p:grpSpPr>
            <p:sp>
              <p:nvSpPr>
                <p:cNvPr id="60437" name="Freeform 13"/>
                <p:cNvSpPr>
                  <a:spLocks/>
                </p:cNvSpPr>
                <p:nvPr/>
              </p:nvSpPr>
              <p:spPr bwMode="auto">
                <a:xfrm>
                  <a:off x="2482" y="2548"/>
                  <a:ext cx="2772" cy="572"/>
                </a:xfrm>
                <a:custGeom>
                  <a:avLst/>
                  <a:gdLst>
                    <a:gd name="T0" fmla="*/ 0 w 2772"/>
                    <a:gd name="T1" fmla="*/ 572 h 572"/>
                    <a:gd name="T2" fmla="*/ 348 w 2772"/>
                    <a:gd name="T3" fmla="*/ 0 h 572"/>
                    <a:gd name="T4" fmla="*/ 2428 w 2772"/>
                    <a:gd name="T5" fmla="*/ 0 h 572"/>
                    <a:gd name="T6" fmla="*/ 2772 w 2772"/>
                    <a:gd name="T7" fmla="*/ 568 h 572"/>
                    <a:gd name="T8" fmla="*/ 0 w 2772"/>
                    <a:gd name="T9" fmla="*/ 572 h 5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2"/>
                    <a:gd name="T16" fmla="*/ 0 h 572"/>
                    <a:gd name="T17" fmla="*/ 2772 w 2772"/>
                    <a:gd name="T18" fmla="*/ 572 h 5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2" h="572">
                      <a:moveTo>
                        <a:pt x="0" y="572"/>
                      </a:moveTo>
                      <a:lnTo>
                        <a:pt x="348" y="0"/>
                      </a:lnTo>
                      <a:lnTo>
                        <a:pt x="2428" y="0"/>
                      </a:lnTo>
                      <a:lnTo>
                        <a:pt x="2772" y="568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872" y="2719"/>
                  <a:ext cx="19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T-2 Team Composition</a:t>
                  </a:r>
                </a:p>
              </p:txBody>
            </p:sp>
          </p:grpSp>
          <p:grpSp>
            <p:nvGrpSpPr>
              <p:cNvPr id="60434" name="Group 28"/>
              <p:cNvGrpSpPr>
                <a:grpSpLocks/>
              </p:cNvGrpSpPr>
              <p:nvPr/>
            </p:nvGrpSpPr>
            <p:grpSpPr bwMode="auto">
              <a:xfrm>
                <a:off x="2481" y="2964"/>
                <a:ext cx="2769" cy="173"/>
                <a:chOff x="2481" y="2964"/>
                <a:chExt cx="2769" cy="173"/>
              </a:xfrm>
            </p:grpSpPr>
            <p:sp>
              <p:nvSpPr>
                <p:cNvPr id="60435" name="Freeform 29"/>
                <p:cNvSpPr>
                  <a:spLocks/>
                </p:cNvSpPr>
                <p:nvPr/>
              </p:nvSpPr>
              <p:spPr bwMode="auto">
                <a:xfrm>
                  <a:off x="2481" y="2994"/>
                  <a:ext cx="2769" cy="126"/>
                </a:xfrm>
                <a:custGeom>
                  <a:avLst/>
                  <a:gdLst>
                    <a:gd name="T0" fmla="*/ 0 w 2769"/>
                    <a:gd name="T1" fmla="*/ 126 h 126"/>
                    <a:gd name="T2" fmla="*/ 72 w 2769"/>
                    <a:gd name="T3" fmla="*/ 0 h 126"/>
                    <a:gd name="T4" fmla="*/ 2700 w 2769"/>
                    <a:gd name="T5" fmla="*/ 0 h 126"/>
                    <a:gd name="T6" fmla="*/ 2769 w 2769"/>
                    <a:gd name="T7" fmla="*/ 123 h 126"/>
                    <a:gd name="T8" fmla="*/ 0 w 276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9"/>
                    <a:gd name="T16" fmla="*/ 0 h 126"/>
                    <a:gd name="T17" fmla="*/ 2769 w 276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9" h="126">
                      <a:moveTo>
                        <a:pt x="0" y="126"/>
                      </a:moveTo>
                      <a:lnTo>
                        <a:pt x="72" y="0"/>
                      </a:lnTo>
                      <a:lnTo>
                        <a:pt x="2700" y="0"/>
                      </a:lnTo>
                      <a:lnTo>
                        <a:pt x="2769" y="123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3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05" y="2964"/>
                  <a:ext cx="941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Authority Dynamics</a:t>
                  </a:r>
                </a:p>
              </p:txBody>
            </p:sp>
          </p:grpSp>
        </p:grpSp>
        <p:grpSp>
          <p:nvGrpSpPr>
            <p:cNvPr id="60426" name="Group 38"/>
            <p:cNvGrpSpPr>
              <a:grpSpLocks/>
            </p:cNvGrpSpPr>
            <p:nvPr/>
          </p:nvGrpSpPr>
          <p:grpSpPr bwMode="auto">
            <a:xfrm>
              <a:off x="2136" y="3120"/>
              <a:ext cx="3452" cy="590"/>
              <a:chOff x="2140" y="3316"/>
              <a:chExt cx="3452" cy="590"/>
            </a:xfrm>
          </p:grpSpPr>
          <p:grpSp>
            <p:nvGrpSpPr>
              <p:cNvPr id="60427" name="Group 15"/>
              <p:cNvGrpSpPr>
                <a:grpSpLocks/>
              </p:cNvGrpSpPr>
              <p:nvPr/>
            </p:nvGrpSpPr>
            <p:grpSpPr bwMode="auto">
              <a:xfrm>
                <a:off x="2144" y="3316"/>
                <a:ext cx="3448" cy="576"/>
                <a:chOff x="2144" y="3316"/>
                <a:chExt cx="3448" cy="576"/>
              </a:xfrm>
            </p:grpSpPr>
            <p:sp>
              <p:nvSpPr>
                <p:cNvPr id="60431" name="Freeform 16"/>
                <p:cNvSpPr>
                  <a:spLocks/>
                </p:cNvSpPr>
                <p:nvPr/>
              </p:nvSpPr>
              <p:spPr bwMode="auto">
                <a:xfrm>
                  <a:off x="2144" y="3316"/>
                  <a:ext cx="3448" cy="576"/>
                </a:xfrm>
                <a:custGeom>
                  <a:avLst/>
                  <a:gdLst>
                    <a:gd name="T0" fmla="*/ 0 w 3448"/>
                    <a:gd name="T1" fmla="*/ 576 h 576"/>
                    <a:gd name="T2" fmla="*/ 340 w 3448"/>
                    <a:gd name="T3" fmla="*/ 8 h 576"/>
                    <a:gd name="T4" fmla="*/ 3112 w 3448"/>
                    <a:gd name="T5" fmla="*/ 0 h 576"/>
                    <a:gd name="T6" fmla="*/ 3448 w 3448"/>
                    <a:gd name="T7" fmla="*/ 572 h 576"/>
                    <a:gd name="T8" fmla="*/ 0 w 3448"/>
                    <a:gd name="T9" fmla="*/ 576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48"/>
                    <a:gd name="T16" fmla="*/ 0 h 576"/>
                    <a:gd name="T17" fmla="*/ 3448 w 3448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48" h="576">
                      <a:moveTo>
                        <a:pt x="0" y="576"/>
                      </a:moveTo>
                      <a:lnTo>
                        <a:pt x="340" y="8"/>
                      </a:lnTo>
                      <a:lnTo>
                        <a:pt x="3112" y="0"/>
                      </a:lnTo>
                      <a:lnTo>
                        <a:pt x="3448" y="572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3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08" y="3488"/>
                  <a:ext cx="21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O-2 Education Systems</a:t>
                  </a:r>
                </a:p>
              </p:txBody>
            </p:sp>
          </p:grpSp>
          <p:grpSp>
            <p:nvGrpSpPr>
              <p:cNvPr id="60428" name="Group 31"/>
              <p:cNvGrpSpPr>
                <a:grpSpLocks/>
              </p:cNvGrpSpPr>
              <p:nvPr/>
            </p:nvGrpSpPr>
            <p:grpSpPr bwMode="auto">
              <a:xfrm>
                <a:off x="2140" y="3733"/>
                <a:ext cx="3452" cy="173"/>
                <a:chOff x="2140" y="3733"/>
                <a:chExt cx="3452" cy="173"/>
              </a:xfrm>
            </p:grpSpPr>
            <p:sp>
              <p:nvSpPr>
                <p:cNvPr id="60429" name="Freeform 32"/>
                <p:cNvSpPr>
                  <a:spLocks/>
                </p:cNvSpPr>
                <p:nvPr/>
              </p:nvSpPr>
              <p:spPr bwMode="auto">
                <a:xfrm>
                  <a:off x="2140" y="3764"/>
                  <a:ext cx="3452" cy="124"/>
                </a:xfrm>
                <a:custGeom>
                  <a:avLst/>
                  <a:gdLst>
                    <a:gd name="T0" fmla="*/ 0 w 3452"/>
                    <a:gd name="T1" fmla="*/ 124 h 124"/>
                    <a:gd name="T2" fmla="*/ 76 w 3452"/>
                    <a:gd name="T3" fmla="*/ 0 h 124"/>
                    <a:gd name="T4" fmla="*/ 3384 w 3452"/>
                    <a:gd name="T5" fmla="*/ 0 h 124"/>
                    <a:gd name="T6" fmla="*/ 3452 w 3452"/>
                    <a:gd name="T7" fmla="*/ 116 h 124"/>
                    <a:gd name="T8" fmla="*/ 0 w 3452"/>
                    <a:gd name="T9" fmla="*/ 124 h 1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52"/>
                    <a:gd name="T16" fmla="*/ 0 h 124"/>
                    <a:gd name="T17" fmla="*/ 3452 w 3452"/>
                    <a:gd name="T18" fmla="*/ 124 h 1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52" h="124">
                      <a:moveTo>
                        <a:pt x="0" y="124"/>
                      </a:moveTo>
                      <a:lnTo>
                        <a:pt x="76" y="0"/>
                      </a:lnTo>
                      <a:lnTo>
                        <a:pt x="3384" y="0"/>
                      </a:lnTo>
                      <a:lnTo>
                        <a:pt x="3452" y="11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043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99" y="3733"/>
                  <a:ext cx="81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Control Systems</a:t>
                  </a:r>
                </a:p>
              </p:txBody>
            </p:sp>
          </p:grpSp>
        </p:grpSp>
      </p:grpSp>
      <p:grpSp>
        <p:nvGrpSpPr>
          <p:cNvPr id="60419" name="Group 72"/>
          <p:cNvGrpSpPr>
            <a:grpSpLocks/>
          </p:cNvGrpSpPr>
          <p:nvPr/>
        </p:nvGrpSpPr>
        <p:grpSpPr bwMode="auto">
          <a:xfrm>
            <a:off x="7569200" y="533400"/>
            <a:ext cx="1270000" cy="1311275"/>
            <a:chOff x="4768" y="336"/>
            <a:chExt cx="800" cy="826"/>
          </a:xfrm>
        </p:grpSpPr>
        <p:sp>
          <p:nvSpPr>
            <p:cNvPr id="60420" name="Rectangle 73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0421" name="Text Box 74"/>
            <p:cNvSpPr txBox="1">
              <a:spLocks noChangeArrowheads="1"/>
            </p:cNvSpPr>
            <p:nvPr/>
          </p:nvSpPr>
          <p:spPr bwMode="auto">
            <a:xfrm>
              <a:off x="4768" y="336"/>
              <a:ext cx="7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800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602911" y="2953048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92647" y="3818101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72129" y="4751984"/>
            <a:ext cx="73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23485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39"/>
          <p:cNvGrpSpPr>
            <a:grpSpLocks/>
          </p:cNvGrpSpPr>
          <p:nvPr/>
        </p:nvGrpSpPr>
        <p:grpSpPr bwMode="auto">
          <a:xfrm>
            <a:off x="1831975" y="1147763"/>
            <a:ext cx="5480050" cy="4562475"/>
            <a:chOff x="2136" y="656"/>
            <a:chExt cx="3452" cy="2874"/>
          </a:xfrm>
        </p:grpSpPr>
        <p:grpSp>
          <p:nvGrpSpPr>
            <p:cNvPr id="61446" name="Group 34"/>
            <p:cNvGrpSpPr>
              <a:grpSpLocks/>
            </p:cNvGrpSpPr>
            <p:nvPr/>
          </p:nvGrpSpPr>
          <p:grpSpPr bwMode="auto">
            <a:xfrm>
              <a:off x="3424" y="656"/>
              <a:ext cx="872" cy="568"/>
              <a:chOff x="3432" y="248"/>
              <a:chExt cx="872" cy="568"/>
            </a:xfrm>
          </p:grpSpPr>
          <p:sp>
            <p:nvSpPr>
              <p:cNvPr id="61476" name="Freeform 4"/>
              <p:cNvSpPr>
                <a:spLocks/>
              </p:cNvSpPr>
              <p:nvPr/>
            </p:nvSpPr>
            <p:spPr bwMode="auto">
              <a:xfrm>
                <a:off x="3514" y="248"/>
                <a:ext cx="708" cy="568"/>
              </a:xfrm>
              <a:custGeom>
                <a:avLst/>
                <a:gdLst>
                  <a:gd name="T0" fmla="*/ 0 w 708"/>
                  <a:gd name="T1" fmla="*/ 568 h 568"/>
                  <a:gd name="T2" fmla="*/ 356 w 708"/>
                  <a:gd name="T3" fmla="*/ 0 h 568"/>
                  <a:gd name="T4" fmla="*/ 708 w 708"/>
                  <a:gd name="T5" fmla="*/ 564 h 568"/>
                  <a:gd name="T6" fmla="*/ 0 w 708"/>
                  <a:gd name="T7" fmla="*/ 568 h 5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8"/>
                  <a:gd name="T13" fmla="*/ 0 h 568"/>
                  <a:gd name="T14" fmla="*/ 708 w 708"/>
                  <a:gd name="T15" fmla="*/ 568 h 5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8" h="568">
                    <a:moveTo>
                      <a:pt x="0" y="568"/>
                    </a:moveTo>
                    <a:lnTo>
                      <a:pt x="356" y="0"/>
                    </a:lnTo>
                    <a:lnTo>
                      <a:pt x="708" y="564"/>
                    </a:lnTo>
                    <a:lnTo>
                      <a:pt x="0" y="5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DCAC"/>
                  </a:gs>
                  <a:gs pos="11501">
                    <a:srgbClr val="C7AC4C"/>
                  </a:gs>
                  <a:gs pos="27499">
                    <a:srgbClr val="E6D78A"/>
                  </a:gs>
                  <a:gs pos="35001">
                    <a:srgbClr val="C7AC4C"/>
                  </a:gs>
                  <a:gs pos="44000">
                    <a:srgbClr val="E6D78A"/>
                  </a:gs>
                  <a:gs pos="50000">
                    <a:srgbClr val="E6DCAC"/>
                  </a:gs>
                  <a:gs pos="56000">
                    <a:srgbClr val="E6D78A"/>
                  </a:gs>
                  <a:gs pos="64999">
                    <a:srgbClr val="C7AC4C"/>
                  </a:gs>
                  <a:gs pos="72501">
                    <a:srgbClr val="E6D78A"/>
                  </a:gs>
                  <a:gs pos="88499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1477" name="Text Box 18"/>
              <p:cNvSpPr txBox="1">
                <a:spLocks noChangeArrowheads="1"/>
              </p:cNvSpPr>
              <p:nvPr/>
            </p:nvSpPr>
            <p:spPr bwMode="auto">
              <a:xfrm>
                <a:off x="3432" y="504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solidFill>
                      <a:srgbClr val="000000"/>
                    </a:solidFill>
                  </a:rPr>
                  <a:t>HPO</a:t>
                </a:r>
                <a:endParaRPr lang="en-US" alt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447" name="Group 35"/>
            <p:cNvGrpSpPr>
              <a:grpSpLocks/>
            </p:cNvGrpSpPr>
            <p:nvPr/>
          </p:nvGrpSpPr>
          <p:grpSpPr bwMode="auto">
            <a:xfrm>
              <a:off x="3174" y="1224"/>
              <a:ext cx="1388" cy="582"/>
              <a:chOff x="3174" y="992"/>
              <a:chExt cx="1388" cy="582"/>
            </a:xfrm>
          </p:grpSpPr>
          <p:sp>
            <p:nvSpPr>
              <p:cNvPr id="61471" name="Freeform 3"/>
              <p:cNvSpPr>
                <a:spLocks/>
              </p:cNvSpPr>
              <p:nvPr/>
            </p:nvSpPr>
            <p:spPr bwMode="auto">
              <a:xfrm>
                <a:off x="3174" y="992"/>
                <a:ext cx="1388" cy="568"/>
              </a:xfrm>
              <a:custGeom>
                <a:avLst/>
                <a:gdLst>
                  <a:gd name="T0" fmla="*/ 0 w 1388"/>
                  <a:gd name="T1" fmla="*/ 568 h 568"/>
                  <a:gd name="T2" fmla="*/ 344 w 1388"/>
                  <a:gd name="T3" fmla="*/ 0 h 568"/>
                  <a:gd name="T4" fmla="*/ 1044 w 1388"/>
                  <a:gd name="T5" fmla="*/ 0 h 568"/>
                  <a:gd name="T6" fmla="*/ 1388 w 1388"/>
                  <a:gd name="T7" fmla="*/ 568 h 568"/>
                  <a:gd name="T8" fmla="*/ 0 w 1388"/>
                  <a:gd name="T9" fmla="*/ 568 h 5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8"/>
                  <a:gd name="T16" fmla="*/ 0 h 568"/>
                  <a:gd name="T17" fmla="*/ 1388 w 1388"/>
                  <a:gd name="T18" fmla="*/ 568 h 5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8" h="568">
                    <a:moveTo>
                      <a:pt x="0" y="568"/>
                    </a:moveTo>
                    <a:lnTo>
                      <a:pt x="344" y="0"/>
                    </a:lnTo>
                    <a:lnTo>
                      <a:pt x="1044" y="0"/>
                    </a:lnTo>
                    <a:lnTo>
                      <a:pt x="138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1472" name="Text Box 10"/>
              <p:cNvSpPr txBox="1">
                <a:spLocks noChangeArrowheads="1"/>
              </p:cNvSpPr>
              <p:nvPr/>
            </p:nvSpPr>
            <p:spPr bwMode="auto">
              <a:xfrm>
                <a:off x="3304" y="1160"/>
                <a:ext cx="11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P-3 Strategy</a:t>
                </a:r>
              </a:p>
            </p:txBody>
          </p:sp>
          <p:grpSp>
            <p:nvGrpSpPr>
              <p:cNvPr id="61473" name="Group 19"/>
              <p:cNvGrpSpPr>
                <a:grpSpLocks/>
              </p:cNvGrpSpPr>
              <p:nvPr/>
            </p:nvGrpSpPr>
            <p:grpSpPr bwMode="auto">
              <a:xfrm>
                <a:off x="3174" y="1401"/>
                <a:ext cx="1386" cy="173"/>
                <a:chOff x="3174" y="1401"/>
                <a:chExt cx="1386" cy="173"/>
              </a:xfrm>
            </p:grpSpPr>
            <p:sp>
              <p:nvSpPr>
                <p:cNvPr id="61474" name="Freeform 20"/>
                <p:cNvSpPr>
                  <a:spLocks/>
                </p:cNvSpPr>
                <p:nvPr/>
              </p:nvSpPr>
              <p:spPr bwMode="auto">
                <a:xfrm>
                  <a:off x="3174" y="1431"/>
                  <a:ext cx="1386" cy="123"/>
                </a:xfrm>
                <a:custGeom>
                  <a:avLst/>
                  <a:gdLst>
                    <a:gd name="T0" fmla="*/ 0 w 1386"/>
                    <a:gd name="T1" fmla="*/ 123 h 123"/>
                    <a:gd name="T2" fmla="*/ 1386 w 1386"/>
                    <a:gd name="T3" fmla="*/ 123 h 123"/>
                    <a:gd name="T4" fmla="*/ 1314 w 1386"/>
                    <a:gd name="T5" fmla="*/ 0 h 123"/>
                    <a:gd name="T6" fmla="*/ 72 w 1386"/>
                    <a:gd name="T7" fmla="*/ 0 h 123"/>
                    <a:gd name="T8" fmla="*/ 0 w 1386"/>
                    <a:gd name="T9" fmla="*/ 123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6"/>
                    <a:gd name="T16" fmla="*/ 0 h 123"/>
                    <a:gd name="T17" fmla="*/ 1386 w 1386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6" h="123">
                      <a:moveTo>
                        <a:pt x="0" y="123"/>
                      </a:moveTo>
                      <a:lnTo>
                        <a:pt x="1386" y="123"/>
                      </a:lnTo>
                      <a:lnTo>
                        <a:pt x="1314" y="0"/>
                      </a:lnTo>
                      <a:lnTo>
                        <a:pt x="72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7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55" y="1401"/>
                  <a:ext cx="82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Group Dynamics</a:t>
                  </a:r>
                </a:p>
              </p:txBody>
            </p:sp>
          </p:grpSp>
        </p:grpSp>
        <p:grpSp>
          <p:nvGrpSpPr>
            <p:cNvPr id="61448" name="Group 36"/>
            <p:cNvGrpSpPr>
              <a:grpSpLocks/>
            </p:cNvGrpSpPr>
            <p:nvPr/>
          </p:nvGrpSpPr>
          <p:grpSpPr bwMode="auto">
            <a:xfrm>
              <a:off x="2826" y="1792"/>
              <a:ext cx="2080" cy="592"/>
              <a:chOff x="2826" y="1792"/>
              <a:chExt cx="2080" cy="592"/>
            </a:xfrm>
          </p:grpSpPr>
          <p:sp>
            <p:nvSpPr>
              <p:cNvPr id="61463" name="Freeform 2"/>
              <p:cNvSpPr>
                <a:spLocks/>
              </p:cNvSpPr>
              <p:nvPr/>
            </p:nvSpPr>
            <p:spPr bwMode="auto">
              <a:xfrm>
                <a:off x="2830" y="1792"/>
                <a:ext cx="2076" cy="576"/>
              </a:xfrm>
              <a:custGeom>
                <a:avLst/>
                <a:gdLst>
                  <a:gd name="T0" fmla="*/ 0 w 2076"/>
                  <a:gd name="T1" fmla="*/ 576 h 576"/>
                  <a:gd name="T2" fmla="*/ 348 w 2076"/>
                  <a:gd name="T3" fmla="*/ 0 h 576"/>
                  <a:gd name="T4" fmla="*/ 1732 w 2076"/>
                  <a:gd name="T5" fmla="*/ 0 h 576"/>
                  <a:gd name="T6" fmla="*/ 2076 w 2076"/>
                  <a:gd name="T7" fmla="*/ 572 h 576"/>
                  <a:gd name="T8" fmla="*/ 0 w 2076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6"/>
                  <a:gd name="T16" fmla="*/ 0 h 576"/>
                  <a:gd name="T17" fmla="*/ 2076 w 2076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6" h="576">
                    <a:moveTo>
                      <a:pt x="0" y="576"/>
                    </a:moveTo>
                    <a:lnTo>
                      <a:pt x="348" y="0"/>
                    </a:lnTo>
                    <a:lnTo>
                      <a:pt x="1732" y="0"/>
                    </a:lnTo>
                    <a:lnTo>
                      <a:pt x="2076" y="572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1464" name="Text Box 11"/>
              <p:cNvSpPr txBox="1">
                <a:spLocks noChangeArrowheads="1"/>
              </p:cNvSpPr>
              <p:nvPr/>
            </p:nvSpPr>
            <p:spPr bwMode="auto">
              <a:xfrm>
                <a:off x="3300" y="1878"/>
                <a:ext cx="11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FFFFFF"/>
                    </a:solidFill>
                  </a:rPr>
                  <a:t>I-3 Values &amp; Attitudes</a:t>
                </a:r>
              </a:p>
            </p:txBody>
          </p:sp>
          <p:grpSp>
            <p:nvGrpSpPr>
              <p:cNvPr id="61465" name="Group 22"/>
              <p:cNvGrpSpPr>
                <a:grpSpLocks/>
              </p:cNvGrpSpPr>
              <p:nvPr/>
            </p:nvGrpSpPr>
            <p:grpSpPr bwMode="auto">
              <a:xfrm>
                <a:off x="2826" y="2211"/>
                <a:ext cx="2079" cy="173"/>
                <a:chOff x="2826" y="2211"/>
                <a:chExt cx="2079" cy="173"/>
              </a:xfrm>
            </p:grpSpPr>
            <p:grpSp>
              <p:nvGrpSpPr>
                <p:cNvPr id="61466" name="Group 23"/>
                <p:cNvGrpSpPr>
                  <a:grpSpLocks/>
                </p:cNvGrpSpPr>
                <p:nvPr/>
              </p:nvGrpSpPr>
              <p:grpSpPr bwMode="auto">
                <a:xfrm>
                  <a:off x="2862" y="2211"/>
                  <a:ext cx="1386" cy="173"/>
                  <a:chOff x="3174" y="1401"/>
                  <a:chExt cx="1386" cy="173"/>
                </a:xfrm>
              </p:grpSpPr>
              <p:sp>
                <p:nvSpPr>
                  <p:cNvPr id="61469" name="Freeform 24"/>
                  <p:cNvSpPr>
                    <a:spLocks/>
                  </p:cNvSpPr>
                  <p:nvPr/>
                </p:nvSpPr>
                <p:spPr bwMode="auto">
                  <a:xfrm>
                    <a:off x="3174" y="1431"/>
                    <a:ext cx="1386" cy="123"/>
                  </a:xfrm>
                  <a:custGeom>
                    <a:avLst/>
                    <a:gdLst>
                      <a:gd name="T0" fmla="*/ 0 w 1386"/>
                      <a:gd name="T1" fmla="*/ 123 h 123"/>
                      <a:gd name="T2" fmla="*/ 1386 w 1386"/>
                      <a:gd name="T3" fmla="*/ 123 h 123"/>
                      <a:gd name="T4" fmla="*/ 1314 w 1386"/>
                      <a:gd name="T5" fmla="*/ 0 h 123"/>
                      <a:gd name="T6" fmla="*/ 72 w 1386"/>
                      <a:gd name="T7" fmla="*/ 0 h 123"/>
                      <a:gd name="T8" fmla="*/ 0 w 1386"/>
                      <a:gd name="T9" fmla="*/ 123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86"/>
                      <a:gd name="T16" fmla="*/ 0 h 123"/>
                      <a:gd name="T17" fmla="*/ 1386 w 1386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86" h="123">
                        <a:moveTo>
                          <a:pt x="0" y="123"/>
                        </a:moveTo>
                        <a:lnTo>
                          <a:pt x="1386" y="123"/>
                        </a:lnTo>
                        <a:lnTo>
                          <a:pt x="1314" y="0"/>
                        </a:lnTo>
                        <a:lnTo>
                          <a:pt x="72" y="0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l"/>
                    <a:endParaRPr lang="en-US"/>
                  </a:p>
                </p:txBody>
              </p:sp>
              <p:sp>
                <p:nvSpPr>
                  <p:cNvPr id="6147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5" y="1401"/>
                    <a:ext cx="82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l" eaLnBrk="1" hangingPunct="1">
                      <a:spcBef>
                        <a:spcPct val="0"/>
                      </a:spcBef>
                    </a:pPr>
                    <a:r>
                      <a:rPr lang="en-US" altLang="en-US" sz="1200">
                        <a:solidFill>
                          <a:srgbClr val="000000"/>
                        </a:solidFill>
                      </a:rPr>
                      <a:t>Group Dynamics</a:t>
                    </a:r>
                  </a:p>
                </p:txBody>
              </p:sp>
            </p:grpSp>
            <p:sp>
              <p:nvSpPr>
                <p:cNvPr id="61467" name="Freeform 26"/>
                <p:cNvSpPr>
                  <a:spLocks/>
                </p:cNvSpPr>
                <p:nvPr/>
              </p:nvSpPr>
              <p:spPr bwMode="auto">
                <a:xfrm>
                  <a:off x="2826" y="2241"/>
                  <a:ext cx="2079" cy="126"/>
                </a:xfrm>
                <a:custGeom>
                  <a:avLst/>
                  <a:gdLst>
                    <a:gd name="T0" fmla="*/ 0 w 2079"/>
                    <a:gd name="T1" fmla="*/ 126 h 126"/>
                    <a:gd name="T2" fmla="*/ 81 w 2079"/>
                    <a:gd name="T3" fmla="*/ 0 h 126"/>
                    <a:gd name="T4" fmla="*/ 2001 w 2079"/>
                    <a:gd name="T5" fmla="*/ 0 h 126"/>
                    <a:gd name="T6" fmla="*/ 2079 w 2079"/>
                    <a:gd name="T7" fmla="*/ 120 h 126"/>
                    <a:gd name="T8" fmla="*/ 0 w 207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79"/>
                    <a:gd name="T16" fmla="*/ 0 h 126"/>
                    <a:gd name="T17" fmla="*/ 2079 w 207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79" h="126">
                      <a:moveTo>
                        <a:pt x="0" y="126"/>
                      </a:moveTo>
                      <a:lnTo>
                        <a:pt x="81" y="0"/>
                      </a:lnTo>
                      <a:lnTo>
                        <a:pt x="2001" y="0"/>
                      </a:lnTo>
                      <a:lnTo>
                        <a:pt x="2079" y="120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33" y="2211"/>
                  <a:ext cx="107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Interpersonal Behavior</a:t>
                  </a:r>
                </a:p>
              </p:txBody>
            </p:sp>
          </p:grpSp>
        </p:grpSp>
        <p:grpSp>
          <p:nvGrpSpPr>
            <p:cNvPr id="61449" name="Group 37"/>
            <p:cNvGrpSpPr>
              <a:grpSpLocks/>
            </p:cNvGrpSpPr>
            <p:nvPr/>
          </p:nvGrpSpPr>
          <p:grpSpPr bwMode="auto">
            <a:xfrm>
              <a:off x="2481" y="2372"/>
              <a:ext cx="2773" cy="589"/>
              <a:chOff x="2481" y="2548"/>
              <a:chExt cx="2773" cy="589"/>
            </a:xfrm>
          </p:grpSpPr>
          <p:grpSp>
            <p:nvGrpSpPr>
              <p:cNvPr id="61457" name="Group 12"/>
              <p:cNvGrpSpPr>
                <a:grpSpLocks/>
              </p:cNvGrpSpPr>
              <p:nvPr/>
            </p:nvGrpSpPr>
            <p:grpSpPr bwMode="auto">
              <a:xfrm>
                <a:off x="2482" y="2548"/>
                <a:ext cx="2772" cy="572"/>
                <a:chOff x="2482" y="2548"/>
                <a:chExt cx="2772" cy="572"/>
              </a:xfrm>
            </p:grpSpPr>
            <p:sp>
              <p:nvSpPr>
                <p:cNvPr id="61461" name="Freeform 13"/>
                <p:cNvSpPr>
                  <a:spLocks/>
                </p:cNvSpPr>
                <p:nvPr/>
              </p:nvSpPr>
              <p:spPr bwMode="auto">
                <a:xfrm>
                  <a:off x="2482" y="2548"/>
                  <a:ext cx="2772" cy="572"/>
                </a:xfrm>
                <a:custGeom>
                  <a:avLst/>
                  <a:gdLst>
                    <a:gd name="T0" fmla="*/ 0 w 2772"/>
                    <a:gd name="T1" fmla="*/ 572 h 572"/>
                    <a:gd name="T2" fmla="*/ 348 w 2772"/>
                    <a:gd name="T3" fmla="*/ 0 h 572"/>
                    <a:gd name="T4" fmla="*/ 2428 w 2772"/>
                    <a:gd name="T5" fmla="*/ 0 h 572"/>
                    <a:gd name="T6" fmla="*/ 2772 w 2772"/>
                    <a:gd name="T7" fmla="*/ 568 h 572"/>
                    <a:gd name="T8" fmla="*/ 0 w 2772"/>
                    <a:gd name="T9" fmla="*/ 572 h 5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72"/>
                    <a:gd name="T16" fmla="*/ 0 h 572"/>
                    <a:gd name="T17" fmla="*/ 2772 w 2772"/>
                    <a:gd name="T18" fmla="*/ 572 h 5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72" h="572">
                      <a:moveTo>
                        <a:pt x="0" y="572"/>
                      </a:moveTo>
                      <a:lnTo>
                        <a:pt x="348" y="0"/>
                      </a:lnTo>
                      <a:lnTo>
                        <a:pt x="2428" y="0"/>
                      </a:lnTo>
                      <a:lnTo>
                        <a:pt x="2772" y="568"/>
                      </a:lnTo>
                      <a:lnTo>
                        <a:pt x="0" y="57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6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872" y="2719"/>
                  <a:ext cx="19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T-3 Team Norms</a:t>
                  </a:r>
                </a:p>
              </p:txBody>
            </p:sp>
          </p:grpSp>
          <p:grpSp>
            <p:nvGrpSpPr>
              <p:cNvPr id="61458" name="Group 28"/>
              <p:cNvGrpSpPr>
                <a:grpSpLocks/>
              </p:cNvGrpSpPr>
              <p:nvPr/>
            </p:nvGrpSpPr>
            <p:grpSpPr bwMode="auto">
              <a:xfrm>
                <a:off x="2481" y="2964"/>
                <a:ext cx="2769" cy="173"/>
                <a:chOff x="2481" y="2964"/>
                <a:chExt cx="2769" cy="173"/>
              </a:xfrm>
            </p:grpSpPr>
            <p:sp>
              <p:nvSpPr>
                <p:cNvPr id="61459" name="Freeform 29"/>
                <p:cNvSpPr>
                  <a:spLocks/>
                </p:cNvSpPr>
                <p:nvPr/>
              </p:nvSpPr>
              <p:spPr bwMode="auto">
                <a:xfrm>
                  <a:off x="2481" y="2994"/>
                  <a:ext cx="2769" cy="126"/>
                </a:xfrm>
                <a:custGeom>
                  <a:avLst/>
                  <a:gdLst>
                    <a:gd name="T0" fmla="*/ 0 w 2769"/>
                    <a:gd name="T1" fmla="*/ 126 h 126"/>
                    <a:gd name="T2" fmla="*/ 72 w 2769"/>
                    <a:gd name="T3" fmla="*/ 0 h 126"/>
                    <a:gd name="T4" fmla="*/ 2700 w 2769"/>
                    <a:gd name="T5" fmla="*/ 0 h 126"/>
                    <a:gd name="T6" fmla="*/ 2769 w 2769"/>
                    <a:gd name="T7" fmla="*/ 123 h 126"/>
                    <a:gd name="T8" fmla="*/ 0 w 2769"/>
                    <a:gd name="T9" fmla="*/ 12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9"/>
                    <a:gd name="T16" fmla="*/ 0 h 126"/>
                    <a:gd name="T17" fmla="*/ 2769 w 2769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9" h="126">
                      <a:moveTo>
                        <a:pt x="0" y="126"/>
                      </a:moveTo>
                      <a:lnTo>
                        <a:pt x="72" y="0"/>
                      </a:lnTo>
                      <a:lnTo>
                        <a:pt x="2700" y="0"/>
                      </a:lnTo>
                      <a:lnTo>
                        <a:pt x="2769" y="123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6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05" y="2964"/>
                  <a:ext cx="941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Authority Dynamics</a:t>
                  </a:r>
                </a:p>
              </p:txBody>
            </p:sp>
          </p:grpSp>
        </p:grpSp>
        <p:grpSp>
          <p:nvGrpSpPr>
            <p:cNvPr id="61450" name="Group 38"/>
            <p:cNvGrpSpPr>
              <a:grpSpLocks/>
            </p:cNvGrpSpPr>
            <p:nvPr/>
          </p:nvGrpSpPr>
          <p:grpSpPr bwMode="auto">
            <a:xfrm>
              <a:off x="2136" y="2940"/>
              <a:ext cx="3452" cy="590"/>
              <a:chOff x="2140" y="3316"/>
              <a:chExt cx="3452" cy="590"/>
            </a:xfrm>
          </p:grpSpPr>
          <p:grpSp>
            <p:nvGrpSpPr>
              <p:cNvPr id="61451" name="Group 15"/>
              <p:cNvGrpSpPr>
                <a:grpSpLocks/>
              </p:cNvGrpSpPr>
              <p:nvPr/>
            </p:nvGrpSpPr>
            <p:grpSpPr bwMode="auto">
              <a:xfrm>
                <a:off x="2144" y="3316"/>
                <a:ext cx="3448" cy="576"/>
                <a:chOff x="2144" y="3316"/>
                <a:chExt cx="3448" cy="576"/>
              </a:xfrm>
            </p:grpSpPr>
            <p:sp>
              <p:nvSpPr>
                <p:cNvPr id="61455" name="Freeform 16"/>
                <p:cNvSpPr>
                  <a:spLocks/>
                </p:cNvSpPr>
                <p:nvPr/>
              </p:nvSpPr>
              <p:spPr bwMode="auto">
                <a:xfrm>
                  <a:off x="2144" y="3316"/>
                  <a:ext cx="3448" cy="576"/>
                </a:xfrm>
                <a:custGeom>
                  <a:avLst/>
                  <a:gdLst>
                    <a:gd name="T0" fmla="*/ 0 w 3448"/>
                    <a:gd name="T1" fmla="*/ 576 h 576"/>
                    <a:gd name="T2" fmla="*/ 340 w 3448"/>
                    <a:gd name="T3" fmla="*/ 8 h 576"/>
                    <a:gd name="T4" fmla="*/ 3112 w 3448"/>
                    <a:gd name="T5" fmla="*/ 0 h 576"/>
                    <a:gd name="T6" fmla="*/ 3448 w 3448"/>
                    <a:gd name="T7" fmla="*/ 572 h 576"/>
                    <a:gd name="T8" fmla="*/ 0 w 3448"/>
                    <a:gd name="T9" fmla="*/ 576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48"/>
                    <a:gd name="T16" fmla="*/ 0 h 576"/>
                    <a:gd name="T17" fmla="*/ 3448 w 3448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48" h="576">
                      <a:moveTo>
                        <a:pt x="0" y="576"/>
                      </a:moveTo>
                      <a:lnTo>
                        <a:pt x="340" y="8"/>
                      </a:lnTo>
                      <a:lnTo>
                        <a:pt x="3112" y="0"/>
                      </a:lnTo>
                      <a:lnTo>
                        <a:pt x="3448" y="572"/>
                      </a:lnTo>
                      <a:lnTo>
                        <a:pt x="0" y="576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5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08" y="3488"/>
                  <a:ext cx="21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FFFFFF"/>
                      </a:solidFill>
                    </a:rPr>
                    <a:t>O-3 Information Systems</a:t>
                  </a:r>
                </a:p>
              </p:txBody>
            </p:sp>
          </p:grpSp>
          <p:grpSp>
            <p:nvGrpSpPr>
              <p:cNvPr id="61452" name="Group 31"/>
              <p:cNvGrpSpPr>
                <a:grpSpLocks/>
              </p:cNvGrpSpPr>
              <p:nvPr/>
            </p:nvGrpSpPr>
            <p:grpSpPr bwMode="auto">
              <a:xfrm>
                <a:off x="2140" y="3733"/>
                <a:ext cx="3452" cy="173"/>
                <a:chOff x="2140" y="3733"/>
                <a:chExt cx="3452" cy="173"/>
              </a:xfrm>
            </p:grpSpPr>
            <p:sp>
              <p:nvSpPr>
                <p:cNvPr id="61453" name="Freeform 32"/>
                <p:cNvSpPr>
                  <a:spLocks/>
                </p:cNvSpPr>
                <p:nvPr/>
              </p:nvSpPr>
              <p:spPr bwMode="auto">
                <a:xfrm>
                  <a:off x="2140" y="3764"/>
                  <a:ext cx="3452" cy="124"/>
                </a:xfrm>
                <a:custGeom>
                  <a:avLst/>
                  <a:gdLst>
                    <a:gd name="T0" fmla="*/ 0 w 3452"/>
                    <a:gd name="T1" fmla="*/ 124 h 124"/>
                    <a:gd name="T2" fmla="*/ 76 w 3452"/>
                    <a:gd name="T3" fmla="*/ 0 h 124"/>
                    <a:gd name="T4" fmla="*/ 3384 w 3452"/>
                    <a:gd name="T5" fmla="*/ 0 h 124"/>
                    <a:gd name="T6" fmla="*/ 3452 w 3452"/>
                    <a:gd name="T7" fmla="*/ 116 h 124"/>
                    <a:gd name="T8" fmla="*/ 0 w 3452"/>
                    <a:gd name="T9" fmla="*/ 124 h 1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52"/>
                    <a:gd name="T16" fmla="*/ 0 h 124"/>
                    <a:gd name="T17" fmla="*/ 3452 w 3452"/>
                    <a:gd name="T18" fmla="*/ 124 h 1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52" h="124">
                      <a:moveTo>
                        <a:pt x="0" y="124"/>
                      </a:moveTo>
                      <a:lnTo>
                        <a:pt x="76" y="0"/>
                      </a:lnTo>
                      <a:lnTo>
                        <a:pt x="3384" y="0"/>
                      </a:lnTo>
                      <a:lnTo>
                        <a:pt x="3452" y="116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6145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99" y="3733"/>
                  <a:ext cx="81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rgbClr val="FF0000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Control Systems</a:t>
                  </a:r>
                </a:p>
              </p:txBody>
            </p:sp>
          </p:grpSp>
        </p:grpSp>
      </p:grpSp>
      <p:grpSp>
        <p:nvGrpSpPr>
          <p:cNvPr id="61443" name="Group 56"/>
          <p:cNvGrpSpPr>
            <a:grpSpLocks/>
          </p:cNvGrpSpPr>
          <p:nvPr/>
        </p:nvGrpSpPr>
        <p:grpSpPr bwMode="auto">
          <a:xfrm>
            <a:off x="7569200" y="533400"/>
            <a:ext cx="1270000" cy="1311275"/>
            <a:chOff x="4768" y="336"/>
            <a:chExt cx="800" cy="826"/>
          </a:xfrm>
        </p:grpSpPr>
        <p:sp>
          <p:nvSpPr>
            <p:cNvPr id="61444" name="Rectangle 57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rgbClr val="B2B2B2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1445" name="Text Box 58"/>
            <p:cNvSpPr txBox="1">
              <a:spLocks noChangeArrowheads="1"/>
            </p:cNvSpPr>
            <p:nvPr/>
          </p:nvSpPr>
          <p:spPr bwMode="auto">
            <a:xfrm>
              <a:off x="4768" y="336"/>
              <a:ext cx="7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800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602911" y="2953048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92647" y="3818101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72129" y="4751984"/>
            <a:ext cx="73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13772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DAE449A1-99E9-4CDD-ABA2-17CBE91232C3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2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Organizational Change and Development is a </a:t>
            </a:r>
            <a:r>
              <a:rPr lang="en-US" altLang="en-US" b="1" i="1" u="sng" dirty="0" smtClean="0">
                <a:solidFill>
                  <a:srgbClr val="FFFF66"/>
                </a:solidFill>
              </a:rPr>
              <a:t>HUGE</a:t>
            </a:r>
            <a:r>
              <a:rPr lang="en-US" altLang="en-US" dirty="0" smtClean="0"/>
              <a:t> concept.</a:t>
            </a:r>
          </a:p>
          <a:p>
            <a:pPr eaLnBrk="1" hangingPunct="1"/>
            <a:r>
              <a:rPr lang="en-US" altLang="en-US" dirty="0" smtClean="0"/>
              <a:t>We are going to look at five critical concepts.</a:t>
            </a:r>
          </a:p>
          <a:p>
            <a:pPr eaLnBrk="1" hangingPunct="1"/>
            <a:r>
              <a:rPr lang="en-US" altLang="en-US" dirty="0" smtClean="0"/>
              <a:t>We will also link this to the critical variables in creating HPOs.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401215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2"/>
          <p:cNvGrpSpPr>
            <a:grpSpLocks/>
          </p:cNvGrpSpPr>
          <p:nvPr/>
        </p:nvGrpSpPr>
        <p:grpSpPr bwMode="auto">
          <a:xfrm>
            <a:off x="1835150" y="1155700"/>
            <a:ext cx="5473700" cy="4546600"/>
            <a:chOff x="2136" y="644"/>
            <a:chExt cx="3448" cy="2864"/>
          </a:xfrm>
        </p:grpSpPr>
        <p:grpSp>
          <p:nvGrpSpPr>
            <p:cNvPr id="62470" name="Group 20"/>
            <p:cNvGrpSpPr>
              <a:grpSpLocks/>
            </p:cNvGrpSpPr>
            <p:nvPr/>
          </p:nvGrpSpPr>
          <p:grpSpPr bwMode="auto">
            <a:xfrm>
              <a:off x="3174" y="1216"/>
              <a:ext cx="1388" cy="568"/>
              <a:chOff x="3174" y="992"/>
              <a:chExt cx="1388" cy="568"/>
            </a:xfrm>
          </p:grpSpPr>
          <p:sp>
            <p:nvSpPr>
              <p:cNvPr id="62483" name="Freeform 3"/>
              <p:cNvSpPr>
                <a:spLocks/>
              </p:cNvSpPr>
              <p:nvPr/>
            </p:nvSpPr>
            <p:spPr bwMode="auto">
              <a:xfrm>
                <a:off x="3174" y="992"/>
                <a:ext cx="1388" cy="568"/>
              </a:xfrm>
              <a:custGeom>
                <a:avLst/>
                <a:gdLst>
                  <a:gd name="T0" fmla="*/ 0 w 1388"/>
                  <a:gd name="T1" fmla="*/ 568 h 568"/>
                  <a:gd name="T2" fmla="*/ 344 w 1388"/>
                  <a:gd name="T3" fmla="*/ 0 h 568"/>
                  <a:gd name="T4" fmla="*/ 1044 w 1388"/>
                  <a:gd name="T5" fmla="*/ 0 h 568"/>
                  <a:gd name="T6" fmla="*/ 1388 w 1388"/>
                  <a:gd name="T7" fmla="*/ 568 h 568"/>
                  <a:gd name="T8" fmla="*/ 0 w 1388"/>
                  <a:gd name="T9" fmla="*/ 568 h 5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8"/>
                  <a:gd name="T16" fmla="*/ 0 h 568"/>
                  <a:gd name="T17" fmla="*/ 1388 w 1388"/>
                  <a:gd name="T18" fmla="*/ 568 h 5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8" h="568">
                    <a:moveTo>
                      <a:pt x="0" y="568"/>
                    </a:moveTo>
                    <a:lnTo>
                      <a:pt x="344" y="0"/>
                    </a:lnTo>
                    <a:lnTo>
                      <a:pt x="1044" y="0"/>
                    </a:lnTo>
                    <a:lnTo>
                      <a:pt x="138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2484" name="Text Box 5"/>
              <p:cNvSpPr txBox="1">
                <a:spLocks noChangeArrowheads="1"/>
              </p:cNvSpPr>
              <p:nvPr/>
            </p:nvSpPr>
            <p:spPr bwMode="auto">
              <a:xfrm>
                <a:off x="3304" y="1074"/>
                <a:ext cx="112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P-4 Group Dynamics</a:t>
                </a:r>
              </a:p>
            </p:txBody>
          </p:sp>
        </p:grpSp>
        <p:grpSp>
          <p:nvGrpSpPr>
            <p:cNvPr id="62471" name="Group 21"/>
            <p:cNvGrpSpPr>
              <a:grpSpLocks/>
            </p:cNvGrpSpPr>
            <p:nvPr/>
          </p:nvGrpSpPr>
          <p:grpSpPr bwMode="auto">
            <a:xfrm>
              <a:off x="2830" y="1792"/>
              <a:ext cx="2076" cy="576"/>
              <a:chOff x="2830" y="1792"/>
              <a:chExt cx="2076" cy="576"/>
            </a:xfrm>
          </p:grpSpPr>
          <p:sp>
            <p:nvSpPr>
              <p:cNvPr id="62481" name="Freeform 2"/>
              <p:cNvSpPr>
                <a:spLocks/>
              </p:cNvSpPr>
              <p:nvPr/>
            </p:nvSpPr>
            <p:spPr bwMode="auto">
              <a:xfrm>
                <a:off x="2830" y="1792"/>
                <a:ext cx="2076" cy="576"/>
              </a:xfrm>
              <a:custGeom>
                <a:avLst/>
                <a:gdLst>
                  <a:gd name="T0" fmla="*/ 0 w 2076"/>
                  <a:gd name="T1" fmla="*/ 576 h 576"/>
                  <a:gd name="T2" fmla="*/ 348 w 2076"/>
                  <a:gd name="T3" fmla="*/ 0 h 576"/>
                  <a:gd name="T4" fmla="*/ 1732 w 2076"/>
                  <a:gd name="T5" fmla="*/ 0 h 576"/>
                  <a:gd name="T6" fmla="*/ 2076 w 2076"/>
                  <a:gd name="T7" fmla="*/ 572 h 576"/>
                  <a:gd name="T8" fmla="*/ 0 w 2076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6"/>
                  <a:gd name="T16" fmla="*/ 0 h 576"/>
                  <a:gd name="T17" fmla="*/ 2076 w 2076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6" h="576">
                    <a:moveTo>
                      <a:pt x="0" y="576"/>
                    </a:moveTo>
                    <a:lnTo>
                      <a:pt x="348" y="0"/>
                    </a:lnTo>
                    <a:lnTo>
                      <a:pt x="1732" y="0"/>
                    </a:lnTo>
                    <a:lnTo>
                      <a:pt x="2076" y="572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2482" name="Text Box 6"/>
              <p:cNvSpPr txBox="1">
                <a:spLocks noChangeArrowheads="1"/>
              </p:cNvSpPr>
              <p:nvPr/>
            </p:nvSpPr>
            <p:spPr bwMode="auto">
              <a:xfrm>
                <a:off x="3192" y="1878"/>
                <a:ext cx="135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I-4 Interpersonal Behavior</a:t>
                </a:r>
              </a:p>
            </p:txBody>
          </p:sp>
        </p:grpSp>
        <p:grpSp>
          <p:nvGrpSpPr>
            <p:cNvPr id="62472" name="Group 7"/>
            <p:cNvGrpSpPr>
              <a:grpSpLocks/>
            </p:cNvGrpSpPr>
            <p:nvPr/>
          </p:nvGrpSpPr>
          <p:grpSpPr bwMode="auto">
            <a:xfrm>
              <a:off x="2478" y="2364"/>
              <a:ext cx="2772" cy="572"/>
              <a:chOff x="2482" y="2548"/>
              <a:chExt cx="2772" cy="572"/>
            </a:xfrm>
          </p:grpSpPr>
          <p:sp>
            <p:nvSpPr>
              <p:cNvPr id="62479" name="Freeform 8"/>
              <p:cNvSpPr>
                <a:spLocks/>
              </p:cNvSpPr>
              <p:nvPr/>
            </p:nvSpPr>
            <p:spPr bwMode="auto">
              <a:xfrm>
                <a:off x="2482" y="2548"/>
                <a:ext cx="2772" cy="572"/>
              </a:xfrm>
              <a:custGeom>
                <a:avLst/>
                <a:gdLst>
                  <a:gd name="T0" fmla="*/ 0 w 2772"/>
                  <a:gd name="T1" fmla="*/ 572 h 572"/>
                  <a:gd name="T2" fmla="*/ 348 w 2772"/>
                  <a:gd name="T3" fmla="*/ 0 h 572"/>
                  <a:gd name="T4" fmla="*/ 2428 w 2772"/>
                  <a:gd name="T5" fmla="*/ 0 h 572"/>
                  <a:gd name="T6" fmla="*/ 2772 w 2772"/>
                  <a:gd name="T7" fmla="*/ 568 h 572"/>
                  <a:gd name="T8" fmla="*/ 0 w 2772"/>
                  <a:gd name="T9" fmla="*/ 572 h 5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2"/>
                  <a:gd name="T16" fmla="*/ 0 h 572"/>
                  <a:gd name="T17" fmla="*/ 2772 w 2772"/>
                  <a:gd name="T18" fmla="*/ 572 h 5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2" h="572">
                    <a:moveTo>
                      <a:pt x="0" y="572"/>
                    </a:moveTo>
                    <a:lnTo>
                      <a:pt x="348" y="0"/>
                    </a:lnTo>
                    <a:lnTo>
                      <a:pt x="2428" y="0"/>
                    </a:lnTo>
                    <a:lnTo>
                      <a:pt x="2772" y="568"/>
                    </a:lnTo>
                    <a:lnTo>
                      <a:pt x="0" y="572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2480" name="Text Box 9"/>
              <p:cNvSpPr txBox="1">
                <a:spLocks noChangeArrowheads="1"/>
              </p:cNvSpPr>
              <p:nvPr/>
            </p:nvSpPr>
            <p:spPr bwMode="auto">
              <a:xfrm>
                <a:off x="2872" y="2719"/>
                <a:ext cx="19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T-4 Authority Dynamics</a:t>
                </a:r>
              </a:p>
            </p:txBody>
          </p:sp>
        </p:grpSp>
        <p:grpSp>
          <p:nvGrpSpPr>
            <p:cNvPr id="62473" name="Group 10"/>
            <p:cNvGrpSpPr>
              <a:grpSpLocks/>
            </p:cNvGrpSpPr>
            <p:nvPr/>
          </p:nvGrpSpPr>
          <p:grpSpPr bwMode="auto">
            <a:xfrm>
              <a:off x="2136" y="2932"/>
              <a:ext cx="3448" cy="576"/>
              <a:chOff x="2144" y="3316"/>
              <a:chExt cx="3448" cy="576"/>
            </a:xfrm>
          </p:grpSpPr>
          <p:sp>
            <p:nvSpPr>
              <p:cNvPr id="62477" name="Freeform 11"/>
              <p:cNvSpPr>
                <a:spLocks/>
              </p:cNvSpPr>
              <p:nvPr/>
            </p:nvSpPr>
            <p:spPr bwMode="auto">
              <a:xfrm>
                <a:off x="2144" y="3316"/>
                <a:ext cx="3448" cy="576"/>
              </a:xfrm>
              <a:custGeom>
                <a:avLst/>
                <a:gdLst>
                  <a:gd name="T0" fmla="*/ 0 w 3448"/>
                  <a:gd name="T1" fmla="*/ 576 h 576"/>
                  <a:gd name="T2" fmla="*/ 340 w 3448"/>
                  <a:gd name="T3" fmla="*/ 8 h 576"/>
                  <a:gd name="T4" fmla="*/ 3112 w 3448"/>
                  <a:gd name="T5" fmla="*/ 0 h 576"/>
                  <a:gd name="T6" fmla="*/ 3448 w 3448"/>
                  <a:gd name="T7" fmla="*/ 572 h 576"/>
                  <a:gd name="T8" fmla="*/ 0 w 3448"/>
                  <a:gd name="T9" fmla="*/ 576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8"/>
                  <a:gd name="T16" fmla="*/ 0 h 576"/>
                  <a:gd name="T17" fmla="*/ 3448 w 3448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8" h="576">
                    <a:moveTo>
                      <a:pt x="0" y="576"/>
                    </a:moveTo>
                    <a:lnTo>
                      <a:pt x="340" y="8"/>
                    </a:lnTo>
                    <a:lnTo>
                      <a:pt x="3112" y="0"/>
                    </a:lnTo>
                    <a:lnTo>
                      <a:pt x="3448" y="572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2478" name="Text Box 12"/>
              <p:cNvSpPr txBox="1">
                <a:spLocks noChangeArrowheads="1"/>
              </p:cNvSpPr>
              <p:nvPr/>
            </p:nvSpPr>
            <p:spPr bwMode="auto">
              <a:xfrm>
                <a:off x="2808" y="3488"/>
                <a:ext cx="21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O-4 Control Systems</a:t>
                </a:r>
              </a:p>
            </p:txBody>
          </p:sp>
        </p:grpSp>
        <p:grpSp>
          <p:nvGrpSpPr>
            <p:cNvPr id="62474" name="Group 19"/>
            <p:cNvGrpSpPr>
              <a:grpSpLocks/>
            </p:cNvGrpSpPr>
            <p:nvPr/>
          </p:nvGrpSpPr>
          <p:grpSpPr bwMode="auto">
            <a:xfrm>
              <a:off x="3424" y="644"/>
              <a:ext cx="872" cy="568"/>
              <a:chOff x="3432" y="248"/>
              <a:chExt cx="872" cy="568"/>
            </a:xfrm>
          </p:grpSpPr>
          <p:sp>
            <p:nvSpPr>
              <p:cNvPr id="62475" name="Freeform 4"/>
              <p:cNvSpPr>
                <a:spLocks/>
              </p:cNvSpPr>
              <p:nvPr/>
            </p:nvSpPr>
            <p:spPr bwMode="auto">
              <a:xfrm>
                <a:off x="3514" y="248"/>
                <a:ext cx="708" cy="568"/>
              </a:xfrm>
              <a:custGeom>
                <a:avLst/>
                <a:gdLst>
                  <a:gd name="T0" fmla="*/ 0 w 708"/>
                  <a:gd name="T1" fmla="*/ 568 h 568"/>
                  <a:gd name="T2" fmla="*/ 356 w 708"/>
                  <a:gd name="T3" fmla="*/ 0 h 568"/>
                  <a:gd name="T4" fmla="*/ 708 w 708"/>
                  <a:gd name="T5" fmla="*/ 564 h 568"/>
                  <a:gd name="T6" fmla="*/ 0 w 708"/>
                  <a:gd name="T7" fmla="*/ 568 h 5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8"/>
                  <a:gd name="T13" fmla="*/ 0 h 568"/>
                  <a:gd name="T14" fmla="*/ 708 w 708"/>
                  <a:gd name="T15" fmla="*/ 568 h 5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8" h="568">
                    <a:moveTo>
                      <a:pt x="0" y="568"/>
                    </a:moveTo>
                    <a:lnTo>
                      <a:pt x="356" y="0"/>
                    </a:lnTo>
                    <a:lnTo>
                      <a:pt x="708" y="564"/>
                    </a:lnTo>
                    <a:lnTo>
                      <a:pt x="0" y="5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DCAC"/>
                  </a:gs>
                  <a:gs pos="11501">
                    <a:srgbClr val="C7AC4C"/>
                  </a:gs>
                  <a:gs pos="27499">
                    <a:srgbClr val="E6D78A"/>
                  </a:gs>
                  <a:gs pos="35001">
                    <a:srgbClr val="C7AC4C"/>
                  </a:gs>
                  <a:gs pos="44000">
                    <a:srgbClr val="E6D78A"/>
                  </a:gs>
                  <a:gs pos="50000">
                    <a:srgbClr val="E6DCAC"/>
                  </a:gs>
                  <a:gs pos="56000">
                    <a:srgbClr val="E6D78A"/>
                  </a:gs>
                  <a:gs pos="64999">
                    <a:srgbClr val="C7AC4C"/>
                  </a:gs>
                  <a:gs pos="72501">
                    <a:srgbClr val="E6D78A"/>
                  </a:gs>
                  <a:gs pos="88499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/>
              </a:p>
            </p:txBody>
          </p:sp>
          <p:sp>
            <p:nvSpPr>
              <p:cNvPr id="62476" name="Text Box 13"/>
              <p:cNvSpPr txBox="1">
                <a:spLocks noChangeArrowheads="1"/>
              </p:cNvSpPr>
              <p:nvPr/>
            </p:nvSpPr>
            <p:spPr bwMode="auto">
              <a:xfrm>
                <a:off x="3432" y="504"/>
                <a:ext cx="8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rgbClr val="FF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solidFill>
                      <a:srgbClr val="000000"/>
                    </a:solidFill>
                  </a:rPr>
                  <a:t>HPO</a:t>
                </a:r>
                <a:endParaRPr lang="en-US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2467" name="Group 23"/>
          <p:cNvGrpSpPr>
            <a:grpSpLocks/>
          </p:cNvGrpSpPr>
          <p:nvPr/>
        </p:nvGrpSpPr>
        <p:grpSpPr bwMode="auto">
          <a:xfrm>
            <a:off x="7581900" y="546100"/>
            <a:ext cx="1257300" cy="1311275"/>
            <a:chOff x="4776" y="344"/>
            <a:chExt cx="792" cy="826"/>
          </a:xfrm>
        </p:grpSpPr>
        <p:sp>
          <p:nvSpPr>
            <p:cNvPr id="62468" name="Rectangle 24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2469" name="Text Box 25"/>
            <p:cNvSpPr txBox="1">
              <a:spLocks noChangeArrowheads="1"/>
            </p:cNvSpPr>
            <p:nvPr/>
          </p:nvSpPr>
          <p:spPr bwMode="auto">
            <a:xfrm>
              <a:off x="4784" y="344"/>
              <a:ext cx="7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8000"/>
                <a:t>4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2911" y="2953048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92647" y="3818101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rgbClr val="000000">
                        <a:tint val="70000"/>
                        <a:satMod val="200000"/>
                      </a:srgbClr>
                    </a:gs>
                    <a:gs pos="40000">
                      <a:srgbClr val="000000">
                        <a:tint val="90000"/>
                        <a:satMod val="130000"/>
                      </a:srgbClr>
                    </a:gs>
                    <a:gs pos="50000">
                      <a:srgbClr val="000000">
                        <a:tint val="90000"/>
                        <a:satMod val="130000"/>
                      </a:srgbClr>
                    </a:gs>
                    <a:gs pos="68000">
                      <a:srgbClr val="000000">
                        <a:tint val="90000"/>
                        <a:satMod val="130000"/>
                      </a:srgbClr>
                    </a:gs>
                    <a:gs pos="100000">
                      <a:srgbClr val="000000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2129" y="4751984"/>
            <a:ext cx="73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Bodoni MT Black" panose="02070A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497291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 descr="Slid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 descr="Slid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5" descr="Slid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/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/>
            <a:endParaRPr lang="en-US"/>
          </a:p>
        </p:txBody>
      </p: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266700" y="241300"/>
            <a:ext cx="736600" cy="747713"/>
            <a:chOff x="4768" y="352"/>
            <a:chExt cx="800" cy="792"/>
          </a:xfrm>
        </p:grpSpPr>
        <p:sp>
          <p:nvSpPr>
            <p:cNvPr id="63514" name="Rectangle 9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rgbClr val="008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63515" name="Text Box 10"/>
            <p:cNvSpPr txBox="1">
              <a:spLocks noChangeArrowheads="1"/>
            </p:cNvSpPr>
            <p:nvPr/>
          </p:nvSpPr>
          <p:spPr bwMode="auto">
            <a:xfrm>
              <a:off x="4768" y="352"/>
              <a:ext cx="784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63497" name="Group 11"/>
          <p:cNvGrpSpPr>
            <a:grpSpLocks/>
          </p:cNvGrpSpPr>
          <p:nvPr/>
        </p:nvGrpSpPr>
        <p:grpSpPr bwMode="auto">
          <a:xfrm>
            <a:off x="8115300" y="279400"/>
            <a:ext cx="723900" cy="747713"/>
            <a:chOff x="4768" y="336"/>
            <a:chExt cx="800" cy="808"/>
          </a:xfrm>
        </p:grpSpPr>
        <p:sp>
          <p:nvSpPr>
            <p:cNvPr id="63512" name="Rectangle 12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3513" name="Text Box 13"/>
            <p:cNvSpPr txBox="1">
              <a:spLocks noChangeArrowheads="1"/>
            </p:cNvSpPr>
            <p:nvPr/>
          </p:nvSpPr>
          <p:spPr bwMode="auto">
            <a:xfrm>
              <a:off x="4768" y="336"/>
              <a:ext cx="784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3498" name="Group 14"/>
          <p:cNvGrpSpPr>
            <a:grpSpLocks/>
          </p:cNvGrpSpPr>
          <p:nvPr/>
        </p:nvGrpSpPr>
        <p:grpSpPr bwMode="auto">
          <a:xfrm>
            <a:off x="342900" y="3651250"/>
            <a:ext cx="755650" cy="760413"/>
            <a:chOff x="4768" y="336"/>
            <a:chExt cx="800" cy="808"/>
          </a:xfrm>
        </p:grpSpPr>
        <p:sp>
          <p:nvSpPr>
            <p:cNvPr id="63510" name="Rectangle 15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rgbClr val="B2B2B2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3511" name="Text Box 16"/>
            <p:cNvSpPr txBox="1">
              <a:spLocks noChangeArrowheads="1"/>
            </p:cNvSpPr>
            <p:nvPr/>
          </p:nvSpPr>
          <p:spPr bwMode="auto">
            <a:xfrm>
              <a:off x="4768" y="336"/>
              <a:ext cx="785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63499" name="Group 17"/>
          <p:cNvGrpSpPr>
            <a:grpSpLocks/>
          </p:cNvGrpSpPr>
          <p:nvPr/>
        </p:nvGrpSpPr>
        <p:grpSpPr bwMode="auto">
          <a:xfrm>
            <a:off x="8166100" y="3625850"/>
            <a:ext cx="749300" cy="749300"/>
            <a:chOff x="4776" y="344"/>
            <a:chExt cx="792" cy="800"/>
          </a:xfrm>
        </p:grpSpPr>
        <p:sp>
          <p:nvSpPr>
            <p:cNvPr id="63508" name="Rectangle 18"/>
            <p:cNvSpPr>
              <a:spLocks noChangeArrowheads="1"/>
            </p:cNvSpPr>
            <p:nvPr/>
          </p:nvSpPr>
          <p:spPr bwMode="auto">
            <a:xfrm>
              <a:off x="4776" y="376"/>
              <a:ext cx="792" cy="76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63509" name="Text Box 19"/>
            <p:cNvSpPr txBox="1">
              <a:spLocks noChangeArrowheads="1"/>
            </p:cNvSpPr>
            <p:nvPr/>
          </p:nvSpPr>
          <p:spPr bwMode="auto">
            <a:xfrm>
              <a:off x="4784" y="344"/>
              <a:ext cx="784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/>
                <a:t>4</a:t>
              </a:r>
            </a:p>
          </p:txBody>
        </p:sp>
      </p:grpSp>
      <p:grpSp>
        <p:nvGrpSpPr>
          <p:cNvPr id="63500" name="Group 21"/>
          <p:cNvGrpSpPr>
            <a:grpSpLocks/>
          </p:cNvGrpSpPr>
          <p:nvPr/>
        </p:nvGrpSpPr>
        <p:grpSpPr bwMode="auto">
          <a:xfrm>
            <a:off x="3340100" y="2524125"/>
            <a:ext cx="2489200" cy="2339975"/>
            <a:chOff x="768" y="960"/>
            <a:chExt cx="2112" cy="2352"/>
          </a:xfrm>
        </p:grpSpPr>
        <p:sp>
          <p:nvSpPr>
            <p:cNvPr id="63503" name="Line 22"/>
            <p:cNvSpPr>
              <a:spLocks noChangeShapeType="1"/>
            </p:cNvSpPr>
            <p:nvPr/>
          </p:nvSpPr>
          <p:spPr bwMode="auto">
            <a:xfrm>
              <a:off x="768" y="2928"/>
              <a:ext cx="15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63504" name="Line 23"/>
            <p:cNvSpPr>
              <a:spLocks noChangeShapeType="1"/>
            </p:cNvSpPr>
            <p:nvPr/>
          </p:nvSpPr>
          <p:spPr bwMode="auto">
            <a:xfrm flipH="1" flipV="1">
              <a:off x="1872" y="960"/>
              <a:ext cx="48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63505" name="Line 24"/>
            <p:cNvSpPr>
              <a:spLocks noChangeShapeType="1"/>
            </p:cNvSpPr>
            <p:nvPr/>
          </p:nvSpPr>
          <p:spPr bwMode="auto">
            <a:xfrm flipV="1">
              <a:off x="2352" y="2688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63506" name="Freeform 25"/>
            <p:cNvSpPr>
              <a:spLocks/>
            </p:cNvSpPr>
            <p:nvPr/>
          </p:nvSpPr>
          <p:spPr bwMode="auto">
            <a:xfrm>
              <a:off x="768" y="960"/>
              <a:ext cx="1584" cy="2352"/>
            </a:xfrm>
            <a:custGeom>
              <a:avLst/>
              <a:gdLst>
                <a:gd name="T0" fmla="*/ 0 w 1584"/>
                <a:gd name="T1" fmla="*/ 1968 h 2352"/>
                <a:gd name="T2" fmla="*/ 1584 w 1584"/>
                <a:gd name="T3" fmla="*/ 2352 h 2352"/>
                <a:gd name="T4" fmla="*/ 1104 w 1584"/>
                <a:gd name="T5" fmla="*/ 0 h 2352"/>
                <a:gd name="T6" fmla="*/ 0 w 1584"/>
                <a:gd name="T7" fmla="*/ 1968 h 2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4"/>
                <a:gd name="T13" fmla="*/ 0 h 2352"/>
                <a:gd name="T14" fmla="*/ 1584 w 1584"/>
                <a:gd name="T15" fmla="*/ 2352 h 2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4" h="2352">
                  <a:moveTo>
                    <a:pt x="0" y="1968"/>
                  </a:moveTo>
                  <a:lnTo>
                    <a:pt x="1584" y="2352"/>
                  </a:lnTo>
                  <a:lnTo>
                    <a:pt x="1104" y="0"/>
                  </a:lnTo>
                  <a:lnTo>
                    <a:pt x="0" y="1968"/>
                  </a:lnTo>
                  <a:close/>
                </a:path>
              </a:pathLst>
            </a:custGeom>
            <a:gradFill rotWithShape="1">
              <a:gsLst>
                <a:gs pos="0">
                  <a:srgbClr val="6699FF"/>
                </a:gs>
                <a:gs pos="100000">
                  <a:srgbClr val="0033C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63507" name="Freeform 26"/>
            <p:cNvSpPr>
              <a:spLocks/>
            </p:cNvSpPr>
            <p:nvPr/>
          </p:nvSpPr>
          <p:spPr bwMode="auto">
            <a:xfrm>
              <a:off x="1872" y="960"/>
              <a:ext cx="1008" cy="2352"/>
            </a:xfrm>
            <a:custGeom>
              <a:avLst/>
              <a:gdLst>
                <a:gd name="T0" fmla="*/ 0 w 1008"/>
                <a:gd name="T1" fmla="*/ 0 h 2352"/>
                <a:gd name="T2" fmla="*/ 480 w 1008"/>
                <a:gd name="T3" fmla="*/ 2352 h 2352"/>
                <a:gd name="T4" fmla="*/ 1008 w 1008"/>
                <a:gd name="T5" fmla="*/ 1728 h 2352"/>
                <a:gd name="T6" fmla="*/ 0 w 1008"/>
                <a:gd name="T7" fmla="*/ 0 h 2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2352"/>
                <a:gd name="T14" fmla="*/ 1008 w 1008"/>
                <a:gd name="T15" fmla="*/ 2352 h 2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2352">
                  <a:moveTo>
                    <a:pt x="0" y="0"/>
                  </a:moveTo>
                  <a:lnTo>
                    <a:pt x="480" y="2352"/>
                  </a:lnTo>
                  <a:lnTo>
                    <a:pt x="1008" y="1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n-US"/>
            </a:p>
          </p:txBody>
        </p:sp>
      </p:grpSp>
      <p:sp>
        <p:nvSpPr>
          <p:cNvPr id="63501" name="Text Box 27"/>
          <p:cNvSpPr txBox="1">
            <a:spLocks noChangeArrowheads="1"/>
          </p:cNvSpPr>
          <p:nvPr/>
        </p:nvSpPr>
        <p:spPr bwMode="auto">
          <a:xfrm rot="524404">
            <a:off x="3624263" y="3648075"/>
            <a:ext cx="150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FF"/>
                </a:solidFill>
                <a:latin typeface="Bodoni MT Black" pitchFamily="18" charset="0"/>
              </a:rPr>
              <a:t>TLM</a:t>
            </a:r>
          </a:p>
        </p:txBody>
      </p:sp>
      <p:sp>
        <p:nvSpPr>
          <p:cNvPr id="63502" name="Rectangle 1"/>
          <p:cNvSpPr>
            <a:spLocks noChangeArrowheads="1"/>
          </p:cNvSpPr>
          <p:nvPr/>
        </p:nvSpPr>
        <p:spPr bwMode="auto">
          <a:xfrm>
            <a:off x="0" y="6611938"/>
            <a:ext cx="3213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en-US" sz="1000">
                <a:solidFill>
                  <a:srgbClr val="333399"/>
                </a:solidFill>
              </a:rPr>
              <a:t>©  2011  Robert C. Ginnett, Ph.D..  All rights reserved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59096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dirty="0" err="1" smtClean="0"/>
              <a:t>Avoir</a:t>
            </a:r>
            <a:r>
              <a:rPr lang="en-US" sz="4000" b="1" i="1" dirty="0" smtClean="0"/>
              <a:t> </a:t>
            </a:r>
            <a:r>
              <a:rPr lang="en-US" sz="4000" b="1" i="1" dirty="0" err="1"/>
              <a:t>l</a:t>
            </a:r>
            <a:r>
              <a:rPr lang="en-US" sz="4000" b="1" i="1" dirty="0" err="1" smtClean="0"/>
              <a:t>'esprit</a:t>
            </a:r>
            <a:r>
              <a:rPr lang="en-US" sz="4000" b="1" i="1" dirty="0" smtClean="0"/>
              <a:t> de </a:t>
            </a:r>
            <a:r>
              <a:rPr lang="en-US" sz="4000" b="1" i="1" dirty="0" err="1" smtClean="0"/>
              <a:t>l'escalier</a:t>
            </a:r>
            <a:endParaRPr lang="en-US" sz="4000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1362456" y="1634971"/>
            <a:ext cx="6933819" cy="1693445"/>
            <a:chOff x="790956" y="1482571"/>
            <a:chExt cx="6933819" cy="1693445"/>
          </a:xfrm>
        </p:grpSpPr>
        <p:sp>
          <p:nvSpPr>
            <p:cNvPr id="14" name="TextBox 13"/>
            <p:cNvSpPr txBox="1"/>
            <p:nvPr/>
          </p:nvSpPr>
          <p:spPr>
            <a:xfrm>
              <a:off x="2695575" y="1744517"/>
              <a:ext cx="50292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robert@ginnettleadership.com</a:t>
              </a:r>
            </a:p>
            <a:p>
              <a:r>
                <a:rPr lang="en-US" sz="2800" dirty="0"/>
                <a:t>719 440-5560</a:t>
              </a:r>
            </a:p>
          </p:txBody>
        </p:sp>
        <p:pic>
          <p:nvPicPr>
            <p:cNvPr id="19" name="Picture 18" descr="Robert Reunion Pic 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0956" y="1482571"/>
              <a:ext cx="1228344" cy="1693445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05247" y="4043660"/>
            <a:ext cx="7943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www.GinnettLeadership.com</a:t>
            </a:r>
          </a:p>
        </p:txBody>
      </p:sp>
    </p:spTree>
    <p:extLst>
      <p:ext uri="{BB962C8B-B14F-4D97-AF65-F5344CB8AC3E}">
        <p14:creationId xmlns:p14="http://schemas.microsoft.com/office/powerpoint/2010/main" val="1720547399"/>
      </p:ext>
    </p:extLst>
  </p:cSld>
  <p:clrMapOvr>
    <a:masterClrMapping/>
  </p:clrMapOvr>
  <p:transition xmlns:p14="http://schemas.microsoft.com/office/powerpoint/2010/main" spd="slow">
    <p:cover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D2E24CFB-A6FB-4D22-8371-26AF8CC63ABA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3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Concept One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1953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sigmoid curve.</a:t>
            </a:r>
          </a:p>
          <a:p>
            <a:pPr eaLnBrk="1" hangingPunct="1"/>
            <a:r>
              <a:rPr lang="en-US" altLang="en-US" smtClean="0"/>
              <a:t>Charles Handy</a:t>
            </a:r>
          </a:p>
        </p:txBody>
      </p:sp>
      <p:grpSp>
        <p:nvGrpSpPr>
          <p:cNvPr id="16389" name="Group 6"/>
          <p:cNvGrpSpPr>
            <a:grpSpLocks/>
          </p:cNvGrpSpPr>
          <p:nvPr/>
        </p:nvGrpSpPr>
        <p:grpSpPr bwMode="auto">
          <a:xfrm>
            <a:off x="2951163" y="1736725"/>
            <a:ext cx="4495800" cy="3670300"/>
            <a:chOff x="1008" y="965"/>
            <a:chExt cx="4032" cy="2979"/>
          </a:xfrm>
        </p:grpSpPr>
        <p:sp>
          <p:nvSpPr>
            <p:cNvPr id="15366" name="Freeform 7"/>
            <p:cNvSpPr>
              <a:spLocks/>
            </p:cNvSpPr>
            <p:nvPr/>
          </p:nvSpPr>
          <p:spPr bwMode="auto">
            <a:xfrm>
              <a:off x="1872" y="965"/>
              <a:ext cx="3168" cy="2971"/>
            </a:xfrm>
            <a:custGeom>
              <a:avLst/>
              <a:gdLst>
                <a:gd name="T0" fmla="*/ 0 w 3168"/>
                <a:gd name="T1" fmla="*/ 2971 h 2971"/>
                <a:gd name="T2" fmla="*/ 312 w 3168"/>
                <a:gd name="T3" fmla="*/ 2865 h 2971"/>
                <a:gd name="T4" fmla="*/ 528 w 3168"/>
                <a:gd name="T5" fmla="*/ 2683 h 2971"/>
                <a:gd name="T6" fmla="*/ 768 w 3168"/>
                <a:gd name="T7" fmla="*/ 2251 h 2971"/>
                <a:gd name="T8" fmla="*/ 912 w 3168"/>
                <a:gd name="T9" fmla="*/ 1771 h 2971"/>
                <a:gd name="T10" fmla="*/ 1056 w 3168"/>
                <a:gd name="T11" fmla="*/ 1051 h 2971"/>
                <a:gd name="T12" fmla="*/ 1200 w 3168"/>
                <a:gd name="T13" fmla="*/ 523 h 2971"/>
                <a:gd name="T14" fmla="*/ 1440 w 3168"/>
                <a:gd name="T15" fmla="*/ 235 h 2971"/>
                <a:gd name="T16" fmla="*/ 1606 w 3168"/>
                <a:gd name="T17" fmla="*/ 120 h 2971"/>
                <a:gd name="T18" fmla="*/ 1801 w 3168"/>
                <a:gd name="T19" fmla="*/ 52 h 2971"/>
                <a:gd name="T20" fmla="*/ 2018 w 3168"/>
                <a:gd name="T21" fmla="*/ 7 h 2971"/>
                <a:gd name="T22" fmla="*/ 2190 w 3168"/>
                <a:gd name="T23" fmla="*/ 7 h 2971"/>
                <a:gd name="T24" fmla="*/ 2250 w 3168"/>
                <a:gd name="T25" fmla="*/ 7 h 2971"/>
                <a:gd name="T26" fmla="*/ 2400 w 3168"/>
                <a:gd name="T27" fmla="*/ 43 h 2971"/>
                <a:gd name="T28" fmla="*/ 2691 w 3168"/>
                <a:gd name="T29" fmla="*/ 157 h 2971"/>
                <a:gd name="T30" fmla="*/ 2880 w 3168"/>
                <a:gd name="T31" fmla="*/ 331 h 2971"/>
                <a:gd name="T32" fmla="*/ 3024 w 3168"/>
                <a:gd name="T33" fmla="*/ 571 h 2971"/>
                <a:gd name="T34" fmla="*/ 3168 w 3168"/>
                <a:gd name="T35" fmla="*/ 859 h 29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68"/>
                <a:gd name="T55" fmla="*/ 0 h 2971"/>
                <a:gd name="T56" fmla="*/ 3168 w 3168"/>
                <a:gd name="T57" fmla="*/ 2971 h 29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68" h="2971">
                  <a:moveTo>
                    <a:pt x="0" y="2971"/>
                  </a:moveTo>
                  <a:cubicBezTo>
                    <a:pt x="52" y="2953"/>
                    <a:pt x="224" y="2913"/>
                    <a:pt x="312" y="2865"/>
                  </a:cubicBezTo>
                  <a:cubicBezTo>
                    <a:pt x="400" y="2817"/>
                    <a:pt x="452" y="2785"/>
                    <a:pt x="528" y="2683"/>
                  </a:cubicBezTo>
                  <a:cubicBezTo>
                    <a:pt x="604" y="2581"/>
                    <a:pt x="704" y="2403"/>
                    <a:pt x="768" y="2251"/>
                  </a:cubicBezTo>
                  <a:cubicBezTo>
                    <a:pt x="832" y="2099"/>
                    <a:pt x="864" y="1971"/>
                    <a:pt x="912" y="1771"/>
                  </a:cubicBezTo>
                  <a:cubicBezTo>
                    <a:pt x="960" y="1571"/>
                    <a:pt x="1008" y="1259"/>
                    <a:pt x="1056" y="1051"/>
                  </a:cubicBezTo>
                  <a:cubicBezTo>
                    <a:pt x="1104" y="843"/>
                    <a:pt x="1136" y="659"/>
                    <a:pt x="1200" y="523"/>
                  </a:cubicBezTo>
                  <a:cubicBezTo>
                    <a:pt x="1264" y="387"/>
                    <a:pt x="1372" y="302"/>
                    <a:pt x="1440" y="235"/>
                  </a:cubicBezTo>
                  <a:cubicBezTo>
                    <a:pt x="1508" y="168"/>
                    <a:pt x="1546" y="150"/>
                    <a:pt x="1606" y="120"/>
                  </a:cubicBezTo>
                  <a:cubicBezTo>
                    <a:pt x="1666" y="90"/>
                    <a:pt x="1732" y="71"/>
                    <a:pt x="1801" y="52"/>
                  </a:cubicBezTo>
                  <a:cubicBezTo>
                    <a:pt x="1870" y="33"/>
                    <a:pt x="1953" y="14"/>
                    <a:pt x="2018" y="7"/>
                  </a:cubicBezTo>
                  <a:cubicBezTo>
                    <a:pt x="2083" y="0"/>
                    <a:pt x="2151" y="7"/>
                    <a:pt x="2190" y="7"/>
                  </a:cubicBezTo>
                  <a:cubicBezTo>
                    <a:pt x="2229" y="7"/>
                    <a:pt x="2215" y="1"/>
                    <a:pt x="2250" y="7"/>
                  </a:cubicBezTo>
                  <a:cubicBezTo>
                    <a:pt x="2285" y="13"/>
                    <a:pt x="2327" y="18"/>
                    <a:pt x="2400" y="43"/>
                  </a:cubicBezTo>
                  <a:cubicBezTo>
                    <a:pt x="2473" y="68"/>
                    <a:pt x="2611" y="109"/>
                    <a:pt x="2691" y="157"/>
                  </a:cubicBezTo>
                  <a:cubicBezTo>
                    <a:pt x="2771" y="205"/>
                    <a:pt x="2825" y="262"/>
                    <a:pt x="2880" y="331"/>
                  </a:cubicBezTo>
                  <a:cubicBezTo>
                    <a:pt x="2935" y="400"/>
                    <a:pt x="2976" y="483"/>
                    <a:pt x="3024" y="571"/>
                  </a:cubicBezTo>
                  <a:cubicBezTo>
                    <a:pt x="3072" y="659"/>
                    <a:pt x="3144" y="811"/>
                    <a:pt x="3168" y="859"/>
                  </a:cubicBezTo>
                </a:path>
              </a:pathLst>
            </a:cu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67" name="Freeform 8"/>
            <p:cNvSpPr>
              <a:spLocks/>
            </p:cNvSpPr>
            <p:nvPr/>
          </p:nvSpPr>
          <p:spPr bwMode="auto">
            <a:xfrm>
              <a:off x="1008" y="3264"/>
              <a:ext cx="864" cy="680"/>
            </a:xfrm>
            <a:custGeom>
              <a:avLst/>
              <a:gdLst>
                <a:gd name="T0" fmla="*/ 864 w 864"/>
                <a:gd name="T1" fmla="*/ 672 h 680"/>
                <a:gd name="T2" fmla="*/ 768 w 864"/>
                <a:gd name="T3" fmla="*/ 672 h 680"/>
                <a:gd name="T4" fmla="*/ 624 w 864"/>
                <a:gd name="T5" fmla="*/ 672 h 680"/>
                <a:gd name="T6" fmla="*/ 432 w 864"/>
                <a:gd name="T7" fmla="*/ 624 h 680"/>
                <a:gd name="T8" fmla="*/ 336 w 864"/>
                <a:gd name="T9" fmla="*/ 576 h 680"/>
                <a:gd name="T10" fmla="*/ 211 w 864"/>
                <a:gd name="T11" fmla="*/ 491 h 680"/>
                <a:gd name="T12" fmla="*/ 96 w 864"/>
                <a:gd name="T13" fmla="*/ 336 h 680"/>
                <a:gd name="T14" fmla="*/ 48 w 864"/>
                <a:gd name="T15" fmla="*/ 192 h 680"/>
                <a:gd name="T16" fmla="*/ 0 w 864"/>
                <a:gd name="T17" fmla="*/ 0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4"/>
                <a:gd name="T28" fmla="*/ 0 h 680"/>
                <a:gd name="T29" fmla="*/ 864 w 864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4" h="680">
                  <a:moveTo>
                    <a:pt x="864" y="672"/>
                  </a:moveTo>
                  <a:cubicBezTo>
                    <a:pt x="836" y="672"/>
                    <a:pt x="808" y="672"/>
                    <a:pt x="768" y="672"/>
                  </a:cubicBezTo>
                  <a:cubicBezTo>
                    <a:pt x="728" y="672"/>
                    <a:pt x="680" y="680"/>
                    <a:pt x="624" y="672"/>
                  </a:cubicBezTo>
                  <a:cubicBezTo>
                    <a:pt x="568" y="664"/>
                    <a:pt x="480" y="640"/>
                    <a:pt x="432" y="624"/>
                  </a:cubicBezTo>
                  <a:cubicBezTo>
                    <a:pt x="384" y="608"/>
                    <a:pt x="373" y="598"/>
                    <a:pt x="336" y="576"/>
                  </a:cubicBezTo>
                  <a:cubicBezTo>
                    <a:pt x="299" y="554"/>
                    <a:pt x="251" y="531"/>
                    <a:pt x="211" y="491"/>
                  </a:cubicBezTo>
                  <a:cubicBezTo>
                    <a:pt x="171" y="451"/>
                    <a:pt x="123" y="386"/>
                    <a:pt x="96" y="336"/>
                  </a:cubicBezTo>
                  <a:cubicBezTo>
                    <a:pt x="69" y="286"/>
                    <a:pt x="64" y="248"/>
                    <a:pt x="48" y="192"/>
                  </a:cubicBezTo>
                  <a:cubicBezTo>
                    <a:pt x="32" y="136"/>
                    <a:pt x="8" y="32"/>
                    <a:pt x="0" y="0"/>
                  </a:cubicBezTo>
                </a:path>
              </a:pathLst>
            </a:cu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579667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7139A62D-F375-4064-BF4E-EABAB67413EE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4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Topic Two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Organizational Structure</a:t>
            </a:r>
          </a:p>
          <a:p>
            <a:pPr eaLnBrk="1" hangingPunct="1"/>
            <a:r>
              <a:rPr lang="en-US" altLang="en-US" dirty="0" smtClean="0"/>
              <a:t>Two Extremes of Structure</a:t>
            </a:r>
          </a:p>
          <a:p>
            <a:pPr eaLnBrk="1" hangingPunct="1"/>
            <a:r>
              <a:rPr lang="en-US" altLang="en-US" dirty="0" smtClean="0"/>
              <a:t>What about HPOs?</a:t>
            </a: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1871663" y="3752850"/>
            <a:ext cx="2124075" cy="194468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alt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6084888" y="4292600"/>
            <a:ext cx="755650" cy="7207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altLang="en-US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080595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69A1E9DB-9D82-45F6-A712-EECCBDD811BF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5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Topic Three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BIG change </a:t>
            </a:r>
            <a:r>
              <a:rPr lang="en-US" altLang="en-US" dirty="0" smtClean="0"/>
              <a:t>happens</a:t>
            </a:r>
          </a:p>
          <a:p>
            <a:pPr lvl="1" eaLnBrk="1" hangingPunct="1"/>
            <a:r>
              <a:rPr lang="en-US" altLang="en-US" dirty="0" smtClean="0"/>
              <a:t>How we wish it would happen</a:t>
            </a:r>
          </a:p>
          <a:p>
            <a:pPr lvl="1" eaLnBrk="1" hangingPunct="1"/>
            <a:r>
              <a:rPr lang="en-US" altLang="en-US" dirty="0" smtClean="0"/>
              <a:t>How we think it happens</a:t>
            </a:r>
          </a:p>
          <a:p>
            <a:pPr lvl="1" eaLnBrk="1" hangingPunct="1"/>
            <a:r>
              <a:rPr lang="en-US" altLang="en-US" dirty="0" smtClean="0"/>
              <a:t>How it really seems to work</a:t>
            </a:r>
          </a:p>
        </p:txBody>
      </p:sp>
    </p:spTree>
    <p:extLst>
      <p:ext uri="{BB962C8B-B14F-4D97-AF65-F5344CB8AC3E}">
        <p14:creationId xmlns:p14="http://schemas.microsoft.com/office/powerpoint/2010/main" val="220347913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AA9E3CAE-144F-4989-9E04-C58AA1205E47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6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Topic Four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the Organizational Systems that will impact change at BARDA?</a:t>
            </a:r>
          </a:p>
          <a:p>
            <a:pPr lvl="1" eaLnBrk="1" hangingPunct="1"/>
            <a:r>
              <a:rPr lang="en-US" altLang="en-US" dirty="0" smtClean="0"/>
              <a:t>Reward Systems</a:t>
            </a:r>
          </a:p>
          <a:p>
            <a:pPr lvl="1" eaLnBrk="1" hangingPunct="1"/>
            <a:r>
              <a:rPr lang="en-US" altLang="en-US" dirty="0" smtClean="0"/>
              <a:t>Education Systems</a:t>
            </a:r>
          </a:p>
          <a:p>
            <a:pPr lvl="1" eaLnBrk="1" hangingPunct="1"/>
            <a:r>
              <a:rPr lang="en-US" altLang="en-US" dirty="0" smtClean="0"/>
              <a:t>Information Systems</a:t>
            </a:r>
          </a:p>
          <a:p>
            <a:pPr lvl="1" eaLnBrk="1" hangingPunct="1"/>
            <a:r>
              <a:rPr lang="en-US" altLang="en-US" dirty="0" smtClean="0"/>
              <a:t>Control Systems</a:t>
            </a:r>
          </a:p>
        </p:txBody>
      </p:sp>
    </p:spTree>
    <p:extLst>
      <p:ext uri="{BB962C8B-B14F-4D97-AF65-F5344CB8AC3E}">
        <p14:creationId xmlns:p14="http://schemas.microsoft.com/office/powerpoint/2010/main" val="25159897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>
              <a:defRPr/>
            </a:pPr>
            <a:fld id="{AA9E3CAE-144F-4989-9E04-C58AA1205E47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7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Topic Five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3768" y="1849500"/>
            <a:ext cx="4068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4800" dirty="0">
                <a:solidFill>
                  <a:srgbClr val="FFFFFF"/>
                </a:solidFill>
                <a:latin typeface="Times New Roman" pitchFamily="18" charset="0"/>
                <a:cs typeface="+mn-cs"/>
              </a:rPr>
              <a:t>Never forget ---</a:t>
            </a:r>
          </a:p>
        </p:txBody>
      </p:sp>
      <p:sp>
        <p:nvSpPr>
          <p:cNvPr id="3" name="Rectangle 2"/>
          <p:cNvSpPr/>
          <p:nvPr/>
        </p:nvSpPr>
        <p:spPr>
          <a:xfrm>
            <a:off x="392017" y="3258850"/>
            <a:ext cx="83599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spcBef>
                <a:spcPct val="0"/>
              </a:spcBef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“The Law of </a:t>
            </a:r>
          </a:p>
          <a:p>
            <a:pPr>
              <a:spcBef>
                <a:spcPct val="0"/>
              </a:spcBef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Unintended Consequences”</a:t>
            </a:r>
          </a:p>
        </p:txBody>
      </p:sp>
    </p:spTree>
    <p:extLst>
      <p:ext uri="{BB962C8B-B14F-4D97-AF65-F5344CB8AC3E}">
        <p14:creationId xmlns:p14="http://schemas.microsoft.com/office/powerpoint/2010/main" val="3234562882"/>
      </p:ext>
    </p:extLst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09650" y="1041400"/>
            <a:ext cx="7251700" cy="1930400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11303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HPOs in today’s world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An Awareness Session</a:t>
            </a:r>
          </a:p>
          <a:p>
            <a:pPr eaLnBrk="1" hangingPunct="1"/>
            <a:r>
              <a:rPr lang="en-US" altLang="en-US" sz="2400" dirty="0" smtClean="0"/>
              <a:t>Dr. Robert Ginnett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6375" y="3198813"/>
            <a:ext cx="364966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89518" y="313681"/>
            <a:ext cx="563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kumimoji="1" lang="en-US" altLang="en-US" b="1" i="1" kern="0" dirty="0" smtClean="0">
                <a:solidFill>
                  <a:srgbClr val="FF0033"/>
                </a:solidFill>
                <a:cs typeface="Arial"/>
              </a:rPr>
              <a:t>Creating High Performance Organizations</a:t>
            </a:r>
            <a:endParaRPr kumimoji="1" lang="en-US" altLang="en-US" kern="0" dirty="0">
              <a:solidFill>
                <a:srgbClr val="FF003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39928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801071"/>
          </a:xfrm>
        </p:spPr>
        <p:txBody>
          <a:bodyPr/>
          <a:lstStyle/>
          <a:p>
            <a:r>
              <a:rPr lang="en-US" dirty="0" smtClean="0"/>
              <a:t>In a complex, turbulent environment, HPOs are designed to support--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09202" y="3161305"/>
            <a:ext cx="45255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385454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423</Words>
  <Application>Microsoft Macintosh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Training</vt:lpstr>
      <vt:lpstr>Default Design</vt:lpstr>
      <vt:lpstr>1_Default Design</vt:lpstr>
      <vt:lpstr>2_Default Design</vt:lpstr>
      <vt:lpstr>3_Default Design</vt:lpstr>
      <vt:lpstr>Leading Organizational Change: Five Important Concepts</vt:lpstr>
      <vt:lpstr>Introduction </vt:lpstr>
      <vt:lpstr>Concept One</vt:lpstr>
      <vt:lpstr>Topic Two</vt:lpstr>
      <vt:lpstr>Topic Three</vt:lpstr>
      <vt:lpstr>Topic Four</vt:lpstr>
      <vt:lpstr>Topic Five</vt:lpstr>
      <vt:lpstr>PowerPoint Presentation</vt:lpstr>
      <vt:lpstr>In a complex, turbulent environment, HPOs are designed to support--</vt:lpstr>
      <vt:lpstr>Teams are complex.</vt:lpstr>
      <vt:lpstr>General Systems Theory</vt:lpstr>
      <vt:lpstr>Typical Interventions</vt:lpstr>
      <vt:lpstr>What’s the problem?</vt:lpstr>
      <vt:lpstr>What should we be doing?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Avoir l'esprit de l'escalier</vt:lpstr>
    </vt:vector>
  </TitlesOfParts>
  <Company>ITDG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Ginnett</dc:creator>
  <cp:lastModifiedBy>Trish Mooney</cp:lastModifiedBy>
  <cp:revision>56</cp:revision>
  <dcterms:created xsi:type="dcterms:W3CDTF">2006-03-08T12:54:15Z</dcterms:created>
  <dcterms:modified xsi:type="dcterms:W3CDTF">2015-04-11T11:49:18Z</dcterms:modified>
</cp:coreProperties>
</file>