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</p:sldMasterIdLst>
  <p:handoutMasterIdLst>
    <p:handoutMasterId r:id="rId28"/>
  </p:handoutMasterIdLst>
  <p:sldIdLst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330" r:id="rId20"/>
    <p:sldId id="332" r:id="rId21"/>
    <p:sldId id="333" r:id="rId22"/>
    <p:sldId id="334" r:id="rId23"/>
    <p:sldId id="335" r:id="rId24"/>
    <p:sldId id="336" r:id="rId25"/>
    <p:sldId id="337" r:id="rId26"/>
    <p:sldId id="338" r:id="rId2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kern="1200">
        <a:solidFill>
          <a:srgbClr val="FF0000"/>
        </a:solidFill>
        <a:latin typeface="Arial" charset="0"/>
        <a:ea typeface="+mn-ea"/>
        <a:cs typeface="Arial" charset="0"/>
      </a:defRPr>
    </a:lvl1pPr>
    <a:lvl2pPr marL="457200" algn="ctr" rtl="0" fontAlgn="base">
      <a:spcBef>
        <a:spcPct val="50000"/>
      </a:spcBef>
      <a:spcAft>
        <a:spcPct val="0"/>
      </a:spcAft>
      <a:defRPr kern="1200">
        <a:solidFill>
          <a:srgbClr val="FF0000"/>
        </a:solidFill>
        <a:latin typeface="Arial" charset="0"/>
        <a:ea typeface="+mn-ea"/>
        <a:cs typeface="Arial" charset="0"/>
      </a:defRPr>
    </a:lvl2pPr>
    <a:lvl3pPr marL="914400" algn="ctr" rtl="0" fontAlgn="base">
      <a:spcBef>
        <a:spcPct val="50000"/>
      </a:spcBef>
      <a:spcAft>
        <a:spcPct val="0"/>
      </a:spcAft>
      <a:defRPr kern="1200">
        <a:solidFill>
          <a:srgbClr val="FF0000"/>
        </a:solidFill>
        <a:latin typeface="Arial" charset="0"/>
        <a:ea typeface="+mn-ea"/>
        <a:cs typeface="Arial" charset="0"/>
      </a:defRPr>
    </a:lvl3pPr>
    <a:lvl4pPr marL="1371600" algn="ctr" rtl="0" fontAlgn="base">
      <a:spcBef>
        <a:spcPct val="50000"/>
      </a:spcBef>
      <a:spcAft>
        <a:spcPct val="0"/>
      </a:spcAft>
      <a:defRPr kern="1200">
        <a:solidFill>
          <a:srgbClr val="FF0000"/>
        </a:solidFill>
        <a:latin typeface="Arial" charset="0"/>
        <a:ea typeface="+mn-ea"/>
        <a:cs typeface="Arial" charset="0"/>
      </a:defRPr>
    </a:lvl4pPr>
    <a:lvl5pPr marL="1828800" algn="ctr" rtl="0" fontAlgn="base">
      <a:spcBef>
        <a:spcPct val="50000"/>
      </a:spcBef>
      <a:spcAft>
        <a:spcPct val="0"/>
      </a:spcAft>
      <a:defRPr kern="1200">
        <a:solidFill>
          <a:srgbClr val="FF00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F00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F00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F00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F00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0000"/>
    <a:srgbClr val="008000"/>
    <a:srgbClr val="5F5F5F"/>
    <a:srgbClr val="6666FF"/>
    <a:srgbClr val="B2B2B2"/>
    <a:srgbClr val="96969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476" autoAdjust="0"/>
    <p:restoredTop sz="94660"/>
  </p:normalViewPr>
  <p:slideViewPr>
    <p:cSldViewPr snapToGrid="0">
      <p:cViewPr varScale="1">
        <p:scale>
          <a:sx n="73" d="100"/>
          <a:sy n="73" d="100"/>
        </p:scale>
        <p:origin x="-8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46"/>
    </p:cViewPr>
  </p:sorterViewPr>
  <p:notesViewPr>
    <p:cSldViewPr snapToGrid="0">
      <p:cViewPr varScale="1">
        <p:scale>
          <a:sx n="62" d="100"/>
          <a:sy n="62" d="100"/>
        </p:scale>
        <p:origin x="-2442" y="-78"/>
      </p:cViewPr>
      <p:guideLst>
        <p:guide orient="horz" pos="2880"/>
        <p:guide pos="2160"/>
      </p:guideLst>
    </p:cSldViewPr>
  </p:notesViewPr>
  <p:gridSpacing cx="228600" cy="2286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3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A3638C-45F7-48DC-8EB3-F53B04EE4A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352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5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l">
                <a:spcBef>
                  <a:spcPct val="0"/>
                </a:spcBef>
                <a:defRPr/>
              </a:pPr>
              <a:endParaRPr lang="en-US" sz="2400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T0" fmla="*/ 1662 w 43200"/>
                <a:gd name="T1" fmla="*/ 535 h 43200"/>
                <a:gd name="T2" fmla="*/ 961 w 43200"/>
                <a:gd name="T3" fmla="*/ 7 h 43200"/>
                <a:gd name="T4" fmla="*/ 831 w 43200"/>
                <a:gd name="T5" fmla="*/ 535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2400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7" name="Rectangle 1034"/>
          <p:cNvSpPr>
            <a:spLocks noChangeArrowheads="1"/>
          </p:cNvSpPr>
          <p:nvPr userDrawn="1"/>
        </p:nvSpPr>
        <p:spPr bwMode="auto">
          <a:xfrm>
            <a:off x="0" y="6613525"/>
            <a:ext cx="2990850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altLang="en-US" sz="1000" dirty="0">
                <a:solidFill>
                  <a:srgbClr val="FFFF00"/>
                </a:solidFill>
                <a:cs typeface="+mn-cs"/>
              </a:rPr>
              <a:t>©  </a:t>
            </a:r>
            <a:r>
              <a:rPr lang="en-US" altLang="en-US" sz="1000" dirty="0" smtClean="0">
                <a:solidFill>
                  <a:srgbClr val="FFFF00"/>
                </a:solidFill>
                <a:cs typeface="+mn-cs"/>
              </a:rPr>
              <a:t>2015  </a:t>
            </a:r>
            <a:r>
              <a:rPr lang="en-US" altLang="en-US" sz="1000" dirty="0">
                <a:solidFill>
                  <a:srgbClr val="FFFF00"/>
                </a:solidFill>
                <a:cs typeface="+mn-cs"/>
              </a:rPr>
              <a:t>Robert C. Ginnett, Ph.D.  All rights reserved.</a:t>
            </a:r>
          </a:p>
        </p:txBody>
      </p: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103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>
              <a:defRPr/>
            </a:pPr>
            <a:fld id="{5D33F082-9361-41C0-A70C-B6EC5193DB37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329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333BDD0B-1DEF-403B-A67D-15EEAE403AEA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5431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06F1945E-CC44-42AB-8BEA-1271E1EC7A96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09208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7462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74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7681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47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6290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2898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1123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3365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B874E7DD-80C7-4459-9B31-BB282224E9ED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78997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509994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6200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001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6109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752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27511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5950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8245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1973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470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31EDBDE2-754A-420B-8F06-DB4C2FB06C41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849448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41555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685344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6136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9179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0756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06915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9985720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6748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93761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25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5EFD55C5-1672-4FCB-AAD0-33BF0DDF14AB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669058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333448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46114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1935660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7405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4827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9142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4343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6900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4885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65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2F33EC5E-7645-451A-9589-DE254239FB8F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768169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01334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85087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081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98851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3042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436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C0A7F4A7-07A8-4826-884A-F42F945E148E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694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9022C48-BB36-42B1-A1BD-A24678EF66CC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86207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15AC470E-6889-4156-BA7B-0EB1A7276980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74193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2pPr lvl="1">
              <a:defRPr/>
            </a:lvl2pPr>
          </a:lstStyle>
          <a:p>
            <a:pPr lvl="1">
              <a:defRPr/>
            </a:pPr>
            <a:fld id="{8D01D445-7491-40D5-AD32-CDADCBBEE0EF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‹#›</a:t>
            </a:fld>
            <a:endParaRPr lang="en-US">
              <a:solidFill>
                <a:srgbClr val="FFFFFF"/>
              </a:solid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198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algn="l">
                <a:spcBef>
                  <a:spcPct val="0"/>
                </a:spcBef>
                <a:defRPr/>
              </a:pPr>
              <a:endParaRPr lang="en-US" sz="2400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033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T0" fmla="*/ 2599 w 43200"/>
                <a:gd name="T1" fmla="*/ 861 h 43200"/>
                <a:gd name="T2" fmla="*/ 1299 w 43200"/>
                <a:gd name="T3" fmla="*/ 0 h 43200"/>
                <a:gd name="T4" fmla="*/ 1299 w 43200"/>
                <a:gd name="T5" fmla="*/ 8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lnTo>
                    <a:pt x="432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2400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spcBef>
                <a:spcPct val="0"/>
              </a:spcBef>
              <a:defRPr/>
            </a:pPr>
            <a:endParaRPr lang="en-US">
              <a:solidFill>
                <a:srgbClr val="FFFFFF"/>
              </a:solidFill>
              <a:latin typeface="Times New Roman" pitchFamily="18" charset="0"/>
              <a:cs typeface="+mn-cs"/>
            </a:endParaRPr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+mj-lt"/>
              </a:defRPr>
            </a:lvl2pPr>
          </a:lstStyle>
          <a:p>
            <a:pPr lvl="1">
              <a:spcBef>
                <a:spcPct val="0"/>
              </a:spcBef>
              <a:defRPr/>
            </a:pPr>
            <a:fld id="{FED40128-7DB1-4E64-9EAB-1FCAE6978FD8}" type="slidenum">
              <a:rPr lang="en-US">
                <a:solidFill>
                  <a:srgbClr val="FFFFFF"/>
                </a:solidFill>
                <a:cs typeface="+mn-cs"/>
              </a:rPr>
              <a:pPr lvl="1">
                <a:spcBef>
                  <a:spcPct val="0"/>
                </a:spcBef>
                <a:defRPr/>
              </a:pPr>
              <a:t>‹#›</a:t>
            </a:fld>
            <a:endParaRPr lang="en-US">
              <a:solidFill>
                <a:srgbClr val="FFFFFF"/>
              </a:solidFill>
              <a:cs typeface="+mn-cs"/>
            </a:endParaRPr>
          </a:p>
        </p:txBody>
      </p:sp>
      <p:sp>
        <p:nvSpPr>
          <p:cNvPr id="1031" name="Rectangle 2058"/>
          <p:cNvSpPr>
            <a:spLocks noChangeArrowheads="1"/>
          </p:cNvSpPr>
          <p:nvPr userDrawn="1"/>
        </p:nvSpPr>
        <p:spPr bwMode="auto">
          <a:xfrm>
            <a:off x="0" y="6613525"/>
            <a:ext cx="302358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r>
              <a:rPr lang="en-US" altLang="en-US" sz="1000" dirty="0">
                <a:solidFill>
                  <a:srgbClr val="FFFF00"/>
                </a:solidFill>
                <a:cs typeface="+mn-cs"/>
              </a:rPr>
              <a:t>©  </a:t>
            </a:r>
            <a:r>
              <a:rPr lang="en-US" altLang="en-US" sz="1000" dirty="0" smtClean="0">
                <a:solidFill>
                  <a:srgbClr val="FFFF00"/>
                </a:solidFill>
                <a:cs typeface="+mn-cs"/>
              </a:rPr>
              <a:t>2015  </a:t>
            </a:r>
            <a:r>
              <a:rPr lang="en-US" altLang="en-US" sz="1000" dirty="0">
                <a:solidFill>
                  <a:srgbClr val="FFFF00"/>
                </a:solidFill>
                <a:cs typeface="+mn-cs"/>
              </a:rPr>
              <a:t>Robert C. Ginnett, Ph.D..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91986183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2058"/>
          <p:cNvSpPr>
            <a:spLocks noChangeArrowheads="1"/>
          </p:cNvSpPr>
          <p:nvPr userDrawn="1"/>
        </p:nvSpPr>
        <p:spPr bwMode="auto">
          <a:xfrm>
            <a:off x="0" y="6613525"/>
            <a:ext cx="32480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1000" dirty="0">
                <a:solidFill>
                  <a:srgbClr val="333399"/>
                </a:solidFill>
              </a:rPr>
              <a:t>©  </a:t>
            </a:r>
            <a:r>
              <a:rPr lang="en-US" altLang="en-US" sz="1000" dirty="0" smtClean="0">
                <a:solidFill>
                  <a:srgbClr val="333399"/>
                </a:solidFill>
              </a:rPr>
              <a:t>2015  </a:t>
            </a:r>
            <a:r>
              <a:rPr lang="en-US" altLang="en-US" sz="1000" dirty="0">
                <a:solidFill>
                  <a:srgbClr val="333399"/>
                </a:solidFill>
              </a:rPr>
              <a:t>Robert C. Ginnett, Ph.D..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01079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Text Box 7"/>
          <p:cNvSpPr txBox="1">
            <a:spLocks noChangeArrowheads="1"/>
          </p:cNvSpPr>
          <p:nvPr userDrawn="1"/>
        </p:nvSpPr>
        <p:spPr bwMode="auto">
          <a:xfrm>
            <a:off x="165100" y="6597650"/>
            <a:ext cx="63690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>
              <a:defRPr/>
            </a:pPr>
            <a:r>
              <a:rPr lang="en-US" sz="1000" dirty="0" smtClean="0">
                <a:solidFill>
                  <a:srgbClr val="333399"/>
                </a:solidFill>
              </a:rPr>
              <a:t>©  2015  Robert C. Ginnett, Ph.D.  All rights reserved.</a:t>
            </a:r>
          </a:p>
          <a:p>
            <a:pPr algn="l" eaLnBrk="1" hangingPunct="1">
              <a:defRPr/>
            </a:pP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543186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2058"/>
          <p:cNvSpPr>
            <a:spLocks noChangeArrowheads="1"/>
          </p:cNvSpPr>
          <p:nvPr userDrawn="1"/>
        </p:nvSpPr>
        <p:spPr bwMode="auto">
          <a:xfrm>
            <a:off x="0" y="6613525"/>
            <a:ext cx="32480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1000" dirty="0">
                <a:solidFill>
                  <a:srgbClr val="333399"/>
                </a:solidFill>
              </a:rPr>
              <a:t>©  </a:t>
            </a:r>
            <a:r>
              <a:rPr lang="en-US" altLang="en-US" sz="1000" dirty="0" smtClean="0">
                <a:solidFill>
                  <a:srgbClr val="333399"/>
                </a:solidFill>
              </a:rPr>
              <a:t>2015  </a:t>
            </a:r>
            <a:r>
              <a:rPr lang="en-US" altLang="en-US" sz="1000" dirty="0">
                <a:solidFill>
                  <a:srgbClr val="333399"/>
                </a:solidFill>
              </a:rPr>
              <a:t>Robert C. Ginnett, Ph.D..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18110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2058"/>
          <p:cNvSpPr>
            <a:spLocks noChangeArrowheads="1"/>
          </p:cNvSpPr>
          <p:nvPr userDrawn="1"/>
        </p:nvSpPr>
        <p:spPr bwMode="auto">
          <a:xfrm>
            <a:off x="0" y="6613525"/>
            <a:ext cx="3248025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1000" dirty="0">
                <a:solidFill>
                  <a:srgbClr val="333399"/>
                </a:solidFill>
              </a:rPr>
              <a:t>©  </a:t>
            </a:r>
            <a:r>
              <a:rPr lang="en-US" altLang="en-US" sz="1000" dirty="0" smtClean="0">
                <a:solidFill>
                  <a:srgbClr val="333399"/>
                </a:solidFill>
              </a:rPr>
              <a:t>2015  </a:t>
            </a:r>
            <a:r>
              <a:rPr lang="en-US" altLang="en-US" sz="1000" dirty="0">
                <a:solidFill>
                  <a:srgbClr val="333399"/>
                </a:solidFill>
              </a:rPr>
              <a:t>Robert C. Ginnett, Ph.D..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053624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51.xml"/><Relationship Id="rId2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Relationship Id="rId2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19138" y="1196975"/>
            <a:ext cx="77724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4000" dirty="0" smtClean="0"/>
              <a:t>Leading Organizational Change:</a:t>
            </a:r>
            <a:br>
              <a:rPr lang="en-US" sz="4000" dirty="0" smtClean="0"/>
            </a:br>
            <a:r>
              <a:rPr lang="en-US" sz="4000" dirty="0" smtClean="0"/>
              <a:t>Five Important Concepts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785938" y="6165850"/>
            <a:ext cx="5638800" cy="504825"/>
          </a:xfrm>
        </p:spPr>
        <p:txBody>
          <a:bodyPr/>
          <a:lstStyle/>
          <a:p>
            <a:pPr algn="ctr" eaLnBrk="1" hangingPunct="1"/>
            <a:r>
              <a:rPr lang="en-US" altLang="en-US" smtClean="0"/>
              <a:t>Dr. Robert Ginnett</a:t>
            </a:r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1789518" y="402581"/>
            <a:ext cx="56300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kumimoji="1" lang="en-US" altLang="en-US" b="1" i="1" dirty="0" smtClean="0">
                <a:solidFill>
                  <a:srgbClr val="FF0033"/>
                </a:solidFill>
                <a:cs typeface="+mn-cs"/>
              </a:rPr>
              <a:t>Creating High Performance Organizations</a:t>
            </a:r>
            <a:endParaRPr kumimoji="1" lang="en-US" altLang="en-US" dirty="0">
              <a:solidFill>
                <a:srgbClr val="FF0033"/>
              </a:solidFill>
              <a:cs typeface="+mn-cs"/>
            </a:endParaRPr>
          </a:p>
        </p:txBody>
      </p:sp>
      <p:pic>
        <p:nvPicPr>
          <p:cNvPr id="13317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91061" y="2528888"/>
            <a:ext cx="3561878" cy="316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2992320"/>
      </p:ext>
    </p:extLst>
  </p:cSld>
  <p:clrMapOvr>
    <a:masterClrMapping/>
  </p:clrMapOvr>
  <p:transition xmlns:p14="http://schemas.microsoft.com/office/powerpoint/2010/main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evt="onBegin" delay="0">
                          <p:tn val="2"/>
                        </p:cond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build="allAtOnce"/>
      <p:bldP spid="4101" grpId="0" build="allAtOnce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Teams are complex.</a:t>
            </a:r>
          </a:p>
        </p:txBody>
      </p:sp>
      <p:sp>
        <p:nvSpPr>
          <p:cNvPr id="70661" name="Text Box 5"/>
          <p:cNvSpPr txBox="1">
            <a:spLocks noChangeArrowheads="1"/>
          </p:cNvSpPr>
          <p:nvPr/>
        </p:nvSpPr>
        <p:spPr bwMode="auto">
          <a:xfrm rot="655368">
            <a:off x="282575" y="2182813"/>
            <a:ext cx="2495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8000"/>
                </a:solidFill>
              </a:rPr>
              <a:t>Interests &amp; Motivations</a:t>
            </a:r>
          </a:p>
        </p:txBody>
      </p:sp>
      <p:sp>
        <p:nvSpPr>
          <p:cNvPr id="70662" name="Text Box 6"/>
          <p:cNvSpPr txBox="1">
            <a:spLocks noChangeArrowheads="1"/>
          </p:cNvSpPr>
          <p:nvPr/>
        </p:nvSpPr>
        <p:spPr bwMode="auto">
          <a:xfrm rot="720688">
            <a:off x="5246688" y="1906588"/>
            <a:ext cx="2320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</a:rPr>
              <a:t>Skills &amp; Abilities</a:t>
            </a:r>
          </a:p>
        </p:txBody>
      </p:sp>
      <p:sp>
        <p:nvSpPr>
          <p:cNvPr id="70663" name="Text Box 7"/>
          <p:cNvSpPr txBox="1">
            <a:spLocks noChangeArrowheads="1"/>
          </p:cNvSpPr>
          <p:nvPr/>
        </p:nvSpPr>
        <p:spPr bwMode="auto">
          <a:xfrm>
            <a:off x="3565525" y="4903788"/>
            <a:ext cx="26749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Values &amp; Attitudes</a:t>
            </a:r>
          </a:p>
        </p:txBody>
      </p:sp>
      <p:sp>
        <p:nvSpPr>
          <p:cNvPr id="70664" name="Text Box 8"/>
          <p:cNvSpPr txBox="1">
            <a:spLocks noChangeArrowheads="1"/>
          </p:cNvSpPr>
          <p:nvPr/>
        </p:nvSpPr>
        <p:spPr bwMode="auto">
          <a:xfrm rot="743638">
            <a:off x="1044575" y="4151313"/>
            <a:ext cx="2738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000"/>
              <a:t>Interpersonal Behavior</a:t>
            </a:r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 rot="-588365">
            <a:off x="4176713" y="1169988"/>
            <a:ext cx="95567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8000"/>
                </a:solidFill>
              </a:rPr>
              <a:t>Task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 rot="-1240084">
            <a:off x="381000" y="3176588"/>
            <a:ext cx="1881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FF"/>
                </a:solidFill>
              </a:rPr>
              <a:t>Composition</a:t>
            </a:r>
          </a:p>
        </p:txBody>
      </p:sp>
      <p:sp>
        <p:nvSpPr>
          <p:cNvPr id="70667" name="Text Box 11"/>
          <p:cNvSpPr txBox="1">
            <a:spLocks noChangeArrowheads="1"/>
          </p:cNvSpPr>
          <p:nvPr/>
        </p:nvSpPr>
        <p:spPr bwMode="auto">
          <a:xfrm rot="1444991">
            <a:off x="1255713" y="5818188"/>
            <a:ext cx="1082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00"/>
                </a:solidFill>
              </a:rPr>
              <a:t>Norms</a:t>
            </a:r>
          </a:p>
        </p:txBody>
      </p:sp>
      <p:sp>
        <p:nvSpPr>
          <p:cNvPr id="70668" name="Text Box 12"/>
          <p:cNvSpPr txBox="1">
            <a:spLocks noChangeArrowheads="1"/>
          </p:cNvSpPr>
          <p:nvPr/>
        </p:nvSpPr>
        <p:spPr bwMode="auto">
          <a:xfrm>
            <a:off x="5551488" y="2887663"/>
            <a:ext cx="2092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000000"/>
                </a:solidFill>
                <a:latin typeface="Gill Sans Ultra Bold" pitchFamily="34" charset="0"/>
              </a:rPr>
              <a:t>Authority</a:t>
            </a:r>
          </a:p>
        </p:txBody>
      </p:sp>
      <p:sp>
        <p:nvSpPr>
          <p:cNvPr id="70670" name="Text Box 14"/>
          <p:cNvSpPr txBox="1">
            <a:spLocks noChangeArrowheads="1"/>
          </p:cNvSpPr>
          <p:nvPr/>
        </p:nvSpPr>
        <p:spPr bwMode="auto">
          <a:xfrm rot="1315275">
            <a:off x="4518025" y="4252913"/>
            <a:ext cx="2103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rgbClr val="008000"/>
                </a:solidFill>
              </a:rPr>
              <a:t>Reward Systems</a:t>
            </a:r>
          </a:p>
        </p:txBody>
      </p:sp>
      <p:sp>
        <p:nvSpPr>
          <p:cNvPr id="70671" name="Text Box 15"/>
          <p:cNvSpPr txBox="1">
            <a:spLocks noChangeArrowheads="1"/>
          </p:cNvSpPr>
          <p:nvPr/>
        </p:nvSpPr>
        <p:spPr bwMode="auto">
          <a:xfrm rot="-383664">
            <a:off x="3006725" y="2597150"/>
            <a:ext cx="2584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0000FF"/>
                </a:solidFill>
                <a:latin typeface="Arial Black" pitchFamily="34" charset="0"/>
              </a:rPr>
              <a:t>Education Systems</a:t>
            </a:r>
          </a:p>
        </p:txBody>
      </p:sp>
      <p:sp>
        <p:nvSpPr>
          <p:cNvPr id="70672" name="Text Box 16"/>
          <p:cNvSpPr txBox="1">
            <a:spLocks noChangeArrowheads="1"/>
          </p:cNvSpPr>
          <p:nvPr/>
        </p:nvSpPr>
        <p:spPr bwMode="auto">
          <a:xfrm rot="-828902">
            <a:off x="6232525" y="1001713"/>
            <a:ext cx="24955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000">
                <a:solidFill>
                  <a:srgbClr val="000000"/>
                </a:solidFill>
              </a:rPr>
              <a:t>Information Systems</a:t>
            </a:r>
          </a:p>
        </p:txBody>
      </p:sp>
      <p:sp>
        <p:nvSpPr>
          <p:cNvPr id="70673" name="Text Box 17"/>
          <p:cNvSpPr txBox="1">
            <a:spLocks noChangeArrowheads="1"/>
          </p:cNvSpPr>
          <p:nvPr/>
        </p:nvSpPr>
        <p:spPr bwMode="auto">
          <a:xfrm rot="-1045895">
            <a:off x="3768725" y="5849938"/>
            <a:ext cx="282416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3200" b="1">
                <a:latin typeface="Baskerville Old Face" pitchFamily="18" charset="0"/>
              </a:rPr>
              <a:t>Control Systems</a:t>
            </a:r>
          </a:p>
        </p:txBody>
      </p:sp>
      <p:sp>
        <p:nvSpPr>
          <p:cNvPr id="70674" name="Text Box 18"/>
          <p:cNvSpPr txBox="1">
            <a:spLocks noChangeArrowheads="1"/>
          </p:cNvSpPr>
          <p:nvPr/>
        </p:nvSpPr>
        <p:spPr bwMode="auto">
          <a:xfrm rot="-403976">
            <a:off x="936625" y="1390650"/>
            <a:ext cx="1095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8000"/>
                </a:solidFill>
                <a:latin typeface="Croobie" pitchFamily="2" charset="0"/>
              </a:rPr>
              <a:t>Effort</a:t>
            </a:r>
          </a:p>
        </p:txBody>
      </p:sp>
      <p:sp>
        <p:nvSpPr>
          <p:cNvPr id="70675" name="Text Box 19"/>
          <p:cNvSpPr txBox="1">
            <a:spLocks noChangeArrowheads="1"/>
          </p:cNvSpPr>
          <p:nvPr/>
        </p:nvSpPr>
        <p:spPr bwMode="auto">
          <a:xfrm>
            <a:off x="6537325" y="5332413"/>
            <a:ext cx="2127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0000FF"/>
                </a:solidFill>
              </a:rPr>
              <a:t>Knowledge &amp; Skills</a:t>
            </a:r>
          </a:p>
        </p:txBody>
      </p:sp>
      <p:sp>
        <p:nvSpPr>
          <p:cNvPr id="70676" name="Text Box 20"/>
          <p:cNvSpPr txBox="1">
            <a:spLocks noChangeArrowheads="1"/>
          </p:cNvSpPr>
          <p:nvPr/>
        </p:nvSpPr>
        <p:spPr bwMode="auto">
          <a:xfrm rot="2087348">
            <a:off x="3044825" y="1776413"/>
            <a:ext cx="1035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>
                <a:solidFill>
                  <a:srgbClr val="000000"/>
                </a:solidFill>
              </a:rPr>
              <a:t>Strategy</a:t>
            </a:r>
          </a:p>
        </p:txBody>
      </p:sp>
      <p:sp>
        <p:nvSpPr>
          <p:cNvPr id="70677" name="Text Box 21"/>
          <p:cNvSpPr txBox="1">
            <a:spLocks noChangeArrowheads="1"/>
          </p:cNvSpPr>
          <p:nvPr/>
        </p:nvSpPr>
        <p:spPr bwMode="auto">
          <a:xfrm rot="-1743277">
            <a:off x="6740525" y="3970338"/>
            <a:ext cx="2219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latin typeface="Impact" pitchFamily="34" charset="0"/>
              </a:rPr>
              <a:t>Group Dynamics</a:t>
            </a:r>
          </a:p>
        </p:txBody>
      </p:sp>
      <p:sp>
        <p:nvSpPr>
          <p:cNvPr id="70678" name="Text Box 22"/>
          <p:cNvSpPr txBox="1">
            <a:spLocks noChangeArrowheads="1"/>
          </p:cNvSpPr>
          <p:nvPr/>
        </p:nvSpPr>
        <p:spPr bwMode="auto">
          <a:xfrm>
            <a:off x="2130425" y="3344863"/>
            <a:ext cx="52863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3200">
                <a:latin typeface="Arial Black" pitchFamily="34" charset="0"/>
              </a:rPr>
              <a:t>Satisfy stakeholders ! !</a:t>
            </a:r>
          </a:p>
        </p:txBody>
      </p:sp>
      <p:sp>
        <p:nvSpPr>
          <p:cNvPr id="70679" name="Text Box 23"/>
          <p:cNvSpPr txBox="1">
            <a:spLocks noChangeArrowheads="1"/>
          </p:cNvSpPr>
          <p:nvPr/>
        </p:nvSpPr>
        <p:spPr bwMode="auto">
          <a:xfrm>
            <a:off x="6118225" y="2436813"/>
            <a:ext cx="28241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CC00CC"/>
                </a:solidFill>
                <a:latin typeface="Arial Black" pitchFamily="34" charset="0"/>
              </a:rPr>
              <a:t>Build the team !</a:t>
            </a:r>
          </a:p>
        </p:txBody>
      </p:sp>
      <p:sp>
        <p:nvSpPr>
          <p:cNvPr id="70680" name="Text Box 24"/>
          <p:cNvSpPr txBox="1">
            <a:spLocks noChangeArrowheads="1"/>
          </p:cNvSpPr>
          <p:nvPr/>
        </p:nvSpPr>
        <p:spPr bwMode="auto">
          <a:xfrm>
            <a:off x="228600" y="5195888"/>
            <a:ext cx="474503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800">
                <a:solidFill>
                  <a:srgbClr val="CC00CC"/>
                </a:solidFill>
                <a:latin typeface="Arial Black" pitchFamily="34" charset="0"/>
              </a:rPr>
              <a:t>Individual satisfaction !</a:t>
            </a:r>
          </a:p>
        </p:txBody>
      </p:sp>
    </p:spTree>
    <p:extLst>
      <p:ext uri="{BB962C8B-B14F-4D97-AF65-F5344CB8AC3E}">
        <p14:creationId xmlns:p14="http://schemas.microsoft.com/office/powerpoint/2010/main" val="331272829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1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7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9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6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6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6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3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706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70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706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2000" fill="hold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70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90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0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20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70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70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00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70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200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70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13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3" dur="500" tmFilter="0, 0; .2, .5; .8, .5; 1, 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250" autoRev="1" fill="hold"/>
                                        <p:tgtEl>
                                          <p:spTgt spid="706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3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37" dur="500" tmFilter="0, 0; .2, .5; .8, .5; 1, 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8" dur="250" autoRev="1" fill="hold"/>
                                        <p:tgtEl>
                                          <p:spTgt spid="706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4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706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4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5" dur="500" tmFilter="0, 0; .2, .5; .8, .5; 1, 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6" dur="250" autoRev="1" fill="hold"/>
                                        <p:tgtEl>
                                          <p:spTgt spid="706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4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706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5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706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5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57" dur="500" tmFilter="0, 0; .2, .5; .8, .5; 1, 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8" dur="250" autoRev="1" fill="hold"/>
                                        <p:tgtEl>
                                          <p:spTgt spid="706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6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1" dur="500" tmFilter="0, 0; .2, .5; .8, .5; 1, 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2" dur="250" autoRev="1" fill="hold"/>
                                        <p:tgtEl>
                                          <p:spTgt spid="706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6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5" dur="500" tmFilter="0, 0; .2, .5; .8, .5; 1, 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6" dur="250" autoRev="1" fill="hold"/>
                                        <p:tgtEl>
                                          <p:spTgt spid="706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6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 tmFilter="0, 0; .2, .5; .8, .5; 1, 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0" dur="250" autoRev="1" fill="hold"/>
                                        <p:tgtEl>
                                          <p:spTgt spid="706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7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3" dur="500" tmFilter="0, 0; .2, .5; .8, .5; 1, 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4" dur="250" autoRev="1" fill="hold"/>
                                        <p:tgtEl>
                                          <p:spTgt spid="706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7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 tmFilter="0, 0; .2, .5; .8, .5; 1, 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8" dur="250" autoRev="1" fill="hold"/>
                                        <p:tgtEl>
                                          <p:spTgt spid="706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8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 tmFilter="0, 0; .2, .5; .8, .5; 1, 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" dur="250" autoRev="1" fill="hold"/>
                                        <p:tgtEl>
                                          <p:spTgt spid="706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8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 tmFilter="0, 0; .2, .5; .8, .5; 1, 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6" dur="250" autoRev="1" fill="hold"/>
                                        <p:tgtEl>
                                          <p:spTgt spid="706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18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9" dur="500" tmFilter="0, 0; .2, .5; .8, .5; 1, 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0" dur="250" autoRev="1" fill="hold"/>
                                        <p:tgtEl>
                                          <p:spTgt spid="706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 nodeType="afterGroup">
                            <p:stCondLst>
                              <p:cond delay="16500"/>
                            </p:stCondLst>
                            <p:childTnLst>
                              <p:par>
                                <p:cTn id="192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 tmFilter="0, 0; .2, .5; .8, .5; 1, 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4" dur="250" autoRev="1" fill="hold"/>
                                        <p:tgtEl>
                                          <p:spTgt spid="706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196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500" tmFilter="0, 0; .2, .5; .8, .5; 1, 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8" dur="250" autoRev="1" fill="hold"/>
                                        <p:tgtEl>
                                          <p:spTgt spid="706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 nodeType="afterGroup">
                            <p:stCondLst>
                              <p:cond delay="17500"/>
                            </p:stCondLst>
                            <p:childTnLst>
                              <p:par>
                                <p:cTn id="200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 tmFilter="0, 0; .2, .5; .8, .5; 1, 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2" dur="250" autoRev="1" fill="hold"/>
                                        <p:tgtEl>
                                          <p:spTgt spid="706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204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5" dur="500" tmFilter="0, 0; .2, .5; .8, .5; 1, 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6" dur="250" autoRev="1" fill="hold"/>
                                        <p:tgtEl>
                                          <p:spTgt spid="706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 nodeType="afterGroup">
                            <p:stCondLst>
                              <p:cond delay="18500"/>
                            </p:stCondLst>
                            <p:childTnLst>
                              <p:par>
                                <p:cTn id="20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09" dur="500" tmFilter="0, 0; .2, .5; .8, .5; 1, 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0" dur="250" autoRev="1" fill="hold"/>
                                        <p:tgtEl>
                                          <p:spTgt spid="7066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21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3" dur="500" tmFilter="0, 0; .2, .5; .8, .5; 1, 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4" dur="250" autoRev="1" fill="hold"/>
                                        <p:tgtEl>
                                          <p:spTgt spid="706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 nodeType="afterGroup">
                            <p:stCondLst>
                              <p:cond delay="19500"/>
                            </p:stCondLst>
                            <p:childTnLst>
                              <p:par>
                                <p:cTn id="21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17" dur="500" tmFilter="0, 0; .2, .5; .8, .5; 1, 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18" dur="250" autoRev="1" fill="hold"/>
                                        <p:tgtEl>
                                          <p:spTgt spid="7066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220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1" dur="500" tmFilter="0, 0; .2, .5; .8, .5; 1, 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2" dur="250" autoRev="1" fill="hold"/>
                                        <p:tgtEl>
                                          <p:spTgt spid="7066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20500"/>
                            </p:stCondLst>
                            <p:childTnLst>
                              <p:par>
                                <p:cTn id="224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5" dur="500" tmFilter="0, 0; .2, .5; .8, .5; 1, 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6" dur="250" autoRev="1" fill="hold"/>
                                        <p:tgtEl>
                                          <p:spTgt spid="7066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22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9" dur="500" tmFilter="0, 0; .2, .5; .8, .5; 1, 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0" dur="250" autoRev="1" fill="hold"/>
                                        <p:tgtEl>
                                          <p:spTgt spid="7066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21500"/>
                            </p:stCondLst>
                            <p:childTnLst>
                              <p:par>
                                <p:cTn id="23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3" dur="500" tmFilter="0, 0; .2, .5; .8, .5; 1, 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4" dur="250" autoRev="1" fill="hold"/>
                                        <p:tgtEl>
                                          <p:spTgt spid="706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23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37" dur="500" tmFilter="0, 0; .2, .5; .8, .5; 1, 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8" dur="250" autoRev="1" fill="hold"/>
                                        <p:tgtEl>
                                          <p:spTgt spid="7066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 nodeType="afterGroup">
                            <p:stCondLst>
                              <p:cond delay="22500"/>
                            </p:stCondLst>
                            <p:childTnLst>
                              <p:par>
                                <p:cTn id="240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1" dur="500" tmFilter="0, 0; .2, .5; .8, .5; 1, 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2" dur="250" autoRev="1" fill="hold"/>
                                        <p:tgtEl>
                                          <p:spTgt spid="7067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244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5" dur="500" tmFilter="0, 0; .2, .5; .8, .5; 1, 0"/>
                                        <p:tgtEl>
                                          <p:spTgt spid="706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6" dur="250" autoRev="1" fill="hold"/>
                                        <p:tgtEl>
                                          <p:spTgt spid="706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7" fill="hold" nodeType="afterGroup">
                            <p:stCondLst>
                              <p:cond delay="23500"/>
                            </p:stCondLst>
                            <p:childTnLst>
                              <p:par>
                                <p:cTn id="24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9" dur="500" tmFilter="0, 0; .2, .5; .8, .5; 1, 0"/>
                                        <p:tgtEl>
                                          <p:spTgt spid="706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0" dur="250" autoRev="1" fill="hold"/>
                                        <p:tgtEl>
                                          <p:spTgt spid="706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25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3" dur="500" tmFilter="0, 0; .2, .5; .8, .5; 1, 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4" dur="250" autoRev="1" fill="hold"/>
                                        <p:tgtEl>
                                          <p:spTgt spid="706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 nodeType="afterGroup">
                            <p:stCondLst>
                              <p:cond delay="24500"/>
                            </p:stCondLst>
                            <p:childTnLst>
                              <p:par>
                                <p:cTn id="25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500" tmFilter="0, 0; .2, .5; .8, .5; 1, 0"/>
                                        <p:tgtEl>
                                          <p:spTgt spid="7067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8" dur="250" autoRev="1" fill="hold"/>
                                        <p:tgtEl>
                                          <p:spTgt spid="7067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260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1" dur="500" tmFilter="0, 0; .2, .5; .8, .5; 1, 0"/>
                                        <p:tgtEl>
                                          <p:spTgt spid="7067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2" dur="250" autoRev="1" fill="hold"/>
                                        <p:tgtEl>
                                          <p:spTgt spid="7067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 nodeType="afterGroup">
                            <p:stCondLst>
                              <p:cond delay="25500"/>
                            </p:stCondLst>
                            <p:childTnLst>
                              <p:par>
                                <p:cTn id="264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5" dur="500" tmFilter="0, 0; .2, .5; .8, .5; 1, 0"/>
                                        <p:tgtEl>
                                          <p:spTgt spid="706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6" dur="250" autoRev="1" fill="hold"/>
                                        <p:tgtEl>
                                          <p:spTgt spid="7067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268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9" dur="500" tmFilter="0, 0; .2, .5; .8, .5; 1, 0"/>
                                        <p:tgtEl>
                                          <p:spTgt spid="7067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0" dur="250" autoRev="1" fill="hold"/>
                                        <p:tgtEl>
                                          <p:spTgt spid="7067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26500"/>
                            </p:stCondLst>
                            <p:childTnLst>
                              <p:par>
                                <p:cTn id="272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500" tmFilter="0, 0; .2, .5; .8, .5; 1, 0"/>
                                        <p:tgtEl>
                                          <p:spTgt spid="706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4" dur="250" autoRev="1" fill="hold"/>
                                        <p:tgtEl>
                                          <p:spTgt spid="706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27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7" dur="500" tmFilter="0, 0; .2, .5; .8, .5; 1, 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78" dur="250" autoRev="1" fill="hold"/>
                                        <p:tgtEl>
                                          <p:spTgt spid="7067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 nodeType="afterGroup">
                            <p:stCondLst>
                              <p:cond delay="27500"/>
                            </p:stCondLst>
                            <p:childTnLst>
                              <p:par>
                                <p:cTn id="280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1" dur="500" tmFilter="0, 0; .2, .5; .8, .5; 1, 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2" dur="250" autoRev="1" fill="hold"/>
                                        <p:tgtEl>
                                          <p:spTgt spid="7068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/>
      <p:bldP spid="70661" grpId="1"/>
      <p:bldP spid="70661" grpId="2"/>
      <p:bldP spid="70662" grpId="0"/>
      <p:bldP spid="70662" grpId="1"/>
      <p:bldP spid="70662" grpId="2"/>
      <p:bldP spid="70663" grpId="0"/>
      <p:bldP spid="70663" grpId="1"/>
      <p:bldP spid="70663" grpId="2"/>
      <p:bldP spid="70664" grpId="0"/>
      <p:bldP spid="70664" grpId="1"/>
      <p:bldP spid="70664" grpId="2"/>
      <p:bldP spid="70665" grpId="0"/>
      <p:bldP spid="70665" grpId="1"/>
      <p:bldP spid="70665" grpId="2"/>
      <p:bldP spid="70666" grpId="0"/>
      <p:bldP spid="70666" grpId="1"/>
      <p:bldP spid="70666" grpId="2"/>
      <p:bldP spid="70667" grpId="0"/>
      <p:bldP spid="70667" grpId="1"/>
      <p:bldP spid="70667" grpId="2"/>
      <p:bldP spid="70668" grpId="0"/>
      <p:bldP spid="70668" grpId="1"/>
      <p:bldP spid="70668" grpId="2"/>
      <p:bldP spid="70670" grpId="0"/>
      <p:bldP spid="70670" grpId="1"/>
      <p:bldP spid="70670" grpId="2"/>
      <p:bldP spid="70671" grpId="0"/>
      <p:bldP spid="70671" grpId="1"/>
      <p:bldP spid="70671" grpId="2"/>
      <p:bldP spid="70672" grpId="0"/>
      <p:bldP spid="70672" grpId="1"/>
      <p:bldP spid="70672" grpId="2"/>
      <p:bldP spid="70673" grpId="0"/>
      <p:bldP spid="70673" grpId="1"/>
      <p:bldP spid="70673" grpId="2"/>
      <p:bldP spid="70674" grpId="0"/>
      <p:bldP spid="70674" grpId="1"/>
      <p:bldP spid="70674" grpId="2"/>
      <p:bldP spid="70675" grpId="0"/>
      <p:bldP spid="70675" grpId="1"/>
      <p:bldP spid="70675" grpId="2"/>
      <p:bldP spid="70676" grpId="0"/>
      <p:bldP spid="70676" grpId="1"/>
      <p:bldP spid="70676" grpId="2"/>
      <p:bldP spid="70677" grpId="0"/>
      <p:bldP spid="70677" grpId="1"/>
      <p:bldP spid="70677" grpId="2"/>
      <p:bldP spid="70678" grpId="0"/>
      <p:bldP spid="70678" grpId="1"/>
      <p:bldP spid="70678" grpId="2"/>
      <p:bldP spid="70679" grpId="0"/>
      <p:bldP spid="70679" grpId="1"/>
      <p:bldP spid="70679" grpId="2"/>
      <p:bldP spid="70680" grpId="0"/>
      <p:bldP spid="70680" grpId="1"/>
      <p:bldP spid="70680" grpId="2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General Systems Theory</a:t>
            </a:r>
          </a:p>
        </p:txBody>
      </p:sp>
      <p:sp>
        <p:nvSpPr>
          <p:cNvPr id="27651" name="Rectangle 5"/>
          <p:cNvSpPr>
            <a:spLocks noChangeArrowheads="1"/>
          </p:cNvSpPr>
          <p:nvPr/>
        </p:nvSpPr>
        <p:spPr bwMode="auto">
          <a:xfrm>
            <a:off x="3060700" y="1701800"/>
            <a:ext cx="3060700" cy="8509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00"/>
                </a:solidFill>
              </a:rPr>
              <a:t>Output</a:t>
            </a:r>
          </a:p>
        </p:txBody>
      </p:sp>
      <p:sp>
        <p:nvSpPr>
          <p:cNvPr id="27652" name="Rectangle 6"/>
          <p:cNvSpPr>
            <a:spLocks noChangeArrowheads="1"/>
          </p:cNvSpPr>
          <p:nvPr/>
        </p:nvSpPr>
        <p:spPr bwMode="auto">
          <a:xfrm>
            <a:off x="3060700" y="3352800"/>
            <a:ext cx="3060700" cy="8509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FFFF"/>
                </a:solidFill>
              </a:rPr>
              <a:t>Process</a:t>
            </a:r>
          </a:p>
        </p:txBody>
      </p:sp>
      <p:sp>
        <p:nvSpPr>
          <p:cNvPr id="27653" name="Rectangle 7"/>
          <p:cNvSpPr>
            <a:spLocks noChangeArrowheads="1"/>
          </p:cNvSpPr>
          <p:nvPr/>
        </p:nvSpPr>
        <p:spPr bwMode="auto">
          <a:xfrm>
            <a:off x="3060700" y="4978400"/>
            <a:ext cx="3060700" cy="850900"/>
          </a:xfrm>
          <a:prstGeom prst="rect">
            <a:avLst/>
          </a:prstGeom>
          <a:solidFill>
            <a:srgbClr val="00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FFFF"/>
                </a:solidFill>
              </a:rPr>
              <a:t>Input</a:t>
            </a:r>
          </a:p>
        </p:txBody>
      </p:sp>
      <p:sp>
        <p:nvSpPr>
          <p:cNvPr id="27654" name="AutoShape 9"/>
          <p:cNvSpPr>
            <a:spLocks noChangeArrowheads="1"/>
          </p:cNvSpPr>
          <p:nvPr/>
        </p:nvSpPr>
        <p:spPr bwMode="auto">
          <a:xfrm>
            <a:off x="4178300" y="42545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27655" name="AutoShape 10"/>
          <p:cNvSpPr>
            <a:spLocks noChangeArrowheads="1"/>
          </p:cNvSpPr>
          <p:nvPr/>
        </p:nvSpPr>
        <p:spPr bwMode="auto">
          <a:xfrm>
            <a:off x="4178300" y="26289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021611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Typical Interventions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060700" y="1701800"/>
            <a:ext cx="3060700" cy="8509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000000"/>
                </a:solidFill>
              </a:rPr>
              <a:t>Output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3060700" y="3352800"/>
            <a:ext cx="3060700" cy="8509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FFFF"/>
                </a:solidFill>
              </a:rPr>
              <a:t>Process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060700" y="4978400"/>
            <a:ext cx="3060700" cy="850900"/>
          </a:xfrm>
          <a:prstGeom prst="rect">
            <a:avLst/>
          </a:prstGeom>
          <a:solidFill>
            <a:srgbClr val="00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FFFF"/>
                </a:solidFill>
              </a:rPr>
              <a:t>Input</a:t>
            </a: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4178300" y="42545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4178300" y="26289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  <p:pic>
        <p:nvPicPr>
          <p:cNvPr id="46088" name="Picture 8" descr="MPj0341650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775" y="2908300"/>
            <a:ext cx="1939925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893847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4608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4608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6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9" dur="1000" fill="hold"/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460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What’s the problem?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060700" y="1701800"/>
            <a:ext cx="3060700" cy="8509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00"/>
                </a:solidFill>
              </a:rPr>
              <a:t>Output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3060700" y="3352800"/>
            <a:ext cx="3060700" cy="8509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FFFFFF"/>
                </a:solidFill>
              </a:rPr>
              <a:t>Process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060700" y="4978400"/>
            <a:ext cx="3060700" cy="850900"/>
          </a:xfrm>
          <a:prstGeom prst="rect">
            <a:avLst/>
          </a:prstGeom>
          <a:solidFill>
            <a:srgbClr val="00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FFFFFF"/>
                </a:solidFill>
              </a:rPr>
              <a:t>Input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4178300" y="42545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/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4178300" y="26289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866900" y="1524000"/>
            <a:ext cx="5537200" cy="4330700"/>
            <a:chOff x="1866900" y="1524000"/>
            <a:chExt cx="5537200" cy="4330700"/>
          </a:xfrm>
        </p:grpSpPr>
        <p:sp>
          <p:nvSpPr>
            <p:cNvPr id="10" name="Cloud 9"/>
            <p:cNvSpPr/>
            <p:nvPr/>
          </p:nvSpPr>
          <p:spPr bwMode="auto">
            <a:xfrm>
              <a:off x="1866900" y="1524000"/>
              <a:ext cx="5537200" cy="4330700"/>
            </a:xfrm>
            <a:prstGeom prst="cloud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997200" y="2298700"/>
              <a:ext cx="34417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>
                  <a:solidFill>
                    <a:srgbClr val="333399">
                      <a:lumMod val="75000"/>
                    </a:srgbClr>
                  </a:solidFill>
                </a:rPr>
                <a:t>HINT:</a:t>
              </a:r>
            </a:p>
            <a:p>
              <a:r>
                <a:rPr lang="en-US" sz="3600" dirty="0">
                  <a:solidFill>
                    <a:srgbClr val="333399">
                      <a:lumMod val="75000"/>
                    </a:srgbClr>
                  </a:solidFill>
                </a:rPr>
                <a:t>What does your physician do?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9202226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</a:t>
            </a:r>
            <a:r>
              <a:rPr lang="en-US" b="1" i="1" dirty="0" smtClean="0"/>
              <a:t>should</a:t>
            </a:r>
            <a:r>
              <a:rPr lang="en-US" dirty="0" smtClean="0"/>
              <a:t> we be doing?</a:t>
            </a: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060700" y="1701800"/>
            <a:ext cx="3060700" cy="850900"/>
          </a:xfrm>
          <a:prstGeom prst="rect">
            <a:avLst/>
          </a:prstGeom>
          <a:solidFill>
            <a:srgbClr val="FFFF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000000"/>
                </a:solidFill>
              </a:rPr>
              <a:t>Output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3060700" y="3352800"/>
            <a:ext cx="3060700" cy="850900"/>
          </a:xfrm>
          <a:prstGeom prst="rect">
            <a:avLst/>
          </a:prstGeom>
          <a:solidFill>
            <a:srgbClr val="CC0000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FFFFFF"/>
                </a:solidFill>
              </a:rPr>
              <a:t>Process</a:t>
            </a:r>
          </a:p>
        </p:txBody>
      </p:sp>
      <p:sp>
        <p:nvSpPr>
          <p:cNvPr id="47109" name="Rectangle 5"/>
          <p:cNvSpPr>
            <a:spLocks noChangeArrowheads="1"/>
          </p:cNvSpPr>
          <p:nvPr/>
        </p:nvSpPr>
        <p:spPr bwMode="auto">
          <a:xfrm>
            <a:off x="3060700" y="4978400"/>
            <a:ext cx="3060700" cy="850900"/>
          </a:xfrm>
          <a:prstGeom prst="rect">
            <a:avLst/>
          </a:prstGeom>
          <a:solidFill>
            <a:srgbClr val="00CC6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800">
                <a:solidFill>
                  <a:srgbClr val="FFFFFF"/>
                </a:solidFill>
              </a:rPr>
              <a:t>Input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4178300" y="42545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/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4178300" y="2628900"/>
            <a:ext cx="825500" cy="6477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FFFF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l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482600" y="3263900"/>
            <a:ext cx="2819400" cy="1104900"/>
            <a:chOff x="482600" y="3263900"/>
            <a:chExt cx="2819400" cy="1104900"/>
          </a:xfrm>
        </p:grpSpPr>
        <p:sp>
          <p:nvSpPr>
            <p:cNvPr id="12" name="Right Arrow 11"/>
            <p:cNvSpPr/>
            <p:nvPr/>
          </p:nvSpPr>
          <p:spPr bwMode="auto">
            <a:xfrm>
              <a:off x="482600" y="3263900"/>
              <a:ext cx="2819400" cy="1104900"/>
            </a:xfrm>
            <a:prstGeom prst="rightArrow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5300" y="3543300"/>
              <a:ext cx="23495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FFFF00"/>
                  </a:solidFill>
                </a:rPr>
                <a:t>DIAGNOSE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20700" y="4851400"/>
            <a:ext cx="2819400" cy="1104900"/>
            <a:chOff x="520700" y="4851400"/>
            <a:chExt cx="2819400" cy="1104900"/>
          </a:xfrm>
        </p:grpSpPr>
        <p:sp>
          <p:nvSpPr>
            <p:cNvPr id="15" name="Right Arrow 14"/>
            <p:cNvSpPr/>
            <p:nvPr/>
          </p:nvSpPr>
          <p:spPr bwMode="auto">
            <a:xfrm>
              <a:off x="520700" y="4851400"/>
              <a:ext cx="2819400" cy="1104900"/>
            </a:xfrm>
            <a:prstGeom prst="rightArrow">
              <a:avLst/>
            </a:prstGeom>
            <a:solidFill>
              <a:srgbClr val="00206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algn="l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33400" y="5130800"/>
              <a:ext cx="23495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rgbClr val="FFFF00"/>
                  </a:solidFill>
                </a:rPr>
                <a:t>TREAT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9973860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iceberg%20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CC66">
              <a:alpha val="3019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355600" y="304800"/>
            <a:ext cx="8521700" cy="901700"/>
          </a:xfrm>
          <a:prstGeom prst="rect">
            <a:avLst/>
          </a:prstGeom>
          <a:solidFill>
            <a:srgbClr val="FFFF00">
              <a:alpha val="50195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355600" y="1295400"/>
            <a:ext cx="8521700" cy="901700"/>
          </a:xfrm>
          <a:prstGeom prst="rect">
            <a:avLst/>
          </a:prstGeom>
          <a:solidFill>
            <a:srgbClr val="CC0000">
              <a:alpha val="30196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355600" y="2286000"/>
            <a:ext cx="8521700" cy="4330700"/>
          </a:xfrm>
          <a:prstGeom prst="rect">
            <a:avLst/>
          </a:prstGeom>
          <a:solidFill>
            <a:srgbClr val="00CC66">
              <a:alpha val="39999"/>
            </a:srgbClr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639763" y="509588"/>
            <a:ext cx="1098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0000"/>
                </a:solidFill>
              </a:rPr>
              <a:t>Output</a:t>
            </a:r>
          </a:p>
        </p:txBody>
      </p:sp>
      <p:sp>
        <p:nvSpPr>
          <p:cNvPr id="43016" name="Text Box 8"/>
          <p:cNvSpPr txBox="1">
            <a:spLocks noChangeArrowheads="1"/>
          </p:cNvSpPr>
          <p:nvPr/>
        </p:nvSpPr>
        <p:spPr bwMode="auto">
          <a:xfrm>
            <a:off x="639763" y="1538288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FFFFFF"/>
                </a:solidFill>
              </a:rPr>
              <a:t>Process</a:t>
            </a:r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639763" y="4941888"/>
            <a:ext cx="8620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FFFFFF"/>
                </a:solidFill>
              </a:rPr>
              <a:t>Input</a:t>
            </a:r>
          </a:p>
        </p:txBody>
      </p:sp>
    </p:spTree>
    <p:extLst>
      <p:ext uri="{BB962C8B-B14F-4D97-AF65-F5344CB8AC3E}">
        <p14:creationId xmlns:p14="http://schemas.microsoft.com/office/powerpoint/2010/main" val="3676802109"/>
      </p:ext>
    </p:extLst>
  </p:cSld>
  <p:clrMapOvr>
    <a:masterClrMapping/>
  </p:clrMapOvr>
  <p:transition xmlns:p14="http://schemas.microsoft.com/office/powerpoint/2010/main" spd="slow">
    <p:fade thruBlk="1"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3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3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nimBg="1"/>
      <p:bldP spid="43012" grpId="0" animBg="1"/>
      <p:bldP spid="43013" grpId="0" animBg="1"/>
      <p:bldP spid="43015" grpId="0"/>
      <p:bldP spid="43016" grpId="0"/>
      <p:bldP spid="430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Freeform 2"/>
          <p:cNvSpPr>
            <a:spLocks/>
          </p:cNvSpPr>
          <p:nvPr/>
        </p:nvSpPr>
        <p:spPr bwMode="auto">
          <a:xfrm>
            <a:off x="3403600" y="5264150"/>
            <a:ext cx="5473700" cy="914400"/>
          </a:xfrm>
          <a:custGeom>
            <a:avLst/>
            <a:gdLst>
              <a:gd name="T0" fmla="*/ 0 w 3448"/>
              <a:gd name="T1" fmla="*/ 2147483647 h 576"/>
              <a:gd name="T2" fmla="*/ 2147483647 w 3448"/>
              <a:gd name="T3" fmla="*/ 2147483647 h 576"/>
              <a:gd name="T4" fmla="*/ 2147483647 w 3448"/>
              <a:gd name="T5" fmla="*/ 0 h 576"/>
              <a:gd name="T6" fmla="*/ 2147483647 w 3448"/>
              <a:gd name="T7" fmla="*/ 2147483647 h 576"/>
              <a:gd name="T8" fmla="*/ 0 w 3448"/>
              <a:gd name="T9" fmla="*/ 2147483647 h 5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48"/>
              <a:gd name="T16" fmla="*/ 0 h 576"/>
              <a:gd name="T17" fmla="*/ 3448 w 3448"/>
              <a:gd name="T18" fmla="*/ 576 h 5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48" h="576">
                <a:moveTo>
                  <a:pt x="0" y="576"/>
                </a:moveTo>
                <a:lnTo>
                  <a:pt x="340" y="8"/>
                </a:lnTo>
                <a:lnTo>
                  <a:pt x="3112" y="0"/>
                </a:lnTo>
                <a:lnTo>
                  <a:pt x="3448" y="572"/>
                </a:lnTo>
                <a:lnTo>
                  <a:pt x="0" y="576"/>
                </a:lnTo>
                <a:close/>
              </a:path>
            </a:pathLst>
          </a:custGeom>
          <a:solidFill>
            <a:srgbClr val="000099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/>
          </a:p>
        </p:txBody>
      </p:sp>
      <p:sp>
        <p:nvSpPr>
          <p:cNvPr id="35843" name="Freeform 3"/>
          <p:cNvSpPr>
            <a:spLocks/>
          </p:cNvSpPr>
          <p:nvPr/>
        </p:nvSpPr>
        <p:spPr bwMode="auto">
          <a:xfrm>
            <a:off x="3940175" y="4044950"/>
            <a:ext cx="4400550" cy="908050"/>
          </a:xfrm>
          <a:custGeom>
            <a:avLst/>
            <a:gdLst>
              <a:gd name="T0" fmla="*/ 0 w 2772"/>
              <a:gd name="T1" fmla="*/ 2147483647 h 572"/>
              <a:gd name="T2" fmla="*/ 2147483647 w 2772"/>
              <a:gd name="T3" fmla="*/ 0 h 572"/>
              <a:gd name="T4" fmla="*/ 2147483647 w 2772"/>
              <a:gd name="T5" fmla="*/ 0 h 572"/>
              <a:gd name="T6" fmla="*/ 2147483647 w 2772"/>
              <a:gd name="T7" fmla="*/ 2147483647 h 572"/>
              <a:gd name="T8" fmla="*/ 0 w 2772"/>
              <a:gd name="T9" fmla="*/ 2147483647 h 5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772"/>
              <a:gd name="T16" fmla="*/ 0 h 572"/>
              <a:gd name="T17" fmla="*/ 2772 w 2772"/>
              <a:gd name="T18" fmla="*/ 572 h 5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772" h="572">
                <a:moveTo>
                  <a:pt x="0" y="572"/>
                </a:moveTo>
                <a:lnTo>
                  <a:pt x="348" y="0"/>
                </a:lnTo>
                <a:lnTo>
                  <a:pt x="2428" y="0"/>
                </a:lnTo>
                <a:lnTo>
                  <a:pt x="2772" y="568"/>
                </a:lnTo>
                <a:lnTo>
                  <a:pt x="0" y="572"/>
                </a:lnTo>
                <a:close/>
              </a:path>
            </a:pathLst>
          </a:custGeom>
          <a:solidFill>
            <a:srgbClr val="3333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/>
          </a:p>
        </p:txBody>
      </p:sp>
      <p:sp>
        <p:nvSpPr>
          <p:cNvPr id="35844" name="Freeform 4"/>
          <p:cNvSpPr>
            <a:spLocks/>
          </p:cNvSpPr>
          <p:nvPr/>
        </p:nvSpPr>
        <p:spPr bwMode="auto">
          <a:xfrm>
            <a:off x="4492625" y="2844800"/>
            <a:ext cx="3295650" cy="914400"/>
          </a:xfrm>
          <a:custGeom>
            <a:avLst/>
            <a:gdLst>
              <a:gd name="T0" fmla="*/ 0 w 2076"/>
              <a:gd name="T1" fmla="*/ 2147483647 h 576"/>
              <a:gd name="T2" fmla="*/ 2147483647 w 2076"/>
              <a:gd name="T3" fmla="*/ 0 h 576"/>
              <a:gd name="T4" fmla="*/ 2147483647 w 2076"/>
              <a:gd name="T5" fmla="*/ 0 h 576"/>
              <a:gd name="T6" fmla="*/ 2147483647 w 2076"/>
              <a:gd name="T7" fmla="*/ 2147483647 h 576"/>
              <a:gd name="T8" fmla="*/ 0 w 2076"/>
              <a:gd name="T9" fmla="*/ 2147483647 h 5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76"/>
              <a:gd name="T16" fmla="*/ 0 h 576"/>
              <a:gd name="T17" fmla="*/ 2076 w 2076"/>
              <a:gd name="T18" fmla="*/ 576 h 57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76" h="576">
                <a:moveTo>
                  <a:pt x="0" y="576"/>
                </a:moveTo>
                <a:lnTo>
                  <a:pt x="348" y="0"/>
                </a:lnTo>
                <a:lnTo>
                  <a:pt x="1732" y="0"/>
                </a:lnTo>
                <a:lnTo>
                  <a:pt x="2076" y="572"/>
                </a:lnTo>
                <a:lnTo>
                  <a:pt x="0" y="576"/>
                </a:lnTo>
                <a:close/>
              </a:path>
            </a:pathLst>
          </a:custGeom>
          <a:solidFill>
            <a:srgbClr val="6699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/>
          </a:p>
        </p:txBody>
      </p:sp>
      <p:sp>
        <p:nvSpPr>
          <p:cNvPr id="35845" name="Freeform 5"/>
          <p:cNvSpPr>
            <a:spLocks/>
          </p:cNvSpPr>
          <p:nvPr/>
        </p:nvSpPr>
        <p:spPr bwMode="auto">
          <a:xfrm>
            <a:off x="5038725" y="1574800"/>
            <a:ext cx="2203450" cy="901700"/>
          </a:xfrm>
          <a:custGeom>
            <a:avLst/>
            <a:gdLst>
              <a:gd name="T0" fmla="*/ 0 w 1388"/>
              <a:gd name="T1" fmla="*/ 2147483647 h 568"/>
              <a:gd name="T2" fmla="*/ 2147483647 w 1388"/>
              <a:gd name="T3" fmla="*/ 0 h 568"/>
              <a:gd name="T4" fmla="*/ 2147483647 w 1388"/>
              <a:gd name="T5" fmla="*/ 0 h 568"/>
              <a:gd name="T6" fmla="*/ 2147483647 w 1388"/>
              <a:gd name="T7" fmla="*/ 2147483647 h 568"/>
              <a:gd name="T8" fmla="*/ 0 w 1388"/>
              <a:gd name="T9" fmla="*/ 2147483647 h 5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388"/>
              <a:gd name="T16" fmla="*/ 0 h 568"/>
              <a:gd name="T17" fmla="*/ 1388 w 1388"/>
              <a:gd name="T18" fmla="*/ 568 h 56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388" h="568">
                <a:moveTo>
                  <a:pt x="0" y="568"/>
                </a:moveTo>
                <a:lnTo>
                  <a:pt x="344" y="0"/>
                </a:lnTo>
                <a:lnTo>
                  <a:pt x="1044" y="0"/>
                </a:lnTo>
                <a:lnTo>
                  <a:pt x="1388" y="568"/>
                </a:lnTo>
                <a:lnTo>
                  <a:pt x="0" y="568"/>
                </a:lnTo>
                <a:close/>
              </a:path>
            </a:pathLst>
          </a:custGeom>
          <a:solidFill>
            <a:srgbClr val="CCEC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/>
          </a:p>
        </p:txBody>
      </p:sp>
      <p:sp>
        <p:nvSpPr>
          <p:cNvPr id="35846" name="Freeform 6"/>
          <p:cNvSpPr>
            <a:spLocks/>
          </p:cNvSpPr>
          <p:nvPr/>
        </p:nvSpPr>
        <p:spPr bwMode="auto">
          <a:xfrm>
            <a:off x="5578475" y="393700"/>
            <a:ext cx="1123950" cy="901700"/>
          </a:xfrm>
          <a:custGeom>
            <a:avLst/>
            <a:gdLst>
              <a:gd name="T0" fmla="*/ 0 w 708"/>
              <a:gd name="T1" fmla="*/ 2147483647 h 568"/>
              <a:gd name="T2" fmla="*/ 2147483647 w 708"/>
              <a:gd name="T3" fmla="*/ 0 h 568"/>
              <a:gd name="T4" fmla="*/ 2147483647 w 708"/>
              <a:gd name="T5" fmla="*/ 2147483647 h 568"/>
              <a:gd name="T6" fmla="*/ 0 w 708"/>
              <a:gd name="T7" fmla="*/ 2147483647 h 568"/>
              <a:gd name="T8" fmla="*/ 0 60000 65536"/>
              <a:gd name="T9" fmla="*/ 0 60000 65536"/>
              <a:gd name="T10" fmla="*/ 0 60000 65536"/>
              <a:gd name="T11" fmla="*/ 0 60000 65536"/>
              <a:gd name="T12" fmla="*/ 0 w 708"/>
              <a:gd name="T13" fmla="*/ 0 h 568"/>
              <a:gd name="T14" fmla="*/ 708 w 708"/>
              <a:gd name="T15" fmla="*/ 568 h 56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08" h="568">
                <a:moveTo>
                  <a:pt x="0" y="568"/>
                </a:moveTo>
                <a:lnTo>
                  <a:pt x="356" y="0"/>
                </a:lnTo>
                <a:lnTo>
                  <a:pt x="708" y="564"/>
                </a:lnTo>
                <a:lnTo>
                  <a:pt x="0" y="568"/>
                </a:lnTo>
                <a:close/>
              </a:path>
            </a:pathLst>
          </a:custGeom>
          <a:gradFill rotWithShape="1">
            <a:gsLst>
              <a:gs pos="0">
                <a:srgbClr val="E6DCAC"/>
              </a:gs>
              <a:gs pos="11501">
                <a:srgbClr val="C7AC4C"/>
              </a:gs>
              <a:gs pos="27499">
                <a:srgbClr val="E6D78A"/>
              </a:gs>
              <a:gs pos="35001">
                <a:srgbClr val="C7AC4C"/>
              </a:gs>
              <a:gs pos="44000">
                <a:srgbClr val="E6D78A"/>
              </a:gs>
              <a:gs pos="50000">
                <a:srgbClr val="E6DCAC"/>
              </a:gs>
              <a:gs pos="56000">
                <a:srgbClr val="E6D78A"/>
              </a:gs>
              <a:gs pos="64999">
                <a:srgbClr val="C7AC4C"/>
              </a:gs>
              <a:gs pos="72501">
                <a:srgbClr val="E6D78A"/>
              </a:gs>
              <a:gs pos="88499">
                <a:srgbClr val="C7AC4C"/>
              </a:gs>
              <a:gs pos="100000">
                <a:srgbClr val="E6DCAC"/>
              </a:gs>
            </a:gsLst>
            <a:lin ang="2700000" scaled="1"/>
          </a:gradFill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/>
            <a:endParaRPr lang="en-US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850900" y="1841500"/>
            <a:ext cx="1435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0000"/>
                </a:solidFill>
              </a:rPr>
              <a:t>Process </a:t>
            </a:r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850900" y="661988"/>
            <a:ext cx="129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0000"/>
                </a:solidFill>
              </a:rPr>
              <a:t>Output </a:t>
            </a:r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4711700" y="3117850"/>
            <a:ext cx="285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Individual Characteristics</a:t>
            </a:r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4711700" y="4289425"/>
            <a:ext cx="28575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66"/>
                </a:solidFill>
              </a:rPr>
              <a:t>Team Factors </a:t>
            </a:r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4711700" y="5513388"/>
            <a:ext cx="28575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Organizational Systems </a:t>
            </a:r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5448300" y="800100"/>
            <a:ext cx="13843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dirty="0" smtClean="0">
                <a:solidFill>
                  <a:srgbClr val="000000"/>
                </a:solidFill>
              </a:rPr>
              <a:t>HPO</a:t>
            </a:r>
            <a:endParaRPr lang="en-US" altLang="en-US" dirty="0">
              <a:solidFill>
                <a:srgbClr val="000000"/>
              </a:solidFill>
            </a:endParaRPr>
          </a:p>
        </p:txBody>
      </p:sp>
      <p:sp>
        <p:nvSpPr>
          <p:cNvPr id="35853" name="Text Box 14"/>
          <p:cNvSpPr txBox="1">
            <a:spLocks noChangeArrowheads="1"/>
          </p:cNvSpPr>
          <p:nvPr/>
        </p:nvSpPr>
        <p:spPr bwMode="auto">
          <a:xfrm>
            <a:off x="5472113" y="1712913"/>
            <a:ext cx="1403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3399"/>
                </a:solidFill>
              </a:rPr>
              <a:t>What’s going on?</a:t>
            </a:r>
          </a:p>
        </p:txBody>
      </p:sp>
      <p:sp>
        <p:nvSpPr>
          <p:cNvPr id="35854" name="AutoShape 18"/>
          <p:cNvSpPr>
            <a:spLocks/>
          </p:cNvSpPr>
          <p:nvPr/>
        </p:nvSpPr>
        <p:spPr bwMode="auto">
          <a:xfrm>
            <a:off x="2476500" y="2857500"/>
            <a:ext cx="723900" cy="3314700"/>
          </a:xfrm>
          <a:prstGeom prst="leftBrace">
            <a:avLst>
              <a:gd name="adj1" fmla="val 38158"/>
              <a:gd name="adj2" fmla="val 50000"/>
            </a:avLst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35855" name="Text Box 19"/>
          <p:cNvSpPr txBox="1">
            <a:spLocks noChangeArrowheads="1"/>
          </p:cNvSpPr>
          <p:nvPr/>
        </p:nvSpPr>
        <p:spPr bwMode="auto">
          <a:xfrm>
            <a:off x="939800" y="4318000"/>
            <a:ext cx="1143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2400">
                <a:solidFill>
                  <a:srgbClr val="000000"/>
                </a:solidFill>
              </a:rPr>
              <a:t>Input</a:t>
            </a:r>
          </a:p>
        </p:txBody>
      </p:sp>
    </p:spTree>
    <p:extLst>
      <p:ext uri="{BB962C8B-B14F-4D97-AF65-F5344CB8AC3E}">
        <p14:creationId xmlns:p14="http://schemas.microsoft.com/office/powerpoint/2010/main" val="22993045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394" name="Group 39"/>
          <p:cNvGrpSpPr>
            <a:grpSpLocks/>
          </p:cNvGrpSpPr>
          <p:nvPr/>
        </p:nvGrpSpPr>
        <p:grpSpPr bwMode="auto">
          <a:xfrm>
            <a:off x="1831975" y="1154113"/>
            <a:ext cx="5480050" cy="4549775"/>
            <a:chOff x="2116" y="656"/>
            <a:chExt cx="3452" cy="2866"/>
          </a:xfrm>
        </p:grpSpPr>
        <p:grpSp>
          <p:nvGrpSpPr>
            <p:cNvPr id="59398" name="Group 38"/>
            <p:cNvGrpSpPr>
              <a:grpSpLocks/>
            </p:cNvGrpSpPr>
            <p:nvPr/>
          </p:nvGrpSpPr>
          <p:grpSpPr bwMode="auto">
            <a:xfrm>
              <a:off x="3416" y="656"/>
              <a:ext cx="872" cy="568"/>
              <a:chOff x="3432" y="248"/>
              <a:chExt cx="872" cy="568"/>
            </a:xfrm>
          </p:grpSpPr>
          <p:sp>
            <p:nvSpPr>
              <p:cNvPr id="59428" name="Freeform 4"/>
              <p:cNvSpPr>
                <a:spLocks/>
              </p:cNvSpPr>
              <p:nvPr/>
            </p:nvSpPr>
            <p:spPr bwMode="auto">
              <a:xfrm>
                <a:off x="3514" y="248"/>
                <a:ext cx="708" cy="568"/>
              </a:xfrm>
              <a:custGeom>
                <a:avLst/>
                <a:gdLst>
                  <a:gd name="T0" fmla="*/ 0 w 708"/>
                  <a:gd name="T1" fmla="*/ 568 h 568"/>
                  <a:gd name="T2" fmla="*/ 356 w 708"/>
                  <a:gd name="T3" fmla="*/ 0 h 568"/>
                  <a:gd name="T4" fmla="*/ 708 w 708"/>
                  <a:gd name="T5" fmla="*/ 564 h 568"/>
                  <a:gd name="T6" fmla="*/ 0 w 708"/>
                  <a:gd name="T7" fmla="*/ 568 h 5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08"/>
                  <a:gd name="T13" fmla="*/ 0 h 568"/>
                  <a:gd name="T14" fmla="*/ 708 w 708"/>
                  <a:gd name="T15" fmla="*/ 568 h 5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08" h="568">
                    <a:moveTo>
                      <a:pt x="0" y="568"/>
                    </a:moveTo>
                    <a:lnTo>
                      <a:pt x="356" y="0"/>
                    </a:lnTo>
                    <a:lnTo>
                      <a:pt x="708" y="564"/>
                    </a:lnTo>
                    <a:lnTo>
                      <a:pt x="0" y="56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E6DCAC"/>
                  </a:gs>
                  <a:gs pos="11501">
                    <a:srgbClr val="C7AC4C"/>
                  </a:gs>
                  <a:gs pos="27499">
                    <a:srgbClr val="E6D78A"/>
                  </a:gs>
                  <a:gs pos="35001">
                    <a:srgbClr val="C7AC4C"/>
                  </a:gs>
                  <a:gs pos="44000">
                    <a:srgbClr val="E6D78A"/>
                  </a:gs>
                  <a:gs pos="50000">
                    <a:srgbClr val="E6DCAC"/>
                  </a:gs>
                  <a:gs pos="56000">
                    <a:srgbClr val="E6D78A"/>
                  </a:gs>
                  <a:gs pos="64999">
                    <a:srgbClr val="C7AC4C"/>
                  </a:gs>
                  <a:gs pos="72501">
                    <a:srgbClr val="E6D78A"/>
                  </a:gs>
                  <a:gs pos="88499">
                    <a:srgbClr val="C7AC4C"/>
                  </a:gs>
                  <a:gs pos="100000">
                    <a:srgbClr val="E6DCAC"/>
                  </a:gs>
                </a:gsLst>
                <a:lin ang="2700000" scaled="1"/>
              </a:gra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59429" name="Text Box 10"/>
              <p:cNvSpPr txBox="1">
                <a:spLocks noChangeArrowheads="1"/>
              </p:cNvSpPr>
              <p:nvPr/>
            </p:nvSpPr>
            <p:spPr bwMode="auto">
              <a:xfrm>
                <a:off x="3432" y="504"/>
                <a:ext cx="8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dirty="0" smtClean="0">
                    <a:solidFill>
                      <a:srgbClr val="000000"/>
                    </a:solidFill>
                  </a:rPr>
                  <a:t>HPO</a:t>
                </a:r>
                <a:endParaRPr lang="en-US" altLang="en-US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9399" name="Group 34"/>
            <p:cNvGrpSpPr>
              <a:grpSpLocks/>
            </p:cNvGrpSpPr>
            <p:nvPr/>
          </p:nvGrpSpPr>
          <p:grpSpPr bwMode="auto">
            <a:xfrm>
              <a:off x="3162" y="1224"/>
              <a:ext cx="1388" cy="582"/>
              <a:chOff x="3174" y="992"/>
              <a:chExt cx="1388" cy="582"/>
            </a:xfrm>
          </p:grpSpPr>
          <p:sp>
            <p:nvSpPr>
              <p:cNvPr id="59423" name="Freeform 3"/>
              <p:cNvSpPr>
                <a:spLocks/>
              </p:cNvSpPr>
              <p:nvPr/>
            </p:nvSpPr>
            <p:spPr bwMode="auto">
              <a:xfrm>
                <a:off x="3174" y="992"/>
                <a:ext cx="1388" cy="568"/>
              </a:xfrm>
              <a:custGeom>
                <a:avLst/>
                <a:gdLst>
                  <a:gd name="T0" fmla="*/ 0 w 1388"/>
                  <a:gd name="T1" fmla="*/ 568 h 568"/>
                  <a:gd name="T2" fmla="*/ 344 w 1388"/>
                  <a:gd name="T3" fmla="*/ 0 h 568"/>
                  <a:gd name="T4" fmla="*/ 1044 w 1388"/>
                  <a:gd name="T5" fmla="*/ 0 h 568"/>
                  <a:gd name="T6" fmla="*/ 1388 w 1388"/>
                  <a:gd name="T7" fmla="*/ 568 h 568"/>
                  <a:gd name="T8" fmla="*/ 0 w 1388"/>
                  <a:gd name="T9" fmla="*/ 568 h 5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8"/>
                  <a:gd name="T16" fmla="*/ 0 h 568"/>
                  <a:gd name="T17" fmla="*/ 1388 w 1388"/>
                  <a:gd name="T18" fmla="*/ 568 h 5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8" h="568">
                    <a:moveTo>
                      <a:pt x="0" y="568"/>
                    </a:moveTo>
                    <a:lnTo>
                      <a:pt x="344" y="0"/>
                    </a:lnTo>
                    <a:lnTo>
                      <a:pt x="1044" y="0"/>
                    </a:lnTo>
                    <a:lnTo>
                      <a:pt x="1388" y="568"/>
                    </a:lnTo>
                    <a:lnTo>
                      <a:pt x="0" y="568"/>
                    </a:lnTo>
                    <a:close/>
                  </a:path>
                </a:pathLst>
              </a:custGeom>
              <a:solidFill>
                <a:srgbClr val="008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59424" name="Text Box 11"/>
              <p:cNvSpPr txBox="1">
                <a:spLocks noChangeArrowheads="1"/>
              </p:cNvSpPr>
              <p:nvPr/>
            </p:nvSpPr>
            <p:spPr bwMode="auto">
              <a:xfrm>
                <a:off x="3304" y="1160"/>
                <a:ext cx="112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FFFF"/>
                    </a:solidFill>
                  </a:rPr>
                  <a:t>P-1 Effort</a:t>
                </a:r>
              </a:p>
            </p:txBody>
          </p:sp>
          <p:grpSp>
            <p:nvGrpSpPr>
              <p:cNvPr id="59425" name="Group 19"/>
              <p:cNvGrpSpPr>
                <a:grpSpLocks/>
              </p:cNvGrpSpPr>
              <p:nvPr/>
            </p:nvGrpSpPr>
            <p:grpSpPr bwMode="auto">
              <a:xfrm>
                <a:off x="3174" y="1401"/>
                <a:ext cx="1386" cy="173"/>
                <a:chOff x="3174" y="1401"/>
                <a:chExt cx="1386" cy="173"/>
              </a:xfrm>
            </p:grpSpPr>
            <p:sp>
              <p:nvSpPr>
                <p:cNvPr id="59426" name="Freeform 20"/>
                <p:cNvSpPr>
                  <a:spLocks/>
                </p:cNvSpPr>
                <p:nvPr/>
              </p:nvSpPr>
              <p:spPr bwMode="auto">
                <a:xfrm>
                  <a:off x="3174" y="1431"/>
                  <a:ext cx="1386" cy="123"/>
                </a:xfrm>
                <a:custGeom>
                  <a:avLst/>
                  <a:gdLst>
                    <a:gd name="T0" fmla="*/ 0 w 1386"/>
                    <a:gd name="T1" fmla="*/ 123 h 123"/>
                    <a:gd name="T2" fmla="*/ 1386 w 1386"/>
                    <a:gd name="T3" fmla="*/ 123 h 123"/>
                    <a:gd name="T4" fmla="*/ 1314 w 1386"/>
                    <a:gd name="T5" fmla="*/ 0 h 123"/>
                    <a:gd name="T6" fmla="*/ 72 w 1386"/>
                    <a:gd name="T7" fmla="*/ 0 h 123"/>
                    <a:gd name="T8" fmla="*/ 0 w 1386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86"/>
                    <a:gd name="T16" fmla="*/ 0 h 123"/>
                    <a:gd name="T17" fmla="*/ 1386 w 1386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86" h="123">
                      <a:moveTo>
                        <a:pt x="0" y="123"/>
                      </a:moveTo>
                      <a:lnTo>
                        <a:pt x="1386" y="123"/>
                      </a:lnTo>
                      <a:lnTo>
                        <a:pt x="1314" y="0"/>
                      </a:lnTo>
                      <a:lnTo>
                        <a:pt x="72" y="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59427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455" y="1401"/>
                  <a:ext cx="82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l"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Group Dynamics</a:t>
                  </a:r>
                </a:p>
              </p:txBody>
            </p:sp>
          </p:grpSp>
        </p:grpSp>
        <p:grpSp>
          <p:nvGrpSpPr>
            <p:cNvPr id="59400" name="Group 35"/>
            <p:cNvGrpSpPr>
              <a:grpSpLocks/>
            </p:cNvGrpSpPr>
            <p:nvPr/>
          </p:nvGrpSpPr>
          <p:grpSpPr bwMode="auto">
            <a:xfrm>
              <a:off x="2810" y="1792"/>
              <a:ext cx="2080" cy="592"/>
              <a:chOff x="2826" y="1792"/>
              <a:chExt cx="2080" cy="592"/>
            </a:xfrm>
          </p:grpSpPr>
          <p:sp>
            <p:nvSpPr>
              <p:cNvPr id="59415" name="Freeform 2"/>
              <p:cNvSpPr>
                <a:spLocks/>
              </p:cNvSpPr>
              <p:nvPr/>
            </p:nvSpPr>
            <p:spPr bwMode="auto">
              <a:xfrm>
                <a:off x="2830" y="1792"/>
                <a:ext cx="2076" cy="576"/>
              </a:xfrm>
              <a:custGeom>
                <a:avLst/>
                <a:gdLst>
                  <a:gd name="T0" fmla="*/ 0 w 2076"/>
                  <a:gd name="T1" fmla="*/ 576 h 576"/>
                  <a:gd name="T2" fmla="*/ 348 w 2076"/>
                  <a:gd name="T3" fmla="*/ 0 h 576"/>
                  <a:gd name="T4" fmla="*/ 1732 w 2076"/>
                  <a:gd name="T5" fmla="*/ 0 h 576"/>
                  <a:gd name="T6" fmla="*/ 2076 w 2076"/>
                  <a:gd name="T7" fmla="*/ 572 h 576"/>
                  <a:gd name="T8" fmla="*/ 0 w 2076"/>
                  <a:gd name="T9" fmla="*/ 576 h 5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76"/>
                  <a:gd name="T16" fmla="*/ 0 h 576"/>
                  <a:gd name="T17" fmla="*/ 2076 w 2076"/>
                  <a:gd name="T18" fmla="*/ 576 h 5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76" h="576">
                    <a:moveTo>
                      <a:pt x="0" y="576"/>
                    </a:moveTo>
                    <a:lnTo>
                      <a:pt x="348" y="0"/>
                    </a:lnTo>
                    <a:lnTo>
                      <a:pt x="1732" y="0"/>
                    </a:lnTo>
                    <a:lnTo>
                      <a:pt x="2076" y="572"/>
                    </a:lnTo>
                    <a:lnTo>
                      <a:pt x="0" y="576"/>
                    </a:lnTo>
                    <a:close/>
                  </a:path>
                </a:pathLst>
              </a:custGeom>
              <a:solidFill>
                <a:srgbClr val="008000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59416" name="Text Box 12"/>
              <p:cNvSpPr txBox="1">
                <a:spLocks noChangeArrowheads="1"/>
              </p:cNvSpPr>
              <p:nvPr/>
            </p:nvSpPr>
            <p:spPr bwMode="auto">
              <a:xfrm>
                <a:off x="3300" y="1878"/>
                <a:ext cx="113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FFFF"/>
                    </a:solidFill>
                  </a:rPr>
                  <a:t>I-1 Motivations &amp; Interests</a:t>
                </a:r>
              </a:p>
            </p:txBody>
          </p:sp>
          <p:grpSp>
            <p:nvGrpSpPr>
              <p:cNvPr id="59417" name="Group 22"/>
              <p:cNvGrpSpPr>
                <a:grpSpLocks/>
              </p:cNvGrpSpPr>
              <p:nvPr/>
            </p:nvGrpSpPr>
            <p:grpSpPr bwMode="auto">
              <a:xfrm>
                <a:off x="2826" y="2211"/>
                <a:ext cx="2079" cy="173"/>
                <a:chOff x="2826" y="2211"/>
                <a:chExt cx="2079" cy="173"/>
              </a:xfrm>
            </p:grpSpPr>
            <p:grpSp>
              <p:nvGrpSpPr>
                <p:cNvPr id="59418" name="Group 23"/>
                <p:cNvGrpSpPr>
                  <a:grpSpLocks/>
                </p:cNvGrpSpPr>
                <p:nvPr/>
              </p:nvGrpSpPr>
              <p:grpSpPr bwMode="auto">
                <a:xfrm>
                  <a:off x="2862" y="2211"/>
                  <a:ext cx="1386" cy="173"/>
                  <a:chOff x="3174" y="1401"/>
                  <a:chExt cx="1386" cy="173"/>
                </a:xfrm>
              </p:grpSpPr>
              <p:sp>
                <p:nvSpPr>
                  <p:cNvPr id="59421" name="Freeform 24"/>
                  <p:cNvSpPr>
                    <a:spLocks/>
                  </p:cNvSpPr>
                  <p:nvPr/>
                </p:nvSpPr>
                <p:spPr bwMode="auto">
                  <a:xfrm>
                    <a:off x="3174" y="1431"/>
                    <a:ext cx="1386" cy="123"/>
                  </a:xfrm>
                  <a:custGeom>
                    <a:avLst/>
                    <a:gdLst>
                      <a:gd name="T0" fmla="*/ 0 w 1386"/>
                      <a:gd name="T1" fmla="*/ 123 h 123"/>
                      <a:gd name="T2" fmla="*/ 1386 w 1386"/>
                      <a:gd name="T3" fmla="*/ 123 h 123"/>
                      <a:gd name="T4" fmla="*/ 1314 w 1386"/>
                      <a:gd name="T5" fmla="*/ 0 h 123"/>
                      <a:gd name="T6" fmla="*/ 72 w 1386"/>
                      <a:gd name="T7" fmla="*/ 0 h 123"/>
                      <a:gd name="T8" fmla="*/ 0 w 1386"/>
                      <a:gd name="T9" fmla="*/ 123 h 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86"/>
                      <a:gd name="T16" fmla="*/ 0 h 123"/>
                      <a:gd name="T17" fmla="*/ 1386 w 1386"/>
                      <a:gd name="T18" fmla="*/ 123 h 12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86" h="123">
                        <a:moveTo>
                          <a:pt x="0" y="123"/>
                        </a:moveTo>
                        <a:lnTo>
                          <a:pt x="1386" y="123"/>
                        </a:lnTo>
                        <a:lnTo>
                          <a:pt x="1314" y="0"/>
                        </a:lnTo>
                        <a:lnTo>
                          <a:pt x="72" y="0"/>
                        </a:lnTo>
                        <a:lnTo>
                          <a:pt x="0" y="123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l"/>
                    <a:endParaRPr lang="en-US"/>
                  </a:p>
                </p:txBody>
              </p:sp>
              <p:sp>
                <p:nvSpPr>
                  <p:cNvPr id="59422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55" y="1401"/>
                    <a:ext cx="829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algn="l" eaLnBrk="1" hangingPunct="1">
                      <a:spcBef>
                        <a:spcPct val="0"/>
                      </a:spcBef>
                    </a:pPr>
                    <a:r>
                      <a:rPr lang="en-US" altLang="en-US" sz="1200">
                        <a:solidFill>
                          <a:srgbClr val="000000"/>
                        </a:solidFill>
                      </a:rPr>
                      <a:t>Group Dynamics</a:t>
                    </a:r>
                  </a:p>
                </p:txBody>
              </p:sp>
            </p:grpSp>
            <p:sp>
              <p:nvSpPr>
                <p:cNvPr id="59419" name="Freeform 26"/>
                <p:cNvSpPr>
                  <a:spLocks/>
                </p:cNvSpPr>
                <p:nvPr/>
              </p:nvSpPr>
              <p:spPr bwMode="auto">
                <a:xfrm>
                  <a:off x="2826" y="2241"/>
                  <a:ext cx="2079" cy="126"/>
                </a:xfrm>
                <a:custGeom>
                  <a:avLst/>
                  <a:gdLst>
                    <a:gd name="T0" fmla="*/ 0 w 2079"/>
                    <a:gd name="T1" fmla="*/ 126 h 126"/>
                    <a:gd name="T2" fmla="*/ 81 w 2079"/>
                    <a:gd name="T3" fmla="*/ 0 h 126"/>
                    <a:gd name="T4" fmla="*/ 2001 w 2079"/>
                    <a:gd name="T5" fmla="*/ 0 h 126"/>
                    <a:gd name="T6" fmla="*/ 2079 w 2079"/>
                    <a:gd name="T7" fmla="*/ 120 h 126"/>
                    <a:gd name="T8" fmla="*/ 0 w 2079"/>
                    <a:gd name="T9" fmla="*/ 126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79"/>
                    <a:gd name="T16" fmla="*/ 0 h 126"/>
                    <a:gd name="T17" fmla="*/ 2079 w 2079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79" h="126">
                      <a:moveTo>
                        <a:pt x="0" y="126"/>
                      </a:moveTo>
                      <a:lnTo>
                        <a:pt x="81" y="0"/>
                      </a:lnTo>
                      <a:lnTo>
                        <a:pt x="2001" y="0"/>
                      </a:lnTo>
                      <a:lnTo>
                        <a:pt x="2079" y="120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59420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33" y="2211"/>
                  <a:ext cx="1078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Interpersonal Behavior</a:t>
                  </a:r>
                </a:p>
              </p:txBody>
            </p:sp>
          </p:grpSp>
        </p:grpSp>
        <p:grpSp>
          <p:nvGrpSpPr>
            <p:cNvPr id="59401" name="Group 36"/>
            <p:cNvGrpSpPr>
              <a:grpSpLocks/>
            </p:cNvGrpSpPr>
            <p:nvPr/>
          </p:nvGrpSpPr>
          <p:grpSpPr bwMode="auto">
            <a:xfrm>
              <a:off x="2465" y="2364"/>
              <a:ext cx="2773" cy="589"/>
              <a:chOff x="2481" y="2548"/>
              <a:chExt cx="2773" cy="589"/>
            </a:xfrm>
          </p:grpSpPr>
          <p:grpSp>
            <p:nvGrpSpPr>
              <p:cNvPr id="59409" name="Group 13"/>
              <p:cNvGrpSpPr>
                <a:grpSpLocks/>
              </p:cNvGrpSpPr>
              <p:nvPr/>
            </p:nvGrpSpPr>
            <p:grpSpPr bwMode="auto">
              <a:xfrm>
                <a:off x="2482" y="2548"/>
                <a:ext cx="2772" cy="572"/>
                <a:chOff x="2482" y="2548"/>
                <a:chExt cx="2772" cy="572"/>
              </a:xfrm>
            </p:grpSpPr>
            <p:sp>
              <p:nvSpPr>
                <p:cNvPr id="59413" name="Freeform 14"/>
                <p:cNvSpPr>
                  <a:spLocks/>
                </p:cNvSpPr>
                <p:nvPr/>
              </p:nvSpPr>
              <p:spPr bwMode="auto">
                <a:xfrm>
                  <a:off x="2482" y="2548"/>
                  <a:ext cx="2772" cy="572"/>
                </a:xfrm>
                <a:custGeom>
                  <a:avLst/>
                  <a:gdLst>
                    <a:gd name="T0" fmla="*/ 0 w 2772"/>
                    <a:gd name="T1" fmla="*/ 572 h 572"/>
                    <a:gd name="T2" fmla="*/ 348 w 2772"/>
                    <a:gd name="T3" fmla="*/ 0 h 572"/>
                    <a:gd name="T4" fmla="*/ 2428 w 2772"/>
                    <a:gd name="T5" fmla="*/ 0 h 572"/>
                    <a:gd name="T6" fmla="*/ 2772 w 2772"/>
                    <a:gd name="T7" fmla="*/ 568 h 572"/>
                    <a:gd name="T8" fmla="*/ 0 w 2772"/>
                    <a:gd name="T9" fmla="*/ 572 h 5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72"/>
                    <a:gd name="T16" fmla="*/ 0 h 572"/>
                    <a:gd name="T17" fmla="*/ 2772 w 2772"/>
                    <a:gd name="T18" fmla="*/ 572 h 5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72" h="572">
                      <a:moveTo>
                        <a:pt x="0" y="572"/>
                      </a:moveTo>
                      <a:lnTo>
                        <a:pt x="348" y="0"/>
                      </a:lnTo>
                      <a:lnTo>
                        <a:pt x="2428" y="0"/>
                      </a:lnTo>
                      <a:lnTo>
                        <a:pt x="2772" y="568"/>
                      </a:lnTo>
                      <a:lnTo>
                        <a:pt x="0" y="572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59414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872" y="2719"/>
                  <a:ext cx="19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rgbClr val="FFFFFF"/>
                      </a:solidFill>
                    </a:rPr>
                    <a:t>T-1 Team Task</a:t>
                  </a:r>
                </a:p>
              </p:txBody>
            </p:sp>
          </p:grpSp>
          <p:grpSp>
            <p:nvGrpSpPr>
              <p:cNvPr id="59410" name="Group 28"/>
              <p:cNvGrpSpPr>
                <a:grpSpLocks/>
              </p:cNvGrpSpPr>
              <p:nvPr/>
            </p:nvGrpSpPr>
            <p:grpSpPr bwMode="auto">
              <a:xfrm>
                <a:off x="2481" y="2964"/>
                <a:ext cx="2769" cy="173"/>
                <a:chOff x="2481" y="2964"/>
                <a:chExt cx="2769" cy="173"/>
              </a:xfrm>
            </p:grpSpPr>
            <p:sp>
              <p:nvSpPr>
                <p:cNvPr id="59411" name="Freeform 29"/>
                <p:cNvSpPr>
                  <a:spLocks/>
                </p:cNvSpPr>
                <p:nvPr/>
              </p:nvSpPr>
              <p:spPr bwMode="auto">
                <a:xfrm>
                  <a:off x="2481" y="2994"/>
                  <a:ext cx="2769" cy="126"/>
                </a:xfrm>
                <a:custGeom>
                  <a:avLst/>
                  <a:gdLst>
                    <a:gd name="T0" fmla="*/ 0 w 2769"/>
                    <a:gd name="T1" fmla="*/ 126 h 126"/>
                    <a:gd name="T2" fmla="*/ 72 w 2769"/>
                    <a:gd name="T3" fmla="*/ 0 h 126"/>
                    <a:gd name="T4" fmla="*/ 2700 w 2769"/>
                    <a:gd name="T5" fmla="*/ 0 h 126"/>
                    <a:gd name="T6" fmla="*/ 2769 w 2769"/>
                    <a:gd name="T7" fmla="*/ 123 h 126"/>
                    <a:gd name="T8" fmla="*/ 0 w 2769"/>
                    <a:gd name="T9" fmla="*/ 126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69"/>
                    <a:gd name="T16" fmla="*/ 0 h 126"/>
                    <a:gd name="T17" fmla="*/ 2769 w 2769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69" h="126">
                      <a:moveTo>
                        <a:pt x="0" y="126"/>
                      </a:moveTo>
                      <a:lnTo>
                        <a:pt x="72" y="0"/>
                      </a:lnTo>
                      <a:lnTo>
                        <a:pt x="2700" y="0"/>
                      </a:lnTo>
                      <a:lnTo>
                        <a:pt x="2769" y="123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59412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405" y="2964"/>
                  <a:ext cx="941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Authority Dynamics</a:t>
                  </a:r>
                </a:p>
              </p:txBody>
            </p:sp>
          </p:grpSp>
        </p:grpSp>
        <p:grpSp>
          <p:nvGrpSpPr>
            <p:cNvPr id="59402" name="Group 37"/>
            <p:cNvGrpSpPr>
              <a:grpSpLocks/>
            </p:cNvGrpSpPr>
            <p:nvPr/>
          </p:nvGrpSpPr>
          <p:grpSpPr bwMode="auto">
            <a:xfrm>
              <a:off x="2116" y="2932"/>
              <a:ext cx="3452" cy="590"/>
              <a:chOff x="2140" y="3316"/>
              <a:chExt cx="3452" cy="590"/>
            </a:xfrm>
          </p:grpSpPr>
          <p:grpSp>
            <p:nvGrpSpPr>
              <p:cNvPr id="59403" name="Group 16"/>
              <p:cNvGrpSpPr>
                <a:grpSpLocks/>
              </p:cNvGrpSpPr>
              <p:nvPr/>
            </p:nvGrpSpPr>
            <p:grpSpPr bwMode="auto">
              <a:xfrm>
                <a:off x="2144" y="3316"/>
                <a:ext cx="3448" cy="576"/>
                <a:chOff x="2144" y="3316"/>
                <a:chExt cx="3448" cy="576"/>
              </a:xfrm>
            </p:grpSpPr>
            <p:sp>
              <p:nvSpPr>
                <p:cNvPr id="59407" name="Freeform 17"/>
                <p:cNvSpPr>
                  <a:spLocks/>
                </p:cNvSpPr>
                <p:nvPr/>
              </p:nvSpPr>
              <p:spPr bwMode="auto">
                <a:xfrm>
                  <a:off x="2144" y="3316"/>
                  <a:ext cx="3448" cy="576"/>
                </a:xfrm>
                <a:custGeom>
                  <a:avLst/>
                  <a:gdLst>
                    <a:gd name="T0" fmla="*/ 0 w 3448"/>
                    <a:gd name="T1" fmla="*/ 576 h 576"/>
                    <a:gd name="T2" fmla="*/ 340 w 3448"/>
                    <a:gd name="T3" fmla="*/ 8 h 576"/>
                    <a:gd name="T4" fmla="*/ 3112 w 3448"/>
                    <a:gd name="T5" fmla="*/ 0 h 576"/>
                    <a:gd name="T6" fmla="*/ 3448 w 3448"/>
                    <a:gd name="T7" fmla="*/ 572 h 576"/>
                    <a:gd name="T8" fmla="*/ 0 w 3448"/>
                    <a:gd name="T9" fmla="*/ 576 h 5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48"/>
                    <a:gd name="T16" fmla="*/ 0 h 576"/>
                    <a:gd name="T17" fmla="*/ 3448 w 3448"/>
                    <a:gd name="T18" fmla="*/ 576 h 5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48" h="576">
                      <a:moveTo>
                        <a:pt x="0" y="576"/>
                      </a:moveTo>
                      <a:lnTo>
                        <a:pt x="340" y="8"/>
                      </a:lnTo>
                      <a:lnTo>
                        <a:pt x="3112" y="0"/>
                      </a:lnTo>
                      <a:lnTo>
                        <a:pt x="3448" y="572"/>
                      </a:lnTo>
                      <a:lnTo>
                        <a:pt x="0" y="576"/>
                      </a:lnTo>
                      <a:close/>
                    </a:path>
                  </a:pathLst>
                </a:custGeom>
                <a:solidFill>
                  <a:srgbClr val="008000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59408" name="Text Box 18"/>
                <p:cNvSpPr txBox="1">
                  <a:spLocks noChangeArrowheads="1"/>
                </p:cNvSpPr>
                <p:nvPr/>
              </p:nvSpPr>
              <p:spPr bwMode="auto">
                <a:xfrm>
                  <a:off x="2808" y="3488"/>
                  <a:ext cx="212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rgbClr val="FFFFFF"/>
                      </a:solidFill>
                    </a:rPr>
                    <a:t>O-1 Reward Systems</a:t>
                  </a:r>
                </a:p>
              </p:txBody>
            </p:sp>
          </p:grpSp>
          <p:grpSp>
            <p:nvGrpSpPr>
              <p:cNvPr id="59404" name="Group 31"/>
              <p:cNvGrpSpPr>
                <a:grpSpLocks/>
              </p:cNvGrpSpPr>
              <p:nvPr/>
            </p:nvGrpSpPr>
            <p:grpSpPr bwMode="auto">
              <a:xfrm>
                <a:off x="2140" y="3733"/>
                <a:ext cx="3452" cy="173"/>
                <a:chOff x="2140" y="3733"/>
                <a:chExt cx="3452" cy="173"/>
              </a:xfrm>
            </p:grpSpPr>
            <p:sp>
              <p:nvSpPr>
                <p:cNvPr id="59405" name="Freeform 32"/>
                <p:cNvSpPr>
                  <a:spLocks/>
                </p:cNvSpPr>
                <p:nvPr/>
              </p:nvSpPr>
              <p:spPr bwMode="auto">
                <a:xfrm>
                  <a:off x="2140" y="3764"/>
                  <a:ext cx="3452" cy="124"/>
                </a:xfrm>
                <a:custGeom>
                  <a:avLst/>
                  <a:gdLst>
                    <a:gd name="T0" fmla="*/ 0 w 3452"/>
                    <a:gd name="T1" fmla="*/ 124 h 124"/>
                    <a:gd name="T2" fmla="*/ 76 w 3452"/>
                    <a:gd name="T3" fmla="*/ 0 h 124"/>
                    <a:gd name="T4" fmla="*/ 3384 w 3452"/>
                    <a:gd name="T5" fmla="*/ 0 h 124"/>
                    <a:gd name="T6" fmla="*/ 3452 w 3452"/>
                    <a:gd name="T7" fmla="*/ 116 h 124"/>
                    <a:gd name="T8" fmla="*/ 0 w 3452"/>
                    <a:gd name="T9" fmla="*/ 124 h 1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52"/>
                    <a:gd name="T16" fmla="*/ 0 h 124"/>
                    <a:gd name="T17" fmla="*/ 3452 w 3452"/>
                    <a:gd name="T18" fmla="*/ 124 h 1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52" h="124">
                      <a:moveTo>
                        <a:pt x="0" y="124"/>
                      </a:moveTo>
                      <a:lnTo>
                        <a:pt x="76" y="0"/>
                      </a:lnTo>
                      <a:lnTo>
                        <a:pt x="3384" y="0"/>
                      </a:lnTo>
                      <a:lnTo>
                        <a:pt x="3452" y="116"/>
                      </a:lnTo>
                      <a:lnTo>
                        <a:pt x="0" y="12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59406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499" y="3733"/>
                  <a:ext cx="81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Control Systems</a:t>
                  </a:r>
                </a:p>
              </p:txBody>
            </p:sp>
          </p:grpSp>
        </p:grpSp>
      </p:grpSp>
      <p:grpSp>
        <p:nvGrpSpPr>
          <p:cNvPr id="59395" name="Group 56"/>
          <p:cNvGrpSpPr>
            <a:grpSpLocks/>
          </p:cNvGrpSpPr>
          <p:nvPr/>
        </p:nvGrpSpPr>
        <p:grpSpPr bwMode="auto">
          <a:xfrm>
            <a:off x="7569200" y="558800"/>
            <a:ext cx="1270000" cy="1311275"/>
            <a:chOff x="4768" y="352"/>
            <a:chExt cx="800" cy="826"/>
          </a:xfrm>
        </p:grpSpPr>
        <p:sp>
          <p:nvSpPr>
            <p:cNvPr id="59396" name="Rectangle 57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rgbClr val="00800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59397" name="Text Box 58"/>
            <p:cNvSpPr txBox="1">
              <a:spLocks noChangeArrowheads="1"/>
            </p:cNvSpPr>
            <p:nvPr/>
          </p:nvSpPr>
          <p:spPr bwMode="auto">
            <a:xfrm>
              <a:off x="4768" y="352"/>
              <a:ext cx="78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8000">
                  <a:solidFill>
                    <a:srgbClr val="FFFFFF"/>
                  </a:solidFill>
                </a:rPr>
                <a:t>1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602911" y="2953048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I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92647" y="3818101"/>
            <a:ext cx="689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72129" y="4751984"/>
            <a:ext cx="7328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52953110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18" name="Group 39"/>
          <p:cNvGrpSpPr>
            <a:grpSpLocks/>
          </p:cNvGrpSpPr>
          <p:nvPr/>
        </p:nvGrpSpPr>
        <p:grpSpPr bwMode="auto">
          <a:xfrm>
            <a:off x="1831975" y="1135063"/>
            <a:ext cx="5480050" cy="4587875"/>
            <a:chOff x="2136" y="820"/>
            <a:chExt cx="3452" cy="2890"/>
          </a:xfrm>
        </p:grpSpPr>
        <p:grpSp>
          <p:nvGrpSpPr>
            <p:cNvPr id="60422" name="Group 34"/>
            <p:cNvGrpSpPr>
              <a:grpSpLocks/>
            </p:cNvGrpSpPr>
            <p:nvPr/>
          </p:nvGrpSpPr>
          <p:grpSpPr bwMode="auto">
            <a:xfrm>
              <a:off x="3432" y="820"/>
              <a:ext cx="872" cy="568"/>
              <a:chOff x="3432" y="248"/>
              <a:chExt cx="872" cy="568"/>
            </a:xfrm>
          </p:grpSpPr>
          <p:sp>
            <p:nvSpPr>
              <p:cNvPr id="60452" name="Freeform 4"/>
              <p:cNvSpPr>
                <a:spLocks/>
              </p:cNvSpPr>
              <p:nvPr/>
            </p:nvSpPr>
            <p:spPr bwMode="auto">
              <a:xfrm>
                <a:off x="3514" y="248"/>
                <a:ext cx="708" cy="568"/>
              </a:xfrm>
              <a:custGeom>
                <a:avLst/>
                <a:gdLst>
                  <a:gd name="T0" fmla="*/ 0 w 708"/>
                  <a:gd name="T1" fmla="*/ 568 h 568"/>
                  <a:gd name="T2" fmla="*/ 356 w 708"/>
                  <a:gd name="T3" fmla="*/ 0 h 568"/>
                  <a:gd name="T4" fmla="*/ 708 w 708"/>
                  <a:gd name="T5" fmla="*/ 564 h 568"/>
                  <a:gd name="T6" fmla="*/ 0 w 708"/>
                  <a:gd name="T7" fmla="*/ 568 h 5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08"/>
                  <a:gd name="T13" fmla="*/ 0 h 568"/>
                  <a:gd name="T14" fmla="*/ 708 w 708"/>
                  <a:gd name="T15" fmla="*/ 568 h 5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08" h="568">
                    <a:moveTo>
                      <a:pt x="0" y="568"/>
                    </a:moveTo>
                    <a:lnTo>
                      <a:pt x="356" y="0"/>
                    </a:lnTo>
                    <a:lnTo>
                      <a:pt x="708" y="564"/>
                    </a:lnTo>
                    <a:lnTo>
                      <a:pt x="0" y="56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E6DCAC"/>
                  </a:gs>
                  <a:gs pos="11501">
                    <a:srgbClr val="C7AC4C"/>
                  </a:gs>
                  <a:gs pos="27499">
                    <a:srgbClr val="E6D78A"/>
                  </a:gs>
                  <a:gs pos="35001">
                    <a:srgbClr val="C7AC4C"/>
                  </a:gs>
                  <a:gs pos="44000">
                    <a:srgbClr val="E6D78A"/>
                  </a:gs>
                  <a:gs pos="50000">
                    <a:srgbClr val="E6DCAC"/>
                  </a:gs>
                  <a:gs pos="56000">
                    <a:srgbClr val="E6D78A"/>
                  </a:gs>
                  <a:gs pos="64999">
                    <a:srgbClr val="C7AC4C"/>
                  </a:gs>
                  <a:gs pos="72501">
                    <a:srgbClr val="E6D78A"/>
                  </a:gs>
                  <a:gs pos="88499">
                    <a:srgbClr val="C7AC4C"/>
                  </a:gs>
                  <a:gs pos="100000">
                    <a:srgbClr val="E6DCAC"/>
                  </a:gs>
                </a:gsLst>
                <a:lin ang="2700000" scaled="1"/>
              </a:gra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0453" name="Text Box 18"/>
              <p:cNvSpPr txBox="1">
                <a:spLocks noChangeArrowheads="1"/>
              </p:cNvSpPr>
              <p:nvPr/>
            </p:nvSpPr>
            <p:spPr bwMode="auto">
              <a:xfrm>
                <a:off x="3432" y="504"/>
                <a:ext cx="8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dirty="0" smtClean="0">
                    <a:solidFill>
                      <a:srgbClr val="000000"/>
                    </a:solidFill>
                  </a:rPr>
                  <a:t>HPO</a:t>
                </a:r>
                <a:endParaRPr lang="en-US" altLang="en-US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0423" name="Group 35"/>
            <p:cNvGrpSpPr>
              <a:grpSpLocks/>
            </p:cNvGrpSpPr>
            <p:nvPr/>
          </p:nvGrpSpPr>
          <p:grpSpPr bwMode="auto">
            <a:xfrm>
              <a:off x="3178" y="1396"/>
              <a:ext cx="1388" cy="582"/>
              <a:chOff x="3174" y="992"/>
              <a:chExt cx="1388" cy="582"/>
            </a:xfrm>
          </p:grpSpPr>
          <p:sp>
            <p:nvSpPr>
              <p:cNvPr id="60447" name="Freeform 3"/>
              <p:cNvSpPr>
                <a:spLocks/>
              </p:cNvSpPr>
              <p:nvPr/>
            </p:nvSpPr>
            <p:spPr bwMode="auto">
              <a:xfrm>
                <a:off x="3174" y="992"/>
                <a:ext cx="1388" cy="568"/>
              </a:xfrm>
              <a:custGeom>
                <a:avLst/>
                <a:gdLst>
                  <a:gd name="T0" fmla="*/ 0 w 1388"/>
                  <a:gd name="T1" fmla="*/ 568 h 568"/>
                  <a:gd name="T2" fmla="*/ 344 w 1388"/>
                  <a:gd name="T3" fmla="*/ 0 h 568"/>
                  <a:gd name="T4" fmla="*/ 1044 w 1388"/>
                  <a:gd name="T5" fmla="*/ 0 h 568"/>
                  <a:gd name="T6" fmla="*/ 1388 w 1388"/>
                  <a:gd name="T7" fmla="*/ 568 h 568"/>
                  <a:gd name="T8" fmla="*/ 0 w 1388"/>
                  <a:gd name="T9" fmla="*/ 568 h 5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8"/>
                  <a:gd name="T16" fmla="*/ 0 h 568"/>
                  <a:gd name="T17" fmla="*/ 1388 w 1388"/>
                  <a:gd name="T18" fmla="*/ 568 h 5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8" h="568">
                    <a:moveTo>
                      <a:pt x="0" y="568"/>
                    </a:moveTo>
                    <a:lnTo>
                      <a:pt x="344" y="0"/>
                    </a:lnTo>
                    <a:lnTo>
                      <a:pt x="1044" y="0"/>
                    </a:lnTo>
                    <a:lnTo>
                      <a:pt x="1388" y="568"/>
                    </a:lnTo>
                    <a:lnTo>
                      <a:pt x="0" y="568"/>
                    </a:lnTo>
                    <a:close/>
                  </a:path>
                </a:pathLst>
              </a:custGeom>
              <a:solidFill>
                <a:schemeClr val="hlink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0448" name="Text Box 10"/>
              <p:cNvSpPr txBox="1">
                <a:spLocks noChangeArrowheads="1"/>
              </p:cNvSpPr>
              <p:nvPr/>
            </p:nvSpPr>
            <p:spPr bwMode="auto">
              <a:xfrm>
                <a:off x="3296" y="1032"/>
                <a:ext cx="112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FFFF"/>
                    </a:solidFill>
                  </a:rPr>
                  <a:t>P-2 Know-ledge &amp; Skills</a:t>
                </a:r>
              </a:p>
            </p:txBody>
          </p:sp>
          <p:grpSp>
            <p:nvGrpSpPr>
              <p:cNvPr id="60449" name="Group 19"/>
              <p:cNvGrpSpPr>
                <a:grpSpLocks/>
              </p:cNvGrpSpPr>
              <p:nvPr/>
            </p:nvGrpSpPr>
            <p:grpSpPr bwMode="auto">
              <a:xfrm>
                <a:off x="3174" y="1401"/>
                <a:ext cx="1386" cy="173"/>
                <a:chOff x="3174" y="1401"/>
                <a:chExt cx="1386" cy="173"/>
              </a:xfrm>
            </p:grpSpPr>
            <p:sp>
              <p:nvSpPr>
                <p:cNvPr id="60450" name="Freeform 20"/>
                <p:cNvSpPr>
                  <a:spLocks/>
                </p:cNvSpPr>
                <p:nvPr/>
              </p:nvSpPr>
              <p:spPr bwMode="auto">
                <a:xfrm>
                  <a:off x="3174" y="1431"/>
                  <a:ext cx="1386" cy="123"/>
                </a:xfrm>
                <a:custGeom>
                  <a:avLst/>
                  <a:gdLst>
                    <a:gd name="T0" fmla="*/ 0 w 1386"/>
                    <a:gd name="T1" fmla="*/ 123 h 123"/>
                    <a:gd name="T2" fmla="*/ 1386 w 1386"/>
                    <a:gd name="T3" fmla="*/ 123 h 123"/>
                    <a:gd name="T4" fmla="*/ 1314 w 1386"/>
                    <a:gd name="T5" fmla="*/ 0 h 123"/>
                    <a:gd name="T6" fmla="*/ 72 w 1386"/>
                    <a:gd name="T7" fmla="*/ 0 h 123"/>
                    <a:gd name="T8" fmla="*/ 0 w 1386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86"/>
                    <a:gd name="T16" fmla="*/ 0 h 123"/>
                    <a:gd name="T17" fmla="*/ 1386 w 1386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86" h="123">
                      <a:moveTo>
                        <a:pt x="0" y="123"/>
                      </a:moveTo>
                      <a:lnTo>
                        <a:pt x="1386" y="123"/>
                      </a:lnTo>
                      <a:lnTo>
                        <a:pt x="1314" y="0"/>
                      </a:lnTo>
                      <a:lnTo>
                        <a:pt x="72" y="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045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455" y="1401"/>
                  <a:ext cx="82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l"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Group Dynamics</a:t>
                  </a:r>
                </a:p>
              </p:txBody>
            </p:sp>
          </p:grpSp>
        </p:grpSp>
        <p:grpSp>
          <p:nvGrpSpPr>
            <p:cNvPr id="60424" name="Group 36"/>
            <p:cNvGrpSpPr>
              <a:grpSpLocks/>
            </p:cNvGrpSpPr>
            <p:nvPr/>
          </p:nvGrpSpPr>
          <p:grpSpPr bwMode="auto">
            <a:xfrm>
              <a:off x="2826" y="1968"/>
              <a:ext cx="2080" cy="592"/>
              <a:chOff x="2826" y="1792"/>
              <a:chExt cx="2080" cy="592"/>
            </a:xfrm>
          </p:grpSpPr>
          <p:sp>
            <p:nvSpPr>
              <p:cNvPr id="60439" name="Freeform 2"/>
              <p:cNvSpPr>
                <a:spLocks/>
              </p:cNvSpPr>
              <p:nvPr/>
            </p:nvSpPr>
            <p:spPr bwMode="auto">
              <a:xfrm>
                <a:off x="2830" y="1792"/>
                <a:ext cx="2076" cy="576"/>
              </a:xfrm>
              <a:custGeom>
                <a:avLst/>
                <a:gdLst>
                  <a:gd name="T0" fmla="*/ 0 w 2076"/>
                  <a:gd name="T1" fmla="*/ 576 h 576"/>
                  <a:gd name="T2" fmla="*/ 348 w 2076"/>
                  <a:gd name="T3" fmla="*/ 0 h 576"/>
                  <a:gd name="T4" fmla="*/ 1732 w 2076"/>
                  <a:gd name="T5" fmla="*/ 0 h 576"/>
                  <a:gd name="T6" fmla="*/ 2076 w 2076"/>
                  <a:gd name="T7" fmla="*/ 572 h 576"/>
                  <a:gd name="T8" fmla="*/ 0 w 2076"/>
                  <a:gd name="T9" fmla="*/ 576 h 5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76"/>
                  <a:gd name="T16" fmla="*/ 0 h 576"/>
                  <a:gd name="T17" fmla="*/ 2076 w 2076"/>
                  <a:gd name="T18" fmla="*/ 576 h 5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76" h="576">
                    <a:moveTo>
                      <a:pt x="0" y="576"/>
                    </a:moveTo>
                    <a:lnTo>
                      <a:pt x="348" y="0"/>
                    </a:lnTo>
                    <a:lnTo>
                      <a:pt x="1732" y="0"/>
                    </a:lnTo>
                    <a:lnTo>
                      <a:pt x="2076" y="572"/>
                    </a:lnTo>
                    <a:lnTo>
                      <a:pt x="0" y="576"/>
                    </a:lnTo>
                    <a:close/>
                  </a:path>
                </a:pathLst>
              </a:custGeom>
              <a:solidFill>
                <a:schemeClr val="hlink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0440" name="Text Box 11"/>
              <p:cNvSpPr txBox="1">
                <a:spLocks noChangeArrowheads="1"/>
              </p:cNvSpPr>
              <p:nvPr/>
            </p:nvSpPr>
            <p:spPr bwMode="auto">
              <a:xfrm>
                <a:off x="3300" y="1878"/>
                <a:ext cx="113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FFFF"/>
                    </a:solidFill>
                  </a:rPr>
                  <a:t>I-2 Skills &amp; Abilities</a:t>
                </a:r>
              </a:p>
            </p:txBody>
          </p:sp>
          <p:grpSp>
            <p:nvGrpSpPr>
              <p:cNvPr id="60441" name="Group 22"/>
              <p:cNvGrpSpPr>
                <a:grpSpLocks/>
              </p:cNvGrpSpPr>
              <p:nvPr/>
            </p:nvGrpSpPr>
            <p:grpSpPr bwMode="auto">
              <a:xfrm>
                <a:off x="2826" y="2211"/>
                <a:ext cx="2079" cy="173"/>
                <a:chOff x="2826" y="2211"/>
                <a:chExt cx="2079" cy="173"/>
              </a:xfrm>
            </p:grpSpPr>
            <p:grpSp>
              <p:nvGrpSpPr>
                <p:cNvPr id="60442" name="Group 23"/>
                <p:cNvGrpSpPr>
                  <a:grpSpLocks/>
                </p:cNvGrpSpPr>
                <p:nvPr/>
              </p:nvGrpSpPr>
              <p:grpSpPr bwMode="auto">
                <a:xfrm>
                  <a:off x="2862" y="2211"/>
                  <a:ext cx="1386" cy="173"/>
                  <a:chOff x="3174" y="1401"/>
                  <a:chExt cx="1386" cy="173"/>
                </a:xfrm>
              </p:grpSpPr>
              <p:sp>
                <p:nvSpPr>
                  <p:cNvPr id="60445" name="Freeform 24"/>
                  <p:cNvSpPr>
                    <a:spLocks/>
                  </p:cNvSpPr>
                  <p:nvPr/>
                </p:nvSpPr>
                <p:spPr bwMode="auto">
                  <a:xfrm>
                    <a:off x="3174" y="1431"/>
                    <a:ext cx="1386" cy="123"/>
                  </a:xfrm>
                  <a:custGeom>
                    <a:avLst/>
                    <a:gdLst>
                      <a:gd name="T0" fmla="*/ 0 w 1386"/>
                      <a:gd name="T1" fmla="*/ 123 h 123"/>
                      <a:gd name="T2" fmla="*/ 1386 w 1386"/>
                      <a:gd name="T3" fmla="*/ 123 h 123"/>
                      <a:gd name="T4" fmla="*/ 1314 w 1386"/>
                      <a:gd name="T5" fmla="*/ 0 h 123"/>
                      <a:gd name="T6" fmla="*/ 72 w 1386"/>
                      <a:gd name="T7" fmla="*/ 0 h 123"/>
                      <a:gd name="T8" fmla="*/ 0 w 1386"/>
                      <a:gd name="T9" fmla="*/ 123 h 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86"/>
                      <a:gd name="T16" fmla="*/ 0 h 123"/>
                      <a:gd name="T17" fmla="*/ 1386 w 1386"/>
                      <a:gd name="T18" fmla="*/ 123 h 12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86" h="123">
                        <a:moveTo>
                          <a:pt x="0" y="123"/>
                        </a:moveTo>
                        <a:lnTo>
                          <a:pt x="1386" y="123"/>
                        </a:lnTo>
                        <a:lnTo>
                          <a:pt x="1314" y="0"/>
                        </a:lnTo>
                        <a:lnTo>
                          <a:pt x="72" y="0"/>
                        </a:lnTo>
                        <a:lnTo>
                          <a:pt x="0" y="123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l"/>
                    <a:endParaRPr lang="en-US"/>
                  </a:p>
                </p:txBody>
              </p:sp>
              <p:sp>
                <p:nvSpPr>
                  <p:cNvPr id="60446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55" y="1401"/>
                    <a:ext cx="829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algn="l" eaLnBrk="1" hangingPunct="1">
                      <a:spcBef>
                        <a:spcPct val="0"/>
                      </a:spcBef>
                    </a:pPr>
                    <a:r>
                      <a:rPr lang="en-US" altLang="en-US" sz="1200">
                        <a:solidFill>
                          <a:srgbClr val="000000"/>
                        </a:solidFill>
                      </a:rPr>
                      <a:t>Group Dynamics</a:t>
                    </a:r>
                  </a:p>
                </p:txBody>
              </p:sp>
            </p:grpSp>
            <p:sp>
              <p:nvSpPr>
                <p:cNvPr id="60443" name="Freeform 26"/>
                <p:cNvSpPr>
                  <a:spLocks/>
                </p:cNvSpPr>
                <p:nvPr/>
              </p:nvSpPr>
              <p:spPr bwMode="auto">
                <a:xfrm>
                  <a:off x="2826" y="2241"/>
                  <a:ext cx="2079" cy="126"/>
                </a:xfrm>
                <a:custGeom>
                  <a:avLst/>
                  <a:gdLst>
                    <a:gd name="T0" fmla="*/ 0 w 2079"/>
                    <a:gd name="T1" fmla="*/ 126 h 126"/>
                    <a:gd name="T2" fmla="*/ 81 w 2079"/>
                    <a:gd name="T3" fmla="*/ 0 h 126"/>
                    <a:gd name="T4" fmla="*/ 2001 w 2079"/>
                    <a:gd name="T5" fmla="*/ 0 h 126"/>
                    <a:gd name="T6" fmla="*/ 2079 w 2079"/>
                    <a:gd name="T7" fmla="*/ 120 h 126"/>
                    <a:gd name="T8" fmla="*/ 0 w 2079"/>
                    <a:gd name="T9" fmla="*/ 126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79"/>
                    <a:gd name="T16" fmla="*/ 0 h 126"/>
                    <a:gd name="T17" fmla="*/ 2079 w 2079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79" h="126">
                      <a:moveTo>
                        <a:pt x="0" y="126"/>
                      </a:moveTo>
                      <a:lnTo>
                        <a:pt x="81" y="0"/>
                      </a:lnTo>
                      <a:lnTo>
                        <a:pt x="2001" y="0"/>
                      </a:lnTo>
                      <a:lnTo>
                        <a:pt x="2079" y="120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0444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33" y="2211"/>
                  <a:ext cx="1078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Interpersonal Behavior</a:t>
                  </a:r>
                </a:p>
              </p:txBody>
            </p:sp>
          </p:grpSp>
        </p:grpSp>
        <p:grpSp>
          <p:nvGrpSpPr>
            <p:cNvPr id="60425" name="Group 37"/>
            <p:cNvGrpSpPr>
              <a:grpSpLocks/>
            </p:cNvGrpSpPr>
            <p:nvPr/>
          </p:nvGrpSpPr>
          <p:grpSpPr bwMode="auto">
            <a:xfrm>
              <a:off x="2481" y="2548"/>
              <a:ext cx="2773" cy="589"/>
              <a:chOff x="2481" y="2548"/>
              <a:chExt cx="2773" cy="589"/>
            </a:xfrm>
          </p:grpSpPr>
          <p:grpSp>
            <p:nvGrpSpPr>
              <p:cNvPr id="60433" name="Group 12"/>
              <p:cNvGrpSpPr>
                <a:grpSpLocks/>
              </p:cNvGrpSpPr>
              <p:nvPr/>
            </p:nvGrpSpPr>
            <p:grpSpPr bwMode="auto">
              <a:xfrm>
                <a:off x="2482" y="2548"/>
                <a:ext cx="2772" cy="572"/>
                <a:chOff x="2482" y="2548"/>
                <a:chExt cx="2772" cy="572"/>
              </a:xfrm>
            </p:grpSpPr>
            <p:sp>
              <p:nvSpPr>
                <p:cNvPr id="60437" name="Freeform 13"/>
                <p:cNvSpPr>
                  <a:spLocks/>
                </p:cNvSpPr>
                <p:nvPr/>
              </p:nvSpPr>
              <p:spPr bwMode="auto">
                <a:xfrm>
                  <a:off x="2482" y="2548"/>
                  <a:ext cx="2772" cy="572"/>
                </a:xfrm>
                <a:custGeom>
                  <a:avLst/>
                  <a:gdLst>
                    <a:gd name="T0" fmla="*/ 0 w 2772"/>
                    <a:gd name="T1" fmla="*/ 572 h 572"/>
                    <a:gd name="T2" fmla="*/ 348 w 2772"/>
                    <a:gd name="T3" fmla="*/ 0 h 572"/>
                    <a:gd name="T4" fmla="*/ 2428 w 2772"/>
                    <a:gd name="T5" fmla="*/ 0 h 572"/>
                    <a:gd name="T6" fmla="*/ 2772 w 2772"/>
                    <a:gd name="T7" fmla="*/ 568 h 572"/>
                    <a:gd name="T8" fmla="*/ 0 w 2772"/>
                    <a:gd name="T9" fmla="*/ 572 h 5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72"/>
                    <a:gd name="T16" fmla="*/ 0 h 572"/>
                    <a:gd name="T17" fmla="*/ 2772 w 2772"/>
                    <a:gd name="T18" fmla="*/ 572 h 5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72" h="572">
                      <a:moveTo>
                        <a:pt x="0" y="572"/>
                      </a:moveTo>
                      <a:lnTo>
                        <a:pt x="348" y="0"/>
                      </a:lnTo>
                      <a:lnTo>
                        <a:pt x="2428" y="0"/>
                      </a:lnTo>
                      <a:lnTo>
                        <a:pt x="2772" y="568"/>
                      </a:lnTo>
                      <a:lnTo>
                        <a:pt x="0" y="572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0438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872" y="2719"/>
                  <a:ext cx="19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rgbClr val="FFFFFF"/>
                      </a:solidFill>
                    </a:rPr>
                    <a:t>T-2 Team Composition</a:t>
                  </a:r>
                </a:p>
              </p:txBody>
            </p:sp>
          </p:grpSp>
          <p:grpSp>
            <p:nvGrpSpPr>
              <p:cNvPr id="60434" name="Group 28"/>
              <p:cNvGrpSpPr>
                <a:grpSpLocks/>
              </p:cNvGrpSpPr>
              <p:nvPr/>
            </p:nvGrpSpPr>
            <p:grpSpPr bwMode="auto">
              <a:xfrm>
                <a:off x="2481" y="2964"/>
                <a:ext cx="2769" cy="173"/>
                <a:chOff x="2481" y="2964"/>
                <a:chExt cx="2769" cy="173"/>
              </a:xfrm>
            </p:grpSpPr>
            <p:sp>
              <p:nvSpPr>
                <p:cNvPr id="60435" name="Freeform 29"/>
                <p:cNvSpPr>
                  <a:spLocks/>
                </p:cNvSpPr>
                <p:nvPr/>
              </p:nvSpPr>
              <p:spPr bwMode="auto">
                <a:xfrm>
                  <a:off x="2481" y="2994"/>
                  <a:ext cx="2769" cy="126"/>
                </a:xfrm>
                <a:custGeom>
                  <a:avLst/>
                  <a:gdLst>
                    <a:gd name="T0" fmla="*/ 0 w 2769"/>
                    <a:gd name="T1" fmla="*/ 126 h 126"/>
                    <a:gd name="T2" fmla="*/ 72 w 2769"/>
                    <a:gd name="T3" fmla="*/ 0 h 126"/>
                    <a:gd name="T4" fmla="*/ 2700 w 2769"/>
                    <a:gd name="T5" fmla="*/ 0 h 126"/>
                    <a:gd name="T6" fmla="*/ 2769 w 2769"/>
                    <a:gd name="T7" fmla="*/ 123 h 126"/>
                    <a:gd name="T8" fmla="*/ 0 w 2769"/>
                    <a:gd name="T9" fmla="*/ 126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69"/>
                    <a:gd name="T16" fmla="*/ 0 h 126"/>
                    <a:gd name="T17" fmla="*/ 2769 w 2769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69" h="126">
                      <a:moveTo>
                        <a:pt x="0" y="126"/>
                      </a:moveTo>
                      <a:lnTo>
                        <a:pt x="72" y="0"/>
                      </a:lnTo>
                      <a:lnTo>
                        <a:pt x="2700" y="0"/>
                      </a:lnTo>
                      <a:lnTo>
                        <a:pt x="2769" y="123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0436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405" y="2964"/>
                  <a:ext cx="941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Authority Dynamics</a:t>
                  </a:r>
                </a:p>
              </p:txBody>
            </p:sp>
          </p:grpSp>
        </p:grpSp>
        <p:grpSp>
          <p:nvGrpSpPr>
            <p:cNvPr id="60426" name="Group 38"/>
            <p:cNvGrpSpPr>
              <a:grpSpLocks/>
            </p:cNvGrpSpPr>
            <p:nvPr/>
          </p:nvGrpSpPr>
          <p:grpSpPr bwMode="auto">
            <a:xfrm>
              <a:off x="2136" y="3120"/>
              <a:ext cx="3452" cy="590"/>
              <a:chOff x="2140" y="3316"/>
              <a:chExt cx="3452" cy="590"/>
            </a:xfrm>
          </p:grpSpPr>
          <p:grpSp>
            <p:nvGrpSpPr>
              <p:cNvPr id="60427" name="Group 15"/>
              <p:cNvGrpSpPr>
                <a:grpSpLocks/>
              </p:cNvGrpSpPr>
              <p:nvPr/>
            </p:nvGrpSpPr>
            <p:grpSpPr bwMode="auto">
              <a:xfrm>
                <a:off x="2144" y="3316"/>
                <a:ext cx="3448" cy="576"/>
                <a:chOff x="2144" y="3316"/>
                <a:chExt cx="3448" cy="576"/>
              </a:xfrm>
            </p:grpSpPr>
            <p:sp>
              <p:nvSpPr>
                <p:cNvPr id="60431" name="Freeform 16"/>
                <p:cNvSpPr>
                  <a:spLocks/>
                </p:cNvSpPr>
                <p:nvPr/>
              </p:nvSpPr>
              <p:spPr bwMode="auto">
                <a:xfrm>
                  <a:off x="2144" y="3316"/>
                  <a:ext cx="3448" cy="576"/>
                </a:xfrm>
                <a:custGeom>
                  <a:avLst/>
                  <a:gdLst>
                    <a:gd name="T0" fmla="*/ 0 w 3448"/>
                    <a:gd name="T1" fmla="*/ 576 h 576"/>
                    <a:gd name="T2" fmla="*/ 340 w 3448"/>
                    <a:gd name="T3" fmla="*/ 8 h 576"/>
                    <a:gd name="T4" fmla="*/ 3112 w 3448"/>
                    <a:gd name="T5" fmla="*/ 0 h 576"/>
                    <a:gd name="T6" fmla="*/ 3448 w 3448"/>
                    <a:gd name="T7" fmla="*/ 572 h 576"/>
                    <a:gd name="T8" fmla="*/ 0 w 3448"/>
                    <a:gd name="T9" fmla="*/ 576 h 5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48"/>
                    <a:gd name="T16" fmla="*/ 0 h 576"/>
                    <a:gd name="T17" fmla="*/ 3448 w 3448"/>
                    <a:gd name="T18" fmla="*/ 576 h 5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48" h="576">
                      <a:moveTo>
                        <a:pt x="0" y="576"/>
                      </a:moveTo>
                      <a:lnTo>
                        <a:pt x="340" y="8"/>
                      </a:lnTo>
                      <a:lnTo>
                        <a:pt x="3112" y="0"/>
                      </a:lnTo>
                      <a:lnTo>
                        <a:pt x="3448" y="572"/>
                      </a:lnTo>
                      <a:lnTo>
                        <a:pt x="0" y="576"/>
                      </a:lnTo>
                      <a:close/>
                    </a:path>
                  </a:pathLst>
                </a:custGeom>
                <a:solidFill>
                  <a:schemeClr val="hlink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0432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808" y="3488"/>
                  <a:ext cx="212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rgbClr val="FFFFFF"/>
                      </a:solidFill>
                    </a:rPr>
                    <a:t>O-2 Education Systems</a:t>
                  </a:r>
                </a:p>
              </p:txBody>
            </p:sp>
          </p:grpSp>
          <p:grpSp>
            <p:nvGrpSpPr>
              <p:cNvPr id="60428" name="Group 31"/>
              <p:cNvGrpSpPr>
                <a:grpSpLocks/>
              </p:cNvGrpSpPr>
              <p:nvPr/>
            </p:nvGrpSpPr>
            <p:grpSpPr bwMode="auto">
              <a:xfrm>
                <a:off x="2140" y="3733"/>
                <a:ext cx="3452" cy="173"/>
                <a:chOff x="2140" y="3733"/>
                <a:chExt cx="3452" cy="173"/>
              </a:xfrm>
            </p:grpSpPr>
            <p:sp>
              <p:nvSpPr>
                <p:cNvPr id="60429" name="Freeform 32"/>
                <p:cNvSpPr>
                  <a:spLocks/>
                </p:cNvSpPr>
                <p:nvPr/>
              </p:nvSpPr>
              <p:spPr bwMode="auto">
                <a:xfrm>
                  <a:off x="2140" y="3764"/>
                  <a:ext cx="3452" cy="124"/>
                </a:xfrm>
                <a:custGeom>
                  <a:avLst/>
                  <a:gdLst>
                    <a:gd name="T0" fmla="*/ 0 w 3452"/>
                    <a:gd name="T1" fmla="*/ 124 h 124"/>
                    <a:gd name="T2" fmla="*/ 76 w 3452"/>
                    <a:gd name="T3" fmla="*/ 0 h 124"/>
                    <a:gd name="T4" fmla="*/ 3384 w 3452"/>
                    <a:gd name="T5" fmla="*/ 0 h 124"/>
                    <a:gd name="T6" fmla="*/ 3452 w 3452"/>
                    <a:gd name="T7" fmla="*/ 116 h 124"/>
                    <a:gd name="T8" fmla="*/ 0 w 3452"/>
                    <a:gd name="T9" fmla="*/ 124 h 1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52"/>
                    <a:gd name="T16" fmla="*/ 0 h 124"/>
                    <a:gd name="T17" fmla="*/ 3452 w 3452"/>
                    <a:gd name="T18" fmla="*/ 124 h 1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52" h="124">
                      <a:moveTo>
                        <a:pt x="0" y="124"/>
                      </a:moveTo>
                      <a:lnTo>
                        <a:pt x="76" y="0"/>
                      </a:lnTo>
                      <a:lnTo>
                        <a:pt x="3384" y="0"/>
                      </a:lnTo>
                      <a:lnTo>
                        <a:pt x="3452" y="116"/>
                      </a:lnTo>
                      <a:lnTo>
                        <a:pt x="0" y="12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0430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499" y="3733"/>
                  <a:ext cx="81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Control Systems</a:t>
                  </a:r>
                </a:p>
              </p:txBody>
            </p:sp>
          </p:grpSp>
        </p:grpSp>
      </p:grpSp>
      <p:grpSp>
        <p:nvGrpSpPr>
          <p:cNvPr id="60419" name="Group 72"/>
          <p:cNvGrpSpPr>
            <a:grpSpLocks/>
          </p:cNvGrpSpPr>
          <p:nvPr/>
        </p:nvGrpSpPr>
        <p:grpSpPr bwMode="auto">
          <a:xfrm>
            <a:off x="7569200" y="533400"/>
            <a:ext cx="1270000" cy="1311275"/>
            <a:chOff x="4768" y="336"/>
            <a:chExt cx="800" cy="826"/>
          </a:xfrm>
        </p:grpSpPr>
        <p:sp>
          <p:nvSpPr>
            <p:cNvPr id="60420" name="Rectangle 73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chemeClr val="hlink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60421" name="Text Box 74"/>
            <p:cNvSpPr txBox="1">
              <a:spLocks noChangeArrowheads="1"/>
            </p:cNvSpPr>
            <p:nvPr/>
          </p:nvSpPr>
          <p:spPr bwMode="auto">
            <a:xfrm>
              <a:off x="4768" y="336"/>
              <a:ext cx="78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8000">
                  <a:solidFill>
                    <a:srgbClr val="FFFFFF"/>
                  </a:solidFill>
                </a:rPr>
                <a:t>2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602911" y="2953048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I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92647" y="3818101"/>
            <a:ext cx="689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72129" y="4751984"/>
            <a:ext cx="7328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62348545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42" name="Group 39"/>
          <p:cNvGrpSpPr>
            <a:grpSpLocks/>
          </p:cNvGrpSpPr>
          <p:nvPr/>
        </p:nvGrpSpPr>
        <p:grpSpPr bwMode="auto">
          <a:xfrm>
            <a:off x="1831975" y="1147763"/>
            <a:ext cx="5480050" cy="4562475"/>
            <a:chOff x="2136" y="656"/>
            <a:chExt cx="3452" cy="2874"/>
          </a:xfrm>
        </p:grpSpPr>
        <p:grpSp>
          <p:nvGrpSpPr>
            <p:cNvPr id="61446" name="Group 34"/>
            <p:cNvGrpSpPr>
              <a:grpSpLocks/>
            </p:cNvGrpSpPr>
            <p:nvPr/>
          </p:nvGrpSpPr>
          <p:grpSpPr bwMode="auto">
            <a:xfrm>
              <a:off x="3424" y="656"/>
              <a:ext cx="872" cy="568"/>
              <a:chOff x="3432" y="248"/>
              <a:chExt cx="872" cy="568"/>
            </a:xfrm>
          </p:grpSpPr>
          <p:sp>
            <p:nvSpPr>
              <p:cNvPr id="61476" name="Freeform 4"/>
              <p:cNvSpPr>
                <a:spLocks/>
              </p:cNvSpPr>
              <p:nvPr/>
            </p:nvSpPr>
            <p:spPr bwMode="auto">
              <a:xfrm>
                <a:off x="3514" y="248"/>
                <a:ext cx="708" cy="568"/>
              </a:xfrm>
              <a:custGeom>
                <a:avLst/>
                <a:gdLst>
                  <a:gd name="T0" fmla="*/ 0 w 708"/>
                  <a:gd name="T1" fmla="*/ 568 h 568"/>
                  <a:gd name="T2" fmla="*/ 356 w 708"/>
                  <a:gd name="T3" fmla="*/ 0 h 568"/>
                  <a:gd name="T4" fmla="*/ 708 w 708"/>
                  <a:gd name="T5" fmla="*/ 564 h 568"/>
                  <a:gd name="T6" fmla="*/ 0 w 708"/>
                  <a:gd name="T7" fmla="*/ 568 h 5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08"/>
                  <a:gd name="T13" fmla="*/ 0 h 568"/>
                  <a:gd name="T14" fmla="*/ 708 w 708"/>
                  <a:gd name="T15" fmla="*/ 568 h 5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08" h="568">
                    <a:moveTo>
                      <a:pt x="0" y="568"/>
                    </a:moveTo>
                    <a:lnTo>
                      <a:pt x="356" y="0"/>
                    </a:lnTo>
                    <a:lnTo>
                      <a:pt x="708" y="564"/>
                    </a:lnTo>
                    <a:lnTo>
                      <a:pt x="0" y="56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E6DCAC"/>
                  </a:gs>
                  <a:gs pos="11501">
                    <a:srgbClr val="C7AC4C"/>
                  </a:gs>
                  <a:gs pos="27499">
                    <a:srgbClr val="E6D78A"/>
                  </a:gs>
                  <a:gs pos="35001">
                    <a:srgbClr val="C7AC4C"/>
                  </a:gs>
                  <a:gs pos="44000">
                    <a:srgbClr val="E6D78A"/>
                  </a:gs>
                  <a:gs pos="50000">
                    <a:srgbClr val="E6DCAC"/>
                  </a:gs>
                  <a:gs pos="56000">
                    <a:srgbClr val="E6D78A"/>
                  </a:gs>
                  <a:gs pos="64999">
                    <a:srgbClr val="C7AC4C"/>
                  </a:gs>
                  <a:gs pos="72501">
                    <a:srgbClr val="E6D78A"/>
                  </a:gs>
                  <a:gs pos="88499">
                    <a:srgbClr val="C7AC4C"/>
                  </a:gs>
                  <a:gs pos="100000">
                    <a:srgbClr val="E6DCAC"/>
                  </a:gs>
                </a:gsLst>
                <a:lin ang="2700000" scaled="1"/>
              </a:gra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1477" name="Text Box 18"/>
              <p:cNvSpPr txBox="1">
                <a:spLocks noChangeArrowheads="1"/>
              </p:cNvSpPr>
              <p:nvPr/>
            </p:nvSpPr>
            <p:spPr bwMode="auto">
              <a:xfrm>
                <a:off x="3432" y="504"/>
                <a:ext cx="8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dirty="0" smtClean="0">
                    <a:solidFill>
                      <a:srgbClr val="000000"/>
                    </a:solidFill>
                  </a:rPr>
                  <a:t>HPO</a:t>
                </a:r>
                <a:endParaRPr lang="en-US" altLang="en-US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1447" name="Group 35"/>
            <p:cNvGrpSpPr>
              <a:grpSpLocks/>
            </p:cNvGrpSpPr>
            <p:nvPr/>
          </p:nvGrpSpPr>
          <p:grpSpPr bwMode="auto">
            <a:xfrm>
              <a:off x="3174" y="1224"/>
              <a:ext cx="1388" cy="582"/>
              <a:chOff x="3174" y="992"/>
              <a:chExt cx="1388" cy="582"/>
            </a:xfrm>
          </p:grpSpPr>
          <p:sp>
            <p:nvSpPr>
              <p:cNvPr id="61471" name="Freeform 3"/>
              <p:cNvSpPr>
                <a:spLocks/>
              </p:cNvSpPr>
              <p:nvPr/>
            </p:nvSpPr>
            <p:spPr bwMode="auto">
              <a:xfrm>
                <a:off x="3174" y="992"/>
                <a:ext cx="1388" cy="568"/>
              </a:xfrm>
              <a:custGeom>
                <a:avLst/>
                <a:gdLst>
                  <a:gd name="T0" fmla="*/ 0 w 1388"/>
                  <a:gd name="T1" fmla="*/ 568 h 568"/>
                  <a:gd name="T2" fmla="*/ 344 w 1388"/>
                  <a:gd name="T3" fmla="*/ 0 h 568"/>
                  <a:gd name="T4" fmla="*/ 1044 w 1388"/>
                  <a:gd name="T5" fmla="*/ 0 h 568"/>
                  <a:gd name="T6" fmla="*/ 1388 w 1388"/>
                  <a:gd name="T7" fmla="*/ 568 h 568"/>
                  <a:gd name="T8" fmla="*/ 0 w 1388"/>
                  <a:gd name="T9" fmla="*/ 568 h 5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8"/>
                  <a:gd name="T16" fmla="*/ 0 h 568"/>
                  <a:gd name="T17" fmla="*/ 1388 w 1388"/>
                  <a:gd name="T18" fmla="*/ 568 h 5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8" h="568">
                    <a:moveTo>
                      <a:pt x="0" y="568"/>
                    </a:moveTo>
                    <a:lnTo>
                      <a:pt x="344" y="0"/>
                    </a:lnTo>
                    <a:lnTo>
                      <a:pt x="1044" y="0"/>
                    </a:lnTo>
                    <a:lnTo>
                      <a:pt x="1388" y="568"/>
                    </a:lnTo>
                    <a:lnTo>
                      <a:pt x="0" y="568"/>
                    </a:lnTo>
                    <a:close/>
                  </a:path>
                </a:pathLst>
              </a:custGeom>
              <a:solidFill>
                <a:schemeClr val="bg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1472" name="Text Box 10"/>
              <p:cNvSpPr txBox="1">
                <a:spLocks noChangeArrowheads="1"/>
              </p:cNvSpPr>
              <p:nvPr/>
            </p:nvSpPr>
            <p:spPr bwMode="auto">
              <a:xfrm>
                <a:off x="3304" y="1160"/>
                <a:ext cx="112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FFFF"/>
                    </a:solidFill>
                  </a:rPr>
                  <a:t>P-3 Strategy</a:t>
                </a:r>
              </a:p>
            </p:txBody>
          </p:sp>
          <p:grpSp>
            <p:nvGrpSpPr>
              <p:cNvPr id="61473" name="Group 19"/>
              <p:cNvGrpSpPr>
                <a:grpSpLocks/>
              </p:cNvGrpSpPr>
              <p:nvPr/>
            </p:nvGrpSpPr>
            <p:grpSpPr bwMode="auto">
              <a:xfrm>
                <a:off x="3174" y="1401"/>
                <a:ext cx="1386" cy="173"/>
                <a:chOff x="3174" y="1401"/>
                <a:chExt cx="1386" cy="173"/>
              </a:xfrm>
            </p:grpSpPr>
            <p:sp>
              <p:nvSpPr>
                <p:cNvPr id="61474" name="Freeform 20"/>
                <p:cNvSpPr>
                  <a:spLocks/>
                </p:cNvSpPr>
                <p:nvPr/>
              </p:nvSpPr>
              <p:spPr bwMode="auto">
                <a:xfrm>
                  <a:off x="3174" y="1431"/>
                  <a:ext cx="1386" cy="123"/>
                </a:xfrm>
                <a:custGeom>
                  <a:avLst/>
                  <a:gdLst>
                    <a:gd name="T0" fmla="*/ 0 w 1386"/>
                    <a:gd name="T1" fmla="*/ 123 h 123"/>
                    <a:gd name="T2" fmla="*/ 1386 w 1386"/>
                    <a:gd name="T3" fmla="*/ 123 h 123"/>
                    <a:gd name="T4" fmla="*/ 1314 w 1386"/>
                    <a:gd name="T5" fmla="*/ 0 h 123"/>
                    <a:gd name="T6" fmla="*/ 72 w 1386"/>
                    <a:gd name="T7" fmla="*/ 0 h 123"/>
                    <a:gd name="T8" fmla="*/ 0 w 1386"/>
                    <a:gd name="T9" fmla="*/ 123 h 12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386"/>
                    <a:gd name="T16" fmla="*/ 0 h 123"/>
                    <a:gd name="T17" fmla="*/ 1386 w 1386"/>
                    <a:gd name="T18" fmla="*/ 123 h 12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386" h="123">
                      <a:moveTo>
                        <a:pt x="0" y="123"/>
                      </a:moveTo>
                      <a:lnTo>
                        <a:pt x="1386" y="123"/>
                      </a:lnTo>
                      <a:lnTo>
                        <a:pt x="1314" y="0"/>
                      </a:lnTo>
                      <a:lnTo>
                        <a:pt x="72" y="0"/>
                      </a:lnTo>
                      <a:lnTo>
                        <a:pt x="0" y="123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1475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3455" y="1401"/>
                  <a:ext cx="82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algn="l"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Group Dynamics</a:t>
                  </a:r>
                </a:p>
              </p:txBody>
            </p:sp>
          </p:grpSp>
        </p:grpSp>
        <p:grpSp>
          <p:nvGrpSpPr>
            <p:cNvPr id="61448" name="Group 36"/>
            <p:cNvGrpSpPr>
              <a:grpSpLocks/>
            </p:cNvGrpSpPr>
            <p:nvPr/>
          </p:nvGrpSpPr>
          <p:grpSpPr bwMode="auto">
            <a:xfrm>
              <a:off x="2826" y="1792"/>
              <a:ext cx="2080" cy="592"/>
              <a:chOff x="2826" y="1792"/>
              <a:chExt cx="2080" cy="592"/>
            </a:xfrm>
          </p:grpSpPr>
          <p:sp>
            <p:nvSpPr>
              <p:cNvPr id="61463" name="Freeform 2"/>
              <p:cNvSpPr>
                <a:spLocks/>
              </p:cNvSpPr>
              <p:nvPr/>
            </p:nvSpPr>
            <p:spPr bwMode="auto">
              <a:xfrm>
                <a:off x="2830" y="1792"/>
                <a:ext cx="2076" cy="576"/>
              </a:xfrm>
              <a:custGeom>
                <a:avLst/>
                <a:gdLst>
                  <a:gd name="T0" fmla="*/ 0 w 2076"/>
                  <a:gd name="T1" fmla="*/ 576 h 576"/>
                  <a:gd name="T2" fmla="*/ 348 w 2076"/>
                  <a:gd name="T3" fmla="*/ 0 h 576"/>
                  <a:gd name="T4" fmla="*/ 1732 w 2076"/>
                  <a:gd name="T5" fmla="*/ 0 h 576"/>
                  <a:gd name="T6" fmla="*/ 2076 w 2076"/>
                  <a:gd name="T7" fmla="*/ 572 h 576"/>
                  <a:gd name="T8" fmla="*/ 0 w 2076"/>
                  <a:gd name="T9" fmla="*/ 576 h 5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76"/>
                  <a:gd name="T16" fmla="*/ 0 h 576"/>
                  <a:gd name="T17" fmla="*/ 2076 w 2076"/>
                  <a:gd name="T18" fmla="*/ 576 h 5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76" h="576">
                    <a:moveTo>
                      <a:pt x="0" y="576"/>
                    </a:moveTo>
                    <a:lnTo>
                      <a:pt x="348" y="0"/>
                    </a:lnTo>
                    <a:lnTo>
                      <a:pt x="1732" y="0"/>
                    </a:lnTo>
                    <a:lnTo>
                      <a:pt x="2076" y="572"/>
                    </a:lnTo>
                    <a:lnTo>
                      <a:pt x="0" y="576"/>
                    </a:lnTo>
                    <a:close/>
                  </a:path>
                </a:pathLst>
              </a:custGeom>
              <a:solidFill>
                <a:schemeClr val="bg2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1464" name="Text Box 11"/>
              <p:cNvSpPr txBox="1">
                <a:spLocks noChangeArrowheads="1"/>
              </p:cNvSpPr>
              <p:nvPr/>
            </p:nvSpPr>
            <p:spPr bwMode="auto">
              <a:xfrm>
                <a:off x="3300" y="1878"/>
                <a:ext cx="113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>
                    <a:solidFill>
                      <a:srgbClr val="FFFFFF"/>
                    </a:solidFill>
                  </a:rPr>
                  <a:t>I-3 Values &amp; Attitudes</a:t>
                </a:r>
              </a:p>
            </p:txBody>
          </p:sp>
          <p:grpSp>
            <p:nvGrpSpPr>
              <p:cNvPr id="61465" name="Group 22"/>
              <p:cNvGrpSpPr>
                <a:grpSpLocks/>
              </p:cNvGrpSpPr>
              <p:nvPr/>
            </p:nvGrpSpPr>
            <p:grpSpPr bwMode="auto">
              <a:xfrm>
                <a:off x="2826" y="2211"/>
                <a:ext cx="2079" cy="173"/>
                <a:chOff x="2826" y="2211"/>
                <a:chExt cx="2079" cy="173"/>
              </a:xfrm>
            </p:grpSpPr>
            <p:grpSp>
              <p:nvGrpSpPr>
                <p:cNvPr id="61466" name="Group 23"/>
                <p:cNvGrpSpPr>
                  <a:grpSpLocks/>
                </p:cNvGrpSpPr>
                <p:nvPr/>
              </p:nvGrpSpPr>
              <p:grpSpPr bwMode="auto">
                <a:xfrm>
                  <a:off x="2862" y="2211"/>
                  <a:ext cx="1386" cy="173"/>
                  <a:chOff x="3174" y="1401"/>
                  <a:chExt cx="1386" cy="173"/>
                </a:xfrm>
              </p:grpSpPr>
              <p:sp>
                <p:nvSpPr>
                  <p:cNvPr id="61469" name="Freeform 24"/>
                  <p:cNvSpPr>
                    <a:spLocks/>
                  </p:cNvSpPr>
                  <p:nvPr/>
                </p:nvSpPr>
                <p:spPr bwMode="auto">
                  <a:xfrm>
                    <a:off x="3174" y="1431"/>
                    <a:ext cx="1386" cy="123"/>
                  </a:xfrm>
                  <a:custGeom>
                    <a:avLst/>
                    <a:gdLst>
                      <a:gd name="T0" fmla="*/ 0 w 1386"/>
                      <a:gd name="T1" fmla="*/ 123 h 123"/>
                      <a:gd name="T2" fmla="*/ 1386 w 1386"/>
                      <a:gd name="T3" fmla="*/ 123 h 123"/>
                      <a:gd name="T4" fmla="*/ 1314 w 1386"/>
                      <a:gd name="T5" fmla="*/ 0 h 123"/>
                      <a:gd name="T6" fmla="*/ 72 w 1386"/>
                      <a:gd name="T7" fmla="*/ 0 h 123"/>
                      <a:gd name="T8" fmla="*/ 0 w 1386"/>
                      <a:gd name="T9" fmla="*/ 123 h 12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386"/>
                      <a:gd name="T16" fmla="*/ 0 h 123"/>
                      <a:gd name="T17" fmla="*/ 1386 w 1386"/>
                      <a:gd name="T18" fmla="*/ 123 h 12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386" h="123">
                        <a:moveTo>
                          <a:pt x="0" y="123"/>
                        </a:moveTo>
                        <a:lnTo>
                          <a:pt x="1386" y="123"/>
                        </a:lnTo>
                        <a:lnTo>
                          <a:pt x="1314" y="0"/>
                        </a:lnTo>
                        <a:lnTo>
                          <a:pt x="72" y="0"/>
                        </a:lnTo>
                        <a:lnTo>
                          <a:pt x="0" y="123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algn="l"/>
                    <a:endParaRPr lang="en-US"/>
                  </a:p>
                </p:txBody>
              </p:sp>
              <p:sp>
                <p:nvSpPr>
                  <p:cNvPr id="61470" name="Text Box 2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455" y="1401"/>
                    <a:ext cx="829" cy="173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1pPr>
                    <a:lvl2pPr marL="742950" indent="-28575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2pPr>
                    <a:lvl3pPr marL="11430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3pPr>
                    <a:lvl4pPr marL="16002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4pPr>
                    <a:lvl5pPr marL="2057400" indent="-228600" eaLnBrk="0" hangingPunct="0"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50000"/>
                      </a:spcBef>
                      <a:spcAft>
                        <a:spcPct val="0"/>
                      </a:spcAft>
                      <a:defRPr>
                        <a:solidFill>
                          <a:srgbClr val="FF0000"/>
                        </a:solidFill>
                        <a:latin typeface="Arial" charset="0"/>
                        <a:cs typeface="Arial" charset="0"/>
                      </a:defRPr>
                    </a:lvl9pPr>
                  </a:lstStyle>
                  <a:p>
                    <a:pPr algn="l" eaLnBrk="1" hangingPunct="1">
                      <a:spcBef>
                        <a:spcPct val="0"/>
                      </a:spcBef>
                    </a:pPr>
                    <a:r>
                      <a:rPr lang="en-US" altLang="en-US" sz="1200">
                        <a:solidFill>
                          <a:srgbClr val="000000"/>
                        </a:solidFill>
                      </a:rPr>
                      <a:t>Group Dynamics</a:t>
                    </a:r>
                  </a:p>
                </p:txBody>
              </p:sp>
            </p:grpSp>
            <p:sp>
              <p:nvSpPr>
                <p:cNvPr id="61467" name="Freeform 26"/>
                <p:cNvSpPr>
                  <a:spLocks/>
                </p:cNvSpPr>
                <p:nvPr/>
              </p:nvSpPr>
              <p:spPr bwMode="auto">
                <a:xfrm>
                  <a:off x="2826" y="2241"/>
                  <a:ext cx="2079" cy="126"/>
                </a:xfrm>
                <a:custGeom>
                  <a:avLst/>
                  <a:gdLst>
                    <a:gd name="T0" fmla="*/ 0 w 2079"/>
                    <a:gd name="T1" fmla="*/ 126 h 126"/>
                    <a:gd name="T2" fmla="*/ 81 w 2079"/>
                    <a:gd name="T3" fmla="*/ 0 h 126"/>
                    <a:gd name="T4" fmla="*/ 2001 w 2079"/>
                    <a:gd name="T5" fmla="*/ 0 h 126"/>
                    <a:gd name="T6" fmla="*/ 2079 w 2079"/>
                    <a:gd name="T7" fmla="*/ 120 h 126"/>
                    <a:gd name="T8" fmla="*/ 0 w 2079"/>
                    <a:gd name="T9" fmla="*/ 126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079"/>
                    <a:gd name="T16" fmla="*/ 0 h 126"/>
                    <a:gd name="T17" fmla="*/ 2079 w 2079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079" h="126">
                      <a:moveTo>
                        <a:pt x="0" y="126"/>
                      </a:moveTo>
                      <a:lnTo>
                        <a:pt x="81" y="0"/>
                      </a:lnTo>
                      <a:lnTo>
                        <a:pt x="2001" y="0"/>
                      </a:lnTo>
                      <a:lnTo>
                        <a:pt x="2079" y="120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1468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3333" y="2211"/>
                  <a:ext cx="1078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Interpersonal Behavior</a:t>
                  </a:r>
                </a:p>
              </p:txBody>
            </p:sp>
          </p:grpSp>
        </p:grpSp>
        <p:grpSp>
          <p:nvGrpSpPr>
            <p:cNvPr id="61449" name="Group 37"/>
            <p:cNvGrpSpPr>
              <a:grpSpLocks/>
            </p:cNvGrpSpPr>
            <p:nvPr/>
          </p:nvGrpSpPr>
          <p:grpSpPr bwMode="auto">
            <a:xfrm>
              <a:off x="2481" y="2372"/>
              <a:ext cx="2773" cy="589"/>
              <a:chOff x="2481" y="2548"/>
              <a:chExt cx="2773" cy="589"/>
            </a:xfrm>
          </p:grpSpPr>
          <p:grpSp>
            <p:nvGrpSpPr>
              <p:cNvPr id="61457" name="Group 12"/>
              <p:cNvGrpSpPr>
                <a:grpSpLocks/>
              </p:cNvGrpSpPr>
              <p:nvPr/>
            </p:nvGrpSpPr>
            <p:grpSpPr bwMode="auto">
              <a:xfrm>
                <a:off x="2482" y="2548"/>
                <a:ext cx="2772" cy="572"/>
                <a:chOff x="2482" y="2548"/>
                <a:chExt cx="2772" cy="572"/>
              </a:xfrm>
            </p:grpSpPr>
            <p:sp>
              <p:nvSpPr>
                <p:cNvPr id="61461" name="Freeform 13"/>
                <p:cNvSpPr>
                  <a:spLocks/>
                </p:cNvSpPr>
                <p:nvPr/>
              </p:nvSpPr>
              <p:spPr bwMode="auto">
                <a:xfrm>
                  <a:off x="2482" y="2548"/>
                  <a:ext cx="2772" cy="572"/>
                </a:xfrm>
                <a:custGeom>
                  <a:avLst/>
                  <a:gdLst>
                    <a:gd name="T0" fmla="*/ 0 w 2772"/>
                    <a:gd name="T1" fmla="*/ 572 h 572"/>
                    <a:gd name="T2" fmla="*/ 348 w 2772"/>
                    <a:gd name="T3" fmla="*/ 0 h 572"/>
                    <a:gd name="T4" fmla="*/ 2428 w 2772"/>
                    <a:gd name="T5" fmla="*/ 0 h 572"/>
                    <a:gd name="T6" fmla="*/ 2772 w 2772"/>
                    <a:gd name="T7" fmla="*/ 568 h 572"/>
                    <a:gd name="T8" fmla="*/ 0 w 2772"/>
                    <a:gd name="T9" fmla="*/ 572 h 57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72"/>
                    <a:gd name="T16" fmla="*/ 0 h 572"/>
                    <a:gd name="T17" fmla="*/ 2772 w 2772"/>
                    <a:gd name="T18" fmla="*/ 572 h 57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72" h="572">
                      <a:moveTo>
                        <a:pt x="0" y="572"/>
                      </a:moveTo>
                      <a:lnTo>
                        <a:pt x="348" y="0"/>
                      </a:lnTo>
                      <a:lnTo>
                        <a:pt x="2428" y="0"/>
                      </a:lnTo>
                      <a:lnTo>
                        <a:pt x="2772" y="568"/>
                      </a:lnTo>
                      <a:lnTo>
                        <a:pt x="0" y="572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1462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872" y="2719"/>
                  <a:ext cx="1992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rgbClr val="FFFFFF"/>
                      </a:solidFill>
                    </a:rPr>
                    <a:t>T-3 Team Norms</a:t>
                  </a:r>
                </a:p>
              </p:txBody>
            </p:sp>
          </p:grpSp>
          <p:grpSp>
            <p:nvGrpSpPr>
              <p:cNvPr id="61458" name="Group 28"/>
              <p:cNvGrpSpPr>
                <a:grpSpLocks/>
              </p:cNvGrpSpPr>
              <p:nvPr/>
            </p:nvGrpSpPr>
            <p:grpSpPr bwMode="auto">
              <a:xfrm>
                <a:off x="2481" y="2964"/>
                <a:ext cx="2769" cy="173"/>
                <a:chOff x="2481" y="2964"/>
                <a:chExt cx="2769" cy="173"/>
              </a:xfrm>
            </p:grpSpPr>
            <p:sp>
              <p:nvSpPr>
                <p:cNvPr id="61459" name="Freeform 29"/>
                <p:cNvSpPr>
                  <a:spLocks/>
                </p:cNvSpPr>
                <p:nvPr/>
              </p:nvSpPr>
              <p:spPr bwMode="auto">
                <a:xfrm>
                  <a:off x="2481" y="2994"/>
                  <a:ext cx="2769" cy="126"/>
                </a:xfrm>
                <a:custGeom>
                  <a:avLst/>
                  <a:gdLst>
                    <a:gd name="T0" fmla="*/ 0 w 2769"/>
                    <a:gd name="T1" fmla="*/ 126 h 126"/>
                    <a:gd name="T2" fmla="*/ 72 w 2769"/>
                    <a:gd name="T3" fmla="*/ 0 h 126"/>
                    <a:gd name="T4" fmla="*/ 2700 w 2769"/>
                    <a:gd name="T5" fmla="*/ 0 h 126"/>
                    <a:gd name="T6" fmla="*/ 2769 w 2769"/>
                    <a:gd name="T7" fmla="*/ 123 h 126"/>
                    <a:gd name="T8" fmla="*/ 0 w 2769"/>
                    <a:gd name="T9" fmla="*/ 126 h 12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769"/>
                    <a:gd name="T16" fmla="*/ 0 h 126"/>
                    <a:gd name="T17" fmla="*/ 2769 w 2769"/>
                    <a:gd name="T18" fmla="*/ 126 h 12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769" h="126">
                      <a:moveTo>
                        <a:pt x="0" y="126"/>
                      </a:moveTo>
                      <a:lnTo>
                        <a:pt x="72" y="0"/>
                      </a:lnTo>
                      <a:lnTo>
                        <a:pt x="2700" y="0"/>
                      </a:lnTo>
                      <a:lnTo>
                        <a:pt x="2769" y="123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1460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3405" y="2964"/>
                  <a:ext cx="941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Authority Dynamics</a:t>
                  </a:r>
                </a:p>
              </p:txBody>
            </p:sp>
          </p:grpSp>
        </p:grpSp>
        <p:grpSp>
          <p:nvGrpSpPr>
            <p:cNvPr id="61450" name="Group 38"/>
            <p:cNvGrpSpPr>
              <a:grpSpLocks/>
            </p:cNvGrpSpPr>
            <p:nvPr/>
          </p:nvGrpSpPr>
          <p:grpSpPr bwMode="auto">
            <a:xfrm>
              <a:off x="2136" y="2940"/>
              <a:ext cx="3452" cy="590"/>
              <a:chOff x="2140" y="3316"/>
              <a:chExt cx="3452" cy="590"/>
            </a:xfrm>
          </p:grpSpPr>
          <p:grpSp>
            <p:nvGrpSpPr>
              <p:cNvPr id="61451" name="Group 15"/>
              <p:cNvGrpSpPr>
                <a:grpSpLocks/>
              </p:cNvGrpSpPr>
              <p:nvPr/>
            </p:nvGrpSpPr>
            <p:grpSpPr bwMode="auto">
              <a:xfrm>
                <a:off x="2144" y="3316"/>
                <a:ext cx="3448" cy="576"/>
                <a:chOff x="2144" y="3316"/>
                <a:chExt cx="3448" cy="576"/>
              </a:xfrm>
            </p:grpSpPr>
            <p:sp>
              <p:nvSpPr>
                <p:cNvPr id="61455" name="Freeform 16"/>
                <p:cNvSpPr>
                  <a:spLocks/>
                </p:cNvSpPr>
                <p:nvPr/>
              </p:nvSpPr>
              <p:spPr bwMode="auto">
                <a:xfrm>
                  <a:off x="2144" y="3316"/>
                  <a:ext cx="3448" cy="576"/>
                </a:xfrm>
                <a:custGeom>
                  <a:avLst/>
                  <a:gdLst>
                    <a:gd name="T0" fmla="*/ 0 w 3448"/>
                    <a:gd name="T1" fmla="*/ 576 h 576"/>
                    <a:gd name="T2" fmla="*/ 340 w 3448"/>
                    <a:gd name="T3" fmla="*/ 8 h 576"/>
                    <a:gd name="T4" fmla="*/ 3112 w 3448"/>
                    <a:gd name="T5" fmla="*/ 0 h 576"/>
                    <a:gd name="T6" fmla="*/ 3448 w 3448"/>
                    <a:gd name="T7" fmla="*/ 572 h 576"/>
                    <a:gd name="T8" fmla="*/ 0 w 3448"/>
                    <a:gd name="T9" fmla="*/ 576 h 57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48"/>
                    <a:gd name="T16" fmla="*/ 0 h 576"/>
                    <a:gd name="T17" fmla="*/ 3448 w 3448"/>
                    <a:gd name="T18" fmla="*/ 576 h 57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48" h="576">
                      <a:moveTo>
                        <a:pt x="0" y="576"/>
                      </a:moveTo>
                      <a:lnTo>
                        <a:pt x="340" y="8"/>
                      </a:lnTo>
                      <a:lnTo>
                        <a:pt x="3112" y="0"/>
                      </a:lnTo>
                      <a:lnTo>
                        <a:pt x="3448" y="572"/>
                      </a:lnTo>
                      <a:lnTo>
                        <a:pt x="0" y="576"/>
                      </a:lnTo>
                      <a:close/>
                    </a:path>
                  </a:pathLst>
                </a:custGeom>
                <a:solidFill>
                  <a:schemeClr val="bg2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1456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2808" y="3488"/>
                  <a:ext cx="2120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/>
                  <a:r>
                    <a:rPr lang="en-US" altLang="en-US">
                      <a:solidFill>
                        <a:srgbClr val="FFFFFF"/>
                      </a:solidFill>
                    </a:rPr>
                    <a:t>O-3 Information Systems</a:t>
                  </a:r>
                </a:p>
              </p:txBody>
            </p:sp>
          </p:grpSp>
          <p:grpSp>
            <p:nvGrpSpPr>
              <p:cNvPr id="61452" name="Group 31"/>
              <p:cNvGrpSpPr>
                <a:grpSpLocks/>
              </p:cNvGrpSpPr>
              <p:nvPr/>
            </p:nvGrpSpPr>
            <p:grpSpPr bwMode="auto">
              <a:xfrm>
                <a:off x="2140" y="3733"/>
                <a:ext cx="3452" cy="173"/>
                <a:chOff x="2140" y="3733"/>
                <a:chExt cx="3452" cy="173"/>
              </a:xfrm>
            </p:grpSpPr>
            <p:sp>
              <p:nvSpPr>
                <p:cNvPr id="61453" name="Freeform 32"/>
                <p:cNvSpPr>
                  <a:spLocks/>
                </p:cNvSpPr>
                <p:nvPr/>
              </p:nvSpPr>
              <p:spPr bwMode="auto">
                <a:xfrm>
                  <a:off x="2140" y="3764"/>
                  <a:ext cx="3452" cy="124"/>
                </a:xfrm>
                <a:custGeom>
                  <a:avLst/>
                  <a:gdLst>
                    <a:gd name="T0" fmla="*/ 0 w 3452"/>
                    <a:gd name="T1" fmla="*/ 124 h 124"/>
                    <a:gd name="T2" fmla="*/ 76 w 3452"/>
                    <a:gd name="T3" fmla="*/ 0 h 124"/>
                    <a:gd name="T4" fmla="*/ 3384 w 3452"/>
                    <a:gd name="T5" fmla="*/ 0 h 124"/>
                    <a:gd name="T6" fmla="*/ 3452 w 3452"/>
                    <a:gd name="T7" fmla="*/ 116 h 124"/>
                    <a:gd name="T8" fmla="*/ 0 w 3452"/>
                    <a:gd name="T9" fmla="*/ 124 h 12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452"/>
                    <a:gd name="T16" fmla="*/ 0 h 124"/>
                    <a:gd name="T17" fmla="*/ 3452 w 3452"/>
                    <a:gd name="T18" fmla="*/ 124 h 124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452" h="124">
                      <a:moveTo>
                        <a:pt x="0" y="124"/>
                      </a:moveTo>
                      <a:lnTo>
                        <a:pt x="76" y="0"/>
                      </a:lnTo>
                      <a:lnTo>
                        <a:pt x="3384" y="0"/>
                      </a:lnTo>
                      <a:lnTo>
                        <a:pt x="3452" y="116"/>
                      </a:lnTo>
                      <a:lnTo>
                        <a:pt x="0" y="124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algn="l"/>
                  <a:endParaRPr lang="en-US"/>
                </a:p>
              </p:txBody>
            </p:sp>
            <p:sp>
              <p:nvSpPr>
                <p:cNvPr id="61454" name="Text Box 33"/>
                <p:cNvSpPr txBox="1">
                  <a:spLocks noChangeArrowheads="1"/>
                </p:cNvSpPr>
                <p:nvPr/>
              </p:nvSpPr>
              <p:spPr bwMode="auto">
                <a:xfrm>
                  <a:off x="3499" y="3733"/>
                  <a:ext cx="819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1pPr>
                  <a:lvl2pPr marL="742950" indent="-28575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2pPr>
                  <a:lvl3pPr marL="11430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3pPr>
                  <a:lvl4pPr marL="16002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4pPr>
                  <a:lvl5pPr marL="2057400" indent="-228600" eaLnBrk="0" hangingPunct="0"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50000"/>
                    </a:spcBef>
                    <a:spcAft>
                      <a:spcPct val="0"/>
                    </a:spcAft>
                    <a:defRPr>
                      <a:solidFill>
                        <a:srgbClr val="FF0000"/>
                      </a:solidFill>
                      <a:latin typeface="Arial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</a:pPr>
                  <a:r>
                    <a:rPr lang="en-US" altLang="en-US" sz="1200">
                      <a:solidFill>
                        <a:srgbClr val="000000"/>
                      </a:solidFill>
                    </a:rPr>
                    <a:t>Control Systems</a:t>
                  </a:r>
                </a:p>
              </p:txBody>
            </p:sp>
          </p:grpSp>
        </p:grpSp>
      </p:grpSp>
      <p:grpSp>
        <p:nvGrpSpPr>
          <p:cNvPr id="61443" name="Group 56"/>
          <p:cNvGrpSpPr>
            <a:grpSpLocks/>
          </p:cNvGrpSpPr>
          <p:nvPr/>
        </p:nvGrpSpPr>
        <p:grpSpPr bwMode="auto">
          <a:xfrm>
            <a:off x="7569200" y="533400"/>
            <a:ext cx="1270000" cy="1311275"/>
            <a:chOff x="4768" y="336"/>
            <a:chExt cx="800" cy="826"/>
          </a:xfrm>
        </p:grpSpPr>
        <p:sp>
          <p:nvSpPr>
            <p:cNvPr id="61444" name="Rectangle 57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rgbClr val="B2B2B2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61445" name="Text Box 58"/>
            <p:cNvSpPr txBox="1">
              <a:spLocks noChangeArrowheads="1"/>
            </p:cNvSpPr>
            <p:nvPr/>
          </p:nvSpPr>
          <p:spPr bwMode="auto">
            <a:xfrm>
              <a:off x="4768" y="336"/>
              <a:ext cx="78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8000">
                  <a:solidFill>
                    <a:srgbClr val="FFFFFF"/>
                  </a:solidFill>
                </a:rPr>
                <a:t>3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602911" y="2953048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I</a:t>
            </a:r>
          </a:p>
        </p:txBody>
      </p:sp>
      <p:sp>
        <p:nvSpPr>
          <p:cNvPr id="39" name="Rectangle 38"/>
          <p:cNvSpPr/>
          <p:nvPr/>
        </p:nvSpPr>
        <p:spPr>
          <a:xfrm>
            <a:off x="992647" y="3818101"/>
            <a:ext cx="689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T</a:t>
            </a:r>
          </a:p>
        </p:txBody>
      </p:sp>
      <p:sp>
        <p:nvSpPr>
          <p:cNvPr id="40" name="Rectangle 39"/>
          <p:cNvSpPr/>
          <p:nvPr/>
        </p:nvSpPr>
        <p:spPr>
          <a:xfrm>
            <a:off x="472129" y="4751984"/>
            <a:ext cx="7328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71377267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>
              <a:defRPr/>
            </a:pPr>
            <a:fld id="{DAE449A1-99E9-4CDD-ABA2-17CBE91232C3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2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Introduction </a:t>
            </a:r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Organizational Change and Development is a </a:t>
            </a:r>
            <a:r>
              <a:rPr lang="en-US" altLang="en-US" b="1" i="1" u="sng" dirty="0" smtClean="0">
                <a:solidFill>
                  <a:srgbClr val="FFFF66"/>
                </a:solidFill>
              </a:rPr>
              <a:t>HUGE</a:t>
            </a:r>
            <a:r>
              <a:rPr lang="en-US" altLang="en-US" dirty="0" smtClean="0"/>
              <a:t> concept.</a:t>
            </a:r>
          </a:p>
          <a:p>
            <a:pPr eaLnBrk="1" hangingPunct="1"/>
            <a:r>
              <a:rPr lang="en-US" altLang="en-US" dirty="0" smtClean="0"/>
              <a:t>We are going to look at five critical concepts.</a:t>
            </a:r>
          </a:p>
          <a:p>
            <a:pPr eaLnBrk="1" hangingPunct="1"/>
            <a:r>
              <a:rPr lang="en-US" altLang="en-US" dirty="0" smtClean="0"/>
              <a:t>We will also link this to the critical variables in creating HPOs.</a:t>
            </a:r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628401215"/>
      </p:ext>
    </p:extLst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2"/>
          <p:cNvGrpSpPr>
            <a:grpSpLocks/>
          </p:cNvGrpSpPr>
          <p:nvPr/>
        </p:nvGrpSpPr>
        <p:grpSpPr bwMode="auto">
          <a:xfrm>
            <a:off x="1835150" y="1155700"/>
            <a:ext cx="5473700" cy="4546600"/>
            <a:chOff x="2136" y="644"/>
            <a:chExt cx="3448" cy="2864"/>
          </a:xfrm>
        </p:grpSpPr>
        <p:grpSp>
          <p:nvGrpSpPr>
            <p:cNvPr id="62470" name="Group 20"/>
            <p:cNvGrpSpPr>
              <a:grpSpLocks/>
            </p:cNvGrpSpPr>
            <p:nvPr/>
          </p:nvGrpSpPr>
          <p:grpSpPr bwMode="auto">
            <a:xfrm>
              <a:off x="3174" y="1216"/>
              <a:ext cx="1388" cy="568"/>
              <a:chOff x="3174" y="992"/>
              <a:chExt cx="1388" cy="568"/>
            </a:xfrm>
          </p:grpSpPr>
          <p:sp>
            <p:nvSpPr>
              <p:cNvPr id="62483" name="Freeform 3"/>
              <p:cNvSpPr>
                <a:spLocks/>
              </p:cNvSpPr>
              <p:nvPr/>
            </p:nvSpPr>
            <p:spPr bwMode="auto">
              <a:xfrm>
                <a:off x="3174" y="992"/>
                <a:ext cx="1388" cy="568"/>
              </a:xfrm>
              <a:custGeom>
                <a:avLst/>
                <a:gdLst>
                  <a:gd name="T0" fmla="*/ 0 w 1388"/>
                  <a:gd name="T1" fmla="*/ 568 h 568"/>
                  <a:gd name="T2" fmla="*/ 344 w 1388"/>
                  <a:gd name="T3" fmla="*/ 0 h 568"/>
                  <a:gd name="T4" fmla="*/ 1044 w 1388"/>
                  <a:gd name="T5" fmla="*/ 0 h 568"/>
                  <a:gd name="T6" fmla="*/ 1388 w 1388"/>
                  <a:gd name="T7" fmla="*/ 568 h 568"/>
                  <a:gd name="T8" fmla="*/ 0 w 1388"/>
                  <a:gd name="T9" fmla="*/ 568 h 5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388"/>
                  <a:gd name="T16" fmla="*/ 0 h 568"/>
                  <a:gd name="T17" fmla="*/ 1388 w 1388"/>
                  <a:gd name="T18" fmla="*/ 568 h 5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388" h="568">
                    <a:moveTo>
                      <a:pt x="0" y="568"/>
                    </a:moveTo>
                    <a:lnTo>
                      <a:pt x="344" y="0"/>
                    </a:lnTo>
                    <a:lnTo>
                      <a:pt x="1044" y="0"/>
                    </a:lnTo>
                    <a:lnTo>
                      <a:pt x="1388" y="568"/>
                    </a:lnTo>
                    <a:lnTo>
                      <a:pt x="0" y="568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2484" name="Text Box 5"/>
              <p:cNvSpPr txBox="1">
                <a:spLocks noChangeArrowheads="1"/>
              </p:cNvSpPr>
              <p:nvPr/>
            </p:nvSpPr>
            <p:spPr bwMode="auto">
              <a:xfrm>
                <a:off x="3304" y="1074"/>
                <a:ext cx="112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P-4 Group Dynamics</a:t>
                </a:r>
              </a:p>
            </p:txBody>
          </p:sp>
        </p:grpSp>
        <p:grpSp>
          <p:nvGrpSpPr>
            <p:cNvPr id="62471" name="Group 21"/>
            <p:cNvGrpSpPr>
              <a:grpSpLocks/>
            </p:cNvGrpSpPr>
            <p:nvPr/>
          </p:nvGrpSpPr>
          <p:grpSpPr bwMode="auto">
            <a:xfrm>
              <a:off x="2830" y="1792"/>
              <a:ext cx="2076" cy="576"/>
              <a:chOff x="2830" y="1792"/>
              <a:chExt cx="2076" cy="576"/>
            </a:xfrm>
          </p:grpSpPr>
          <p:sp>
            <p:nvSpPr>
              <p:cNvPr id="62481" name="Freeform 2"/>
              <p:cNvSpPr>
                <a:spLocks/>
              </p:cNvSpPr>
              <p:nvPr/>
            </p:nvSpPr>
            <p:spPr bwMode="auto">
              <a:xfrm>
                <a:off x="2830" y="1792"/>
                <a:ext cx="2076" cy="576"/>
              </a:xfrm>
              <a:custGeom>
                <a:avLst/>
                <a:gdLst>
                  <a:gd name="T0" fmla="*/ 0 w 2076"/>
                  <a:gd name="T1" fmla="*/ 576 h 576"/>
                  <a:gd name="T2" fmla="*/ 348 w 2076"/>
                  <a:gd name="T3" fmla="*/ 0 h 576"/>
                  <a:gd name="T4" fmla="*/ 1732 w 2076"/>
                  <a:gd name="T5" fmla="*/ 0 h 576"/>
                  <a:gd name="T6" fmla="*/ 2076 w 2076"/>
                  <a:gd name="T7" fmla="*/ 572 h 576"/>
                  <a:gd name="T8" fmla="*/ 0 w 2076"/>
                  <a:gd name="T9" fmla="*/ 576 h 5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076"/>
                  <a:gd name="T16" fmla="*/ 0 h 576"/>
                  <a:gd name="T17" fmla="*/ 2076 w 2076"/>
                  <a:gd name="T18" fmla="*/ 576 h 5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076" h="576">
                    <a:moveTo>
                      <a:pt x="0" y="576"/>
                    </a:moveTo>
                    <a:lnTo>
                      <a:pt x="348" y="0"/>
                    </a:lnTo>
                    <a:lnTo>
                      <a:pt x="1732" y="0"/>
                    </a:lnTo>
                    <a:lnTo>
                      <a:pt x="2076" y="572"/>
                    </a:lnTo>
                    <a:lnTo>
                      <a:pt x="0" y="576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2482" name="Text Box 6"/>
              <p:cNvSpPr txBox="1">
                <a:spLocks noChangeArrowheads="1"/>
              </p:cNvSpPr>
              <p:nvPr/>
            </p:nvSpPr>
            <p:spPr bwMode="auto">
              <a:xfrm>
                <a:off x="3192" y="1878"/>
                <a:ext cx="135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I-4 Interpersonal Behavior</a:t>
                </a:r>
              </a:p>
            </p:txBody>
          </p:sp>
        </p:grpSp>
        <p:grpSp>
          <p:nvGrpSpPr>
            <p:cNvPr id="62472" name="Group 7"/>
            <p:cNvGrpSpPr>
              <a:grpSpLocks/>
            </p:cNvGrpSpPr>
            <p:nvPr/>
          </p:nvGrpSpPr>
          <p:grpSpPr bwMode="auto">
            <a:xfrm>
              <a:off x="2478" y="2364"/>
              <a:ext cx="2772" cy="572"/>
              <a:chOff x="2482" y="2548"/>
              <a:chExt cx="2772" cy="572"/>
            </a:xfrm>
          </p:grpSpPr>
          <p:sp>
            <p:nvSpPr>
              <p:cNvPr id="62479" name="Freeform 8"/>
              <p:cNvSpPr>
                <a:spLocks/>
              </p:cNvSpPr>
              <p:nvPr/>
            </p:nvSpPr>
            <p:spPr bwMode="auto">
              <a:xfrm>
                <a:off x="2482" y="2548"/>
                <a:ext cx="2772" cy="572"/>
              </a:xfrm>
              <a:custGeom>
                <a:avLst/>
                <a:gdLst>
                  <a:gd name="T0" fmla="*/ 0 w 2772"/>
                  <a:gd name="T1" fmla="*/ 572 h 572"/>
                  <a:gd name="T2" fmla="*/ 348 w 2772"/>
                  <a:gd name="T3" fmla="*/ 0 h 572"/>
                  <a:gd name="T4" fmla="*/ 2428 w 2772"/>
                  <a:gd name="T5" fmla="*/ 0 h 572"/>
                  <a:gd name="T6" fmla="*/ 2772 w 2772"/>
                  <a:gd name="T7" fmla="*/ 568 h 572"/>
                  <a:gd name="T8" fmla="*/ 0 w 2772"/>
                  <a:gd name="T9" fmla="*/ 572 h 57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2"/>
                  <a:gd name="T16" fmla="*/ 0 h 572"/>
                  <a:gd name="T17" fmla="*/ 2772 w 2772"/>
                  <a:gd name="T18" fmla="*/ 572 h 57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2" h="572">
                    <a:moveTo>
                      <a:pt x="0" y="572"/>
                    </a:moveTo>
                    <a:lnTo>
                      <a:pt x="348" y="0"/>
                    </a:lnTo>
                    <a:lnTo>
                      <a:pt x="2428" y="0"/>
                    </a:lnTo>
                    <a:lnTo>
                      <a:pt x="2772" y="568"/>
                    </a:lnTo>
                    <a:lnTo>
                      <a:pt x="0" y="572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2480" name="Text Box 9"/>
              <p:cNvSpPr txBox="1">
                <a:spLocks noChangeArrowheads="1"/>
              </p:cNvSpPr>
              <p:nvPr/>
            </p:nvSpPr>
            <p:spPr bwMode="auto">
              <a:xfrm>
                <a:off x="2872" y="2719"/>
                <a:ext cx="199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T-4 Authority Dynamics</a:t>
                </a:r>
              </a:p>
            </p:txBody>
          </p:sp>
        </p:grpSp>
        <p:grpSp>
          <p:nvGrpSpPr>
            <p:cNvPr id="62473" name="Group 10"/>
            <p:cNvGrpSpPr>
              <a:grpSpLocks/>
            </p:cNvGrpSpPr>
            <p:nvPr/>
          </p:nvGrpSpPr>
          <p:grpSpPr bwMode="auto">
            <a:xfrm>
              <a:off x="2136" y="2932"/>
              <a:ext cx="3448" cy="576"/>
              <a:chOff x="2144" y="3316"/>
              <a:chExt cx="3448" cy="576"/>
            </a:xfrm>
          </p:grpSpPr>
          <p:sp>
            <p:nvSpPr>
              <p:cNvPr id="62477" name="Freeform 11"/>
              <p:cNvSpPr>
                <a:spLocks/>
              </p:cNvSpPr>
              <p:nvPr/>
            </p:nvSpPr>
            <p:spPr bwMode="auto">
              <a:xfrm>
                <a:off x="2144" y="3316"/>
                <a:ext cx="3448" cy="576"/>
              </a:xfrm>
              <a:custGeom>
                <a:avLst/>
                <a:gdLst>
                  <a:gd name="T0" fmla="*/ 0 w 3448"/>
                  <a:gd name="T1" fmla="*/ 576 h 576"/>
                  <a:gd name="T2" fmla="*/ 340 w 3448"/>
                  <a:gd name="T3" fmla="*/ 8 h 576"/>
                  <a:gd name="T4" fmla="*/ 3112 w 3448"/>
                  <a:gd name="T5" fmla="*/ 0 h 576"/>
                  <a:gd name="T6" fmla="*/ 3448 w 3448"/>
                  <a:gd name="T7" fmla="*/ 572 h 576"/>
                  <a:gd name="T8" fmla="*/ 0 w 3448"/>
                  <a:gd name="T9" fmla="*/ 576 h 57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448"/>
                  <a:gd name="T16" fmla="*/ 0 h 576"/>
                  <a:gd name="T17" fmla="*/ 3448 w 3448"/>
                  <a:gd name="T18" fmla="*/ 576 h 57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448" h="576">
                    <a:moveTo>
                      <a:pt x="0" y="576"/>
                    </a:moveTo>
                    <a:lnTo>
                      <a:pt x="340" y="8"/>
                    </a:lnTo>
                    <a:lnTo>
                      <a:pt x="3112" y="0"/>
                    </a:lnTo>
                    <a:lnTo>
                      <a:pt x="3448" y="572"/>
                    </a:lnTo>
                    <a:lnTo>
                      <a:pt x="0" y="576"/>
                    </a:ln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2478" name="Text Box 12"/>
              <p:cNvSpPr txBox="1">
                <a:spLocks noChangeArrowheads="1"/>
              </p:cNvSpPr>
              <p:nvPr/>
            </p:nvSpPr>
            <p:spPr bwMode="auto">
              <a:xfrm>
                <a:off x="2808" y="3488"/>
                <a:ext cx="2120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/>
                  <a:t>O-4 Control Systems</a:t>
                </a:r>
              </a:p>
            </p:txBody>
          </p:sp>
        </p:grpSp>
        <p:grpSp>
          <p:nvGrpSpPr>
            <p:cNvPr id="62474" name="Group 19"/>
            <p:cNvGrpSpPr>
              <a:grpSpLocks/>
            </p:cNvGrpSpPr>
            <p:nvPr/>
          </p:nvGrpSpPr>
          <p:grpSpPr bwMode="auto">
            <a:xfrm>
              <a:off x="3424" y="644"/>
              <a:ext cx="872" cy="568"/>
              <a:chOff x="3432" y="248"/>
              <a:chExt cx="872" cy="568"/>
            </a:xfrm>
          </p:grpSpPr>
          <p:sp>
            <p:nvSpPr>
              <p:cNvPr id="62475" name="Freeform 4"/>
              <p:cNvSpPr>
                <a:spLocks/>
              </p:cNvSpPr>
              <p:nvPr/>
            </p:nvSpPr>
            <p:spPr bwMode="auto">
              <a:xfrm>
                <a:off x="3514" y="248"/>
                <a:ext cx="708" cy="568"/>
              </a:xfrm>
              <a:custGeom>
                <a:avLst/>
                <a:gdLst>
                  <a:gd name="T0" fmla="*/ 0 w 708"/>
                  <a:gd name="T1" fmla="*/ 568 h 568"/>
                  <a:gd name="T2" fmla="*/ 356 w 708"/>
                  <a:gd name="T3" fmla="*/ 0 h 568"/>
                  <a:gd name="T4" fmla="*/ 708 w 708"/>
                  <a:gd name="T5" fmla="*/ 564 h 568"/>
                  <a:gd name="T6" fmla="*/ 0 w 708"/>
                  <a:gd name="T7" fmla="*/ 568 h 568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708"/>
                  <a:gd name="T13" fmla="*/ 0 h 568"/>
                  <a:gd name="T14" fmla="*/ 708 w 708"/>
                  <a:gd name="T15" fmla="*/ 568 h 568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708" h="568">
                    <a:moveTo>
                      <a:pt x="0" y="568"/>
                    </a:moveTo>
                    <a:lnTo>
                      <a:pt x="356" y="0"/>
                    </a:lnTo>
                    <a:lnTo>
                      <a:pt x="708" y="564"/>
                    </a:lnTo>
                    <a:lnTo>
                      <a:pt x="0" y="568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E6DCAC"/>
                  </a:gs>
                  <a:gs pos="11501">
                    <a:srgbClr val="C7AC4C"/>
                  </a:gs>
                  <a:gs pos="27499">
                    <a:srgbClr val="E6D78A"/>
                  </a:gs>
                  <a:gs pos="35001">
                    <a:srgbClr val="C7AC4C"/>
                  </a:gs>
                  <a:gs pos="44000">
                    <a:srgbClr val="E6D78A"/>
                  </a:gs>
                  <a:gs pos="50000">
                    <a:srgbClr val="E6DCAC"/>
                  </a:gs>
                  <a:gs pos="56000">
                    <a:srgbClr val="E6D78A"/>
                  </a:gs>
                  <a:gs pos="64999">
                    <a:srgbClr val="C7AC4C"/>
                  </a:gs>
                  <a:gs pos="72501">
                    <a:srgbClr val="E6D78A"/>
                  </a:gs>
                  <a:gs pos="88499">
                    <a:srgbClr val="C7AC4C"/>
                  </a:gs>
                  <a:gs pos="100000">
                    <a:srgbClr val="E6DCAC"/>
                  </a:gs>
                </a:gsLst>
                <a:lin ang="2700000" scaled="1"/>
              </a:gra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l"/>
                <a:endParaRPr lang="en-US"/>
              </a:p>
            </p:txBody>
          </p:sp>
          <p:sp>
            <p:nvSpPr>
              <p:cNvPr id="62476" name="Text Box 13"/>
              <p:cNvSpPr txBox="1">
                <a:spLocks noChangeArrowheads="1"/>
              </p:cNvSpPr>
              <p:nvPr/>
            </p:nvSpPr>
            <p:spPr bwMode="auto">
              <a:xfrm>
                <a:off x="3432" y="504"/>
                <a:ext cx="87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>
                    <a:solidFill>
                      <a:srgbClr val="FF0000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altLang="en-US" dirty="0" smtClean="0">
                    <a:solidFill>
                      <a:srgbClr val="000000"/>
                    </a:solidFill>
                  </a:rPr>
                  <a:t>HPO</a:t>
                </a:r>
                <a:endParaRPr lang="en-US" altLang="en-US" dirty="0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62467" name="Group 23"/>
          <p:cNvGrpSpPr>
            <a:grpSpLocks/>
          </p:cNvGrpSpPr>
          <p:nvPr/>
        </p:nvGrpSpPr>
        <p:grpSpPr bwMode="auto">
          <a:xfrm>
            <a:off x="7581900" y="546100"/>
            <a:ext cx="1257300" cy="1311275"/>
            <a:chOff x="4776" y="344"/>
            <a:chExt cx="792" cy="826"/>
          </a:xfrm>
        </p:grpSpPr>
        <p:sp>
          <p:nvSpPr>
            <p:cNvPr id="62468" name="Rectangle 24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62469" name="Text Box 25"/>
            <p:cNvSpPr txBox="1">
              <a:spLocks noChangeArrowheads="1"/>
            </p:cNvSpPr>
            <p:nvPr/>
          </p:nvSpPr>
          <p:spPr bwMode="auto">
            <a:xfrm>
              <a:off x="4784" y="344"/>
              <a:ext cx="784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8000"/>
                <a:t>4</a:t>
              </a:r>
            </a:p>
          </p:txBody>
        </p:sp>
      </p:grpSp>
      <p:sp>
        <p:nvSpPr>
          <p:cNvPr id="21" name="Rectangle 20"/>
          <p:cNvSpPr/>
          <p:nvPr/>
        </p:nvSpPr>
        <p:spPr>
          <a:xfrm>
            <a:off x="1602911" y="2953048"/>
            <a:ext cx="530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I</a:t>
            </a:r>
          </a:p>
        </p:txBody>
      </p:sp>
      <p:sp>
        <p:nvSpPr>
          <p:cNvPr id="22" name="Rectangle 21"/>
          <p:cNvSpPr/>
          <p:nvPr/>
        </p:nvSpPr>
        <p:spPr>
          <a:xfrm>
            <a:off x="992647" y="3818101"/>
            <a:ext cx="6896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gradFill rotWithShape="1">
                  <a:gsLst>
                    <a:gs pos="0">
                      <a:srgbClr val="000000">
                        <a:tint val="70000"/>
                        <a:satMod val="200000"/>
                      </a:srgbClr>
                    </a:gs>
                    <a:gs pos="40000">
                      <a:srgbClr val="000000">
                        <a:tint val="90000"/>
                        <a:satMod val="130000"/>
                      </a:srgbClr>
                    </a:gs>
                    <a:gs pos="50000">
                      <a:srgbClr val="000000">
                        <a:tint val="90000"/>
                        <a:satMod val="130000"/>
                      </a:srgbClr>
                    </a:gs>
                    <a:gs pos="68000">
                      <a:srgbClr val="000000">
                        <a:tint val="90000"/>
                        <a:satMod val="130000"/>
                      </a:srgbClr>
                    </a:gs>
                    <a:gs pos="100000">
                      <a:srgbClr val="000000">
                        <a:tint val="70000"/>
                        <a:satMod val="200000"/>
                      </a:srgbClr>
                    </a:gs>
                  </a:gsLst>
                  <a:lin ang="5400000"/>
                </a:gradFill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2129" y="4751984"/>
            <a:ext cx="73289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5400" b="1" dirty="0">
                <a:ln>
                  <a:prstDash val="solid"/>
                </a:ln>
                <a:effectLst>
                  <a:outerShdw blurRad="88000" dist="50800" dir="5040000" algn="tl">
                    <a:srgbClr val="000000">
                      <a:tint val="80000"/>
                      <a:satMod val="250000"/>
                      <a:alpha val="45000"/>
                    </a:srgbClr>
                  </a:outerShdw>
                </a:effectLst>
                <a:latin typeface="Bodoni MT Black" panose="02070A03080606020203" pitchFamily="18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194972918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Slid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1" name="Picture 3" descr="Slide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2" name="Picture 4" descr="Slide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493" name="Picture 5" descr="Slide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3494" name="Line 6"/>
          <p:cNvSpPr>
            <a:spLocks noChangeShapeType="1"/>
          </p:cNvSpPr>
          <p:nvPr/>
        </p:nvSpPr>
        <p:spPr bwMode="auto">
          <a:xfrm>
            <a:off x="45720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/>
            <a:endParaRPr lang="en-US"/>
          </a:p>
        </p:txBody>
      </p:sp>
      <p:sp>
        <p:nvSpPr>
          <p:cNvPr id="63495" name="Line 7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l"/>
            <a:endParaRPr lang="en-US"/>
          </a:p>
        </p:txBody>
      </p:sp>
      <p:grpSp>
        <p:nvGrpSpPr>
          <p:cNvPr id="63496" name="Group 8"/>
          <p:cNvGrpSpPr>
            <a:grpSpLocks/>
          </p:cNvGrpSpPr>
          <p:nvPr/>
        </p:nvGrpSpPr>
        <p:grpSpPr bwMode="auto">
          <a:xfrm>
            <a:off x="266700" y="241300"/>
            <a:ext cx="736600" cy="747713"/>
            <a:chOff x="4768" y="352"/>
            <a:chExt cx="800" cy="792"/>
          </a:xfrm>
        </p:grpSpPr>
        <p:sp>
          <p:nvSpPr>
            <p:cNvPr id="63514" name="Rectangle 9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rgbClr val="008000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endParaRPr lang="en-US" altLang="en-US">
                <a:solidFill>
                  <a:srgbClr val="FFFFFF"/>
                </a:solidFill>
              </a:endParaRPr>
            </a:p>
          </p:txBody>
        </p:sp>
        <p:sp>
          <p:nvSpPr>
            <p:cNvPr id="63515" name="Text Box 10"/>
            <p:cNvSpPr txBox="1">
              <a:spLocks noChangeArrowheads="1"/>
            </p:cNvSpPr>
            <p:nvPr/>
          </p:nvSpPr>
          <p:spPr bwMode="auto">
            <a:xfrm>
              <a:off x="4768" y="352"/>
              <a:ext cx="784" cy="7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4000">
                  <a:solidFill>
                    <a:srgbClr val="FFFFFF"/>
                  </a:solidFill>
                </a:rPr>
                <a:t>1</a:t>
              </a:r>
            </a:p>
          </p:txBody>
        </p:sp>
      </p:grpSp>
      <p:grpSp>
        <p:nvGrpSpPr>
          <p:cNvPr id="63497" name="Group 11"/>
          <p:cNvGrpSpPr>
            <a:grpSpLocks/>
          </p:cNvGrpSpPr>
          <p:nvPr/>
        </p:nvGrpSpPr>
        <p:grpSpPr bwMode="auto">
          <a:xfrm>
            <a:off x="8115300" y="279400"/>
            <a:ext cx="723900" cy="747713"/>
            <a:chOff x="4768" y="336"/>
            <a:chExt cx="800" cy="808"/>
          </a:xfrm>
        </p:grpSpPr>
        <p:sp>
          <p:nvSpPr>
            <p:cNvPr id="63512" name="Rectangle 12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chemeClr val="hlink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63513" name="Text Box 13"/>
            <p:cNvSpPr txBox="1">
              <a:spLocks noChangeArrowheads="1"/>
            </p:cNvSpPr>
            <p:nvPr/>
          </p:nvSpPr>
          <p:spPr bwMode="auto">
            <a:xfrm>
              <a:off x="4768" y="336"/>
              <a:ext cx="784" cy="7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4000">
                  <a:solidFill>
                    <a:srgbClr val="FFFFFF"/>
                  </a:solidFill>
                </a:rPr>
                <a:t>2</a:t>
              </a:r>
            </a:p>
          </p:txBody>
        </p:sp>
      </p:grpSp>
      <p:grpSp>
        <p:nvGrpSpPr>
          <p:cNvPr id="63498" name="Group 14"/>
          <p:cNvGrpSpPr>
            <a:grpSpLocks/>
          </p:cNvGrpSpPr>
          <p:nvPr/>
        </p:nvGrpSpPr>
        <p:grpSpPr bwMode="auto">
          <a:xfrm>
            <a:off x="342900" y="3651250"/>
            <a:ext cx="755650" cy="760413"/>
            <a:chOff x="4768" y="336"/>
            <a:chExt cx="800" cy="808"/>
          </a:xfrm>
        </p:grpSpPr>
        <p:sp>
          <p:nvSpPr>
            <p:cNvPr id="63510" name="Rectangle 15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rgbClr val="B2B2B2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63511" name="Text Box 16"/>
            <p:cNvSpPr txBox="1">
              <a:spLocks noChangeArrowheads="1"/>
            </p:cNvSpPr>
            <p:nvPr/>
          </p:nvSpPr>
          <p:spPr bwMode="auto">
            <a:xfrm>
              <a:off x="4768" y="336"/>
              <a:ext cx="785" cy="7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4000">
                  <a:solidFill>
                    <a:srgbClr val="FFFFFF"/>
                  </a:solidFill>
                </a:rPr>
                <a:t>3</a:t>
              </a:r>
            </a:p>
          </p:txBody>
        </p:sp>
      </p:grpSp>
      <p:grpSp>
        <p:nvGrpSpPr>
          <p:cNvPr id="63499" name="Group 17"/>
          <p:cNvGrpSpPr>
            <a:grpSpLocks/>
          </p:cNvGrpSpPr>
          <p:nvPr/>
        </p:nvGrpSpPr>
        <p:grpSpPr bwMode="auto">
          <a:xfrm>
            <a:off x="8166100" y="3625850"/>
            <a:ext cx="749300" cy="749300"/>
            <a:chOff x="4776" y="344"/>
            <a:chExt cx="792" cy="800"/>
          </a:xfrm>
        </p:grpSpPr>
        <p:sp>
          <p:nvSpPr>
            <p:cNvPr id="63508" name="Rectangle 18"/>
            <p:cNvSpPr>
              <a:spLocks noChangeArrowheads="1"/>
            </p:cNvSpPr>
            <p:nvPr/>
          </p:nvSpPr>
          <p:spPr bwMode="auto">
            <a:xfrm>
              <a:off x="4776" y="376"/>
              <a:ext cx="792" cy="768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algn="l" eaLnBrk="1" hangingPunct="1"/>
              <a:endParaRPr lang="en-US" altLang="en-US"/>
            </a:p>
          </p:txBody>
        </p:sp>
        <p:sp>
          <p:nvSpPr>
            <p:cNvPr id="63509" name="Text Box 19"/>
            <p:cNvSpPr txBox="1">
              <a:spLocks noChangeArrowheads="1"/>
            </p:cNvSpPr>
            <p:nvPr/>
          </p:nvSpPr>
          <p:spPr bwMode="auto">
            <a:xfrm>
              <a:off x="4784" y="344"/>
              <a:ext cx="784" cy="7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>
                  <a:solidFill>
                    <a:srgbClr val="FF0000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altLang="en-US" sz="4000"/>
                <a:t>4</a:t>
              </a:r>
            </a:p>
          </p:txBody>
        </p:sp>
      </p:grpSp>
      <p:grpSp>
        <p:nvGrpSpPr>
          <p:cNvPr id="63500" name="Group 21"/>
          <p:cNvGrpSpPr>
            <a:grpSpLocks/>
          </p:cNvGrpSpPr>
          <p:nvPr/>
        </p:nvGrpSpPr>
        <p:grpSpPr bwMode="auto">
          <a:xfrm>
            <a:off x="3340100" y="2524125"/>
            <a:ext cx="2489200" cy="2339975"/>
            <a:chOff x="768" y="960"/>
            <a:chExt cx="2112" cy="2352"/>
          </a:xfrm>
        </p:grpSpPr>
        <p:sp>
          <p:nvSpPr>
            <p:cNvPr id="63503" name="Line 22"/>
            <p:cNvSpPr>
              <a:spLocks noChangeShapeType="1"/>
            </p:cNvSpPr>
            <p:nvPr/>
          </p:nvSpPr>
          <p:spPr bwMode="auto">
            <a:xfrm>
              <a:off x="768" y="2928"/>
              <a:ext cx="1584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63504" name="Line 23"/>
            <p:cNvSpPr>
              <a:spLocks noChangeShapeType="1"/>
            </p:cNvSpPr>
            <p:nvPr/>
          </p:nvSpPr>
          <p:spPr bwMode="auto">
            <a:xfrm flipH="1" flipV="1">
              <a:off x="1872" y="960"/>
              <a:ext cx="480" cy="23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63505" name="Line 24"/>
            <p:cNvSpPr>
              <a:spLocks noChangeShapeType="1"/>
            </p:cNvSpPr>
            <p:nvPr/>
          </p:nvSpPr>
          <p:spPr bwMode="auto">
            <a:xfrm flipV="1">
              <a:off x="2352" y="2688"/>
              <a:ext cx="528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63506" name="Freeform 25"/>
            <p:cNvSpPr>
              <a:spLocks/>
            </p:cNvSpPr>
            <p:nvPr/>
          </p:nvSpPr>
          <p:spPr bwMode="auto">
            <a:xfrm>
              <a:off x="768" y="960"/>
              <a:ext cx="1584" cy="2352"/>
            </a:xfrm>
            <a:custGeom>
              <a:avLst/>
              <a:gdLst>
                <a:gd name="T0" fmla="*/ 0 w 1584"/>
                <a:gd name="T1" fmla="*/ 1968 h 2352"/>
                <a:gd name="T2" fmla="*/ 1584 w 1584"/>
                <a:gd name="T3" fmla="*/ 2352 h 2352"/>
                <a:gd name="T4" fmla="*/ 1104 w 1584"/>
                <a:gd name="T5" fmla="*/ 0 h 2352"/>
                <a:gd name="T6" fmla="*/ 0 w 1584"/>
                <a:gd name="T7" fmla="*/ 1968 h 23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584"/>
                <a:gd name="T13" fmla="*/ 0 h 2352"/>
                <a:gd name="T14" fmla="*/ 1584 w 1584"/>
                <a:gd name="T15" fmla="*/ 2352 h 23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584" h="2352">
                  <a:moveTo>
                    <a:pt x="0" y="1968"/>
                  </a:moveTo>
                  <a:lnTo>
                    <a:pt x="1584" y="2352"/>
                  </a:lnTo>
                  <a:lnTo>
                    <a:pt x="1104" y="0"/>
                  </a:lnTo>
                  <a:lnTo>
                    <a:pt x="0" y="1968"/>
                  </a:lnTo>
                  <a:close/>
                </a:path>
              </a:pathLst>
            </a:custGeom>
            <a:gradFill rotWithShape="1">
              <a:gsLst>
                <a:gs pos="0">
                  <a:srgbClr val="6699FF"/>
                </a:gs>
                <a:gs pos="100000">
                  <a:srgbClr val="0033CC"/>
                </a:gs>
              </a:gsLst>
              <a:lin ang="27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l"/>
              <a:endParaRPr lang="en-US"/>
            </a:p>
          </p:txBody>
        </p:sp>
        <p:sp>
          <p:nvSpPr>
            <p:cNvPr id="63507" name="Freeform 26"/>
            <p:cNvSpPr>
              <a:spLocks/>
            </p:cNvSpPr>
            <p:nvPr/>
          </p:nvSpPr>
          <p:spPr bwMode="auto">
            <a:xfrm>
              <a:off x="1872" y="960"/>
              <a:ext cx="1008" cy="2352"/>
            </a:xfrm>
            <a:custGeom>
              <a:avLst/>
              <a:gdLst>
                <a:gd name="T0" fmla="*/ 0 w 1008"/>
                <a:gd name="T1" fmla="*/ 0 h 2352"/>
                <a:gd name="T2" fmla="*/ 480 w 1008"/>
                <a:gd name="T3" fmla="*/ 2352 h 2352"/>
                <a:gd name="T4" fmla="*/ 1008 w 1008"/>
                <a:gd name="T5" fmla="*/ 1728 h 2352"/>
                <a:gd name="T6" fmla="*/ 0 w 1008"/>
                <a:gd name="T7" fmla="*/ 0 h 235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08"/>
                <a:gd name="T13" fmla="*/ 0 h 2352"/>
                <a:gd name="T14" fmla="*/ 1008 w 1008"/>
                <a:gd name="T15" fmla="*/ 2352 h 235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08" h="2352">
                  <a:moveTo>
                    <a:pt x="0" y="0"/>
                  </a:moveTo>
                  <a:lnTo>
                    <a:pt x="480" y="2352"/>
                  </a:lnTo>
                  <a:lnTo>
                    <a:pt x="1008" y="17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l"/>
              <a:endParaRPr lang="en-US"/>
            </a:p>
          </p:txBody>
        </p:sp>
      </p:grpSp>
      <p:sp>
        <p:nvSpPr>
          <p:cNvPr id="63501" name="Text Box 27"/>
          <p:cNvSpPr txBox="1">
            <a:spLocks noChangeArrowheads="1"/>
          </p:cNvSpPr>
          <p:nvPr/>
        </p:nvSpPr>
        <p:spPr bwMode="auto">
          <a:xfrm rot="524404">
            <a:off x="3624263" y="3648075"/>
            <a:ext cx="1504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FFFF"/>
                </a:solidFill>
                <a:latin typeface="Bodoni MT Black" pitchFamily="18" charset="0"/>
              </a:rPr>
              <a:t>TLM</a:t>
            </a:r>
          </a:p>
        </p:txBody>
      </p:sp>
      <p:sp>
        <p:nvSpPr>
          <p:cNvPr id="63502" name="Rectangle 1"/>
          <p:cNvSpPr>
            <a:spLocks noChangeArrowheads="1"/>
          </p:cNvSpPr>
          <p:nvPr/>
        </p:nvSpPr>
        <p:spPr bwMode="auto">
          <a:xfrm>
            <a:off x="0" y="6611938"/>
            <a:ext cx="32131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r>
              <a:rPr lang="en-US" altLang="en-US" sz="1000">
                <a:solidFill>
                  <a:srgbClr val="333399"/>
                </a:solidFill>
              </a:rPr>
              <a:t>©  2011  Robert C. Ginnett, Ph.D..  All rights reserved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759096"/>
      </p:ext>
    </p:extLst>
  </p:cSld>
  <p:clrMapOvr>
    <a:masterClrMapping/>
  </p:clrMapOvr>
  <p:transition xmlns:p14="http://schemas.microsoft.com/office/powerpoint/2010/main" spd="slow">
    <p:zoom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i="1" dirty="0" err="1" smtClean="0"/>
              <a:t>Avoir</a:t>
            </a:r>
            <a:r>
              <a:rPr lang="en-US" sz="4000" b="1" i="1" dirty="0" smtClean="0"/>
              <a:t> </a:t>
            </a:r>
            <a:r>
              <a:rPr lang="en-US" sz="4000" b="1" i="1" dirty="0" err="1"/>
              <a:t>l</a:t>
            </a:r>
            <a:r>
              <a:rPr lang="en-US" sz="4000" b="1" i="1" dirty="0" err="1" smtClean="0"/>
              <a:t>'esprit</a:t>
            </a:r>
            <a:r>
              <a:rPr lang="en-US" sz="4000" b="1" i="1" dirty="0" smtClean="0"/>
              <a:t> de </a:t>
            </a:r>
            <a:r>
              <a:rPr lang="en-US" sz="4000" b="1" i="1" dirty="0" err="1" smtClean="0"/>
              <a:t>l'escalier</a:t>
            </a:r>
            <a:endParaRPr lang="en-US" sz="4000" dirty="0" smtClean="0"/>
          </a:p>
        </p:txBody>
      </p:sp>
      <p:grpSp>
        <p:nvGrpSpPr>
          <p:cNvPr id="20" name="Group 19"/>
          <p:cNvGrpSpPr/>
          <p:nvPr/>
        </p:nvGrpSpPr>
        <p:grpSpPr>
          <a:xfrm>
            <a:off x="1362456" y="1634971"/>
            <a:ext cx="6933819" cy="1693445"/>
            <a:chOff x="790956" y="1482571"/>
            <a:chExt cx="6933819" cy="1693445"/>
          </a:xfrm>
        </p:grpSpPr>
        <p:sp>
          <p:nvSpPr>
            <p:cNvPr id="14" name="TextBox 13"/>
            <p:cNvSpPr txBox="1"/>
            <p:nvPr/>
          </p:nvSpPr>
          <p:spPr>
            <a:xfrm>
              <a:off x="2695575" y="1744517"/>
              <a:ext cx="5029200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robert@ginnettleadership.com</a:t>
              </a:r>
            </a:p>
            <a:p>
              <a:r>
                <a:rPr lang="en-US" sz="2800" dirty="0"/>
                <a:t>719 440-5560</a:t>
              </a:r>
            </a:p>
          </p:txBody>
        </p:sp>
        <p:pic>
          <p:nvPicPr>
            <p:cNvPr id="19" name="Picture 18" descr="Robert Reunion Pic 3.jp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0956" y="1482571"/>
              <a:ext cx="1228344" cy="1693445"/>
            </a:xfrm>
            <a:prstGeom prst="rect">
              <a:avLst/>
            </a:prstGeom>
          </p:spPr>
        </p:pic>
      </p:grpSp>
      <p:sp>
        <p:nvSpPr>
          <p:cNvPr id="2" name="Rectangle 1"/>
          <p:cNvSpPr/>
          <p:nvPr/>
        </p:nvSpPr>
        <p:spPr>
          <a:xfrm>
            <a:off x="705247" y="4043660"/>
            <a:ext cx="794307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400" b="1" dirty="0">
                <a:ln w="11430"/>
                <a:gradFill>
                  <a:gsLst>
                    <a:gs pos="0">
                      <a:srgbClr val="333399">
                        <a:tint val="70000"/>
                        <a:satMod val="245000"/>
                      </a:srgbClr>
                    </a:gs>
                    <a:gs pos="75000">
                      <a:srgbClr val="33339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33339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www.GinnettLeadership.com</a:t>
            </a:r>
          </a:p>
        </p:txBody>
      </p:sp>
    </p:spTree>
    <p:extLst>
      <p:ext uri="{BB962C8B-B14F-4D97-AF65-F5344CB8AC3E}">
        <p14:creationId xmlns:p14="http://schemas.microsoft.com/office/powerpoint/2010/main" val="1720547399"/>
      </p:ext>
    </p:extLst>
  </p:cSld>
  <p:clrMapOvr>
    <a:masterClrMapping/>
  </p:clrMapOvr>
  <p:transition xmlns:p14="http://schemas.microsoft.com/office/powerpoint/2010/main" spd="slow">
    <p:cover dir="r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>
              <a:defRPr/>
            </a:pPr>
            <a:fld id="{D2E24CFB-A6FB-4D22-8371-26AF8CC63ABA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3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Concept One</a:t>
            </a:r>
          </a:p>
        </p:txBody>
      </p:sp>
      <p:sp>
        <p:nvSpPr>
          <p:cNvPr id="15364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2625" y="1981200"/>
            <a:ext cx="7772400" cy="1195388"/>
          </a:xfrm>
        </p:spPr>
        <p:txBody>
          <a:bodyPr/>
          <a:lstStyle/>
          <a:p>
            <a:pPr eaLnBrk="1" hangingPunct="1"/>
            <a:r>
              <a:rPr lang="en-US" altLang="en-US" smtClean="0"/>
              <a:t>The sigmoid curve.</a:t>
            </a:r>
          </a:p>
          <a:p>
            <a:pPr eaLnBrk="1" hangingPunct="1"/>
            <a:r>
              <a:rPr lang="en-US" altLang="en-US" smtClean="0"/>
              <a:t>Charles Handy</a:t>
            </a:r>
          </a:p>
        </p:txBody>
      </p:sp>
      <p:grpSp>
        <p:nvGrpSpPr>
          <p:cNvPr id="16389" name="Group 6"/>
          <p:cNvGrpSpPr>
            <a:grpSpLocks/>
          </p:cNvGrpSpPr>
          <p:nvPr/>
        </p:nvGrpSpPr>
        <p:grpSpPr bwMode="auto">
          <a:xfrm>
            <a:off x="2951163" y="1736725"/>
            <a:ext cx="4495800" cy="3670300"/>
            <a:chOff x="1008" y="965"/>
            <a:chExt cx="4032" cy="2979"/>
          </a:xfrm>
        </p:grpSpPr>
        <p:sp>
          <p:nvSpPr>
            <p:cNvPr id="15366" name="Freeform 7"/>
            <p:cNvSpPr>
              <a:spLocks/>
            </p:cNvSpPr>
            <p:nvPr/>
          </p:nvSpPr>
          <p:spPr bwMode="auto">
            <a:xfrm>
              <a:off x="1872" y="965"/>
              <a:ext cx="3168" cy="2971"/>
            </a:xfrm>
            <a:custGeom>
              <a:avLst/>
              <a:gdLst>
                <a:gd name="T0" fmla="*/ 0 w 3168"/>
                <a:gd name="T1" fmla="*/ 2971 h 2971"/>
                <a:gd name="T2" fmla="*/ 312 w 3168"/>
                <a:gd name="T3" fmla="*/ 2865 h 2971"/>
                <a:gd name="T4" fmla="*/ 528 w 3168"/>
                <a:gd name="T5" fmla="*/ 2683 h 2971"/>
                <a:gd name="T6" fmla="*/ 768 w 3168"/>
                <a:gd name="T7" fmla="*/ 2251 h 2971"/>
                <a:gd name="T8" fmla="*/ 912 w 3168"/>
                <a:gd name="T9" fmla="*/ 1771 h 2971"/>
                <a:gd name="T10" fmla="*/ 1056 w 3168"/>
                <a:gd name="T11" fmla="*/ 1051 h 2971"/>
                <a:gd name="T12" fmla="*/ 1200 w 3168"/>
                <a:gd name="T13" fmla="*/ 523 h 2971"/>
                <a:gd name="T14" fmla="*/ 1440 w 3168"/>
                <a:gd name="T15" fmla="*/ 235 h 2971"/>
                <a:gd name="T16" fmla="*/ 1606 w 3168"/>
                <a:gd name="T17" fmla="*/ 120 h 2971"/>
                <a:gd name="T18" fmla="*/ 1801 w 3168"/>
                <a:gd name="T19" fmla="*/ 52 h 2971"/>
                <a:gd name="T20" fmla="*/ 2018 w 3168"/>
                <a:gd name="T21" fmla="*/ 7 h 2971"/>
                <a:gd name="T22" fmla="*/ 2190 w 3168"/>
                <a:gd name="T23" fmla="*/ 7 h 2971"/>
                <a:gd name="T24" fmla="*/ 2250 w 3168"/>
                <a:gd name="T25" fmla="*/ 7 h 2971"/>
                <a:gd name="T26" fmla="*/ 2400 w 3168"/>
                <a:gd name="T27" fmla="*/ 43 h 2971"/>
                <a:gd name="T28" fmla="*/ 2691 w 3168"/>
                <a:gd name="T29" fmla="*/ 157 h 2971"/>
                <a:gd name="T30" fmla="*/ 2880 w 3168"/>
                <a:gd name="T31" fmla="*/ 331 h 2971"/>
                <a:gd name="T32" fmla="*/ 3024 w 3168"/>
                <a:gd name="T33" fmla="*/ 571 h 2971"/>
                <a:gd name="T34" fmla="*/ 3168 w 3168"/>
                <a:gd name="T35" fmla="*/ 859 h 297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3168"/>
                <a:gd name="T55" fmla="*/ 0 h 2971"/>
                <a:gd name="T56" fmla="*/ 3168 w 3168"/>
                <a:gd name="T57" fmla="*/ 2971 h 297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3168" h="2971">
                  <a:moveTo>
                    <a:pt x="0" y="2971"/>
                  </a:moveTo>
                  <a:cubicBezTo>
                    <a:pt x="52" y="2953"/>
                    <a:pt x="224" y="2913"/>
                    <a:pt x="312" y="2865"/>
                  </a:cubicBezTo>
                  <a:cubicBezTo>
                    <a:pt x="400" y="2817"/>
                    <a:pt x="452" y="2785"/>
                    <a:pt x="528" y="2683"/>
                  </a:cubicBezTo>
                  <a:cubicBezTo>
                    <a:pt x="604" y="2581"/>
                    <a:pt x="704" y="2403"/>
                    <a:pt x="768" y="2251"/>
                  </a:cubicBezTo>
                  <a:cubicBezTo>
                    <a:pt x="832" y="2099"/>
                    <a:pt x="864" y="1971"/>
                    <a:pt x="912" y="1771"/>
                  </a:cubicBezTo>
                  <a:cubicBezTo>
                    <a:pt x="960" y="1571"/>
                    <a:pt x="1008" y="1259"/>
                    <a:pt x="1056" y="1051"/>
                  </a:cubicBezTo>
                  <a:cubicBezTo>
                    <a:pt x="1104" y="843"/>
                    <a:pt x="1136" y="659"/>
                    <a:pt x="1200" y="523"/>
                  </a:cubicBezTo>
                  <a:cubicBezTo>
                    <a:pt x="1264" y="387"/>
                    <a:pt x="1372" y="302"/>
                    <a:pt x="1440" y="235"/>
                  </a:cubicBezTo>
                  <a:cubicBezTo>
                    <a:pt x="1508" y="168"/>
                    <a:pt x="1546" y="150"/>
                    <a:pt x="1606" y="120"/>
                  </a:cubicBezTo>
                  <a:cubicBezTo>
                    <a:pt x="1666" y="90"/>
                    <a:pt x="1732" y="71"/>
                    <a:pt x="1801" y="52"/>
                  </a:cubicBezTo>
                  <a:cubicBezTo>
                    <a:pt x="1870" y="33"/>
                    <a:pt x="1953" y="14"/>
                    <a:pt x="2018" y="7"/>
                  </a:cubicBezTo>
                  <a:cubicBezTo>
                    <a:pt x="2083" y="0"/>
                    <a:pt x="2151" y="7"/>
                    <a:pt x="2190" y="7"/>
                  </a:cubicBezTo>
                  <a:cubicBezTo>
                    <a:pt x="2229" y="7"/>
                    <a:pt x="2215" y="1"/>
                    <a:pt x="2250" y="7"/>
                  </a:cubicBezTo>
                  <a:cubicBezTo>
                    <a:pt x="2285" y="13"/>
                    <a:pt x="2327" y="18"/>
                    <a:pt x="2400" y="43"/>
                  </a:cubicBezTo>
                  <a:cubicBezTo>
                    <a:pt x="2473" y="68"/>
                    <a:pt x="2611" y="109"/>
                    <a:pt x="2691" y="157"/>
                  </a:cubicBezTo>
                  <a:cubicBezTo>
                    <a:pt x="2771" y="205"/>
                    <a:pt x="2825" y="262"/>
                    <a:pt x="2880" y="331"/>
                  </a:cubicBezTo>
                  <a:cubicBezTo>
                    <a:pt x="2935" y="400"/>
                    <a:pt x="2976" y="483"/>
                    <a:pt x="3024" y="571"/>
                  </a:cubicBezTo>
                  <a:cubicBezTo>
                    <a:pt x="3072" y="659"/>
                    <a:pt x="3144" y="811"/>
                    <a:pt x="3168" y="859"/>
                  </a:cubicBezTo>
                </a:path>
              </a:pathLst>
            </a:custGeom>
            <a:noFill/>
            <a:ln w="381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2400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  <p:sp>
          <p:nvSpPr>
            <p:cNvPr id="15367" name="Freeform 8"/>
            <p:cNvSpPr>
              <a:spLocks/>
            </p:cNvSpPr>
            <p:nvPr/>
          </p:nvSpPr>
          <p:spPr bwMode="auto">
            <a:xfrm>
              <a:off x="1008" y="3264"/>
              <a:ext cx="864" cy="680"/>
            </a:xfrm>
            <a:custGeom>
              <a:avLst/>
              <a:gdLst>
                <a:gd name="T0" fmla="*/ 864 w 864"/>
                <a:gd name="T1" fmla="*/ 672 h 680"/>
                <a:gd name="T2" fmla="*/ 768 w 864"/>
                <a:gd name="T3" fmla="*/ 672 h 680"/>
                <a:gd name="T4" fmla="*/ 624 w 864"/>
                <a:gd name="T5" fmla="*/ 672 h 680"/>
                <a:gd name="T6" fmla="*/ 432 w 864"/>
                <a:gd name="T7" fmla="*/ 624 h 680"/>
                <a:gd name="T8" fmla="*/ 336 w 864"/>
                <a:gd name="T9" fmla="*/ 576 h 680"/>
                <a:gd name="T10" fmla="*/ 211 w 864"/>
                <a:gd name="T11" fmla="*/ 491 h 680"/>
                <a:gd name="T12" fmla="*/ 96 w 864"/>
                <a:gd name="T13" fmla="*/ 336 h 680"/>
                <a:gd name="T14" fmla="*/ 48 w 864"/>
                <a:gd name="T15" fmla="*/ 192 h 680"/>
                <a:gd name="T16" fmla="*/ 0 w 864"/>
                <a:gd name="T17" fmla="*/ 0 h 68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64"/>
                <a:gd name="T28" fmla="*/ 0 h 680"/>
                <a:gd name="T29" fmla="*/ 864 w 864"/>
                <a:gd name="T30" fmla="*/ 680 h 68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64" h="680">
                  <a:moveTo>
                    <a:pt x="864" y="672"/>
                  </a:moveTo>
                  <a:cubicBezTo>
                    <a:pt x="836" y="672"/>
                    <a:pt x="808" y="672"/>
                    <a:pt x="768" y="672"/>
                  </a:cubicBezTo>
                  <a:cubicBezTo>
                    <a:pt x="728" y="672"/>
                    <a:pt x="680" y="680"/>
                    <a:pt x="624" y="672"/>
                  </a:cubicBezTo>
                  <a:cubicBezTo>
                    <a:pt x="568" y="664"/>
                    <a:pt x="480" y="640"/>
                    <a:pt x="432" y="624"/>
                  </a:cubicBezTo>
                  <a:cubicBezTo>
                    <a:pt x="384" y="608"/>
                    <a:pt x="373" y="598"/>
                    <a:pt x="336" y="576"/>
                  </a:cubicBezTo>
                  <a:cubicBezTo>
                    <a:pt x="299" y="554"/>
                    <a:pt x="251" y="531"/>
                    <a:pt x="211" y="491"/>
                  </a:cubicBezTo>
                  <a:cubicBezTo>
                    <a:pt x="171" y="451"/>
                    <a:pt x="123" y="386"/>
                    <a:pt x="96" y="336"/>
                  </a:cubicBezTo>
                  <a:cubicBezTo>
                    <a:pt x="69" y="286"/>
                    <a:pt x="64" y="248"/>
                    <a:pt x="48" y="192"/>
                  </a:cubicBezTo>
                  <a:cubicBezTo>
                    <a:pt x="32" y="136"/>
                    <a:pt x="8" y="32"/>
                    <a:pt x="0" y="0"/>
                  </a:cubicBezTo>
                </a:path>
              </a:pathLst>
            </a:custGeom>
            <a:noFill/>
            <a:ln w="38100">
              <a:solidFill>
                <a:srgbClr val="00CC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l">
                <a:spcBef>
                  <a:spcPct val="0"/>
                </a:spcBef>
              </a:pPr>
              <a:endParaRPr lang="en-US" sz="2400">
                <a:solidFill>
                  <a:srgbClr val="FFFFFF"/>
                </a:solidFill>
                <a:latin typeface="Times New Roman" pitchFamily="18" charset="0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85579667"/>
      </p:ext>
    </p:extLst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>
              <a:defRPr/>
            </a:pPr>
            <a:fld id="{7139A62D-F375-4064-BF4E-EABAB67413EE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4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Topic Two</a:t>
            </a:r>
          </a:p>
        </p:txBody>
      </p:sp>
      <p:sp>
        <p:nvSpPr>
          <p:cNvPr id="1741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Organizational Structure</a:t>
            </a:r>
          </a:p>
          <a:p>
            <a:pPr eaLnBrk="1" hangingPunct="1"/>
            <a:r>
              <a:rPr lang="en-US" altLang="en-US" dirty="0" smtClean="0"/>
              <a:t>Two Extremes of Structure</a:t>
            </a:r>
          </a:p>
          <a:p>
            <a:pPr eaLnBrk="1" hangingPunct="1"/>
            <a:r>
              <a:rPr lang="en-US" altLang="en-US" dirty="0" smtClean="0"/>
              <a:t>What about HPOs?</a:t>
            </a:r>
          </a:p>
        </p:txBody>
      </p:sp>
      <p:sp>
        <p:nvSpPr>
          <p:cNvPr id="17413" name="AutoShape 6"/>
          <p:cNvSpPr>
            <a:spLocks noChangeArrowheads="1"/>
          </p:cNvSpPr>
          <p:nvPr/>
        </p:nvSpPr>
        <p:spPr bwMode="auto">
          <a:xfrm>
            <a:off x="1871663" y="3752850"/>
            <a:ext cx="2124075" cy="1944688"/>
          </a:xfrm>
          <a:prstGeom prst="triangle">
            <a:avLst>
              <a:gd name="adj" fmla="val 50000"/>
            </a:avLst>
          </a:prstGeom>
          <a:solidFill>
            <a:srgbClr val="FFCC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endParaRPr lang="en-US" altLang="en-US">
              <a:solidFill>
                <a:srgbClr val="FFFFFF"/>
              </a:solidFill>
              <a:cs typeface="+mn-cs"/>
            </a:endParaRPr>
          </a:p>
        </p:txBody>
      </p:sp>
      <p:sp>
        <p:nvSpPr>
          <p:cNvPr id="17414" name="Oval 7"/>
          <p:cNvSpPr>
            <a:spLocks noChangeArrowheads="1"/>
          </p:cNvSpPr>
          <p:nvPr/>
        </p:nvSpPr>
        <p:spPr bwMode="auto">
          <a:xfrm>
            <a:off x="6084888" y="4292600"/>
            <a:ext cx="755650" cy="720725"/>
          </a:xfrm>
          <a:prstGeom prst="ellipse">
            <a:avLst/>
          </a:prstGeom>
          <a:solidFill>
            <a:schemeClr val="hlink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0"/>
              </a:spcBef>
            </a:pPr>
            <a:endParaRPr lang="en-US" altLang="en-US">
              <a:solidFill>
                <a:srgbClr val="FFFFFF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0080595"/>
      </p:ext>
    </p:extLst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/>
      <p:bldP spid="174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>
              <a:defRPr/>
            </a:pPr>
            <a:fld id="{69A1E9DB-9D82-45F6-A712-EECCBDD811BF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5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Topic Three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How BIG change </a:t>
            </a:r>
            <a:r>
              <a:rPr lang="en-US" altLang="en-US" dirty="0" smtClean="0"/>
              <a:t>happens</a:t>
            </a:r>
          </a:p>
          <a:p>
            <a:pPr lvl="1" eaLnBrk="1" hangingPunct="1"/>
            <a:r>
              <a:rPr lang="en-US" altLang="en-US" dirty="0" smtClean="0"/>
              <a:t>How we wish it would happen</a:t>
            </a:r>
          </a:p>
          <a:p>
            <a:pPr lvl="1" eaLnBrk="1" hangingPunct="1"/>
            <a:r>
              <a:rPr lang="en-US" altLang="en-US" dirty="0" smtClean="0"/>
              <a:t>How we think it happens</a:t>
            </a:r>
          </a:p>
          <a:p>
            <a:pPr lvl="1" eaLnBrk="1" hangingPunct="1"/>
            <a:r>
              <a:rPr lang="en-US" altLang="en-US" dirty="0" smtClean="0"/>
              <a:t>How it really seems to work</a:t>
            </a:r>
          </a:p>
        </p:txBody>
      </p:sp>
    </p:spTree>
    <p:extLst>
      <p:ext uri="{BB962C8B-B14F-4D97-AF65-F5344CB8AC3E}">
        <p14:creationId xmlns:p14="http://schemas.microsoft.com/office/powerpoint/2010/main" val="220347913"/>
      </p:ext>
    </p:extLst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4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4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84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>
              <a:defRPr/>
            </a:pPr>
            <a:fld id="{AA9E3CAE-144F-4989-9E04-C58AA1205E47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6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Topic Four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What are the Organizational Systems that will impact change at BARDA?</a:t>
            </a:r>
          </a:p>
          <a:p>
            <a:pPr lvl="1" eaLnBrk="1" hangingPunct="1"/>
            <a:r>
              <a:rPr lang="en-US" altLang="en-US" dirty="0" smtClean="0"/>
              <a:t>Reward Systems</a:t>
            </a:r>
          </a:p>
          <a:p>
            <a:pPr lvl="1" eaLnBrk="1" hangingPunct="1"/>
            <a:r>
              <a:rPr lang="en-US" altLang="en-US" dirty="0" smtClean="0"/>
              <a:t>Education Systems</a:t>
            </a:r>
          </a:p>
          <a:p>
            <a:pPr lvl="1" eaLnBrk="1" hangingPunct="1"/>
            <a:r>
              <a:rPr lang="en-US" altLang="en-US" dirty="0" smtClean="0"/>
              <a:t>Information Systems</a:t>
            </a:r>
          </a:p>
          <a:p>
            <a:pPr lvl="1" eaLnBrk="1" hangingPunct="1"/>
            <a:r>
              <a:rPr lang="en-US" altLang="en-US" dirty="0" smtClean="0"/>
              <a:t>Control Systems</a:t>
            </a:r>
          </a:p>
        </p:txBody>
      </p:sp>
    </p:spTree>
    <p:extLst>
      <p:ext uri="{BB962C8B-B14F-4D97-AF65-F5344CB8AC3E}">
        <p14:creationId xmlns:p14="http://schemas.microsoft.com/office/powerpoint/2010/main" val="25159897"/>
      </p:ext>
    </p:extLst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9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1">
              <a:defRPr/>
            </a:pPr>
            <a:fld id="{AA9E3CAE-144F-4989-9E04-C58AA1205E47}" type="slidenum">
              <a:rPr lang="en-US">
                <a:solidFill>
                  <a:srgbClr val="FFFFFF"/>
                </a:solidFill>
              </a:rPr>
              <a:pPr lvl="1">
                <a:defRPr/>
              </a:pPr>
              <a:t>7</a:t>
            </a:fld>
            <a:endParaRPr lang="en-US">
              <a:solidFill>
                <a:srgbClr val="FFFFFF"/>
              </a:solidFill>
              <a:latin typeface="Times New Roman" pitchFamily="18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Topic Five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483768" y="1849500"/>
            <a:ext cx="406887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480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Never forget ---</a:t>
            </a:r>
          </a:p>
        </p:txBody>
      </p:sp>
      <p:sp>
        <p:nvSpPr>
          <p:cNvPr id="3" name="Rectangle 2"/>
          <p:cNvSpPr/>
          <p:nvPr/>
        </p:nvSpPr>
        <p:spPr>
          <a:xfrm>
            <a:off x="392017" y="3258850"/>
            <a:ext cx="83599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>
              <a:spcBef>
                <a:spcPct val="0"/>
              </a:spcBef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“The Law of </a:t>
            </a:r>
          </a:p>
          <a:p>
            <a:pPr>
              <a:spcBef>
                <a:spcPct val="0"/>
              </a:spcBef>
            </a:pPr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effectLst>
                  <a:outerShdw blurRad="50800" algn="tl" rotWithShape="0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Unintended Consequences”</a:t>
            </a:r>
          </a:p>
        </p:txBody>
      </p:sp>
    </p:spTree>
    <p:extLst>
      <p:ext uri="{BB962C8B-B14F-4D97-AF65-F5344CB8AC3E}">
        <p14:creationId xmlns:p14="http://schemas.microsoft.com/office/powerpoint/2010/main" val="3234562882"/>
      </p:ext>
    </p:extLst>
  </p:cSld>
  <p:clrMapOvr>
    <a:masterClrMapping/>
  </p:clrMapOvr>
  <p:transition xmlns:p14="http://schemas.microsoft.com/office/powerpoint/2010/main">
    <p:checker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100000">
              <a:schemeClr val="tx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009650" y="1041400"/>
            <a:ext cx="7251700" cy="1930400"/>
          </a:xfrm>
          <a:prstGeom prst="rect">
            <a:avLst/>
          </a:prstGeom>
          <a:solidFill>
            <a:schemeClr val="bg1"/>
          </a:solidFill>
          <a:ln w="76200" cmpd="tri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>
                <a:solidFill>
                  <a:srgbClr val="FF0000"/>
                </a:solidFill>
                <a:latin typeface="Arial" charset="0"/>
                <a:cs typeface="Arial" charset="0"/>
              </a:defRPr>
            </a:lvl9pPr>
          </a:lstStyle>
          <a:p>
            <a:pPr algn="l" eaLnBrk="1" hangingPunct="1"/>
            <a:endParaRPr lang="en-US" alt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35100" y="1130300"/>
            <a:ext cx="6400800" cy="1752600"/>
          </a:xfrm>
        </p:spPr>
        <p:txBody>
          <a:bodyPr/>
          <a:lstStyle/>
          <a:p>
            <a:pPr eaLnBrk="1" hangingPunct="1"/>
            <a:r>
              <a:rPr lang="en-US" altLang="en-US" dirty="0" smtClean="0"/>
              <a:t>HPOs in today’s world</a:t>
            </a:r>
            <a:endParaRPr lang="en-US" altLang="en-US" sz="2400" dirty="0" smtClean="0"/>
          </a:p>
          <a:p>
            <a:pPr eaLnBrk="1" hangingPunct="1"/>
            <a:r>
              <a:rPr lang="en-US" altLang="en-US" sz="2800" dirty="0" smtClean="0">
                <a:solidFill>
                  <a:srgbClr val="FF0000"/>
                </a:solidFill>
              </a:rPr>
              <a:t>An Awareness Session</a:t>
            </a:r>
          </a:p>
          <a:p>
            <a:pPr eaLnBrk="1" hangingPunct="1"/>
            <a:r>
              <a:rPr lang="en-US" altLang="en-US" sz="2400" dirty="0" smtClean="0"/>
              <a:t>Dr. Robert Ginnett</a:t>
            </a: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6375" y="3198813"/>
            <a:ext cx="3649663" cy="319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789518" y="313681"/>
            <a:ext cx="563006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kumimoji="1" lang="en-US" altLang="en-US" b="1" i="1" kern="0" dirty="0" smtClean="0">
                <a:solidFill>
                  <a:srgbClr val="FF0033"/>
                </a:solidFill>
                <a:cs typeface="Arial"/>
              </a:rPr>
              <a:t>Creating High Performance Organizations</a:t>
            </a:r>
            <a:endParaRPr kumimoji="1" lang="en-US" altLang="en-US" kern="0" dirty="0">
              <a:solidFill>
                <a:srgbClr val="FF0033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9399280"/>
      </p:ext>
    </p:extLst>
  </p:cSld>
  <p:clrMapOvr>
    <a:masterClrMapping/>
  </p:clrMapOvr>
  <p:transition xmlns:p14="http://schemas.microsoft.com/office/powerpoint/2010/main" spd="slow">
    <p:fade thruBlk="1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2801071"/>
          </a:xfrm>
        </p:spPr>
        <p:txBody>
          <a:bodyPr/>
          <a:lstStyle/>
          <a:p>
            <a:r>
              <a:rPr lang="en-US" dirty="0" smtClean="0"/>
              <a:t>In a complex, turbulent environment, HPOs are designed to support--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309202" y="3161305"/>
            <a:ext cx="4525598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9600" b="1" spc="50" dirty="0">
                <a:ln w="11430"/>
                <a:gradFill>
                  <a:gsLst>
                    <a:gs pos="25000">
                      <a:srgbClr val="333399">
                        <a:satMod val="155000"/>
                      </a:srgbClr>
                    </a:gs>
                    <a:gs pos="100000">
                      <a:srgbClr val="333399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TEAMS</a:t>
            </a:r>
          </a:p>
        </p:txBody>
      </p:sp>
    </p:spTree>
    <p:extLst>
      <p:ext uri="{BB962C8B-B14F-4D97-AF65-F5344CB8AC3E}">
        <p14:creationId xmlns:p14="http://schemas.microsoft.com/office/powerpoint/2010/main" val="38545441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4152</TotalTime>
  <Words>423</Words>
  <Application>Microsoft Macintosh PowerPoint</Application>
  <PresentationFormat>On-screen Show (4:3)</PresentationFormat>
  <Paragraphs>153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Training</vt:lpstr>
      <vt:lpstr>Default Design</vt:lpstr>
      <vt:lpstr>1_Default Design</vt:lpstr>
      <vt:lpstr>2_Default Design</vt:lpstr>
      <vt:lpstr>3_Default Design</vt:lpstr>
      <vt:lpstr>Leading Organizational Change: Five Important Concepts</vt:lpstr>
      <vt:lpstr>Introduction </vt:lpstr>
      <vt:lpstr>Concept One</vt:lpstr>
      <vt:lpstr>Topic Two</vt:lpstr>
      <vt:lpstr>Topic Three</vt:lpstr>
      <vt:lpstr>Topic Four</vt:lpstr>
      <vt:lpstr>Topic Five</vt:lpstr>
      <vt:lpstr>PowerPoint Presentation</vt:lpstr>
      <vt:lpstr>In a complex, turbulent environment, HPOs are designed to support--</vt:lpstr>
      <vt:lpstr>Teams are complex.</vt:lpstr>
      <vt:lpstr>General Systems Theory</vt:lpstr>
      <vt:lpstr>Typical Interventions</vt:lpstr>
      <vt:lpstr>What’s the problem?</vt:lpstr>
      <vt:lpstr>What should we be doing?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Avoir l'esprit de l'escalier</vt:lpstr>
    </vt:vector>
  </TitlesOfParts>
  <Company>ITDG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Ginnett</dc:creator>
  <cp:lastModifiedBy>Trish Mooney</cp:lastModifiedBy>
  <cp:revision>56</cp:revision>
  <dcterms:created xsi:type="dcterms:W3CDTF">2006-03-08T12:54:15Z</dcterms:created>
  <dcterms:modified xsi:type="dcterms:W3CDTF">2015-04-11T11:49:18Z</dcterms:modified>
</cp:coreProperties>
</file>