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sldx" ContentType="application/vnd.openxmlformats-officedocument.presentationml.slide"/>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2.bin" ContentType="application/vnd.openxmlformats-officedocument.oleObject"/>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66" r:id="rId2"/>
    <p:sldId id="296" r:id="rId3"/>
    <p:sldId id="358" r:id="rId4"/>
    <p:sldId id="383" r:id="rId5"/>
    <p:sldId id="359" r:id="rId6"/>
    <p:sldId id="360" r:id="rId7"/>
    <p:sldId id="361" r:id="rId8"/>
    <p:sldId id="362" r:id="rId9"/>
    <p:sldId id="363" r:id="rId10"/>
    <p:sldId id="364" r:id="rId11"/>
    <p:sldId id="384" r:id="rId12"/>
    <p:sldId id="365" r:id="rId13"/>
    <p:sldId id="366" r:id="rId14"/>
    <p:sldId id="367" r:id="rId15"/>
    <p:sldId id="368" r:id="rId16"/>
    <p:sldId id="369" r:id="rId17"/>
    <p:sldId id="385" r:id="rId18"/>
    <p:sldId id="370" r:id="rId19"/>
    <p:sldId id="371" r:id="rId20"/>
    <p:sldId id="372" r:id="rId21"/>
    <p:sldId id="373" r:id="rId22"/>
    <p:sldId id="374" r:id="rId23"/>
    <p:sldId id="375" r:id="rId24"/>
    <p:sldId id="376" r:id="rId25"/>
    <p:sldId id="377" r:id="rId26"/>
    <p:sldId id="378" r:id="rId27"/>
    <p:sldId id="379" r:id="rId28"/>
    <p:sldId id="382" r:id="rId29"/>
    <p:sldId id="298" r:id="rId30"/>
    <p:sldId id="381" r:id="rId31"/>
    <p:sldId id="268" r:id="rId32"/>
    <p:sldId id="299" r:id="rId33"/>
    <p:sldId id="269" r:id="rId34"/>
    <p:sldId id="301" r:id="rId35"/>
    <p:sldId id="302" r:id="rId36"/>
    <p:sldId id="386" r:id="rId37"/>
    <p:sldId id="315" r:id="rId38"/>
    <p:sldId id="278" r:id="rId39"/>
    <p:sldId id="285" r:id="rId40"/>
    <p:sldId id="281" r:id="rId41"/>
    <p:sldId id="284" r:id="rId42"/>
    <p:sldId id="329" r:id="rId43"/>
    <p:sldId id="330" r:id="rId44"/>
    <p:sldId id="331" r:id="rId45"/>
    <p:sldId id="332" r:id="rId46"/>
    <p:sldId id="334" r:id="rId47"/>
    <p:sldId id="335" r:id="rId48"/>
    <p:sldId id="336" r:id="rId49"/>
    <p:sldId id="337" r:id="rId50"/>
    <p:sldId id="338" r:id="rId51"/>
    <p:sldId id="339" r:id="rId52"/>
    <p:sldId id="340" r:id="rId53"/>
    <p:sldId id="341" r:id="rId54"/>
    <p:sldId id="342" r:id="rId55"/>
    <p:sldId id="343" r:id="rId56"/>
    <p:sldId id="344" r:id="rId57"/>
    <p:sldId id="345" r:id="rId58"/>
    <p:sldId id="346" r:id="rId59"/>
    <p:sldId id="347" r:id="rId60"/>
    <p:sldId id="348" r:id="rId61"/>
    <p:sldId id="349" r:id="rId62"/>
    <p:sldId id="350" r:id="rId63"/>
    <p:sldId id="351" r:id="rId64"/>
    <p:sldId id="352" r:id="rId65"/>
    <p:sldId id="353" r:id="rId66"/>
    <p:sldId id="354" r:id="rId67"/>
    <p:sldId id="355" r:id="rId68"/>
    <p:sldId id="356"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40D"/>
    <a:srgbClr val="E0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082" autoAdjust="0"/>
    <p:restoredTop sz="76999" autoAdjust="0"/>
  </p:normalViewPr>
  <p:slideViewPr>
    <p:cSldViewPr snapToGrid="0">
      <p:cViewPr varScale="1">
        <p:scale>
          <a:sx n="81" d="100"/>
          <a:sy n="81" d="100"/>
        </p:scale>
        <p:origin x="732" y="78"/>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9" d="100"/>
          <a:sy n="79" d="100"/>
        </p:scale>
        <p:origin x="1962"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notesMaster" Target="notesMasters/notesMaster1.xml"/><Relationship Id="rId71" Type="http://schemas.openxmlformats.org/officeDocument/2006/relationships/printerSettings" Target="printerSettings/printerSettings1.bin"/><Relationship Id="rId72"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viewProps" Target="viewProps.xml"/><Relationship Id="rId74" Type="http://schemas.openxmlformats.org/officeDocument/2006/relationships/theme" Target="theme/theme1.xml"/><Relationship Id="rId75"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244E732-B912-4924-94C8-FC9BF223AE9B}" type="datetimeFigureOut">
              <a:rPr lang="en-US" smtClean="0"/>
              <a:pPr/>
              <a:t>10/5/15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1E2ADFF-465E-4455-8BD9-52CCA0E7CB23}" type="slidenum">
              <a:rPr lang="en-US" smtClean="0"/>
              <a:pPr/>
              <a:t>‹#›</a:t>
            </a:fld>
            <a:endParaRPr lang="en-US"/>
          </a:p>
        </p:txBody>
      </p:sp>
    </p:spTree>
    <p:extLst>
      <p:ext uri="{BB962C8B-B14F-4D97-AF65-F5344CB8AC3E}">
        <p14:creationId xmlns:p14="http://schemas.microsoft.com/office/powerpoint/2010/main" val="1372012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dtic.mil/doctrine/docnet/courses/planning/planning.htm"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Axis_powers" TargetMode="External"/><Relationship Id="rId4" Type="http://schemas.openxmlformats.org/officeDocument/2006/relationships/hyperlink" Target="http://en.wikipedia.org/wiki/Ukraine" TargetMode="External"/><Relationship Id="rId5" Type="http://schemas.openxmlformats.org/officeDocument/2006/relationships/hyperlink" Target="http://en.wikipedia.org/wiki/Battle_of_Moscow" TargetMode="External"/><Relationship Id="rId6" Type="http://schemas.openxmlformats.org/officeDocument/2006/relationships/hyperlink" Target="http://en.wikipedia.org/wiki/Eastern_Front_(World_War_II)" TargetMode="External"/><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n.wikipedia.org/wiki/Wicked_proble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1</a:t>
            </a:fld>
            <a:endParaRPr lang="en-US"/>
          </a:p>
        </p:txBody>
      </p:sp>
    </p:spTree>
    <p:extLst>
      <p:ext uri="{BB962C8B-B14F-4D97-AF65-F5344CB8AC3E}">
        <p14:creationId xmlns:p14="http://schemas.microsoft.com/office/powerpoint/2010/main" val="3319508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BFEFDF0-315C-4300-8F02-F496678523B6}" type="slidenum">
              <a:rPr lang="en-US" smtClean="0"/>
              <a:pPr/>
              <a:t>10</a:t>
            </a:fld>
            <a:endParaRPr lang="en-US" smtClean="0"/>
          </a:p>
        </p:txBody>
      </p:sp>
      <p:sp>
        <p:nvSpPr>
          <p:cNvPr id="41987" name="Rectangle 2"/>
          <p:cNvSpPr>
            <a:spLocks noGrp="1" noRot="1" noChangeAspect="1" noChangeArrowheads="1" noTextEdit="1"/>
          </p:cNvSpPr>
          <p:nvPr>
            <p:ph type="sldImg"/>
          </p:nvPr>
        </p:nvSpPr>
        <p:spPr>
          <a:xfrm>
            <a:off x="1447800" y="696913"/>
            <a:ext cx="4048125" cy="3036887"/>
          </a:xfrm>
          <a:ln/>
        </p:spPr>
      </p:sp>
      <p:sp>
        <p:nvSpPr>
          <p:cNvPr id="41988" name="Rectangle 3"/>
          <p:cNvSpPr>
            <a:spLocks noGrp="1" noChangeArrowheads="1"/>
          </p:cNvSpPr>
          <p:nvPr>
            <p:ph type="body" idx="1"/>
          </p:nvPr>
        </p:nvSpPr>
        <p:spPr>
          <a:xfrm>
            <a:off x="609600" y="5257800"/>
            <a:ext cx="5485158" cy="3152774"/>
          </a:xfrm>
          <a:noFill/>
          <a:ln/>
        </p:spPr>
        <p:txBody>
          <a:bodyPr/>
          <a:lstStyle/>
          <a:p>
            <a:endParaRPr lang="en-US" dirty="0" smtClean="0"/>
          </a:p>
        </p:txBody>
      </p:sp>
    </p:spTree>
    <p:extLst>
      <p:ext uri="{BB962C8B-B14F-4D97-AF65-F5344CB8AC3E}">
        <p14:creationId xmlns:p14="http://schemas.microsoft.com/office/powerpoint/2010/main" val="266088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11</a:t>
            </a:fld>
            <a:endParaRPr lang="en-US"/>
          </a:p>
        </p:txBody>
      </p:sp>
    </p:spTree>
    <p:extLst>
      <p:ext uri="{BB962C8B-B14F-4D97-AF65-F5344CB8AC3E}">
        <p14:creationId xmlns:p14="http://schemas.microsoft.com/office/powerpoint/2010/main" val="124377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Operational Design provides the context through which Operational art is applied. </a:t>
            </a:r>
          </a:p>
          <a:p>
            <a:endParaRPr lang="en-US" b="1" dirty="0" smtClean="0"/>
          </a:p>
          <a:p>
            <a:r>
              <a:rPr lang="en-US" b="1" dirty="0" smtClean="0"/>
              <a:t>Operational Art</a:t>
            </a:r>
            <a:r>
              <a:rPr lang="en-US" b="1" baseline="0" dirty="0" smtClean="0"/>
              <a:t> translates Design into action (objectives, tasks, effects, etc.)</a:t>
            </a:r>
            <a:endParaRPr lang="en-US" b="1" dirty="0" smtClean="0"/>
          </a:p>
          <a:p>
            <a:endParaRPr lang="en-US" dirty="0" smtClean="0"/>
          </a:p>
          <a:p>
            <a:r>
              <a:rPr lang="en-US" dirty="0" smtClean="0"/>
              <a:t>Planning and </a:t>
            </a:r>
            <a:r>
              <a:rPr lang="en-US" baseline="0" dirty="0" smtClean="0"/>
              <a:t>doctrine without design provides a common understanding of the irrelevant.</a:t>
            </a:r>
          </a:p>
          <a:p>
            <a:endParaRPr lang="en-US" baseline="0" dirty="0" smtClean="0"/>
          </a:p>
          <a:p>
            <a:r>
              <a:rPr lang="en-US" baseline="0" dirty="0" smtClean="0"/>
              <a:t>Design without planning and doctrine cannot effectively be translated into effective action by large, complex organizations and diverse stakeholders.</a:t>
            </a:r>
          </a:p>
          <a:p>
            <a:endParaRPr lang="en-US" dirty="0" smtClean="0"/>
          </a:p>
          <a:p>
            <a:pPr marL="1588" indent="-1588">
              <a:buNone/>
            </a:pPr>
            <a:r>
              <a:rPr lang="en-US" sz="1200" dirty="0" smtClean="0">
                <a:solidFill>
                  <a:schemeClr val="tx1"/>
                </a:solidFill>
                <a:effectLst/>
              </a:rPr>
              <a:t>In general, the terms have been related but not identical. The focus of discussion and writing on </a:t>
            </a:r>
            <a:r>
              <a:rPr lang="en-US" sz="1200" i="1" dirty="0" smtClean="0">
                <a:solidFill>
                  <a:schemeClr val="tx1"/>
                </a:solidFill>
                <a:effectLst/>
              </a:rPr>
              <a:t>design during the past three years has been on the critical and </a:t>
            </a:r>
            <a:r>
              <a:rPr lang="en-US" sz="1200" dirty="0" smtClean="0">
                <a:solidFill>
                  <a:schemeClr val="tx1"/>
                </a:solidFill>
                <a:effectLst/>
              </a:rPr>
              <a:t>creative thinking and learning required to understand complex operational environments and ill-defined problems facing the commander. Such understanding should facilitate early development of a broad operational approach that can guide the more detailed planning process. </a:t>
            </a:r>
            <a:r>
              <a:rPr lang="en-US" sz="1200" i="1" dirty="0" smtClean="0">
                <a:solidFill>
                  <a:schemeClr val="tx1"/>
                </a:solidFill>
                <a:effectLst/>
              </a:rPr>
              <a:t>Operational design is a construct that joint doctrine has used since </a:t>
            </a:r>
            <a:r>
              <a:rPr lang="en-US" sz="1200" dirty="0" smtClean="0">
                <a:solidFill>
                  <a:schemeClr val="tx1"/>
                </a:solidFill>
                <a:effectLst/>
              </a:rPr>
              <a:t>2002 to encompass various </a:t>
            </a:r>
            <a:r>
              <a:rPr lang="en-US" sz="1200" i="1" dirty="0" smtClean="0">
                <a:solidFill>
                  <a:schemeClr val="tx1"/>
                </a:solidFill>
                <a:effectLst/>
              </a:rPr>
              <a:t>elements of operational design (previously called facets of operational art) that planners have applied to develop a framework for a campaign or </a:t>
            </a:r>
            <a:r>
              <a:rPr lang="en-US" sz="1200" dirty="0" smtClean="0">
                <a:solidFill>
                  <a:schemeClr val="tx1"/>
                </a:solidFill>
                <a:effectLst/>
              </a:rPr>
              <a:t>major operation.3 However, joint doctrine’s explanation of operational design has focused more on the details of each element (such as center of gravity analysis) than on the critical and creative thinking that must precede the elements. The term </a:t>
            </a:r>
            <a:r>
              <a:rPr lang="en-US" sz="1200" i="1" dirty="0" smtClean="0">
                <a:solidFill>
                  <a:schemeClr val="tx1"/>
                </a:solidFill>
                <a:effectLst/>
              </a:rPr>
              <a:t>operational art, described later, embodied the creative and visionary application of the elements.</a:t>
            </a:r>
          </a:p>
          <a:p>
            <a:pPr marL="0" indent="0">
              <a:buNone/>
            </a:pPr>
            <a:r>
              <a:rPr lang="en-US" sz="1200" b="1" dirty="0" smtClean="0">
                <a:solidFill>
                  <a:schemeClr val="tx1"/>
                </a:solidFill>
                <a:effectLst/>
              </a:rPr>
              <a:t>The community’s recent work to describe the importance of </a:t>
            </a:r>
            <a:r>
              <a:rPr lang="en-US" sz="1200" b="1" i="1" dirty="0" smtClean="0">
                <a:solidFill>
                  <a:schemeClr val="tx1"/>
                </a:solidFill>
                <a:effectLst/>
              </a:rPr>
              <a:t>design’s early critical and creative thinking has helped </a:t>
            </a:r>
            <a:r>
              <a:rPr lang="en-US" sz="1200" b="1" dirty="0" smtClean="0">
                <a:solidFill>
                  <a:schemeClr val="tx1"/>
                </a:solidFill>
                <a:effectLst/>
              </a:rPr>
              <a:t>refocus joint doctrine’s operational design. The (August 2011) JP 5-0 </a:t>
            </a:r>
            <a:r>
              <a:rPr lang="en-US" sz="1200" dirty="0" smtClean="0">
                <a:solidFill>
                  <a:schemeClr val="tx1"/>
                </a:solidFill>
                <a:effectLst/>
              </a:rPr>
              <a:t>incorporates the generic </a:t>
            </a:r>
            <a:r>
              <a:rPr lang="en-US" sz="1200" i="1" dirty="0" smtClean="0">
                <a:solidFill>
                  <a:schemeClr val="tx1"/>
                </a:solidFill>
                <a:effectLst/>
              </a:rPr>
              <a:t>design methodology as a way to improve the JFC’s and staff’s </a:t>
            </a:r>
            <a:r>
              <a:rPr lang="en-US" sz="1200" dirty="0" smtClean="0">
                <a:solidFill>
                  <a:schemeClr val="tx1"/>
                </a:solidFill>
                <a:effectLst/>
              </a:rPr>
              <a:t>early understanding through what some call “conceptual planning” before planners move too quickly to detailed planning.</a:t>
            </a:r>
          </a:p>
          <a:p>
            <a:endParaRPr lang="en-US"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12</a:t>
            </a:fld>
            <a:endParaRPr lang="en-US"/>
          </a:p>
        </p:txBody>
      </p:sp>
    </p:spTree>
    <p:extLst>
      <p:ext uri="{BB962C8B-B14F-4D97-AF65-F5344CB8AC3E}">
        <p14:creationId xmlns:p14="http://schemas.microsoft.com/office/powerpoint/2010/main" val="2033646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13</a:t>
            </a:fld>
            <a:endParaRPr lang="en-US"/>
          </a:p>
        </p:txBody>
      </p:sp>
    </p:spTree>
    <p:extLst>
      <p:ext uri="{BB962C8B-B14F-4D97-AF65-F5344CB8AC3E}">
        <p14:creationId xmlns:p14="http://schemas.microsoft.com/office/powerpoint/2010/main" val="24031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xfrm>
            <a:off x="315257" y="4416430"/>
            <a:ext cx="6378126" cy="4183063"/>
          </a:xfrm>
          <a:noFill/>
          <a:ln w="9525"/>
        </p:spPr>
        <p:txBody>
          <a:bodyPr/>
          <a:lstStyle/>
          <a:p>
            <a:pPr>
              <a:buFontTx/>
              <a:buNone/>
            </a:pPr>
            <a:r>
              <a:rPr lang="en-US" dirty="0" smtClean="0"/>
              <a:t>This slide</a:t>
            </a:r>
            <a:r>
              <a:rPr lang="en-US" baseline="0" dirty="0" smtClean="0"/>
              <a:t> portrays the design methodology (Army or Joint), in a comprehensive, practical and usable way.  Students should be able to relate to this slide and understand that although we may usually begin with frame the environment, you could (and perhaps should) be doing all three at once (at lease mentally)—particularly once the initial design effort has been accomplished and you have moved on to the more “iterative” portion of design.  </a:t>
            </a:r>
            <a:endParaRPr lang="en-US" dirty="0" smtClean="0"/>
          </a:p>
        </p:txBody>
      </p:sp>
      <p:sp>
        <p:nvSpPr>
          <p:cNvPr id="32772" name="Slide Number Placeholder 3"/>
          <p:cNvSpPr>
            <a:spLocks noGrp="1"/>
          </p:cNvSpPr>
          <p:nvPr>
            <p:ph type="sldNum" sz="quarter" idx="5"/>
          </p:nvPr>
        </p:nvSpPr>
        <p:spPr>
          <a:noFill/>
        </p:spPr>
        <p:txBody>
          <a:bodyPr/>
          <a:lstStyle/>
          <a:p>
            <a:fld id="{C6763C9E-702D-4632-9B11-12E25534DA69}" type="slidenum">
              <a:rPr lang="en-US" smtClean="0"/>
              <a:pPr/>
              <a:t>14</a:t>
            </a:fld>
            <a:endParaRPr lang="en-US" smtClean="0"/>
          </a:p>
        </p:txBody>
      </p:sp>
    </p:spTree>
    <p:extLst>
      <p:ext uri="{BB962C8B-B14F-4D97-AF65-F5344CB8AC3E}">
        <p14:creationId xmlns:p14="http://schemas.microsoft.com/office/powerpoint/2010/main" val="680833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Design</a:t>
            </a:r>
            <a:r>
              <a:rPr lang="en-US" b="1" baseline="0" dirty="0" smtClean="0"/>
              <a:t> is iterative.  It is necessary to constantly review the OE to see if it has changed (or if the initial analysis was flawed).  However, too much divergent thinking will lead to paralysis—at some point you must converge and make an executable plan—but understand the OE, and consequently</a:t>
            </a:r>
            <a:r>
              <a:rPr lang="en-US" b="1" dirty="0" smtClean="0"/>
              <a:t> the problem and </a:t>
            </a:r>
            <a:r>
              <a:rPr lang="en-US" b="1" baseline="0" dirty="0" smtClean="0"/>
              <a:t>the plan to address the problem, may change.  </a:t>
            </a:r>
            <a:endParaRPr lang="en-US" b="1" dirty="0" smtClean="0"/>
          </a:p>
          <a:p>
            <a:endParaRPr lang="en-US" b="1" dirty="0" smtClean="0"/>
          </a:p>
          <a:p>
            <a:r>
              <a:rPr lang="en-US" b="1" dirty="0" smtClean="0"/>
              <a:t>Used</a:t>
            </a:r>
            <a:r>
              <a:rPr lang="en-US" b="1" baseline="0" dirty="0" smtClean="0"/>
              <a:t> for both deliberate and crisis action planning (chart on wall).</a:t>
            </a:r>
          </a:p>
          <a:p>
            <a:endParaRPr lang="en-US" b="1" baseline="0" dirty="0" smtClean="0"/>
          </a:p>
          <a:p>
            <a:r>
              <a:rPr lang="en-US" b="1" baseline="0" dirty="0" smtClean="0"/>
              <a:t>Theater Strategic level is significantly different than Operational/Tactical.  When you get the plans &amp; orders wrong at the BDE level, it is significantly less impact than when it happens at the theater level (blood and treasure).  Examples?</a:t>
            </a:r>
            <a:endParaRPr lang="en-US" b="1"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15</a:t>
            </a:fld>
            <a:endParaRPr lang="en-US"/>
          </a:p>
        </p:txBody>
      </p:sp>
    </p:spTree>
    <p:extLst>
      <p:ext uri="{BB962C8B-B14F-4D97-AF65-F5344CB8AC3E}">
        <p14:creationId xmlns:p14="http://schemas.microsoft.com/office/powerpoint/2010/main" val="325598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267200"/>
            <a:ext cx="6172200" cy="4728210"/>
          </a:xfrm>
        </p:spPr>
        <p:txBody>
          <a:bodyPr>
            <a:noAutofit/>
          </a:bodyPr>
          <a:lstStyle/>
          <a:p>
            <a:r>
              <a:rPr lang="en-US" sz="1100" dirty="0" smtClean="0"/>
              <a:t>Use as</a:t>
            </a:r>
            <a:r>
              <a:rPr lang="en-US" sz="1100" baseline="0" dirty="0" smtClean="0"/>
              <a:t> another way of showing the continuous relationship between JOPP and Operational Design</a:t>
            </a:r>
            <a:endParaRPr lang="en-US" sz="1100" dirty="0" smtClean="0"/>
          </a:p>
          <a:p>
            <a:endParaRPr lang="en-US" sz="1100" dirty="0" smtClean="0"/>
          </a:p>
          <a:p>
            <a:r>
              <a:rPr lang="en-US" sz="1100" dirty="0" smtClean="0"/>
              <a:t>Joint operation planning blends two complementary methods. The first is the Joint Operation Planning Process... .</a:t>
            </a:r>
          </a:p>
          <a:p>
            <a:endParaRPr lang="en-US" sz="1100" dirty="0" smtClean="0"/>
          </a:p>
          <a:p>
            <a:r>
              <a:rPr lang="en-US" sz="1100" dirty="0" smtClean="0"/>
              <a:t>[The Joint Operation Planning Process] is an orderly, analytical planning process, which consists of a set of logical steps to analyze a mission, develop, analyze, and compare alternative COAs, select the best COA, and produce a plan or order. </a:t>
            </a:r>
          </a:p>
          <a:p>
            <a:endParaRPr lang="en-US" sz="1100" dirty="0" smtClean="0"/>
          </a:p>
          <a:p>
            <a:r>
              <a:rPr lang="en-US" sz="1100" dirty="0" smtClean="0"/>
              <a:t>The second method is operational design, the use of various design elements in the conception and construction of the framework that underpins a joint operation plan and its subsequent execution. The operational design elements are used throughout [the Joint Operation Planning Process] and are fundamental to that process. </a:t>
            </a:r>
          </a:p>
          <a:p>
            <a:r>
              <a:rPr lang="en-US" sz="1100" dirty="0" smtClean="0"/>
              <a:t>A primary consideration for a supported [combatant commander] during mission analysis is the national strategic end state ...</a:t>
            </a:r>
          </a:p>
          <a:p>
            <a:endParaRPr lang="en-US" sz="1100" dirty="0" smtClean="0"/>
          </a:p>
          <a:p>
            <a:r>
              <a:rPr lang="en-US" sz="1100" dirty="0" smtClean="0"/>
              <a:t>The supported [combatant commander] typically will specify a military end state. While it will mirror many of the objectives of the national strategic end state, the [military] end state may contain other supporting objectives and conditions. ...</a:t>
            </a:r>
          </a:p>
          <a:p>
            <a:endParaRPr lang="en-US" sz="1100" dirty="0" smtClean="0"/>
          </a:p>
          <a:p>
            <a:r>
              <a:rPr lang="en-US" sz="1100" dirty="0" smtClean="0"/>
              <a:t>JFCs include a discussion of the national strategic end state in their planning guidance. This ensures that joint forces understand what the President wants the situation to look like at the conclusion of US involvement. The [combatant commander] and subordinate JFCs typically include the military end state in their commander's intent statement.  (JP 5-0, Chapter III, 12. b.)</a:t>
            </a:r>
          </a:p>
          <a:p>
            <a:endParaRPr lang="en-US" sz="1100" dirty="0" smtClean="0"/>
          </a:p>
          <a:p>
            <a:r>
              <a:rPr lang="en-US" sz="1100" dirty="0" smtClean="0"/>
              <a:t>Slide if from the JS J-7 Planner’s Handbook for Operational Design, Oct 2011</a:t>
            </a:r>
          </a:p>
          <a:p>
            <a:endParaRPr lang="en-US" sz="1100" dirty="0" smtClean="0"/>
          </a:p>
          <a:p>
            <a:r>
              <a:rPr lang="en-US" sz="1100" dirty="0" smtClean="0">
                <a:hlinkClick r:id="rId3"/>
              </a:rPr>
              <a:t>http://www.dtic.mil/doctrine/docnet/courses/planning/planning.htm</a:t>
            </a:r>
            <a:endParaRPr lang="en-US" sz="1100" dirty="0" smtClean="0"/>
          </a:p>
          <a:p>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pPr>
              <a:defRPr/>
            </a:pPr>
            <a:fld id="{D0DA3567-C9F4-499C-9920-5E59273FD24B}" type="slidenum">
              <a:rPr lang="en-US" smtClean="0">
                <a:solidFill>
                  <a:srgbClr val="1F497D"/>
                </a:solidFill>
              </a:rPr>
              <a:pPr>
                <a:defRPr/>
              </a:pPr>
              <a:t>16</a:t>
            </a:fld>
            <a:endParaRPr lang="en-US">
              <a:solidFill>
                <a:srgbClr val="1F497D"/>
              </a:solidFill>
            </a:endParaRPr>
          </a:p>
        </p:txBody>
      </p:sp>
    </p:spTree>
    <p:extLst>
      <p:ext uri="{BB962C8B-B14F-4D97-AF65-F5344CB8AC3E}">
        <p14:creationId xmlns:p14="http://schemas.microsoft.com/office/powerpoint/2010/main" val="1863620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17</a:t>
            </a:fld>
            <a:endParaRPr lang="en-US"/>
          </a:p>
        </p:txBody>
      </p:sp>
    </p:spTree>
    <p:extLst>
      <p:ext uri="{BB962C8B-B14F-4D97-AF65-F5344CB8AC3E}">
        <p14:creationId xmlns:p14="http://schemas.microsoft.com/office/powerpoint/2010/main" val="3457003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18</a:t>
            </a:fld>
            <a:endParaRPr lang="en-US"/>
          </a:p>
        </p:txBody>
      </p:sp>
    </p:spTree>
    <p:extLst>
      <p:ext uri="{BB962C8B-B14F-4D97-AF65-F5344CB8AC3E}">
        <p14:creationId xmlns:p14="http://schemas.microsoft.com/office/powerpoint/2010/main" val="3303032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DA31A6-C30A-4DAB-BDF6-04E83C5D7836}" type="slidenum">
              <a:rPr lang="en-US">
                <a:solidFill>
                  <a:srgbClr val="000000"/>
                </a:solidFill>
              </a:rPr>
              <a:pPr>
                <a:defRPr/>
              </a:pPr>
              <a:t>19</a:t>
            </a:fld>
            <a:endParaRPr lang="en-US">
              <a:solidFill>
                <a:srgbClr val="000000"/>
              </a:solidFill>
            </a:endParaRPr>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4"/>
          <p:cNvSpPr>
            <a:spLocks noGrp="1" noChangeArrowheads="1"/>
          </p:cNvSpPr>
          <p:nvPr>
            <p:ph type="body" idx="1"/>
          </p:nvPr>
        </p:nvSpPr>
        <p:spPr bwMode="auto">
          <a:xfrm>
            <a:off x="304034" y="4416111"/>
            <a:ext cx="6325157" cy="4571370"/>
          </a:xfrm>
          <a:noFill/>
        </p:spPr>
        <p:txBody>
          <a:bodyPr wrap="square" numCol="1" anchor="t" anchorCtr="0" compatLnSpc="1">
            <a:prstTxWarp prst="textNoShape">
              <a:avLst/>
            </a:prstTxWarp>
          </a:bodyPr>
          <a:lstStyle/>
          <a:p>
            <a:pPr eaLnBrk="1" hangingPunct="1">
              <a:spcBef>
                <a:spcPct val="0"/>
              </a:spcBef>
              <a:buFontTx/>
              <a:buChar char="•"/>
            </a:pPr>
            <a:r>
              <a:rPr lang="en-US" dirty="0" smtClean="0">
                <a:latin typeface="Arial" charset="0"/>
              </a:rPr>
              <a:t> The intent of this slide is to introduce the PMESII construct that we will use throughout TSC as we develop and analyze the operational environment. </a:t>
            </a:r>
          </a:p>
          <a:p>
            <a:pPr eaLnBrk="1" hangingPunct="1">
              <a:spcBef>
                <a:spcPct val="0"/>
              </a:spcBef>
              <a:buFontTx/>
              <a:buChar char="•"/>
            </a:pPr>
            <a:endParaRPr lang="en-US" dirty="0" smtClean="0">
              <a:latin typeface="Arial" charset="0"/>
            </a:endParaRPr>
          </a:p>
          <a:p>
            <a:pPr eaLnBrk="1" hangingPunct="1">
              <a:spcBef>
                <a:spcPct val="0"/>
              </a:spcBef>
              <a:buFontTx/>
              <a:buChar char="•"/>
            </a:pPr>
            <a:r>
              <a:rPr lang="en-US" baseline="0" dirty="0" smtClean="0">
                <a:latin typeface="Arial" charset="0"/>
              </a:rPr>
              <a:t> </a:t>
            </a:r>
            <a:r>
              <a:rPr lang="en-US" b="1" baseline="0" dirty="0" smtClean="0">
                <a:latin typeface="Arial" charset="0"/>
              </a:rPr>
              <a:t>VIDEO</a:t>
            </a:r>
            <a:r>
              <a:rPr lang="en-US" baseline="0" dirty="0" smtClean="0">
                <a:latin typeface="Arial" charset="0"/>
              </a:rPr>
              <a:t>:  After you explain this slide, click on the video link to show a 3.5 minute TED video which describes using links and nodes to analyze any complex system--at the end of the video, the speaker addresses the complex “spaghetti” chart that was used to visualize the environment in Afghanistan:</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effectLst/>
                <a:latin typeface="+mn-lt"/>
                <a:ea typeface="+mn-ea"/>
                <a:cs typeface="+mn-cs"/>
              </a:rPr>
              <a:t>http://www.ted.com/talks/eric_berlow_how_complexity_leads_to_simplicity</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eaLnBrk="1" hangingPunct="1">
              <a:spcBef>
                <a:spcPct val="0"/>
              </a:spcBef>
              <a:buFontTx/>
              <a:buChar char="•"/>
            </a:pPr>
            <a:endParaRPr lang="en-US" dirty="0" smtClean="0">
              <a:latin typeface="Arial" charset="0"/>
            </a:endParaRPr>
          </a:p>
        </p:txBody>
      </p:sp>
    </p:spTree>
    <p:extLst>
      <p:ext uri="{BB962C8B-B14F-4D97-AF65-F5344CB8AC3E}">
        <p14:creationId xmlns:p14="http://schemas.microsoft.com/office/powerpoint/2010/main" val="169746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2</a:t>
            </a:fld>
            <a:endParaRPr lang="en-US"/>
          </a:p>
        </p:txBody>
      </p:sp>
    </p:spTree>
    <p:extLst>
      <p:ext uri="{BB962C8B-B14F-4D97-AF65-F5344CB8AC3E}">
        <p14:creationId xmlns:p14="http://schemas.microsoft.com/office/powerpoint/2010/main" val="2058804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3230DAA7-BEDD-49ED-9FA0-5BE6330AF093}" type="slidenum">
              <a:rPr lang="en-US" smtClean="0"/>
              <a:pPr/>
              <a:t>20</a:t>
            </a:fld>
            <a:endParaRPr lang="en-US" smtClean="0"/>
          </a:p>
        </p:txBody>
      </p:sp>
      <p:sp>
        <p:nvSpPr>
          <p:cNvPr id="33795" name="Rectangle 2"/>
          <p:cNvSpPr>
            <a:spLocks noGrp="1" noRot="1" noChangeAspect="1" noChangeArrowheads="1" noTextEdit="1"/>
          </p:cNvSpPr>
          <p:nvPr>
            <p:ph type="sldImg"/>
          </p:nvPr>
        </p:nvSpPr>
        <p:spPr>
          <a:xfrm>
            <a:off x="1111250" y="695325"/>
            <a:ext cx="4648200" cy="3487738"/>
          </a:xfrm>
          <a:ln/>
        </p:spPr>
      </p:sp>
      <p:sp>
        <p:nvSpPr>
          <p:cNvPr id="33796" name="Rectangle 3"/>
          <p:cNvSpPr>
            <a:spLocks noGrp="1" noChangeArrowheads="1"/>
          </p:cNvSpPr>
          <p:nvPr>
            <p:ph type="body" idx="1"/>
          </p:nvPr>
        </p:nvSpPr>
        <p:spPr>
          <a:xfrm>
            <a:off x="305328" y="4414842"/>
            <a:ext cx="6324863" cy="4186237"/>
          </a:xfrm>
          <a:noFill/>
          <a:ln/>
        </p:spPr>
        <p:txBody>
          <a:bodyPr/>
          <a:lstStyle/>
          <a:p>
            <a:pPr eaLnBrk="1" hangingPunct="1">
              <a:buFontTx/>
              <a:buChar char="•"/>
            </a:pPr>
            <a:r>
              <a:rPr lang="en-US" sz="1600" dirty="0" smtClean="0">
                <a:latin typeface="Arial" pitchFamily="34" charset="0"/>
              </a:rPr>
              <a:t> This slide continues or reinforces the argument that developing an Understanding of the Operational Environment is more than JIPB at the theater-strategic level.</a:t>
            </a:r>
          </a:p>
          <a:p>
            <a:pPr eaLnBrk="1" hangingPunct="1">
              <a:buFontTx/>
              <a:buChar char="•"/>
            </a:pPr>
            <a:endParaRPr lang="en-US" sz="1600" dirty="0" smtClean="0">
              <a:latin typeface="Arial" pitchFamily="34" charset="0"/>
            </a:endParaRPr>
          </a:p>
          <a:p>
            <a:pPr eaLnBrk="1" hangingPunct="1">
              <a:buFontTx/>
              <a:buChar char="•"/>
            </a:pPr>
            <a:r>
              <a:rPr lang="en-US" sz="1600" dirty="0" smtClean="0">
                <a:latin typeface="Arial" pitchFamily="34" charset="0"/>
              </a:rPr>
              <a:t> This slide can also be used to engage in a discussion of the challenges associated with developing a broad, multi-dimensional understanding of the operational environment.</a:t>
            </a:r>
          </a:p>
          <a:p>
            <a:pPr eaLnBrk="1" hangingPunct="1">
              <a:buFontTx/>
              <a:buChar char="•"/>
            </a:pPr>
            <a:endParaRPr lang="en-US" sz="1600" dirty="0" smtClean="0">
              <a:latin typeface="Arial" pitchFamily="34" charset="0"/>
            </a:endParaRPr>
          </a:p>
          <a:p>
            <a:pPr eaLnBrk="1" hangingPunct="1">
              <a:buFontTx/>
              <a:buChar char="•"/>
            </a:pPr>
            <a:r>
              <a:rPr lang="en-US" sz="1600" baseline="0" dirty="0" smtClean="0">
                <a:latin typeface="Arial" pitchFamily="34" charset="0"/>
              </a:rPr>
              <a:t> You might view this as tactical/operational on the left side and theater strategic/strategic on the right side.</a:t>
            </a:r>
            <a:endParaRPr lang="en-US" sz="1600" dirty="0" smtClean="0">
              <a:latin typeface="Arial" pitchFamily="34" charset="0"/>
            </a:endParaRPr>
          </a:p>
        </p:txBody>
      </p:sp>
    </p:spTree>
    <p:extLst>
      <p:ext uri="{BB962C8B-B14F-4D97-AF65-F5344CB8AC3E}">
        <p14:creationId xmlns:p14="http://schemas.microsoft.com/office/powerpoint/2010/main" val="15987020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21</a:t>
            </a:fld>
            <a:endParaRPr lang="en-US"/>
          </a:p>
        </p:txBody>
      </p:sp>
    </p:spTree>
    <p:extLst>
      <p:ext uri="{BB962C8B-B14F-4D97-AF65-F5344CB8AC3E}">
        <p14:creationId xmlns:p14="http://schemas.microsoft.com/office/powerpoint/2010/main" val="1793609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Walk through this chart or draw it on the board.  The delta between the natural tendency</a:t>
            </a:r>
            <a:r>
              <a:rPr lang="en-US" baseline="0" dirty="0" smtClean="0"/>
              <a:t> of the OE and our desired tendency of the OE—understanding there are many different actors that will affect the OE for </a:t>
            </a:r>
            <a:r>
              <a:rPr lang="en-US" i="1" baseline="0" dirty="0" smtClean="0"/>
              <a:t>their</a:t>
            </a:r>
            <a:r>
              <a:rPr lang="en-US" i="0" baseline="0" dirty="0" smtClean="0"/>
              <a:t> interests—is where the tensions are.  We can frame and better understand the problem if we properly identify and understand the tensions.  </a:t>
            </a:r>
            <a:endParaRPr lang="en-US"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22</a:t>
            </a:fld>
            <a:endParaRPr lang="en-US"/>
          </a:p>
        </p:txBody>
      </p:sp>
    </p:spTree>
    <p:extLst>
      <p:ext uri="{BB962C8B-B14F-4D97-AF65-F5344CB8AC3E}">
        <p14:creationId xmlns:p14="http://schemas.microsoft.com/office/powerpoint/2010/main" val="3486540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23</a:t>
            </a:fld>
            <a:endParaRPr lang="en-US"/>
          </a:p>
        </p:txBody>
      </p:sp>
    </p:spTree>
    <p:extLst>
      <p:ext uri="{BB962C8B-B14F-4D97-AF65-F5344CB8AC3E}">
        <p14:creationId xmlns:p14="http://schemas.microsoft.com/office/powerpoint/2010/main" val="3421782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Op Approach</a:t>
            </a:r>
            <a:r>
              <a:rPr lang="en-US" baseline="0" dirty="0" smtClean="0"/>
              <a:t> from JP 5-0.  </a:t>
            </a:r>
            <a:r>
              <a:rPr lang="en-US" b="1" baseline="0" dirty="0" smtClean="0"/>
              <a:t>Emphasize this is only one way—of many—to help visualize an operational approach.  </a:t>
            </a:r>
            <a:r>
              <a:rPr lang="en-US" b="0" baseline="0" dirty="0" smtClean="0"/>
              <a:t>A narrative may work just as well, or, may accompany this diagram.  </a:t>
            </a:r>
            <a:r>
              <a:rPr lang="en-US" b="1" baseline="0" dirty="0" smtClean="0"/>
              <a:t>Know your audience-</a:t>
            </a:r>
            <a:r>
              <a:rPr lang="en-US" b="0" baseline="0" dirty="0" smtClean="0"/>
              <a:t>-using a diagram like this to explain an approach to non-military groups or people may be counterproductive; a narrative may be much more effective—particularly if using design to provide “options” at the SECDEF or POTUS level.  This slide may be effective on a GCC staff but may not work to communicate an approach to someone on the Foreign Relations Committee.   </a:t>
            </a:r>
            <a:endParaRPr lang="en-US" b="1"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24</a:t>
            </a:fld>
            <a:endParaRPr lang="en-US"/>
          </a:p>
        </p:txBody>
      </p:sp>
    </p:spTree>
    <p:extLst>
      <p:ext uri="{BB962C8B-B14F-4D97-AF65-F5344CB8AC3E}">
        <p14:creationId xmlns:p14="http://schemas.microsoft.com/office/powerpoint/2010/main" val="16673099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an approach with LOEs for USAFRICOM</a:t>
            </a:r>
          </a:p>
          <a:p>
            <a:endParaRPr lang="en-US" dirty="0" smtClean="0"/>
          </a:p>
          <a:p>
            <a:r>
              <a:rPr lang="en-US" dirty="0" smtClean="0"/>
              <a:t>This slide may</a:t>
            </a:r>
            <a:r>
              <a:rPr lang="en-US" baseline="0" dirty="0" smtClean="0"/>
              <a:t> be more effective in communicating to an audience less familiar with </a:t>
            </a:r>
            <a:r>
              <a:rPr lang="en-US" baseline="0" smtClean="0"/>
              <a:t>military methodologies.   </a:t>
            </a:r>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25</a:t>
            </a:fld>
            <a:endParaRPr lang="en-US"/>
          </a:p>
        </p:txBody>
      </p:sp>
    </p:spTree>
    <p:extLst>
      <p:ext uri="{BB962C8B-B14F-4D97-AF65-F5344CB8AC3E}">
        <p14:creationId xmlns:p14="http://schemas.microsoft.com/office/powerpoint/2010/main" val="3337418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Example of </a:t>
            </a:r>
            <a:r>
              <a:rPr lang="en-US" dirty="0" smtClean="0"/>
              <a:t>an approach and</a:t>
            </a:r>
            <a:r>
              <a:rPr lang="en-US" b="0" dirty="0" smtClean="0"/>
              <a:t> LOEs from ISAF.  </a:t>
            </a:r>
            <a:r>
              <a:rPr lang="en-US" b="1" dirty="0" smtClean="0"/>
              <a:t>What about Lines of Operation?  Could</a:t>
            </a:r>
            <a:r>
              <a:rPr lang="en-US" b="1" baseline="0" dirty="0" smtClean="0"/>
              <a:t> they apply here?</a:t>
            </a:r>
            <a:endParaRPr lang="en-US" b="1" dirty="0" smtClean="0"/>
          </a:p>
          <a:p>
            <a:endParaRPr lang="en-US" b="0" dirty="0" smtClean="0"/>
          </a:p>
          <a:p>
            <a:r>
              <a:rPr lang="en-US" b="0" dirty="0" smtClean="0"/>
              <a:t>Design</a:t>
            </a:r>
            <a:r>
              <a:rPr lang="en-US" b="0" baseline="0" dirty="0" smtClean="0"/>
              <a:t> helps turn identified problems into objectives, from which you can derive an operational approach.</a:t>
            </a:r>
            <a:endParaRPr lang="en-US" b="0"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26</a:t>
            </a:fld>
            <a:endParaRPr lang="en-US"/>
          </a:p>
        </p:txBody>
      </p:sp>
    </p:spTree>
    <p:extLst>
      <p:ext uri="{BB962C8B-B14F-4D97-AF65-F5344CB8AC3E}">
        <p14:creationId xmlns:p14="http://schemas.microsoft.com/office/powerpoint/2010/main" val="2004291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concluding slide links</a:t>
            </a:r>
            <a:r>
              <a:rPr lang="en-US" baseline="0" dirty="0" smtClean="0"/>
              <a:t> Op Art and Design together and sets up for the next class—”Elements of Operational Design.”  </a:t>
            </a:r>
          </a:p>
          <a:p>
            <a:endParaRPr lang="en-US" baseline="0" dirty="0" smtClean="0"/>
          </a:p>
        </p:txBody>
      </p:sp>
      <p:sp>
        <p:nvSpPr>
          <p:cNvPr id="4" name="Slide Number Placeholder 3"/>
          <p:cNvSpPr>
            <a:spLocks noGrp="1"/>
          </p:cNvSpPr>
          <p:nvPr>
            <p:ph type="sldNum" sz="quarter" idx="10"/>
          </p:nvPr>
        </p:nvSpPr>
        <p:spPr/>
        <p:txBody>
          <a:bodyPr/>
          <a:lstStyle/>
          <a:p>
            <a:fld id="{41E2ADFF-465E-4455-8BD9-52CCA0E7CB23}" type="slidenum">
              <a:rPr lang="en-US" smtClean="0"/>
              <a:pPr/>
              <a:t>27</a:t>
            </a:fld>
            <a:endParaRPr lang="en-US"/>
          </a:p>
        </p:txBody>
      </p:sp>
    </p:spTree>
    <p:extLst>
      <p:ext uri="{BB962C8B-B14F-4D97-AF65-F5344CB8AC3E}">
        <p14:creationId xmlns:p14="http://schemas.microsoft.com/office/powerpoint/2010/main" val="3717532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28</a:t>
            </a:fld>
            <a:endParaRPr lang="en-US"/>
          </a:p>
        </p:txBody>
      </p:sp>
    </p:spTree>
    <p:extLst>
      <p:ext uri="{BB962C8B-B14F-4D97-AF65-F5344CB8AC3E}">
        <p14:creationId xmlns:p14="http://schemas.microsoft.com/office/powerpoint/2010/main" val="545990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Calibri" pitchFamily="34" charset="0"/>
              <a:ea typeface="+mn-ea"/>
              <a:cs typeface="Arial" charset="0"/>
            </a:endParaRPr>
          </a:p>
        </p:txBody>
      </p:sp>
      <p:sp>
        <p:nvSpPr>
          <p:cNvPr id="4" name="Slide Number Placeholder 3"/>
          <p:cNvSpPr>
            <a:spLocks noGrp="1"/>
          </p:cNvSpPr>
          <p:nvPr>
            <p:ph type="sldNum" sz="quarter" idx="10"/>
          </p:nvPr>
        </p:nvSpPr>
        <p:spPr/>
        <p:txBody>
          <a:bodyPr/>
          <a:lstStyle/>
          <a:p>
            <a:fld id="{00F1B121-B2AA-47B8-B22A-CF7AB687C108}" type="slidenum">
              <a:rPr lang="en-US" smtClean="0"/>
              <a:pPr/>
              <a:t>29</a:t>
            </a:fld>
            <a:endParaRPr lang="en-US"/>
          </a:p>
        </p:txBody>
      </p:sp>
    </p:spTree>
    <p:extLst>
      <p:ext uri="{BB962C8B-B14F-4D97-AF65-F5344CB8AC3E}">
        <p14:creationId xmlns:p14="http://schemas.microsoft.com/office/powerpoint/2010/main" val="4229590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182" y="4473892"/>
            <a:ext cx="5505450" cy="4356076"/>
          </a:xfrm>
        </p:spPr>
        <p:txBody>
          <a:bodyPr/>
          <a:lstStyle/>
          <a:p>
            <a:pPr>
              <a:buFont typeface="Wingdings" panose="05000000000000000000" pitchFamily="2" charset="2"/>
              <a:buNone/>
            </a:pPr>
            <a:r>
              <a:rPr lang="en-US" sz="1100" dirty="0">
                <a:solidFill>
                  <a:srgbClr val="000066"/>
                </a:solidFill>
              </a:rPr>
              <a:t>[Slide from JS J-5.] </a:t>
            </a:r>
          </a:p>
          <a:p>
            <a:pPr>
              <a:buFontTx/>
              <a:buNone/>
            </a:pPr>
            <a:r>
              <a:rPr lang="en-US" dirty="0"/>
              <a:t>This Slide is a pictorial “Strategic Planning Construct” showing many strategic guidance documents.  Based on time, the lesson’s focus is the top half of the slide. </a:t>
            </a:r>
          </a:p>
          <a:p>
            <a:pPr>
              <a:buFontTx/>
              <a:buNone/>
            </a:pPr>
            <a:r>
              <a:rPr lang="en-US" dirty="0"/>
              <a:t>- Defense Management (DM) will continue, specifically regarding the Defense Planning Guidance (DPG), Chairman’s Risk Assessment (CRA), Joint Strategy Review (JSR), and the Chairman’s Program Recommendation (CPR).  </a:t>
            </a:r>
          </a:p>
          <a:p>
            <a:pPr>
              <a:buFontTx/>
              <a:buNone/>
            </a:pPr>
            <a:r>
              <a:rPr lang="en-US" dirty="0"/>
              <a:t>- The complementary Joint Strategic Planning System (JSPS) and Planning, Programming, Budgeting, and Execution System (PPBES) have no parallel in other agencies or at the National Security Council (NSC). </a:t>
            </a:r>
          </a:p>
          <a:p>
            <a:pPr marL="171450" indent="-171450">
              <a:buFontTx/>
              <a:buChar char="-"/>
            </a:pPr>
            <a:r>
              <a:rPr lang="en-US" dirty="0" smtClean="0"/>
              <a:t>The </a:t>
            </a:r>
            <a:r>
              <a:rPr lang="en-US" dirty="0"/>
              <a:t>two systems address the four </a:t>
            </a:r>
            <a:r>
              <a:rPr lang="en-US" dirty="0" err="1"/>
              <a:t>DoD</a:t>
            </a:r>
            <a:r>
              <a:rPr lang="en-US" dirty="0"/>
              <a:t> core competencies: strategic direction, force employment, force management, and force development. </a:t>
            </a:r>
            <a:endParaRPr lang="en-US" dirty="0" smtClean="0"/>
          </a:p>
          <a:p>
            <a:pPr marL="171450" indent="-171450">
              <a:buFontTx/>
              <a:buChar char="-"/>
            </a:pPr>
            <a:endParaRPr lang="en-US" dirty="0"/>
          </a:p>
          <a:p>
            <a:r>
              <a:rPr lang="en-US" b="1" dirty="0"/>
              <a:t>Joint Assessment</a:t>
            </a:r>
            <a:r>
              <a:rPr lang="en-US" dirty="0"/>
              <a:t>: A joint assessment is an analytical activity based on</a:t>
            </a:r>
          </a:p>
          <a:p>
            <a:r>
              <a:rPr lang="en-US" dirty="0"/>
              <a:t>unbiased trials conducted under controlled conditions within a representative environment, </a:t>
            </a:r>
            <a:r>
              <a:rPr lang="en-US" dirty="0" smtClean="0"/>
              <a:t>to validate </a:t>
            </a:r>
            <a:r>
              <a:rPr lang="en-US" dirty="0"/>
              <a:t>a concept, hypothesis, discover something new, or establish knowledge. Results </a:t>
            </a:r>
            <a:r>
              <a:rPr lang="en-US" dirty="0" smtClean="0"/>
              <a:t>of an </a:t>
            </a:r>
            <a:r>
              <a:rPr lang="en-US" dirty="0"/>
              <a:t>assessment are reproducible and provide defensible analytic evidence for joint </a:t>
            </a:r>
            <a:r>
              <a:rPr lang="en-US" dirty="0" smtClean="0"/>
              <a:t>force development </a:t>
            </a:r>
            <a:r>
              <a:rPr lang="en-US" dirty="0"/>
              <a:t>decisions. A</a:t>
            </a:r>
            <a:r>
              <a:rPr lang="en-US" dirty="0" smtClean="0"/>
              <a:t>ssessments </a:t>
            </a:r>
            <a:r>
              <a:rPr lang="en-US" dirty="0"/>
              <a:t>and </a:t>
            </a:r>
            <a:r>
              <a:rPr lang="en-US" dirty="0" err="1"/>
              <a:t>wargames</a:t>
            </a:r>
            <a:r>
              <a:rPr lang="en-US" dirty="0"/>
              <a:t> provide the means to determine </a:t>
            </a:r>
            <a:r>
              <a:rPr lang="en-US" dirty="0" smtClean="0"/>
              <a:t>the efficacy </a:t>
            </a:r>
            <a:r>
              <a:rPr lang="en-US" dirty="0"/>
              <a:t>of proposed capability to challenges, problems, and issues facing CCMDs, </a:t>
            </a:r>
            <a:r>
              <a:rPr lang="en-US" dirty="0" smtClean="0"/>
              <a:t>services, agencies</a:t>
            </a:r>
            <a:r>
              <a:rPr lang="en-US" dirty="0"/>
              <a:t>, and MNFs </a:t>
            </a:r>
          </a:p>
          <a:p>
            <a:endParaRPr lang="en-US" dirty="0"/>
          </a:p>
        </p:txBody>
      </p:sp>
      <p:sp>
        <p:nvSpPr>
          <p:cNvPr id="4" name="Slide Number Placeholder 3"/>
          <p:cNvSpPr>
            <a:spLocks noGrp="1"/>
          </p:cNvSpPr>
          <p:nvPr>
            <p:ph type="sldNum" sz="quarter" idx="10"/>
          </p:nvPr>
        </p:nvSpPr>
        <p:spPr/>
        <p:txBody>
          <a:bodyPr/>
          <a:lstStyle/>
          <a:p>
            <a:fld id="{6A1F11AE-3727-4BFE-81D9-30E7F95F50C7}" type="slidenum">
              <a:rPr lang="en-US" smtClean="0"/>
              <a:pPr/>
              <a:t>3</a:t>
            </a:fld>
            <a:endParaRPr lang="en-US" dirty="0"/>
          </a:p>
        </p:txBody>
      </p:sp>
    </p:spTree>
    <p:extLst>
      <p:ext uri="{BB962C8B-B14F-4D97-AF65-F5344CB8AC3E}">
        <p14:creationId xmlns:p14="http://schemas.microsoft.com/office/powerpoint/2010/main" val="3545380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a:t>
            </a:r>
            <a:r>
              <a:rPr lang="en-US" baseline="0" dirty="0" smtClean="0"/>
              <a:t> Op Art example with a good timeline</a:t>
            </a:r>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30</a:t>
            </a:fld>
            <a:endParaRPr lang="en-US"/>
          </a:p>
        </p:txBody>
      </p:sp>
    </p:spTree>
    <p:extLst>
      <p:ext uri="{BB962C8B-B14F-4D97-AF65-F5344CB8AC3E}">
        <p14:creationId xmlns:p14="http://schemas.microsoft.com/office/powerpoint/2010/main" val="29125465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Supports LO</a:t>
            </a:r>
            <a:r>
              <a:rPr lang="en-US" b="1" baseline="0" dirty="0" smtClean="0"/>
              <a:t>:  </a:t>
            </a:r>
            <a:r>
              <a:rPr lang="en-US" sz="1200" b="0" dirty="0" smtClean="0"/>
              <a:t>Analyze</a:t>
            </a:r>
            <a:r>
              <a:rPr lang="en-US" sz="1200" b="1" dirty="0" smtClean="0"/>
              <a:t> </a:t>
            </a:r>
            <a:r>
              <a:rPr lang="en-US" sz="1200" dirty="0" smtClean="0"/>
              <a:t>the concepts of operational art and operational design.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a:t>
            </a:r>
            <a:r>
              <a:rPr lang="en-US" sz="1200" b="1" dirty="0" smtClean="0"/>
              <a:t>Supporting Readings</a:t>
            </a:r>
            <a:r>
              <a:rPr lang="en-US" sz="1200" dirty="0" smtClean="0"/>
              <a:t>:  Schneider;</a:t>
            </a:r>
            <a:r>
              <a:rPr lang="en-US" sz="1200" baseline="0" dirty="0" smtClean="0"/>
              <a:t> </a:t>
            </a:r>
            <a:r>
              <a:rPr lang="en-US" sz="1200" baseline="0" dirty="0" err="1" smtClean="0"/>
              <a:t>Elkus</a:t>
            </a:r>
            <a:r>
              <a:rPr 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t>
            </a:r>
            <a:r>
              <a:rPr lang="en-US" sz="1200" b="1" baseline="0" dirty="0" smtClean="0"/>
              <a:t>Discuss</a:t>
            </a:r>
            <a:r>
              <a:rPr lang="en-US" sz="1200" baseline="0" dirty="0" smtClean="0"/>
              <a:t> themes of the </a:t>
            </a:r>
            <a:r>
              <a:rPr lang="en-US" sz="1200" dirty="0" smtClean="0"/>
              <a:t>Schneider</a:t>
            </a:r>
            <a:r>
              <a:rPr lang="en-US" sz="1200" baseline="0" dirty="0" smtClean="0"/>
              <a:t> and </a:t>
            </a:r>
            <a:r>
              <a:rPr lang="en-US" sz="1200" baseline="0" dirty="0" err="1" smtClean="0"/>
              <a:t>Elkus</a:t>
            </a:r>
            <a:r>
              <a:rPr lang="en-US" sz="1200" baseline="0" dirty="0" smtClean="0"/>
              <a:t> articles.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QUESTION: These concepts nest nicely in set</a:t>
            </a:r>
            <a:r>
              <a:rPr lang="en-US" sz="1200" b="1" baseline="0" dirty="0" smtClean="0"/>
              <a:t>-piece conflicts that are well </a:t>
            </a:r>
            <a:r>
              <a:rPr lang="en-US" b="1" dirty="0" smtClean="0"/>
              <a:t>demarcated</a:t>
            </a:r>
            <a:r>
              <a:rPr lang="en-US" sz="1200" b="1" baseline="0" dirty="0" smtClean="0"/>
              <a:t>, but d</a:t>
            </a:r>
            <a:r>
              <a:rPr lang="en-US" sz="1200" b="1" dirty="0" smtClean="0"/>
              <a:t>o</a:t>
            </a:r>
            <a:r>
              <a:rPr lang="en-US" sz="1200" b="1" baseline="0" dirty="0" smtClean="0"/>
              <a:t> they apply to modern conflicts and irregular warfare?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smtClean="0"/>
          </a:p>
          <a:p>
            <a:r>
              <a:rPr lang="en-US" sz="1200" kern="1200" dirty="0" smtClean="0">
                <a:solidFill>
                  <a:schemeClr val="tx1"/>
                </a:solidFill>
                <a:effectLst/>
                <a:latin typeface="+mn-lt"/>
                <a:ea typeface="+mn-ea"/>
                <a:cs typeface="+mn-cs"/>
              </a:rPr>
              <a:t>Factors contributing to the development, over time, of Operational Art (according to James Schneider in “The Loose Marble—and the Origins of Operational Art”):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Field Armies			- The Deep Strike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Army Groups			- The Joint Operation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Distributed Logistics		- Distributed Maneuver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Distributed Campaign		- The Continuous Front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Distributed Operations		- The Distributed Battlefield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Strategic Cavalry		- Operational Vision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Consider asking students their thoughts on these factors, their validity today, and if there are new factors today or tomorrow that affect Operational Art.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NEXT SLIDE: Example of Op Art—Operation Barbarossa  </a:t>
            </a:r>
            <a:endParaRPr lang="en-US" b="1" dirty="0" smtClean="0"/>
          </a:p>
          <a:p>
            <a:endParaRPr lang="en-US"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31</a:t>
            </a:fld>
            <a:endParaRPr lang="en-US"/>
          </a:p>
        </p:txBody>
      </p:sp>
    </p:spTree>
    <p:extLst>
      <p:ext uri="{BB962C8B-B14F-4D97-AF65-F5344CB8AC3E}">
        <p14:creationId xmlns:p14="http://schemas.microsoft.com/office/powerpoint/2010/main" val="1073843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7628" y="4416425"/>
            <a:ext cx="6356195" cy="4727575"/>
          </a:xfrm>
        </p:spPr>
        <p:txBody>
          <a:bodyPr>
            <a:normAutofit/>
          </a:bodyPr>
          <a:lstStyle/>
          <a:p>
            <a:r>
              <a:rPr lang="en-US" dirty="0" smtClean="0"/>
              <a:t>Commanders:</a:t>
            </a:r>
          </a:p>
          <a:p>
            <a:r>
              <a:rPr lang="en-US" dirty="0" smtClean="0"/>
              <a:t>Field Marshal Wilhelm von </a:t>
            </a:r>
            <a:r>
              <a:rPr lang="en-US" dirty="0" err="1" smtClean="0"/>
              <a:t>Leeb</a:t>
            </a:r>
            <a:r>
              <a:rPr lang="en-US" b="0" u="none" dirty="0" smtClean="0"/>
              <a:t>:  Army Group North</a:t>
            </a:r>
          </a:p>
          <a:p>
            <a:r>
              <a:rPr lang="en-US" dirty="0" smtClean="0"/>
              <a:t>Field Marshal </a:t>
            </a:r>
            <a:r>
              <a:rPr lang="en-US" b="0" dirty="0" err="1" smtClean="0"/>
              <a:t>Fedor</a:t>
            </a:r>
            <a:r>
              <a:rPr lang="en-US" b="0" dirty="0" smtClean="0"/>
              <a:t> von Bock:</a:t>
            </a:r>
            <a:r>
              <a:rPr lang="en-US" b="0" baseline="0" dirty="0" smtClean="0"/>
              <a:t> Army Group Center</a:t>
            </a:r>
          </a:p>
          <a:p>
            <a:r>
              <a:rPr lang="en-US" dirty="0" smtClean="0"/>
              <a:t>Field Marshal </a:t>
            </a:r>
            <a:r>
              <a:rPr lang="en-US" b="0" dirty="0" err="1" smtClean="0"/>
              <a:t>Gerd</a:t>
            </a:r>
            <a:r>
              <a:rPr lang="en-US" b="0" dirty="0" smtClean="0"/>
              <a:t> von Rundstedt:  Army Group</a:t>
            </a:r>
            <a:r>
              <a:rPr lang="en-US" b="0" baseline="0" dirty="0" smtClean="0"/>
              <a:t> South</a:t>
            </a:r>
            <a:endParaRPr lang="en-US" b="0" u="non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Synopsis from Wikipedia:  Operation </a:t>
            </a:r>
            <a:r>
              <a:rPr lang="en-US" i="1" dirty="0" smtClean="0"/>
              <a:t>Barbarossa</a:t>
            </a:r>
            <a:r>
              <a:rPr lang="en-US" dirty="0" smtClean="0"/>
              <a:t> was the largest military operation in world history in both manpower and casualties.</a:t>
            </a:r>
            <a:r>
              <a:rPr lang="en-US" baseline="0" dirty="0" smtClean="0"/>
              <a:t> </a:t>
            </a:r>
            <a:r>
              <a:rPr lang="en-US" dirty="0" smtClean="0"/>
              <a:t>Over the course of the operation, about four million </a:t>
            </a:r>
            <a:r>
              <a:rPr lang="en-US" b="0" u="none" dirty="0" smtClean="0">
                <a:solidFill>
                  <a:schemeClr val="tx1"/>
                </a:solidFill>
              </a:rPr>
              <a:t>soldiers of the </a:t>
            </a:r>
            <a:r>
              <a:rPr lang="en-US" b="0" u="none" dirty="0" smtClean="0">
                <a:solidFill>
                  <a:schemeClr val="tx1"/>
                </a:solidFill>
                <a:hlinkClick r:id="rId3" action="ppaction://hlinkfile" tooltip="Axis powers"/>
              </a:rPr>
              <a:t>Axis powers</a:t>
            </a:r>
            <a:r>
              <a:rPr lang="en-US" b="0" u="none" dirty="0" smtClean="0">
                <a:solidFill>
                  <a:schemeClr val="tx1"/>
                </a:solidFill>
              </a:rPr>
              <a:t> invaded the USSR along a 2,900 km (1,800 mi) front. In addition to troops, </a:t>
            </a:r>
            <a:r>
              <a:rPr lang="en-US" b="0" i="1" u="none" dirty="0" smtClean="0">
                <a:solidFill>
                  <a:schemeClr val="tx1"/>
                </a:solidFill>
              </a:rPr>
              <a:t>Barbarossa</a:t>
            </a:r>
            <a:r>
              <a:rPr lang="en-US" b="0" u="none" dirty="0" smtClean="0">
                <a:solidFill>
                  <a:schemeClr val="tx1"/>
                </a:solidFill>
              </a:rPr>
              <a:t> initially used 600,000 motor vehicles and 625,000 horses.</a:t>
            </a:r>
            <a:r>
              <a:rPr lang="en-US" b="0" u="none" baseline="30000" dirty="0" smtClean="0">
                <a:solidFill>
                  <a:schemeClr val="tx1"/>
                </a:solidFill>
              </a:rPr>
              <a:t>  </a:t>
            </a:r>
            <a:r>
              <a:rPr lang="en-US" b="0" u="none" dirty="0" smtClean="0">
                <a:solidFill>
                  <a:schemeClr val="tx1"/>
                </a:solidFill>
              </a:rPr>
              <a:t>It marked the beginning of the pivotal phase in deciding the victors of the war. The German invasion of the Soviet Union caused a high rate of fatalities: 95 percent of all German Army casualties that occurred from 1941 to 1944, and 65 percent of all Allied military casualties from the entire war.</a:t>
            </a:r>
            <a:r>
              <a:rPr lang="en-US" b="0" u="none" baseline="30000" dirty="0" smtClean="0">
                <a:solidFill>
                  <a:schemeClr val="tx1"/>
                </a:solidFill>
                <a:effectLst/>
              </a:rPr>
              <a:t> </a:t>
            </a:r>
            <a:r>
              <a:rPr lang="en-US" b="0" u="none" dirty="0" smtClean="0">
                <a:solidFill>
                  <a:schemeClr val="tx1"/>
                </a:solidFill>
              </a:rPr>
              <a:t>Tactically, the Germans won resounding victories and occupied some of the most important economic areas of the Soviet Union, mainly in </a:t>
            </a:r>
            <a:r>
              <a:rPr lang="en-US" b="0" u="none" dirty="0" smtClean="0">
                <a:solidFill>
                  <a:schemeClr val="tx1"/>
                </a:solidFill>
                <a:hlinkClick r:id="rId4" action="ppaction://hlinkfile" tooltip="Ukraine"/>
              </a:rPr>
              <a:t>Ukraine</a:t>
            </a:r>
            <a:r>
              <a:rPr lang="en-US" b="0" u="none" dirty="0" smtClean="0">
                <a:solidFill>
                  <a:schemeClr val="tx1"/>
                </a:solidFill>
              </a:rPr>
              <a:t>. Despite these successes, the German offensive </a:t>
            </a:r>
            <a:r>
              <a:rPr lang="en-US" b="0" u="none" dirty="0" smtClean="0">
                <a:solidFill>
                  <a:schemeClr val="tx1"/>
                </a:solidFill>
                <a:hlinkClick r:id="rId5" action="ppaction://hlinkfile" tooltip="Battle of Moscow"/>
              </a:rPr>
              <a:t>stalled on the outskirts of Moscow</a:t>
            </a:r>
            <a:r>
              <a:rPr lang="en-US" b="0" u="none" dirty="0" smtClean="0">
                <a:solidFill>
                  <a:schemeClr val="tx1"/>
                </a:solidFill>
              </a:rPr>
              <a:t> and was then pushed back by a Soviet counter offensive without having taken the city. The Germans could never again mount a simultaneous offensive along the entire strategic </a:t>
            </a:r>
            <a:r>
              <a:rPr lang="en-US" b="0" u="none" dirty="0" smtClean="0">
                <a:solidFill>
                  <a:schemeClr val="tx1"/>
                </a:solidFill>
                <a:hlinkClick r:id="rId6" action="ppaction://hlinkfile" tooltip="Eastern Front (World War II)"/>
              </a:rPr>
              <a:t>Soviet–German front</a:t>
            </a:r>
            <a:r>
              <a:rPr lang="en-US" b="0" u="none"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endParaRPr lang="en-US" b="0" u="none"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32</a:t>
            </a:fld>
            <a:endParaRPr lang="en-US"/>
          </a:p>
        </p:txBody>
      </p:sp>
    </p:spTree>
    <p:extLst>
      <p:ext uri="{BB962C8B-B14F-4D97-AF65-F5344CB8AC3E}">
        <p14:creationId xmlns:p14="http://schemas.microsoft.com/office/powerpoint/2010/main" val="1784668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1" dirty="0" smtClean="0"/>
              <a:t>Background</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rPr>
              <a:t>This slide summarizes a lot of evolution of military theory.  The general intent was to develop an operational theory of war to fit the times and circumstances. </a:t>
            </a:r>
          </a:p>
          <a:p>
            <a:r>
              <a:rPr lang="en-US" dirty="0" smtClean="0"/>
              <a:t>18</a:t>
            </a:r>
            <a:r>
              <a:rPr lang="en-US" baseline="30000" dirty="0" smtClean="0"/>
              <a:t>th</a:t>
            </a:r>
            <a:r>
              <a:rPr lang="en-US" dirty="0" smtClean="0"/>
              <a:t> C – War of posts. Limited</a:t>
            </a:r>
            <a:r>
              <a:rPr lang="en-US" baseline="0" dirty="0" smtClean="0"/>
              <a:t> war of maneuver to obviate decisive engagement.  Small professional armies; hard to replace manpower (G-burg vs. Brandywine).  Levee en Masse.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19</a:t>
            </a:r>
            <a:r>
              <a:rPr lang="en-US" baseline="30000" dirty="0" smtClean="0"/>
              <a:t>th</a:t>
            </a:r>
            <a:r>
              <a:rPr lang="en-US" baseline="0" dirty="0" smtClean="0"/>
              <a:t> C – Napoleonic: long deliberate approach to a single, decisive battle. German school: Austro-Prussian and Franco-Prussian Wars – no more war of a single point/emergence of operations and campaigns </a:t>
            </a:r>
            <a:r>
              <a:rPr lang="en-US" dirty="0" smtClean="0">
                <a:cs typeface="Arial" pitchFamily="34" charset="0"/>
              </a:rPr>
              <a:t>(Clausewitz and </a:t>
            </a:r>
            <a:r>
              <a:rPr lang="en-US" dirty="0" err="1" smtClean="0">
                <a:cs typeface="Arial" pitchFamily="34" charset="0"/>
              </a:rPr>
              <a:t>Jomini</a:t>
            </a:r>
            <a:r>
              <a:rPr lang="en-US" dirty="0" smtClean="0">
                <a:cs typeface="Arial" pitchFamily="34" charset="0"/>
              </a:rPr>
              <a:t>).</a:t>
            </a:r>
            <a:r>
              <a:rPr lang="en-US" dirty="0" smtClean="0">
                <a:latin typeface="Arial" pitchFamily="34" charset="0"/>
              </a:rPr>
              <a:t>  German development rested upon Prussia’s, then Germany’s, preeminent strategic dilemma of enemies to east and west.  This “strategy of the central position” necessitated rapid operations to avoid a two-front war.  Having reformed her armies during the Napoleonic Wars, Prussia accomplished rapid victory in 1854, 1866, and 1870.  </a:t>
            </a:r>
            <a:endParaRPr lang="en-US" baseline="0" dirty="0" smtClean="0"/>
          </a:p>
          <a:p>
            <a:endParaRPr lang="en-US" baseline="0" dirty="0" smtClean="0"/>
          </a:p>
          <a:p>
            <a:r>
              <a:rPr lang="en-US" baseline="0" dirty="0" smtClean="0"/>
              <a:t>20</a:t>
            </a:r>
            <a:r>
              <a:rPr lang="en-US" baseline="30000" dirty="0" smtClean="0"/>
              <a:t>th</a:t>
            </a:r>
            <a:r>
              <a:rPr lang="en-US" baseline="0" dirty="0" smtClean="0"/>
              <a:t> C - British school: Indirect approach / maneuver warfare: avoid defensive stalemate and strategy of attrition  (WWI)—Fuller and </a:t>
            </a:r>
            <a:r>
              <a:rPr lang="en-US" baseline="0" dirty="0" err="1" smtClean="0"/>
              <a:t>Liddle</a:t>
            </a:r>
            <a:r>
              <a:rPr lang="en-US" baseline="0" dirty="0" smtClean="0"/>
              <a:t> Hart</a:t>
            </a:r>
          </a:p>
          <a:p>
            <a:pPr eaLnBrk="1" hangingPunct="1">
              <a:spcBef>
                <a:spcPct val="0"/>
              </a:spcBef>
            </a:pPr>
            <a:r>
              <a:rPr lang="en-US" baseline="0" dirty="0" smtClean="0"/>
              <a:t>Soviet school: </a:t>
            </a:r>
            <a:r>
              <a:rPr lang="en-US" baseline="0" dirty="0" err="1" smtClean="0"/>
              <a:t>Tukachevsky</a:t>
            </a:r>
            <a:r>
              <a:rPr lang="en-US" baseline="0" dirty="0" smtClean="0"/>
              <a:t> and strategy of annihilation: “deep operations” and envelopment.  </a:t>
            </a:r>
            <a:r>
              <a:rPr lang="en-US" dirty="0" smtClean="0">
                <a:latin typeface="Arial" pitchFamily="34" charset="0"/>
              </a:rPr>
              <a:t>The interwar period saw a great deal of effort to digest the lessons of the Great War, specifically to avoid another trench deadlock which characterized the Western Front.  This intellectual ferment also took place during a time of severe economic austerity and rapid technological change.  The Cold War drove much military theoretical discussion and debate from 1945 to ca. 1990.  Arguably, post-Cold-War debate has lacked such focus . . . </a:t>
            </a:r>
          </a:p>
          <a:p>
            <a:pPr marL="0" marR="0" indent="0" algn="l" defTabSz="914400" rtl="0" eaLnBrk="1" fontAlgn="auto" latinLnBrk="0" hangingPunct="1">
              <a:lnSpc>
                <a:spcPct val="100000"/>
              </a:lnSpc>
              <a:spcBef>
                <a:spcPct val="0"/>
              </a:spcBef>
              <a:spcAft>
                <a:spcPts val="0"/>
              </a:spcAft>
              <a:buClrTx/>
              <a:buSzTx/>
              <a:buFontTx/>
              <a:buNone/>
              <a:tabLst/>
              <a:defRPr/>
            </a:pPr>
            <a:endParaRPr lang="en-US" b="1" baseline="0" dirty="0" smtClean="0"/>
          </a:p>
          <a:p>
            <a:pPr eaLnBrk="1" hangingPunct="1">
              <a:spcBef>
                <a:spcPct val="0"/>
              </a:spcBef>
            </a:pPr>
            <a:endParaRPr lang="en-US" dirty="0" smtClean="0">
              <a:latin typeface="Arial" pitchFamily="34" charset="0"/>
            </a:endParaRPr>
          </a:p>
          <a:p>
            <a:pPr>
              <a:buFontTx/>
              <a:buChar char="-"/>
            </a:pPr>
            <a:endParaRPr lang="en-US" baseline="0" dirty="0" smtClean="0"/>
          </a:p>
          <a:p>
            <a:pPr>
              <a:buFontTx/>
              <a:buNone/>
            </a:pPr>
            <a:endParaRPr lang="en-US" baseline="0" dirty="0" smtClean="0"/>
          </a:p>
        </p:txBody>
      </p:sp>
      <p:sp>
        <p:nvSpPr>
          <p:cNvPr id="4" name="Slide Number Placeholder 3"/>
          <p:cNvSpPr>
            <a:spLocks noGrp="1"/>
          </p:cNvSpPr>
          <p:nvPr>
            <p:ph type="sldNum" sz="quarter" idx="10"/>
          </p:nvPr>
        </p:nvSpPr>
        <p:spPr/>
        <p:txBody>
          <a:bodyPr/>
          <a:lstStyle/>
          <a:p>
            <a:fld id="{41E2ADFF-465E-4455-8BD9-52CCA0E7CB23}" type="slidenum">
              <a:rPr lang="en-US" smtClean="0"/>
              <a:pPr/>
              <a:t>33</a:t>
            </a:fld>
            <a:endParaRPr lang="en-US"/>
          </a:p>
        </p:txBody>
      </p:sp>
    </p:spTree>
    <p:extLst>
      <p:ext uri="{BB962C8B-B14F-4D97-AF65-F5344CB8AC3E}">
        <p14:creationId xmlns:p14="http://schemas.microsoft.com/office/powerpoint/2010/main" val="2066466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724399"/>
            <a:ext cx="5514975" cy="3875089"/>
          </a:xfrm>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Supports LO</a:t>
            </a:r>
            <a:r>
              <a:rPr lang="en-US" baseline="0" dirty="0" smtClean="0"/>
              <a:t>:  </a:t>
            </a:r>
            <a:r>
              <a:rPr lang="en-US" sz="1200" b="0" dirty="0" smtClean="0"/>
              <a:t>Analyze</a:t>
            </a:r>
            <a:r>
              <a:rPr lang="en-US" sz="1200" b="1" dirty="0" smtClean="0"/>
              <a:t> </a:t>
            </a:r>
            <a:r>
              <a:rPr lang="en-US" sz="1200" dirty="0" smtClean="0"/>
              <a:t>the concepts of operational art and operational design.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dirty="0" smtClean="0"/>
              <a:t>Supporting Readings</a:t>
            </a:r>
            <a:r>
              <a:rPr lang="en-US" sz="1200" dirty="0" smtClean="0"/>
              <a:t>:  Schneider;</a:t>
            </a:r>
            <a:r>
              <a:rPr lang="en-US" sz="1200" baseline="0" dirty="0" smtClean="0"/>
              <a:t> </a:t>
            </a:r>
            <a:r>
              <a:rPr lang="en-US" sz="1200" baseline="0" dirty="0" err="1" smtClean="0"/>
              <a:t>Elkus</a:t>
            </a:r>
            <a:r>
              <a:rPr lang="en-US" sz="1200" baseline="0" dirty="0" smtClean="0"/>
              <a:t>; and Kelly &amp; Brennan (suggested readings).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baseline="0" dirty="0" smtClean="0"/>
              <a:t>Discussion</a:t>
            </a:r>
            <a:r>
              <a:rPr lang="en-US" sz="1200" baseline="0" dirty="0" smtClean="0"/>
              <a:t>:  </a:t>
            </a:r>
            <a:r>
              <a:rPr lang="en-US" dirty="0" smtClean="0"/>
              <a:t>This slide may also</a:t>
            </a:r>
            <a:r>
              <a:rPr lang="en-US" baseline="0" dirty="0" smtClean="0"/>
              <a:t> be </a:t>
            </a:r>
            <a:r>
              <a:rPr lang="en-US" dirty="0" smtClean="0"/>
              <a:t>in</a:t>
            </a:r>
            <a:r>
              <a:rPr lang="en-US" baseline="0" dirty="0" smtClean="0"/>
              <a:t> the Mission Command Lesson, but it serves to reinforce the point that Mission Command, Operational Art, and Design are all mutually reinforcing and indeed inextricably intertwined.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Video</a:t>
            </a:r>
            <a:r>
              <a:rPr lang="en-US" baseline="0" dirty="0" smtClean="0"/>
              <a:t>:  Overview of the Overland Campaign (5 min).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baseline="0" dirty="0" smtClean="0"/>
              <a:t>NEXT SLIDE:  Map of the 1864 Overland Campaign</a:t>
            </a:r>
            <a:endParaRPr lang="en-US"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smtClean="0"/>
          </a:p>
        </p:txBody>
      </p:sp>
      <p:sp>
        <p:nvSpPr>
          <p:cNvPr id="5" name="Slide Number Placeholder 4"/>
          <p:cNvSpPr>
            <a:spLocks noGrp="1"/>
          </p:cNvSpPr>
          <p:nvPr>
            <p:ph type="sldNum" sz="quarter" idx="10"/>
          </p:nvPr>
        </p:nvSpPr>
        <p:spPr/>
        <p:txBody>
          <a:bodyPr/>
          <a:lstStyle/>
          <a:p>
            <a:pPr>
              <a:defRPr/>
            </a:pPr>
            <a:fld id="{8C7F2FCD-134D-4822-A05D-C3AE2B0E32AE}" type="slidenum">
              <a:rPr lang="en-US" smtClean="0"/>
              <a:pPr>
                <a:defRPr/>
              </a:pPr>
              <a:t>34</a:t>
            </a:fld>
            <a:endParaRPr lang="en-US"/>
          </a:p>
        </p:txBody>
      </p:sp>
    </p:spTree>
    <p:extLst>
      <p:ext uri="{BB962C8B-B14F-4D97-AF65-F5344CB8AC3E}">
        <p14:creationId xmlns:p14="http://schemas.microsoft.com/office/powerpoint/2010/main" val="1824316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8620" y="4416424"/>
            <a:ext cx="6297930" cy="4613275"/>
          </a:xfrm>
        </p:spPr>
        <p:txBody>
          <a:bodyPr>
            <a:normAutofit fontScale="92500" lnSpcReduction="10000"/>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b="1" dirty="0" smtClean="0">
                <a:latin typeface="Arial" pitchFamily="34" charset="0"/>
              </a:rPr>
              <a:t>U.S. Grant’s Plan:  </a:t>
            </a:r>
            <a:r>
              <a:rPr lang="en-US" b="1" i="1" dirty="0" smtClean="0">
                <a:latin typeface="Arial" pitchFamily="34" charset="0"/>
              </a:rPr>
              <a:t>Simultaneous</a:t>
            </a:r>
            <a:r>
              <a:rPr lang="en-US" b="1" dirty="0" smtClean="0">
                <a:latin typeface="Arial" pitchFamily="34" charset="0"/>
              </a:rPr>
              <a:t> and </a:t>
            </a:r>
            <a:r>
              <a:rPr lang="en-US" b="1" i="1" dirty="0" smtClean="0">
                <a:latin typeface="Arial" pitchFamily="34" charset="0"/>
              </a:rPr>
              <a:t>coordinated</a:t>
            </a:r>
            <a:r>
              <a:rPr lang="en-US" b="1" dirty="0" smtClean="0">
                <a:latin typeface="Arial" pitchFamily="34" charset="0"/>
              </a:rPr>
              <a:t> advance against the Confederacy starting in May 1864</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t>
            </a:r>
            <a:r>
              <a:rPr lang="en-US" b="1" dirty="0" smtClean="0"/>
              <a:t>Supports LO</a:t>
            </a:r>
            <a:r>
              <a:rPr lang="en-US" baseline="0" dirty="0" smtClean="0"/>
              <a:t>:  </a:t>
            </a:r>
            <a:r>
              <a:rPr lang="en-US" sz="1200" b="0" dirty="0" smtClean="0"/>
              <a:t>Analyze</a:t>
            </a:r>
            <a:r>
              <a:rPr lang="en-US" sz="1200" b="1" dirty="0" smtClean="0"/>
              <a:t> </a:t>
            </a:r>
            <a:r>
              <a:rPr lang="en-US" sz="1200" dirty="0" smtClean="0"/>
              <a:t>the concepts of operational art and operational design.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dirty="0" smtClean="0"/>
              <a:t>Supporting Readings</a:t>
            </a:r>
            <a:r>
              <a:rPr lang="en-US" sz="1200" dirty="0" smtClean="0"/>
              <a:t>:  Schneider;</a:t>
            </a:r>
            <a:r>
              <a:rPr lang="en-US" sz="1200" baseline="0" dirty="0" smtClean="0"/>
              <a:t> </a:t>
            </a:r>
            <a:r>
              <a:rPr lang="en-US" sz="1200" baseline="0" dirty="0" err="1" smtClean="0"/>
              <a:t>Elkus</a:t>
            </a:r>
            <a:r>
              <a:rPr lang="en-US" sz="1200" baseline="0" dirty="0" smtClean="0"/>
              <a:t>; and Kelly &amp; Brennan (suggested readings).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baseline="0" dirty="0" smtClean="0"/>
              <a:t>Discussion</a:t>
            </a:r>
            <a:r>
              <a:rPr lang="en-US" sz="1200" baseline="0" dirty="0" smtClean="0"/>
              <a:t>:  </a:t>
            </a:r>
            <a:r>
              <a:rPr lang="en-US" dirty="0" smtClean="0">
                <a:latin typeface="Arial" pitchFamily="34" charset="0"/>
              </a:rPr>
              <a:t>Here is a sample of U.S. forces in practice. Note how Lt. Gen. Ulysses S. Grant orchestrated the simultaneity of seemingly-disparate operations.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1" dirty="0" smtClean="0">
                <a:latin typeface="Arial" pitchFamily="34" charset="0"/>
              </a:rPr>
              <a:t>Background:</a:t>
            </a:r>
          </a:p>
          <a:p>
            <a:r>
              <a:rPr lang="en-US" dirty="0" smtClean="0"/>
              <a:t>On March 10, 1864, Lincoln appointed Grant as General in Chief of the Armies of the United States. Grant believed that up to that point, Union armies in different theaters had “acted independently and without concert, like a balky team, no two ever pulling together.” Accordingly, his strategic plan for 1864 called for putting five Union armies into motion simultaneously against the Confederacy. While three smaller armies in peripheral theaters (Nathaniel Banks against Mobile, Franz Sigel in the Shenandoah Valley; and Ben Butler moving toward Richmond via the James River) tied down significant Confederate forces, preventing them from shifting troops from one theater to another, the two main armies, Meade’s Army of the Potomac and William Tecumseh Sherman’s army group at Chattanooga would lock horns respectively with Lee in Virginia and Joe Johnson’s Army of Tennessee on the road to Atlanta.  As General in Chief, Grant chose to accompany Meade as he took on Lee. For nearly forty days, the Army of the Potomac and the Army of Northern Virginia were in nearly constant contact—at the Wilderness, Spotsylvania, North Ana, and Cold Harbor. The Virginia Campaign of May-June 1864 reflected Grant’s military philosophy. “The art of war,” he maintained, “is simple enough. Find out where your enemy is. Get at him as soon as you can. Strike him as hard as you can and as often as you can, and keep moving on.” The terrible cost of the Virginia Overland campaign has led some to dismiss Grant as a butcher, but the truth of the matter is far more complex. This campaign demonstrated that Grant, unlike his predecessors, understood what it would take to defeat the Confederacy.  </a:t>
            </a:r>
          </a:p>
          <a:p>
            <a:pPr eaLnBrk="1" hangingPunct="1">
              <a:spcBef>
                <a:spcPct val="0"/>
              </a:spcBef>
            </a:pPr>
            <a:endParaRPr lang="en-US" dirty="0" smtClean="0">
              <a:latin typeface="Arial" pitchFamily="34" charset="0"/>
            </a:endParaRPr>
          </a:p>
          <a:p>
            <a:pPr eaLnBrk="1" hangingPunct="1">
              <a:spcBef>
                <a:spcPct val="0"/>
              </a:spcBef>
            </a:pPr>
            <a:r>
              <a:rPr lang="en-US" dirty="0" smtClean="0">
                <a:latin typeface="Arial" pitchFamily="34" charset="0"/>
              </a:rPr>
              <a:t>The American Civil War in general, and Grant’s actions in particular, raise the topic of an “American way of war.”  </a:t>
            </a:r>
          </a:p>
          <a:p>
            <a:pPr eaLnBrk="1" hangingPunct="1">
              <a:spcBef>
                <a:spcPct val="0"/>
              </a:spcBef>
            </a:pPr>
            <a:endParaRPr lang="en-US" dirty="0" smtClean="0">
              <a:latin typeface="Arial" pitchFamily="34"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en-US" b="1" baseline="0" dirty="0" smtClean="0"/>
              <a:t>NEXT SLIDE:  WW II Pacific Theater Example—USAWC 1934 </a:t>
            </a:r>
            <a:endParaRPr lang="en-US" dirty="0" smtClean="0"/>
          </a:p>
          <a:p>
            <a:pPr eaLnBrk="1" hangingPunct="1">
              <a:spcBef>
                <a:spcPct val="0"/>
              </a:spcBef>
            </a:pPr>
            <a:endParaRPr lang="en-US" dirty="0" smtClean="0">
              <a:latin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35</a:t>
            </a:fld>
            <a:endParaRPr lang="en-US"/>
          </a:p>
        </p:txBody>
      </p:sp>
    </p:spTree>
    <p:extLst>
      <p:ext uri="{BB962C8B-B14F-4D97-AF65-F5344CB8AC3E}">
        <p14:creationId xmlns:p14="http://schemas.microsoft.com/office/powerpoint/2010/main" val="1572239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36</a:t>
            </a:fld>
            <a:endParaRPr lang="en-US"/>
          </a:p>
        </p:txBody>
      </p:sp>
    </p:spTree>
    <p:extLst>
      <p:ext uri="{BB962C8B-B14F-4D97-AF65-F5344CB8AC3E}">
        <p14:creationId xmlns:p14="http://schemas.microsoft.com/office/powerpoint/2010/main" val="3217927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37</a:t>
            </a:fld>
            <a:endParaRPr lang="en-US"/>
          </a:p>
        </p:txBody>
      </p:sp>
    </p:spTree>
    <p:extLst>
      <p:ext uri="{BB962C8B-B14F-4D97-AF65-F5344CB8AC3E}">
        <p14:creationId xmlns:p14="http://schemas.microsoft.com/office/powerpoint/2010/main" val="478295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38</a:t>
            </a:fld>
            <a:endParaRPr lang="en-US"/>
          </a:p>
        </p:txBody>
      </p:sp>
    </p:spTree>
    <p:extLst>
      <p:ext uri="{BB962C8B-B14F-4D97-AF65-F5344CB8AC3E}">
        <p14:creationId xmlns:p14="http://schemas.microsoft.com/office/powerpoint/2010/main" val="13200322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39</a:t>
            </a:fld>
            <a:endParaRPr lang="en-US"/>
          </a:p>
        </p:txBody>
      </p:sp>
    </p:spTree>
    <p:extLst>
      <p:ext uri="{BB962C8B-B14F-4D97-AF65-F5344CB8AC3E}">
        <p14:creationId xmlns:p14="http://schemas.microsoft.com/office/powerpoint/2010/main" val="2143290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4</a:t>
            </a:fld>
            <a:endParaRPr lang="en-US"/>
          </a:p>
        </p:txBody>
      </p:sp>
    </p:spTree>
    <p:extLst>
      <p:ext uri="{BB962C8B-B14F-4D97-AF65-F5344CB8AC3E}">
        <p14:creationId xmlns:p14="http://schemas.microsoft.com/office/powerpoint/2010/main" val="568023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40</a:t>
            </a:fld>
            <a:endParaRPr lang="en-US"/>
          </a:p>
        </p:txBody>
      </p:sp>
    </p:spTree>
    <p:extLst>
      <p:ext uri="{BB962C8B-B14F-4D97-AF65-F5344CB8AC3E}">
        <p14:creationId xmlns:p14="http://schemas.microsoft.com/office/powerpoint/2010/main" val="2824908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E2ADFF-465E-4455-8BD9-52CCA0E7CB23}" type="slidenum">
              <a:rPr lang="en-US" smtClean="0"/>
              <a:pPr/>
              <a:t>41</a:t>
            </a:fld>
            <a:endParaRPr lang="en-US"/>
          </a:p>
        </p:txBody>
      </p:sp>
    </p:spTree>
    <p:extLst>
      <p:ext uri="{BB962C8B-B14F-4D97-AF65-F5344CB8AC3E}">
        <p14:creationId xmlns:p14="http://schemas.microsoft.com/office/powerpoint/2010/main" val="2359230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review from last class and visual of where/how</a:t>
            </a:r>
            <a:r>
              <a:rPr lang="en-US" baseline="0" dirty="0" smtClean="0"/>
              <a:t> the elements may fall in the interplay of design, art, and planning. </a:t>
            </a:r>
          </a:p>
        </p:txBody>
      </p:sp>
      <p:sp>
        <p:nvSpPr>
          <p:cNvPr id="4" name="Slide Number Placeholder 3"/>
          <p:cNvSpPr>
            <a:spLocks noGrp="1"/>
          </p:cNvSpPr>
          <p:nvPr>
            <p:ph type="sldNum" sz="quarter" idx="10"/>
          </p:nvPr>
        </p:nvSpPr>
        <p:spPr/>
        <p:txBody>
          <a:bodyPr/>
          <a:lstStyle/>
          <a:p>
            <a:fld id="{41E2ADFF-465E-4455-8BD9-52CCA0E7CB23}" type="slidenum">
              <a:rPr lang="en-US" smtClean="0"/>
              <a:pPr/>
              <a:t>42</a:t>
            </a:fld>
            <a:endParaRPr lang="en-US"/>
          </a:p>
        </p:txBody>
      </p:sp>
    </p:spTree>
    <p:extLst>
      <p:ext uri="{BB962C8B-B14F-4D97-AF65-F5344CB8AC3E}">
        <p14:creationId xmlns:p14="http://schemas.microsoft.com/office/powerpoint/2010/main" val="3091915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bwMode="auto">
          <a:xfrm>
            <a:off x="3899696" y="8829675"/>
            <a:ext cx="2980527" cy="465138"/>
          </a:xfrm>
          <a:ln>
            <a:miter lim="800000"/>
            <a:headEnd/>
            <a:tailEnd/>
          </a:ln>
        </p:spPr>
        <p:txBody>
          <a:bodyPr lIns="93690" tIns="46844" rIns="93690" bIns="46844"/>
          <a:lstStyle/>
          <a:p>
            <a:pPr>
              <a:defRPr/>
            </a:pPr>
            <a:fld id="{082A4103-0298-4C27-A10B-B21FCBEA0454}" type="slidenum">
              <a:rPr lang="en-US">
                <a:solidFill>
                  <a:prstClr val="black"/>
                </a:solidFill>
              </a:rPr>
              <a:pPr>
                <a:defRPr/>
              </a:pPr>
              <a:t>43</a:t>
            </a:fld>
            <a:endParaRPr lang="en-US">
              <a:solidFill>
                <a:prstClr val="black"/>
              </a:solidFill>
            </a:endParaRPr>
          </a:p>
        </p:txBody>
      </p:sp>
      <p:sp>
        <p:nvSpPr>
          <p:cNvPr id="88067" name="Rectangle 2"/>
          <p:cNvSpPr>
            <a:spLocks noGrp="1" noRot="1" noChangeAspect="1" noChangeArrowheads="1" noTextEdit="1"/>
          </p:cNvSpPr>
          <p:nvPr>
            <p:ph type="sldImg"/>
          </p:nvPr>
        </p:nvSpPr>
        <p:spPr bwMode="auto">
          <a:xfrm>
            <a:off x="928688" y="381000"/>
            <a:ext cx="4632325" cy="3473450"/>
          </a:xfrm>
          <a:noFill/>
          <a:ln>
            <a:solidFill>
              <a:srgbClr val="000000"/>
            </a:solidFill>
            <a:miter lim="800000"/>
            <a:headEnd/>
            <a:tailEnd/>
          </a:ln>
        </p:spPr>
      </p:sp>
      <p:sp>
        <p:nvSpPr>
          <p:cNvPr id="880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z="1200" kern="1200" baseline="0" dirty="0" smtClean="0">
                <a:solidFill>
                  <a:schemeClr val="tx1"/>
                </a:solidFill>
                <a:latin typeface="+mn-lt"/>
                <a:ea typeface="+mn-ea"/>
                <a:cs typeface="+mn-cs"/>
              </a:rPr>
              <a:t>This is a deeper discussion on several of the elements, with an abbreviated definition of each.</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There are four primary considerations for writing a desired effect statement</a:t>
            </a:r>
            <a:r>
              <a:rPr lang="en-US" sz="1200" b="1"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(1) Each desired effect should link directly to one or more objectives.</a:t>
            </a:r>
          </a:p>
          <a:p>
            <a:r>
              <a:rPr lang="en-US" sz="1200" kern="1200" baseline="0" dirty="0" smtClean="0">
                <a:solidFill>
                  <a:schemeClr val="tx1"/>
                </a:solidFill>
                <a:latin typeface="+mn-lt"/>
                <a:ea typeface="+mn-ea"/>
                <a:cs typeface="+mn-cs"/>
              </a:rPr>
              <a:t>(2) The effect should be measurable.</a:t>
            </a:r>
          </a:p>
          <a:p>
            <a:r>
              <a:rPr lang="en-US" sz="1200" kern="1200" baseline="0" dirty="0" smtClean="0">
                <a:solidFill>
                  <a:schemeClr val="tx1"/>
                </a:solidFill>
                <a:latin typeface="+mn-lt"/>
                <a:ea typeface="+mn-ea"/>
                <a:cs typeface="+mn-cs"/>
              </a:rPr>
              <a:t>(3) The statement should not specify ways and means for accomplishment.</a:t>
            </a:r>
          </a:p>
          <a:p>
            <a:r>
              <a:rPr lang="en-US" sz="1200" kern="1200" baseline="0" dirty="0" smtClean="0">
                <a:solidFill>
                  <a:schemeClr val="tx1"/>
                </a:solidFill>
                <a:latin typeface="+mn-lt"/>
                <a:ea typeface="+mn-ea"/>
                <a:cs typeface="+mn-cs"/>
              </a:rPr>
              <a:t>(4) The effect should be distinguishable from the objective it supports as a</a:t>
            </a:r>
          </a:p>
          <a:p>
            <a:r>
              <a:rPr lang="en-US" sz="1200" kern="1200" baseline="0" dirty="0" smtClean="0">
                <a:solidFill>
                  <a:schemeClr val="tx1"/>
                </a:solidFill>
                <a:latin typeface="+mn-lt"/>
                <a:ea typeface="+mn-ea"/>
                <a:cs typeface="+mn-cs"/>
              </a:rPr>
              <a:t>condition for success, not as another objective or a task.</a:t>
            </a:r>
            <a:endParaRPr lang="en-US" dirty="0" smtClean="0"/>
          </a:p>
          <a:p>
            <a:endParaRPr lang="en-US" dirty="0" smtClean="0"/>
          </a:p>
          <a:p>
            <a:r>
              <a:rPr lang="en-US" dirty="0" smtClean="0"/>
              <a:t>This</a:t>
            </a:r>
            <a:r>
              <a:rPr lang="en-US" baseline="0" dirty="0" smtClean="0"/>
              <a:t> chart also represents the important link from tactical through strategic.  Everything we do should feed into attaining the higher level’s objective, mission, or end state.  </a:t>
            </a:r>
            <a:endParaRPr lang="en-US" dirty="0" smtClean="0"/>
          </a:p>
        </p:txBody>
      </p:sp>
    </p:spTree>
    <p:extLst>
      <p:ext uri="{BB962C8B-B14F-4D97-AF65-F5344CB8AC3E}">
        <p14:creationId xmlns:p14="http://schemas.microsoft.com/office/powerpoint/2010/main" val="22512160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1117600" y="696913"/>
            <a:ext cx="4648200" cy="3486150"/>
          </a:xfrm>
          <a:ln/>
        </p:spPr>
      </p:sp>
      <p:sp>
        <p:nvSpPr>
          <p:cNvPr id="5017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9857841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Lines</a:t>
            </a:r>
            <a:r>
              <a:rPr lang="en-US" sz="1600" baseline="0" dirty="0" smtClean="0"/>
              <a:t> of effort/approach—backward planning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eaLnBrk="1" hangingPunct="1"/>
            <a:r>
              <a:rPr lang="en-US" sz="1600" dirty="0" smtClean="0"/>
              <a:t>The previous class discussed </a:t>
            </a:r>
            <a:r>
              <a:rPr lang="en-US" sz="1600" i="1" dirty="0" smtClean="0"/>
              <a:t>what</a:t>
            </a:r>
            <a:r>
              <a:rPr lang="en-US" sz="1600" dirty="0" smtClean="0"/>
              <a:t> an operational approach</a:t>
            </a:r>
            <a:r>
              <a:rPr lang="en-US" sz="1600" baseline="0" dirty="0" smtClean="0"/>
              <a:t> is, this is an example of a </a:t>
            </a:r>
            <a:r>
              <a:rPr lang="en-US" sz="1600" i="1" baseline="0" dirty="0" smtClean="0"/>
              <a:t>way</a:t>
            </a:r>
            <a:r>
              <a:rPr lang="en-US" sz="1600" baseline="0" dirty="0" smtClean="0"/>
              <a:t> or </a:t>
            </a:r>
            <a:r>
              <a:rPr lang="en-US" sz="1600" i="1" baseline="0" dirty="0" smtClean="0"/>
              <a:t>how </a:t>
            </a:r>
            <a:r>
              <a:rPr lang="en-US" sz="1600" baseline="0" dirty="0" smtClean="0"/>
              <a:t>to do it using the elements of operational design.  Students should be aware this only one way/example of an operational approach.  A narrative with or without a map may be just as effective.  </a:t>
            </a:r>
            <a:endParaRPr lang="en-US" sz="1600" dirty="0" smtClean="0"/>
          </a:p>
          <a:p>
            <a:pPr eaLnBrk="1" hangingPunct="1"/>
            <a:endParaRPr lang="en-US" sz="1600" dirty="0" smtClean="0"/>
          </a:p>
          <a:p>
            <a:pPr eaLnBrk="1" hangingPunct="1"/>
            <a:r>
              <a:rPr lang="en-US" sz="1600" dirty="0" smtClean="0"/>
              <a:t>Desired</a:t>
            </a:r>
            <a:r>
              <a:rPr lang="en-US" sz="1600" baseline="0" dirty="0" smtClean="0"/>
              <a:t> End State is derived from Framing the Operational Environment (see chart JP 5-0  p. III-8) –which includes strategic guidance</a:t>
            </a:r>
          </a:p>
          <a:p>
            <a:pPr eaLnBrk="1" hangingPunct="1"/>
            <a:endParaRPr lang="en-US" sz="1600" baseline="0" dirty="0" smtClean="0"/>
          </a:p>
          <a:p>
            <a:pPr eaLnBrk="1" hangingPunct="1"/>
            <a:r>
              <a:rPr lang="en-US" sz="1600" baseline="0" dirty="0" smtClean="0"/>
              <a:t>Condition also = Termination criterion.  See “termination” slide w/definition.</a:t>
            </a:r>
            <a:endParaRPr lang="en-US" sz="1600" dirty="0" smtClean="0"/>
          </a:p>
        </p:txBody>
      </p:sp>
      <p:sp>
        <p:nvSpPr>
          <p:cNvPr id="25604" name="Slide Number Placeholder 3"/>
          <p:cNvSpPr>
            <a:spLocks noGrp="1"/>
          </p:cNvSpPr>
          <p:nvPr>
            <p:ph type="sldNum" sz="quarter" idx="5"/>
          </p:nvPr>
        </p:nvSpPr>
        <p:spPr>
          <a:noFill/>
        </p:spPr>
        <p:txBody>
          <a:bodyPr/>
          <a:lstStyle/>
          <a:p>
            <a:fld id="{E67A0482-FCD9-4CB8-9628-417BBDBE3F27}" type="slidenum">
              <a:rPr lang="en-US" smtClean="0"/>
              <a:pPr/>
              <a:t>45</a:t>
            </a:fld>
            <a:endParaRPr lang="en-US" smtClean="0"/>
          </a:p>
        </p:txBody>
      </p:sp>
    </p:spTree>
    <p:extLst>
      <p:ext uri="{BB962C8B-B14F-4D97-AF65-F5344CB8AC3E}">
        <p14:creationId xmlns:p14="http://schemas.microsoft.com/office/powerpoint/2010/main" val="1582641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p:txBody>
          <a:bodyPr/>
          <a:lstStyle/>
          <a:p>
            <a:pPr>
              <a:defRPr/>
            </a:pPr>
            <a:fld id="{390D8D7E-79AB-4777-8C10-6497F6C5DDAE}" type="slidenum">
              <a:rPr lang="en-US" smtClean="0">
                <a:solidFill>
                  <a:prstClr val="black"/>
                </a:solidFill>
              </a:rPr>
              <a:pPr>
                <a:defRPr/>
              </a:pPr>
              <a:t>46</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xfrm>
            <a:off x="1135063" y="692150"/>
            <a:ext cx="4619625" cy="3465513"/>
          </a:xfrm>
          <a:ln/>
        </p:spPr>
      </p:sp>
      <p:sp>
        <p:nvSpPr>
          <p:cNvPr id="38916" name="Rectangle 3"/>
          <p:cNvSpPr>
            <a:spLocks noGrp="1" noChangeArrowheads="1"/>
          </p:cNvSpPr>
          <p:nvPr>
            <p:ph type="body" idx="1"/>
          </p:nvPr>
        </p:nvSpPr>
        <p:spPr>
          <a:xfrm>
            <a:off x="299489" y="4387850"/>
            <a:ext cx="6207970" cy="4237038"/>
          </a:xfrm>
          <a:noFill/>
          <a:ln/>
        </p:spPr>
        <p:txBody>
          <a:bodyPr/>
          <a:lstStyle/>
          <a:p>
            <a:pPr eaLnBrk="1" hangingPunct="1">
              <a:buFontTx/>
              <a:buChar char="•"/>
            </a:pPr>
            <a:r>
              <a:rPr lang="en-US" sz="1600" dirty="0" smtClean="0"/>
              <a:t>  Clausewitz characterizes the COG as the “hub of from which an adversary (him or us) derives his power and that which he is fully dependent upon for success”.  </a:t>
            </a:r>
          </a:p>
          <a:p>
            <a:pPr eaLnBrk="1" hangingPunct="1">
              <a:buFontTx/>
              <a:buChar char="•"/>
            </a:pPr>
            <a:endParaRPr lang="en-US" sz="1600" dirty="0" smtClean="0"/>
          </a:p>
          <a:p>
            <a:pPr eaLnBrk="1" hangingPunct="1">
              <a:buFontTx/>
              <a:buChar char="•"/>
            </a:pPr>
            <a:r>
              <a:rPr lang="en-US" sz="1600" dirty="0" smtClean="0"/>
              <a:t>  JP 5-0 characterizes it as “ that source of power that provides moral or physical strength, freedom of action and the will to act.”</a:t>
            </a:r>
          </a:p>
          <a:p>
            <a:pPr eaLnBrk="1" hangingPunct="1">
              <a:buFontTx/>
              <a:buChar char="•"/>
            </a:pPr>
            <a:endParaRPr lang="en-US" sz="1600" dirty="0" smtClean="0"/>
          </a:p>
          <a:p>
            <a:pPr eaLnBrk="1" hangingPunct="1"/>
            <a:endParaRPr lang="en-US" sz="1600" dirty="0" smtClean="0"/>
          </a:p>
        </p:txBody>
      </p:sp>
    </p:spTree>
    <p:extLst>
      <p:ext uri="{BB962C8B-B14F-4D97-AF65-F5344CB8AC3E}">
        <p14:creationId xmlns:p14="http://schemas.microsoft.com/office/powerpoint/2010/main" val="41381025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Joint doctrine says COG is a product</a:t>
            </a:r>
            <a:r>
              <a:rPr lang="en-US" baseline="0" dirty="0" smtClean="0"/>
              <a:t> of Framing the Environment yet this chart from the same book (JP 5-0) shows it is linked to objectives—which are usually determined during or </a:t>
            </a:r>
            <a:r>
              <a:rPr lang="en-US" i="1" baseline="0" dirty="0" smtClean="0"/>
              <a:t>after</a:t>
            </a:r>
            <a:r>
              <a:rPr lang="en-US" baseline="0" dirty="0" smtClean="0"/>
              <a:t> Framing the Problem.  Understand this is a contradiction in the doctrine.  Identifying the COG(s) while Framing the Environment may taint your analysis/understanding of the problem.  Instead, framing the problem should better help identify the COG.  </a:t>
            </a:r>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47</a:t>
            </a:fld>
            <a:endParaRPr lang="en-US"/>
          </a:p>
        </p:txBody>
      </p:sp>
    </p:spTree>
    <p:extLst>
      <p:ext uri="{BB962C8B-B14F-4D97-AF65-F5344CB8AC3E}">
        <p14:creationId xmlns:p14="http://schemas.microsoft.com/office/powerpoint/2010/main" val="3790991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p>
            <a:pPr>
              <a:defRPr/>
            </a:pPr>
            <a:fld id="{F8A2AEB2-91BA-4A28-91C0-834383BC978D}" type="slidenum">
              <a:rPr lang="en-US" smtClean="0">
                <a:solidFill>
                  <a:prstClr val="black"/>
                </a:solidFill>
              </a:rPr>
              <a:pPr>
                <a:defRPr/>
              </a:pPr>
              <a:t>48</a:t>
            </a:fld>
            <a:endParaRPr lang="en-US" smtClean="0">
              <a:solidFill>
                <a:prstClr val="black"/>
              </a:solidFill>
            </a:endParaRPr>
          </a:p>
        </p:txBody>
      </p:sp>
      <p:sp>
        <p:nvSpPr>
          <p:cNvPr id="40963" name="Rectangle 2"/>
          <p:cNvSpPr>
            <a:spLocks noGrp="1" noRot="1" noChangeAspect="1" noChangeArrowheads="1" noTextEdit="1"/>
          </p:cNvSpPr>
          <p:nvPr>
            <p:ph type="sldImg"/>
          </p:nvPr>
        </p:nvSpPr>
        <p:spPr>
          <a:xfrm>
            <a:off x="1136650" y="692150"/>
            <a:ext cx="4619625" cy="3465513"/>
          </a:xfrm>
          <a:ln/>
        </p:spPr>
      </p:sp>
      <p:sp>
        <p:nvSpPr>
          <p:cNvPr id="40964" name="Rectangle 4"/>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398239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Use dry erase board and see how different the responses are between the </a:t>
            </a:r>
            <a:r>
              <a:rPr lang="en-US" dirty="0" err="1" smtClean="0"/>
              <a:t>CoGs</a:t>
            </a:r>
            <a:r>
              <a:rPr lang="en-US" dirty="0" smtClean="0"/>
              <a:t>, CCs, CRs, CVs for each problem/OBJ.</a:t>
            </a:r>
          </a:p>
          <a:p>
            <a:pPr eaLnBrk="1" hangingPunct="1">
              <a:spcBef>
                <a:spcPct val="0"/>
              </a:spcBef>
            </a:pPr>
            <a:endParaRPr lang="en-US" dirty="0" smtClean="0"/>
          </a:p>
          <a:p>
            <a:pPr eaLnBrk="1" hangingPunct="1">
              <a:spcBef>
                <a:spcPct val="0"/>
              </a:spcBef>
            </a:pPr>
            <a:r>
              <a:rPr lang="en-US" dirty="0" smtClean="0"/>
              <a:t>Possible COGs:</a:t>
            </a:r>
          </a:p>
          <a:p>
            <a:pPr eaLnBrk="1" hangingPunct="1">
              <a:spcBef>
                <a:spcPct val="0"/>
              </a:spcBef>
            </a:pPr>
            <a:r>
              <a:rPr lang="en-US" dirty="0" smtClean="0"/>
              <a:t>1</a:t>
            </a:r>
            <a:r>
              <a:rPr lang="en-US" baseline="30000" dirty="0" smtClean="0"/>
              <a:t>st</a:t>
            </a:r>
            <a:r>
              <a:rPr lang="en-US" baseline="0" dirty="0" smtClean="0"/>
              <a:t> problem:  Chinese </a:t>
            </a:r>
            <a:r>
              <a:rPr lang="en-US" i="1" baseline="0" dirty="0" smtClean="0"/>
              <a:t>will</a:t>
            </a:r>
            <a:r>
              <a:rPr lang="en-US" baseline="0" dirty="0" smtClean="0"/>
              <a:t> to invade.</a:t>
            </a:r>
          </a:p>
          <a:p>
            <a:pPr eaLnBrk="1" hangingPunct="1">
              <a:spcBef>
                <a:spcPct val="0"/>
              </a:spcBef>
            </a:pPr>
            <a:r>
              <a:rPr lang="en-US" baseline="0" dirty="0" smtClean="0"/>
              <a:t>2</a:t>
            </a:r>
            <a:r>
              <a:rPr lang="en-US" baseline="30000" dirty="0" smtClean="0"/>
              <a:t>nd</a:t>
            </a:r>
            <a:r>
              <a:rPr lang="en-US" baseline="0" dirty="0" smtClean="0"/>
              <a:t> problem:  Enemy forces on Taiwan.  CVs might be their Lines of Communication.  </a:t>
            </a:r>
          </a:p>
        </p:txBody>
      </p:sp>
      <p:sp>
        <p:nvSpPr>
          <p:cNvPr id="819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AD1AA9-0EA7-40BE-8F24-6FFFE432E466}"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2098151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p:txBody>
      </p:sp>
      <p:sp>
        <p:nvSpPr>
          <p:cNvPr id="4" name="Slide Number Placeholder 3"/>
          <p:cNvSpPr>
            <a:spLocks noGrp="1"/>
          </p:cNvSpPr>
          <p:nvPr>
            <p:ph type="sldNum" sz="quarter" idx="10"/>
          </p:nvPr>
        </p:nvSpPr>
        <p:spPr/>
        <p:txBody>
          <a:bodyPr/>
          <a:lstStyle/>
          <a:p>
            <a:fld id="{41E2ADFF-465E-4455-8BD9-52CCA0E7CB23}" type="slidenum">
              <a:rPr lang="en-US" smtClean="0"/>
              <a:pPr/>
              <a:t>5</a:t>
            </a:fld>
            <a:endParaRPr lang="en-US"/>
          </a:p>
        </p:txBody>
      </p:sp>
    </p:spTree>
    <p:extLst>
      <p:ext uri="{BB962C8B-B14F-4D97-AF65-F5344CB8AC3E}">
        <p14:creationId xmlns:p14="http://schemas.microsoft.com/office/powerpoint/2010/main" val="22063195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Discuss CCs,</a:t>
            </a:r>
            <a:r>
              <a:rPr lang="en-US" baseline="0" dirty="0" smtClean="0"/>
              <a:t> CRs and CVs </a:t>
            </a:r>
            <a:r>
              <a:rPr lang="en-US" dirty="0" smtClean="0"/>
              <a:t>and make the students come up with examples.  There are a varied number of arrows to highlight that a CC may have one or multiple CRs.  You will discuss this again</a:t>
            </a:r>
            <a:r>
              <a:rPr lang="en-US" baseline="0" dirty="0" smtClean="0"/>
              <a:t> in the third hour with the ISIS example.  </a:t>
            </a:r>
            <a:endParaRPr lang="en-US" dirty="0" smtClean="0"/>
          </a:p>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50</a:t>
            </a:fld>
            <a:endParaRPr lang="en-US"/>
          </a:p>
        </p:txBody>
      </p:sp>
    </p:spTree>
    <p:extLst>
      <p:ext uri="{BB962C8B-B14F-4D97-AF65-F5344CB8AC3E}">
        <p14:creationId xmlns:p14="http://schemas.microsoft.com/office/powerpoint/2010/main" val="36470714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51</a:t>
            </a:fld>
            <a:endParaRPr lang="en-US"/>
          </a:p>
        </p:txBody>
      </p:sp>
    </p:spTree>
    <p:extLst>
      <p:ext uri="{BB962C8B-B14F-4D97-AF65-F5344CB8AC3E}">
        <p14:creationId xmlns:p14="http://schemas.microsoft.com/office/powerpoint/2010/main" val="228378753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JRSOI:  Joint</a:t>
            </a:r>
            <a:r>
              <a:rPr lang="en-US" baseline="0" dirty="0" smtClean="0"/>
              <a:t> Staging Onward Moving and Integration</a:t>
            </a:r>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52</a:t>
            </a:fld>
            <a:endParaRPr lang="en-US"/>
          </a:p>
        </p:txBody>
      </p:sp>
    </p:spTree>
    <p:extLst>
      <p:ext uri="{BB962C8B-B14F-4D97-AF65-F5344CB8AC3E}">
        <p14:creationId xmlns:p14="http://schemas.microsoft.com/office/powerpoint/2010/main" val="22315394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53</a:t>
            </a:fld>
            <a:endParaRPr lang="en-US"/>
          </a:p>
        </p:txBody>
      </p:sp>
    </p:spTree>
    <p:extLst>
      <p:ext uri="{BB962C8B-B14F-4D97-AF65-F5344CB8AC3E}">
        <p14:creationId xmlns:p14="http://schemas.microsoft.com/office/powerpoint/2010/main" val="115260882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3350" y="930275"/>
            <a:ext cx="4013200" cy="3009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6960CC-F10B-4BAF-8D4B-1A8E35CD08A9}"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415626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55</a:t>
            </a:fld>
            <a:endParaRPr lang="en-US"/>
          </a:p>
        </p:txBody>
      </p:sp>
    </p:spTree>
    <p:extLst>
      <p:ext uri="{BB962C8B-B14F-4D97-AF65-F5344CB8AC3E}">
        <p14:creationId xmlns:p14="http://schemas.microsoft.com/office/powerpoint/2010/main" val="4657393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56</a:t>
            </a:fld>
            <a:endParaRPr lang="en-US"/>
          </a:p>
        </p:txBody>
      </p:sp>
    </p:spTree>
    <p:extLst>
      <p:ext uri="{BB962C8B-B14F-4D97-AF65-F5344CB8AC3E}">
        <p14:creationId xmlns:p14="http://schemas.microsoft.com/office/powerpoint/2010/main" val="187967815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57</a:t>
            </a:fld>
            <a:endParaRPr lang="en-US"/>
          </a:p>
        </p:txBody>
      </p:sp>
    </p:spTree>
    <p:extLst>
      <p:ext uri="{BB962C8B-B14F-4D97-AF65-F5344CB8AC3E}">
        <p14:creationId xmlns:p14="http://schemas.microsoft.com/office/powerpoint/2010/main" val="2958532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58</a:t>
            </a:fld>
            <a:endParaRPr lang="en-US"/>
          </a:p>
        </p:txBody>
      </p:sp>
    </p:spTree>
    <p:extLst>
      <p:ext uri="{BB962C8B-B14F-4D97-AF65-F5344CB8AC3E}">
        <p14:creationId xmlns:p14="http://schemas.microsoft.com/office/powerpoint/2010/main" val="12408335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59</a:t>
            </a:fld>
            <a:endParaRPr lang="en-US"/>
          </a:p>
        </p:txBody>
      </p:sp>
    </p:spTree>
    <p:extLst>
      <p:ext uri="{BB962C8B-B14F-4D97-AF65-F5344CB8AC3E}">
        <p14:creationId xmlns:p14="http://schemas.microsoft.com/office/powerpoint/2010/main" val="507386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normAutofit/>
          </a:bodyPr>
          <a:lstStyle/>
          <a:p>
            <a:pPr marL="0" indent="0">
              <a:buFontTx/>
              <a:buNone/>
            </a:pPr>
            <a:r>
              <a:rPr lang="en-US" dirty="0" smtClean="0">
                <a:latin typeface="Arial" pitchFamily="34" charset="0"/>
              </a:rPr>
              <a:t>VUCA – Volatile, Uncertain, Complex, Ambiguous</a:t>
            </a:r>
          </a:p>
        </p:txBody>
      </p:sp>
      <p:sp>
        <p:nvSpPr>
          <p:cNvPr id="28676" name="Slide Number Placeholder 3"/>
          <p:cNvSpPr>
            <a:spLocks noGrp="1"/>
          </p:cNvSpPr>
          <p:nvPr>
            <p:ph type="sldNum" sz="quarter" idx="5"/>
          </p:nvPr>
        </p:nvSpPr>
        <p:spPr>
          <a:noFill/>
        </p:spPr>
        <p:txBody>
          <a:bodyPr/>
          <a:lstStyle/>
          <a:p>
            <a:fld id="{C2AE89A2-DC85-4CDA-8185-720E7971F960}" type="slidenum">
              <a:rPr lang="en-US" smtClean="0">
                <a:latin typeface="Arial" pitchFamily="34" charset="0"/>
              </a:rPr>
              <a:pPr/>
              <a:t>6</a:t>
            </a:fld>
            <a:endParaRPr lang="en-US" smtClean="0">
              <a:latin typeface="Arial" pitchFamily="34" charset="0"/>
            </a:endParaRPr>
          </a:p>
        </p:txBody>
      </p:sp>
    </p:spTree>
    <p:extLst>
      <p:ext uri="{BB962C8B-B14F-4D97-AF65-F5344CB8AC3E}">
        <p14:creationId xmlns:p14="http://schemas.microsoft.com/office/powerpoint/2010/main" val="210989852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60</a:t>
            </a:fld>
            <a:endParaRPr lang="en-US"/>
          </a:p>
        </p:txBody>
      </p:sp>
    </p:spTree>
    <p:extLst>
      <p:ext uri="{BB962C8B-B14F-4D97-AF65-F5344CB8AC3E}">
        <p14:creationId xmlns:p14="http://schemas.microsoft.com/office/powerpoint/2010/main" val="42293823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61</a:t>
            </a:fld>
            <a:endParaRPr lang="en-US"/>
          </a:p>
        </p:txBody>
      </p:sp>
    </p:spTree>
    <p:extLst>
      <p:ext uri="{BB962C8B-B14F-4D97-AF65-F5344CB8AC3E}">
        <p14:creationId xmlns:p14="http://schemas.microsoft.com/office/powerpoint/2010/main" val="2550321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62</a:t>
            </a:fld>
            <a:endParaRPr lang="en-US"/>
          </a:p>
        </p:txBody>
      </p:sp>
    </p:spTree>
    <p:extLst>
      <p:ext uri="{BB962C8B-B14F-4D97-AF65-F5344CB8AC3E}">
        <p14:creationId xmlns:p14="http://schemas.microsoft.com/office/powerpoint/2010/main" val="145699812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63</a:t>
            </a:fld>
            <a:endParaRPr lang="en-US"/>
          </a:p>
        </p:txBody>
      </p:sp>
    </p:spTree>
    <p:extLst>
      <p:ext uri="{BB962C8B-B14F-4D97-AF65-F5344CB8AC3E}">
        <p14:creationId xmlns:p14="http://schemas.microsoft.com/office/powerpoint/2010/main" val="7717345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64</a:t>
            </a:fld>
            <a:endParaRPr lang="en-US"/>
          </a:p>
        </p:txBody>
      </p:sp>
    </p:spTree>
    <p:extLst>
      <p:ext uri="{BB962C8B-B14F-4D97-AF65-F5344CB8AC3E}">
        <p14:creationId xmlns:p14="http://schemas.microsoft.com/office/powerpoint/2010/main" val="38297960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65</a:t>
            </a:fld>
            <a:endParaRPr lang="en-US"/>
          </a:p>
        </p:txBody>
      </p:sp>
    </p:spTree>
    <p:extLst>
      <p:ext uri="{BB962C8B-B14F-4D97-AF65-F5344CB8AC3E}">
        <p14:creationId xmlns:p14="http://schemas.microsoft.com/office/powerpoint/2010/main" val="21802162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66</a:t>
            </a:fld>
            <a:endParaRPr lang="en-US"/>
          </a:p>
        </p:txBody>
      </p:sp>
    </p:spTree>
    <p:extLst>
      <p:ext uri="{BB962C8B-B14F-4D97-AF65-F5344CB8AC3E}">
        <p14:creationId xmlns:p14="http://schemas.microsoft.com/office/powerpoint/2010/main" val="40192275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b="1" i="1" kern="1200" baseline="0" dirty="0" smtClean="0">
                <a:solidFill>
                  <a:schemeClr val="tx1"/>
                </a:solidFill>
                <a:latin typeface="+mn-lt"/>
                <a:ea typeface="+mn-ea"/>
                <a:cs typeface="+mn-cs"/>
              </a:rPr>
              <a:t> (a) Simultaneity refers to the simultaneous application of military and </a:t>
            </a:r>
            <a:r>
              <a:rPr lang="en-US" sz="1200" b="1" kern="1200" baseline="0" dirty="0" smtClean="0">
                <a:solidFill>
                  <a:schemeClr val="tx1"/>
                </a:solidFill>
                <a:latin typeface="+mn-lt"/>
                <a:ea typeface="+mn-ea"/>
                <a:cs typeface="+mn-cs"/>
              </a:rPr>
              <a:t>nonmilitary power against the enemy’s key capabilities and sources of strength.  </a:t>
            </a:r>
            <a:r>
              <a:rPr lang="en-US" sz="1200" kern="1200" baseline="0" dirty="0" smtClean="0">
                <a:solidFill>
                  <a:schemeClr val="tx1"/>
                </a:solidFill>
                <a:latin typeface="+mn-lt"/>
                <a:ea typeface="+mn-ea"/>
                <a:cs typeface="+mn-cs"/>
              </a:rPr>
              <a:t>Simultaneity in joint force operations contributes directly to an enemy’s collapse by placing more demands on enemy forces and functions than can be handled. This does not mean that all elements of the joint force are employed with equal priority or that even all elements of the joint force will be employed. It refers specifically to the concept of attacking appropriate enemy forces and functions throughout the OA (across the physical domains and the information environment [which includes cyberspace]) in such a manner as to cause failure of their moral and physical cohesion.</a:t>
            </a:r>
          </a:p>
          <a:p>
            <a:r>
              <a:rPr lang="en-US" sz="1200" kern="1200" baseline="0" dirty="0" smtClean="0">
                <a:solidFill>
                  <a:schemeClr val="tx1"/>
                </a:solidFill>
                <a:latin typeface="+mn-lt"/>
                <a:ea typeface="+mn-ea"/>
                <a:cs typeface="+mn-cs"/>
              </a:rPr>
              <a:t>     (b) </a:t>
            </a:r>
            <a:r>
              <a:rPr lang="en-US" sz="1200" b="1" kern="1200" baseline="0" dirty="0" smtClean="0">
                <a:solidFill>
                  <a:schemeClr val="tx1"/>
                </a:solidFill>
                <a:latin typeface="+mn-lt"/>
                <a:ea typeface="+mn-ea"/>
                <a:cs typeface="+mn-cs"/>
              </a:rPr>
              <a:t>Simultaneity also refers to the concurrent conduct of operations at the tactical, operational, and strategic levels. Tactical commanders fight engagements and </a:t>
            </a:r>
            <a:r>
              <a:rPr lang="en-US" sz="1200" kern="1200" baseline="0" dirty="0" smtClean="0">
                <a:solidFill>
                  <a:schemeClr val="tx1"/>
                </a:solidFill>
                <a:latin typeface="+mn-lt"/>
                <a:ea typeface="+mn-ea"/>
                <a:cs typeface="+mn-cs"/>
              </a:rPr>
              <a:t>battles, understanding their relevance to the contingency plan. JFCs set the conditions for battles within a major operation or campaign to achieve military strategic and operational objectives. GCCs integrate theater strategy and operational art. At the same time, they remain acutely aware of the impact of tactical events. Because of the inherent interrelationships between the various levels of war, commanders cannot be concerned only with events at their respective echelon, but also must understand how their actions contribute to the military end state.</a:t>
            </a:r>
          </a:p>
          <a:p>
            <a:r>
              <a:rPr lang="en-US" sz="1200" kern="1200" baseline="0" dirty="0" smtClean="0">
                <a:solidFill>
                  <a:schemeClr val="tx1"/>
                </a:solidFill>
                <a:latin typeface="+mn-lt"/>
                <a:ea typeface="+mn-ea"/>
                <a:cs typeface="+mn-cs"/>
              </a:rPr>
              <a:t>     (c) The evolution of warfare and advances in technology have continuously expanded the depth of operations. US joint forces can rapidly maneuver over great distances and strike with precision. Joint force operations should be conducted across the full breadth and depth of the OA, creating competing and simultaneous demands on adversary commanders and resources. </a:t>
            </a:r>
            <a:r>
              <a:rPr lang="en-US" sz="1200" b="1" kern="1200" baseline="0" dirty="0" smtClean="0">
                <a:solidFill>
                  <a:schemeClr val="tx1"/>
                </a:solidFill>
                <a:latin typeface="+mn-lt"/>
                <a:ea typeface="+mn-ea"/>
                <a:cs typeface="+mn-cs"/>
              </a:rPr>
              <a:t>The concept of </a:t>
            </a:r>
            <a:r>
              <a:rPr lang="en-US" sz="1200" b="1" i="1" kern="1200" baseline="0" dirty="0" smtClean="0">
                <a:solidFill>
                  <a:schemeClr val="tx1"/>
                </a:solidFill>
                <a:latin typeface="+mn-lt"/>
                <a:ea typeface="+mn-ea"/>
                <a:cs typeface="+mn-cs"/>
              </a:rPr>
              <a:t>depth seeks to overwhelm the enemy  </a:t>
            </a:r>
            <a:r>
              <a:rPr lang="en-US" sz="1200" b="1" kern="1200" baseline="0" dirty="0" smtClean="0">
                <a:solidFill>
                  <a:schemeClr val="tx1"/>
                </a:solidFill>
                <a:latin typeface="+mn-lt"/>
                <a:ea typeface="+mn-ea"/>
                <a:cs typeface="+mn-cs"/>
              </a:rPr>
              <a:t>throughout the OA, creating competing and simultaneous demands on enemy commanders and resources and contributing to the enemy’s speedy defeat. Depth </a:t>
            </a:r>
            <a:r>
              <a:rPr lang="en-US" sz="1200" kern="1200" baseline="0" dirty="0" smtClean="0">
                <a:solidFill>
                  <a:schemeClr val="tx1"/>
                </a:solidFill>
                <a:latin typeface="+mn-lt"/>
                <a:ea typeface="+mn-ea"/>
                <a:cs typeface="+mn-cs"/>
              </a:rPr>
              <a:t>applies to time as well as geography. Operations extended in depth shape future conditions and can disrupt an opponent’s decision cycle. Strategic attack, interdiction, and some IO are examples of the applications of depth in joint operations. Operations in depth contribute to protection of the force by destroying adversary potential before its capabilities can be realized or employed.</a:t>
            </a:r>
          </a:p>
          <a:p>
            <a:r>
              <a:rPr lang="en-US" sz="1200" kern="1200" baseline="0" dirty="0" smtClean="0">
                <a:solidFill>
                  <a:schemeClr val="tx1"/>
                </a:solidFill>
                <a:latin typeface="+mn-lt"/>
                <a:ea typeface="+mn-ea"/>
                <a:cs typeface="+mn-cs"/>
              </a:rPr>
              <a:t>     (d) The joint force should conduct operations at a tempo and point in time that best exploits friendly capabilities and inhibits the adversary. </a:t>
            </a:r>
            <a:r>
              <a:rPr lang="en-US" sz="1200" b="1" kern="1200" baseline="0" dirty="0" smtClean="0">
                <a:solidFill>
                  <a:schemeClr val="tx1"/>
                </a:solidFill>
                <a:latin typeface="+mn-lt"/>
                <a:ea typeface="+mn-ea"/>
                <a:cs typeface="+mn-cs"/>
              </a:rPr>
              <a:t>With proper </a:t>
            </a:r>
            <a:r>
              <a:rPr lang="en-US" sz="1200" b="1" i="1" kern="1200" baseline="0" dirty="0" smtClean="0">
                <a:solidFill>
                  <a:schemeClr val="tx1"/>
                </a:solidFill>
                <a:latin typeface="+mn-lt"/>
                <a:ea typeface="+mn-ea"/>
                <a:cs typeface="+mn-cs"/>
              </a:rPr>
              <a:t>timing, JFCs can </a:t>
            </a:r>
            <a:r>
              <a:rPr lang="en-US" sz="1200" b="1" kern="1200" baseline="0" dirty="0" smtClean="0">
                <a:solidFill>
                  <a:schemeClr val="tx1"/>
                </a:solidFill>
                <a:latin typeface="+mn-lt"/>
                <a:ea typeface="+mn-ea"/>
                <a:cs typeface="+mn-cs"/>
              </a:rPr>
              <a:t>dominate the action, remain unpredictable, and operate beyond the adversary’s ability to react.</a:t>
            </a:r>
          </a:p>
          <a:p>
            <a:r>
              <a:rPr lang="en-US" sz="1200" kern="1200" baseline="0" dirty="0" smtClean="0">
                <a:solidFill>
                  <a:schemeClr val="tx1"/>
                </a:solidFill>
                <a:latin typeface="+mn-lt"/>
                <a:ea typeface="+mn-ea"/>
                <a:cs typeface="+mn-cs"/>
              </a:rPr>
              <a:t>     (e) The </a:t>
            </a:r>
            <a:r>
              <a:rPr lang="en-US" sz="1200" b="1" i="1" kern="1200" baseline="0" dirty="0" smtClean="0">
                <a:solidFill>
                  <a:schemeClr val="tx1"/>
                </a:solidFill>
                <a:latin typeface="+mn-lt"/>
                <a:ea typeface="+mn-ea"/>
                <a:cs typeface="+mn-cs"/>
              </a:rPr>
              <a:t>tempo of warfare has increased over time as technological </a:t>
            </a:r>
            <a:r>
              <a:rPr lang="en-US" sz="1200" kern="1200" baseline="0" dirty="0" smtClean="0">
                <a:solidFill>
                  <a:schemeClr val="tx1"/>
                </a:solidFill>
                <a:latin typeface="+mn-lt"/>
                <a:ea typeface="+mn-ea"/>
                <a:cs typeface="+mn-cs"/>
              </a:rPr>
              <a:t>advancements and innovative doctrines have been applied to military requirements. While in many situations JFCs may elect to maintain an operational tempo that stretches the capabilities of both friendly and adversary forces, on other occasions JFCs may elect to conduct operations at a reduced pace. During selected phases of a campaign, JFCs could reduce the pace of operations, frustrating adversary commanders while buying time to build a decisive force or tend to other priorities in the OA such as relief to displaced persons. During other phases, JFCs could conduct high-tempo operations designed specifically to overwhelm adversary defensive capabilities. Assuring strategic mobility preserves the JFC’s ability to control tempo by allowing freedom of theater access.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(2) Several tools are available to planners to assist with arranging operations.  Phases, branches and sequels, operational pauses, and the development of a TPFDD all improve the ability of the planner to arrange, manage, and execute complex operations.</a:t>
            </a:r>
            <a:r>
              <a:rPr lang="en-US" sz="1200" b="1" kern="1200" baseline="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     </a:t>
            </a:r>
          </a:p>
          <a:p>
            <a:r>
              <a:rPr lang="en-US" sz="1200" b="1" kern="1200" baseline="0" dirty="0" smtClean="0">
                <a:solidFill>
                  <a:schemeClr val="tx1"/>
                </a:solidFill>
                <a:latin typeface="+mn-lt"/>
                <a:ea typeface="+mn-ea"/>
                <a:cs typeface="+mn-cs"/>
              </a:rPr>
              <a:t>	(a)Phases. Phasing is a way to view and conduct a complex joint operation in </a:t>
            </a:r>
            <a:r>
              <a:rPr lang="en-US" sz="1200" kern="1200" baseline="0" dirty="0" smtClean="0">
                <a:solidFill>
                  <a:schemeClr val="tx1"/>
                </a:solidFill>
                <a:latin typeface="+mn-lt"/>
                <a:ea typeface="+mn-ea"/>
                <a:cs typeface="+mn-cs"/>
              </a:rPr>
              <a:t>manageable parts. The main purpose of phasing is to integrate and synchronize related activities, thereby enhancing flexibility and unity of effort during execution. Reaching the end state often requires arranging a major operation or campaign in several phases. Phases in a contingency plan are sequential, but during execution there will often be some simultaneous and overlapping execution of the activities within the phases. In a campaign, each phase can represent a single major operation, while in a major operation a phase normally consists of several subordinate operations or a series of related activities. See</a:t>
            </a:r>
          </a:p>
          <a:p>
            <a:r>
              <a:rPr lang="en-US" sz="1200" kern="1200" baseline="0" dirty="0" smtClean="0">
                <a:solidFill>
                  <a:schemeClr val="tx1"/>
                </a:solidFill>
                <a:latin typeface="+mn-lt"/>
                <a:ea typeface="+mn-ea"/>
                <a:cs typeface="+mn-cs"/>
              </a:rPr>
              <a:t>Section C, “Phasing,” for a more detailed discussion.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	(b) </a:t>
            </a:r>
            <a:r>
              <a:rPr lang="en-US" sz="1200" b="1" kern="1200" baseline="0" dirty="0" smtClean="0">
                <a:solidFill>
                  <a:schemeClr val="tx1"/>
                </a:solidFill>
                <a:latin typeface="+mn-lt"/>
                <a:ea typeface="+mn-ea"/>
                <a:cs typeface="+mn-cs"/>
              </a:rPr>
              <a:t>Branches and Sequels. Many contingency plans require adjustment </a:t>
            </a:r>
            <a:r>
              <a:rPr lang="en-US" sz="1200" kern="1200" baseline="0" dirty="0" smtClean="0">
                <a:solidFill>
                  <a:schemeClr val="tx1"/>
                </a:solidFill>
                <a:latin typeface="+mn-lt"/>
                <a:ea typeface="+mn-ea"/>
                <a:cs typeface="+mn-cs"/>
              </a:rPr>
              <a:t>beyond the initial stages of the operation. Consequently, JFCs build flexibility into their plans by developing branches and sequels to preserve freedom of action in rapidly changing conditions. They are primarily used for changing deployments or direction of movement and accepting or declining combat. Branches and sequels directly relate to the phasing construct. </a:t>
            </a:r>
          </a:p>
          <a:p>
            <a:r>
              <a:rPr lang="en-US" sz="1200" kern="1200" baseline="0" dirty="0" smtClean="0">
                <a:solidFill>
                  <a:schemeClr val="tx1"/>
                </a:solidFill>
                <a:latin typeface="+mn-lt"/>
                <a:ea typeface="+mn-ea"/>
                <a:cs typeface="+mn-cs"/>
              </a:rPr>
              <a:t>		1. </a:t>
            </a:r>
            <a:r>
              <a:rPr lang="en-US" sz="1200" b="1" i="1" kern="1200" baseline="0" dirty="0" smtClean="0">
                <a:solidFill>
                  <a:schemeClr val="tx1"/>
                </a:solidFill>
                <a:latin typeface="+mn-lt"/>
                <a:ea typeface="+mn-ea"/>
                <a:cs typeface="+mn-cs"/>
              </a:rPr>
              <a:t>Branches provide a range of options often built into the basic plan.  </a:t>
            </a:r>
            <a:r>
              <a:rPr lang="en-US" sz="1200" kern="1200" baseline="0" dirty="0" smtClean="0">
                <a:solidFill>
                  <a:schemeClr val="tx1"/>
                </a:solidFill>
                <a:latin typeface="+mn-lt"/>
                <a:ea typeface="+mn-ea"/>
                <a:cs typeface="+mn-cs"/>
              </a:rPr>
              <a:t>Branches add flexibility to plans by anticipating situations that could alter the basic plan. Such situations could be a result of adversary action, availability of friendly capabilities or resources, or even a change in the weather or season within the OA.</a:t>
            </a:r>
          </a:p>
          <a:p>
            <a:r>
              <a:rPr lang="en-US" sz="1200" kern="1200" baseline="0" dirty="0" smtClean="0">
                <a:solidFill>
                  <a:schemeClr val="tx1"/>
                </a:solidFill>
                <a:latin typeface="+mn-lt"/>
                <a:ea typeface="+mn-ea"/>
                <a:cs typeface="+mn-cs"/>
              </a:rPr>
              <a:t>		2. </a:t>
            </a:r>
            <a:r>
              <a:rPr lang="en-US" sz="1200" b="1" i="1" kern="1200" baseline="0" dirty="0" smtClean="0">
                <a:solidFill>
                  <a:schemeClr val="tx1"/>
                </a:solidFill>
                <a:latin typeface="+mn-lt"/>
                <a:ea typeface="+mn-ea"/>
                <a:cs typeface="+mn-cs"/>
              </a:rPr>
              <a:t>Sequels anticipate and plan for subsequent operations based on the </a:t>
            </a:r>
            <a:r>
              <a:rPr lang="en-US" sz="1200" b="1" kern="1200" baseline="0" dirty="0" smtClean="0">
                <a:solidFill>
                  <a:schemeClr val="tx1"/>
                </a:solidFill>
                <a:latin typeface="+mn-lt"/>
                <a:ea typeface="+mn-ea"/>
                <a:cs typeface="+mn-cs"/>
              </a:rPr>
              <a:t>possible outcomes of the current operation—victory, defeat, or stalemate. For every </a:t>
            </a:r>
            <a:r>
              <a:rPr lang="en-US" sz="1200" kern="1200" baseline="0" dirty="0" smtClean="0">
                <a:solidFill>
                  <a:schemeClr val="tx1"/>
                </a:solidFill>
                <a:latin typeface="+mn-lt"/>
                <a:ea typeface="+mn-ea"/>
                <a:cs typeface="+mn-cs"/>
              </a:rPr>
              <a:t>action or major operation that does not accomplish a strategic or operational objective, there should be a sequel for each possible outcome, such as win, lose, draw, or win big.</a:t>
            </a:r>
            <a:endParaRPr lang="en-US" dirty="0"/>
          </a:p>
        </p:txBody>
      </p:sp>
      <p:sp>
        <p:nvSpPr>
          <p:cNvPr id="4" name="Slide Number Placeholder 3"/>
          <p:cNvSpPr>
            <a:spLocks noGrp="1"/>
          </p:cNvSpPr>
          <p:nvPr>
            <p:ph type="sldNum" sz="quarter" idx="10"/>
          </p:nvPr>
        </p:nvSpPr>
        <p:spPr/>
        <p:txBody>
          <a:bodyPr/>
          <a:lstStyle/>
          <a:p>
            <a:fld id="{00F1B121-B2AA-47B8-B22A-CF7AB687C108}" type="slidenum">
              <a:rPr lang="en-US" smtClean="0"/>
              <a:pPr/>
              <a:t>67</a:t>
            </a:fld>
            <a:endParaRPr lang="en-US"/>
          </a:p>
        </p:txBody>
      </p:sp>
    </p:spTree>
    <p:extLst>
      <p:ext uri="{BB962C8B-B14F-4D97-AF65-F5344CB8AC3E}">
        <p14:creationId xmlns:p14="http://schemas.microsoft.com/office/powerpoint/2010/main" val="386348590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F1B121-B2AA-47B8-B22A-CF7AB687C108}" type="slidenum">
              <a:rPr lang="en-US" smtClean="0"/>
              <a:pPr/>
              <a:t>68</a:t>
            </a:fld>
            <a:endParaRPr lang="en-US"/>
          </a:p>
        </p:txBody>
      </p:sp>
    </p:spTree>
    <p:extLst>
      <p:ext uri="{BB962C8B-B14F-4D97-AF65-F5344CB8AC3E}">
        <p14:creationId xmlns:p14="http://schemas.microsoft.com/office/powerpoint/2010/main" val="2487621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b="1" baseline="0" dirty="0" smtClean="0"/>
              <a:t>Background:  </a:t>
            </a:r>
            <a:r>
              <a:rPr lang="en-US" dirty="0" err="1" smtClean="0"/>
              <a:t>Rittel</a:t>
            </a:r>
            <a:r>
              <a:rPr lang="en-US" dirty="0" smtClean="0"/>
              <a:t> and Webber coined the term in the context of problems of social policy, an arena in which a purely scientific-rational approach cannot be applied because of the lack of a clear problem definition and differing perspectives of stakeholders.</a:t>
            </a:r>
            <a:r>
              <a:rPr lang="en-US" baseline="30000" dirty="0" smtClean="0">
                <a:hlinkClick r:id="rId3"/>
              </a:rPr>
              <a:t>[7]</a:t>
            </a:r>
            <a:r>
              <a:rPr lang="en-US" dirty="0" smtClean="0"/>
              <a:t> In their words, </a:t>
            </a:r>
            <a:r>
              <a:rPr lang="en-US" b="0" i="0" dirty="0" smtClean="0"/>
              <a:t>"The search for scientific bases for confronting problems of social policy is bound to fail because of the nature of these problems...Policy problems cannot be definitively described. Moreover, in a pluralistic society there is nothing like the indisputable public good; there is no objective definition of equity; policies that respond to social problems cannot be meaningfully correct or false; and it makes no sense to talk about 'optimal solutions' to these problems...Even worse, there are no solutions in the sense of definitive answers.“  </a:t>
            </a:r>
            <a:r>
              <a:rPr lang="en-US" dirty="0" err="1" smtClean="0"/>
              <a:t>Rittel</a:t>
            </a:r>
            <a:r>
              <a:rPr lang="en-US" dirty="0" smtClean="0"/>
              <a:t> and Webber's (1973) formulation of wicked problems specifies ten characteristics, perhaps best considered in the context of social policy planning. </a:t>
            </a:r>
          </a:p>
          <a:p>
            <a:pPr marL="171450" indent="-171450">
              <a:buFontTx/>
              <a:buChar char="-"/>
            </a:pPr>
            <a:endParaRPr lang="en-US" b="0" i="0" dirty="0" smtClean="0"/>
          </a:p>
          <a:p>
            <a:pPr>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NEXT SLIDE:  Complexity—the reason for design.    </a:t>
            </a:r>
            <a:endParaRPr lang="en-US" dirty="0" smtClean="0"/>
          </a:p>
          <a:p>
            <a:pPr>
              <a:defRPr/>
            </a:pPr>
            <a:endParaRPr lang="en-US" dirty="0" smtClean="0"/>
          </a:p>
        </p:txBody>
      </p:sp>
      <p:sp>
        <p:nvSpPr>
          <p:cNvPr id="40964" name="Slide Number Placeholder 3"/>
          <p:cNvSpPr>
            <a:spLocks noGrp="1"/>
          </p:cNvSpPr>
          <p:nvPr>
            <p:ph type="sldNum" sz="quarter" idx="5"/>
          </p:nvPr>
        </p:nvSpPr>
        <p:spPr>
          <a:noFill/>
        </p:spPr>
        <p:txBody>
          <a:bodyPr/>
          <a:lstStyle/>
          <a:p>
            <a:fld id="{E46B8F6F-40CA-46A5-812A-182783494C10}" type="slidenum">
              <a:rPr lang="en-US" smtClean="0"/>
              <a:pPr/>
              <a:t>7</a:t>
            </a:fld>
            <a:endParaRPr lang="en-US" smtClean="0"/>
          </a:p>
        </p:txBody>
      </p:sp>
    </p:spTree>
    <p:extLst>
      <p:ext uri="{BB962C8B-B14F-4D97-AF65-F5344CB8AC3E}">
        <p14:creationId xmlns:p14="http://schemas.microsoft.com/office/powerpoint/2010/main" val="1861944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u="none" baseline="0" dirty="0" smtClean="0">
              <a:latin typeface="Arial" pitchFamily="34" charset="0"/>
            </a:endParaRPr>
          </a:p>
          <a:p>
            <a:pPr marR="0" algn="l" defTabSz="914400" rtl="0" eaLnBrk="1" fontAlgn="auto" latinLnBrk="0" hangingPunct="1">
              <a:lnSpc>
                <a:spcPct val="100000"/>
              </a:lnSpc>
              <a:spcBef>
                <a:spcPts val="0"/>
              </a:spcBef>
              <a:spcAft>
                <a:spcPts val="0"/>
              </a:spcAft>
              <a:buClrTx/>
              <a:buSzTx/>
              <a:tabLst/>
              <a:defRPr/>
            </a:pPr>
            <a:endParaRPr lang="en-US" b="0" u="none" dirty="0" smtClean="0">
              <a:latin typeface="Arial" pitchFamily="34" charset="0"/>
            </a:endParaRPr>
          </a:p>
        </p:txBody>
      </p:sp>
      <p:sp>
        <p:nvSpPr>
          <p:cNvPr id="28676" name="Slide Number Placeholder 3"/>
          <p:cNvSpPr>
            <a:spLocks noGrp="1"/>
          </p:cNvSpPr>
          <p:nvPr>
            <p:ph type="sldNum" sz="quarter" idx="5"/>
          </p:nvPr>
        </p:nvSpPr>
        <p:spPr>
          <a:noFill/>
        </p:spPr>
        <p:txBody>
          <a:bodyPr/>
          <a:lstStyle/>
          <a:p>
            <a:fld id="{C2AE89A2-DC85-4CDA-8185-720E7971F960}" type="slidenum">
              <a:rPr lang="en-US" smtClean="0">
                <a:latin typeface="Arial" pitchFamily="34" charset="0"/>
              </a:rPr>
              <a:pPr/>
              <a:t>8</a:t>
            </a:fld>
            <a:endParaRPr lang="en-US" smtClean="0">
              <a:latin typeface="Arial" pitchFamily="34" charset="0"/>
            </a:endParaRPr>
          </a:p>
        </p:txBody>
      </p:sp>
    </p:spTree>
    <p:extLst>
      <p:ext uri="{BB962C8B-B14F-4D97-AF65-F5344CB8AC3E}">
        <p14:creationId xmlns:p14="http://schemas.microsoft.com/office/powerpoint/2010/main" val="243837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endParaRPr lang="en-US" smtClean="0">
              <a:latin typeface="Arial" pitchFamily="34" charset="0"/>
            </a:endParaRPr>
          </a:p>
        </p:txBody>
      </p:sp>
      <p:sp>
        <p:nvSpPr>
          <p:cNvPr id="29700" name="Slide Number Placeholder 3"/>
          <p:cNvSpPr>
            <a:spLocks noGrp="1"/>
          </p:cNvSpPr>
          <p:nvPr>
            <p:ph type="sldNum" sz="quarter" idx="5"/>
          </p:nvPr>
        </p:nvSpPr>
        <p:spPr>
          <a:noFill/>
        </p:spPr>
        <p:txBody>
          <a:bodyPr/>
          <a:lstStyle/>
          <a:p>
            <a:fld id="{0E818932-B5F4-49E7-AA6C-C2C8BBC61334}" type="slidenum">
              <a:rPr lang="en-US" smtClean="0">
                <a:latin typeface="Arial" pitchFamily="34" charset="0"/>
              </a:rPr>
              <a:pPr/>
              <a:t>9</a:t>
            </a:fld>
            <a:endParaRPr lang="en-US" smtClean="0">
              <a:latin typeface="Arial" pitchFamily="34" charset="0"/>
            </a:endParaRPr>
          </a:p>
        </p:txBody>
      </p:sp>
    </p:spTree>
    <p:extLst>
      <p:ext uri="{BB962C8B-B14F-4D97-AF65-F5344CB8AC3E}">
        <p14:creationId xmlns:p14="http://schemas.microsoft.com/office/powerpoint/2010/main" val="158550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CA613-C7DD-425D-8719-4EDC5C90984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CA613-C7DD-425D-8719-4EDC5C90984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3CA613-C7DD-425D-8719-4EDC5C90984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3CA613-C7DD-425D-8719-4EDC5C909845}" type="datetimeFigureOut">
              <a:rPr lang="en-US" smtClean="0"/>
              <a:pPr/>
              <a:t>10/5/15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3CA613-C7DD-425D-8719-4EDC5C90984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3CA613-C7DD-425D-8719-4EDC5C909845}" type="datetimeFigureOut">
              <a:rPr lang="en-US" smtClean="0"/>
              <a:pPr/>
              <a:t>10/5/15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CA613-C7DD-425D-8719-4EDC5C909845}" type="datetimeFigureOut">
              <a:rPr lang="en-US" smtClean="0"/>
              <a:pPr/>
              <a:t>10/5/15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3CA613-C7DD-425D-8719-4EDC5C909845}" type="datetimeFigureOut">
              <a:rPr lang="en-US" smtClean="0"/>
              <a:pPr/>
              <a:t>10/5/15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CA613-C7DD-425D-8719-4EDC5C90984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3CA613-C7DD-425D-8719-4EDC5C909845}" type="datetimeFigureOut">
              <a:rPr lang="en-US" smtClean="0"/>
              <a:pPr/>
              <a:t>10/5/15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5C2514-261F-45DF-AB7D-CE37E56930D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3CA613-C7DD-425D-8719-4EDC5C909845}" type="datetimeFigureOut">
              <a:rPr lang="en-US" smtClean="0"/>
              <a:pPr/>
              <a:t>10/5/15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C2514-261F-45DF-AB7D-CE37E56930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8.wmf"/><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image" Target="../media/image2.jpeg"/><Relationship Id="rId5" Type="http://schemas.openxmlformats.org/officeDocument/2006/relationships/oleObject" Target="../embeddings/oleObject1.bin"/><Relationship Id="rId6" Type="http://schemas.openxmlformats.org/officeDocument/2006/relationships/package" Target="../embeddings/Microsoft_PowerPoint_Slide11.sldx"/><Relationship Id="rId7"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slide" Target="slide45.xml"/><Relationship Id="rId4" Type="http://schemas.openxmlformats.org/officeDocument/2006/relationships/slide" Target="slide3.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7.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2.bin"/><Relationship Id="rId5" Type="http://schemas.openxmlformats.org/officeDocument/2006/relationships/package" Target="../embeddings/Microsoft_PowerPoint_Slide22.sldx"/><Relationship Id="rId6" Type="http://schemas.openxmlformats.org/officeDocument/2006/relationships/image" Target="../media/image28.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2.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2.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 Id="rId3" Type="http://schemas.openxmlformats.org/officeDocument/2006/relationships/image" Target="../media/image2.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 Id="rId3" Type="http://schemas.openxmlformats.org/officeDocument/2006/relationships/image" Target="../media/image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 Id="rId3" Type="http://schemas.openxmlformats.org/officeDocument/2006/relationships/image" Target="../media/image2.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2.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2.jpeg"/></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1.png"/><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2.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5.xml"/><Relationship Id="rId3" Type="http://schemas.openxmlformats.org/officeDocument/2006/relationships/image" Target="../media/image2.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2.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aes-humanities8.wikispaces.com/file/view/WWI-2ID-General-Staff.jpg/32644309/WWI-2ID-General-Staff.jpg"/>
          <p:cNvPicPr>
            <a:picLocks noChangeAspect="1" noChangeArrowheads="1"/>
          </p:cNvPicPr>
          <p:nvPr/>
        </p:nvPicPr>
        <p:blipFill>
          <a:blip r:embed="rId3" cstate="print"/>
          <a:srcRect/>
          <a:stretch>
            <a:fillRect/>
          </a:stretch>
        </p:blipFill>
        <p:spPr bwMode="auto">
          <a:xfrm>
            <a:off x="-1" y="-25972"/>
            <a:ext cx="9144001" cy="6883972"/>
          </a:xfrm>
          <a:prstGeom prst="rect">
            <a:avLst/>
          </a:prstGeom>
          <a:noFill/>
        </p:spPr>
      </p:pic>
      <p:sp>
        <p:nvSpPr>
          <p:cNvPr id="7" name="Rectangle 6"/>
          <p:cNvSpPr/>
          <p:nvPr/>
        </p:nvSpPr>
        <p:spPr>
          <a:xfrm>
            <a:off x="152400" y="1101090"/>
            <a:ext cx="8991600" cy="1323439"/>
          </a:xfrm>
          <a:prstGeom prst="rect">
            <a:avLst/>
          </a:prstGeom>
        </p:spPr>
        <p:txBody>
          <a:bodyPr wrap="square">
            <a:spAutoFit/>
          </a:bodyPr>
          <a:lstStyle/>
          <a:p>
            <a:pPr algn="ct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Formulating Strategy</a:t>
            </a:r>
            <a:r>
              <a:rPr lang="en-US" sz="40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t/>
            </a:r>
            <a:br>
              <a:rPr lang="en-US" sz="4000" b="1" dirty="0" smtClean="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rPr>
            </a:br>
            <a:endParaRPr lang="en-US" sz="4000" b="1" dirty="0">
              <a:solidFill>
                <a:schemeClr val="bg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8434" name="Rectangle 2"/>
          <p:cNvSpPr>
            <a:spLocks noGrp="1" noChangeArrowheads="1"/>
          </p:cNvSpPr>
          <p:nvPr>
            <p:ph type="body" idx="1"/>
          </p:nvPr>
        </p:nvSpPr>
        <p:spPr>
          <a:xfrm>
            <a:off x="685800" y="1676400"/>
            <a:ext cx="8229600" cy="4953000"/>
          </a:xfrm>
        </p:spPr>
        <p:txBody>
          <a:bodyPr/>
          <a:lstStyle/>
          <a:p>
            <a:pPr eaLnBrk="1" hangingPunct="1">
              <a:lnSpc>
                <a:spcPct val="80000"/>
              </a:lnSpc>
            </a:pPr>
            <a:r>
              <a:rPr lang="en-US" sz="2400" dirty="0" smtClean="0"/>
              <a:t>It is an </a:t>
            </a:r>
            <a:r>
              <a:rPr lang="en-US" sz="2400" i="1" dirty="0" smtClean="0">
                <a:solidFill>
                  <a:srgbClr val="FF0000"/>
                </a:solidFill>
              </a:rPr>
              <a:t>approach to planning</a:t>
            </a:r>
            <a:r>
              <a:rPr lang="en-US" sz="2400" dirty="0" smtClean="0"/>
              <a:t>, not a fundamentally new method of </a:t>
            </a:r>
            <a:r>
              <a:rPr lang="en-US" sz="2400" dirty="0" err="1" smtClean="0"/>
              <a:t>warfighting</a:t>
            </a:r>
            <a:r>
              <a:rPr lang="en-US" sz="2400" dirty="0" smtClean="0"/>
              <a:t>.</a:t>
            </a:r>
          </a:p>
          <a:p>
            <a:pPr eaLnBrk="1" hangingPunct="1">
              <a:lnSpc>
                <a:spcPct val="80000"/>
              </a:lnSpc>
            </a:pPr>
            <a:endParaRPr lang="en-US" sz="2400" dirty="0" smtClean="0"/>
          </a:p>
          <a:p>
            <a:pPr eaLnBrk="1" hangingPunct="1">
              <a:lnSpc>
                <a:spcPct val="80000"/>
              </a:lnSpc>
            </a:pPr>
            <a:r>
              <a:rPr lang="en-US" sz="2400" dirty="0" smtClean="0"/>
              <a:t>It </a:t>
            </a:r>
            <a:r>
              <a:rPr lang="en-US" sz="2400" i="1" dirty="0" smtClean="0">
                <a:solidFill>
                  <a:srgbClr val="FF0000"/>
                </a:solidFill>
              </a:rPr>
              <a:t>supplements</a:t>
            </a:r>
            <a:r>
              <a:rPr lang="en-US" sz="2400" dirty="0" smtClean="0"/>
              <a:t>, rather than supplants, established planning processes (like JOPP and MDMP) (</a:t>
            </a:r>
            <a:r>
              <a:rPr lang="en-US" sz="2400" dirty="0" smtClean="0">
                <a:solidFill>
                  <a:srgbClr val="7030A0"/>
                </a:solidFill>
              </a:rPr>
              <a:t>what are your established planning processes</a:t>
            </a:r>
            <a:r>
              <a:rPr lang="en-US" sz="2400" dirty="0" smtClean="0"/>
              <a:t>?)</a:t>
            </a:r>
            <a:r>
              <a:rPr lang="en-US" sz="2400" i="1" dirty="0" smtClean="0"/>
              <a:t>.</a:t>
            </a:r>
          </a:p>
          <a:p>
            <a:pPr eaLnBrk="1" hangingPunct="1">
              <a:lnSpc>
                <a:spcPct val="80000"/>
              </a:lnSpc>
            </a:pPr>
            <a:endParaRPr lang="en-US" sz="2400" i="1" dirty="0" smtClean="0"/>
          </a:p>
          <a:p>
            <a:pPr eaLnBrk="1" hangingPunct="1">
              <a:lnSpc>
                <a:spcPct val="80000"/>
              </a:lnSpc>
            </a:pPr>
            <a:r>
              <a:rPr lang="en-US" sz="2400" dirty="0" smtClean="0"/>
              <a:t>It tends to use </a:t>
            </a:r>
            <a:r>
              <a:rPr lang="en-US" sz="2400" i="1" dirty="0" smtClean="0">
                <a:solidFill>
                  <a:srgbClr val="FF0000"/>
                </a:solidFill>
              </a:rPr>
              <a:t>systems-oriented</a:t>
            </a:r>
            <a:r>
              <a:rPr lang="en-US" sz="2400" i="1" dirty="0" smtClean="0"/>
              <a:t>,</a:t>
            </a:r>
            <a:r>
              <a:rPr lang="en-US" sz="2400" i="1" dirty="0" smtClean="0">
                <a:solidFill>
                  <a:srgbClr val="99CCFF"/>
                </a:solidFill>
              </a:rPr>
              <a:t> </a:t>
            </a:r>
            <a:r>
              <a:rPr lang="en-US" sz="2400" dirty="0" smtClean="0"/>
              <a:t>conceptual, but logical lines of operations for operational design.</a:t>
            </a:r>
          </a:p>
          <a:p>
            <a:pPr eaLnBrk="1" hangingPunct="1">
              <a:lnSpc>
                <a:spcPct val="80000"/>
              </a:lnSpc>
            </a:pPr>
            <a:endParaRPr lang="en-US" sz="2400" dirty="0" smtClean="0"/>
          </a:p>
          <a:p>
            <a:pPr eaLnBrk="1" hangingPunct="1">
              <a:lnSpc>
                <a:spcPct val="80000"/>
              </a:lnSpc>
            </a:pPr>
            <a:r>
              <a:rPr lang="en-US" sz="2400" dirty="0" smtClean="0"/>
              <a:t>It has </a:t>
            </a:r>
            <a:r>
              <a:rPr lang="en-US" sz="2400" dirty="0" smtClean="0">
                <a:solidFill>
                  <a:srgbClr val="FF0000"/>
                </a:solidFill>
              </a:rPr>
              <a:t>most</a:t>
            </a:r>
            <a:r>
              <a:rPr lang="en-US" sz="2400" dirty="0" smtClean="0"/>
              <a:t> applicability for planning at the strategic and operational levels.</a:t>
            </a:r>
          </a:p>
          <a:p>
            <a:pPr eaLnBrk="1" hangingPunct="1">
              <a:lnSpc>
                <a:spcPct val="80000"/>
              </a:lnSpc>
            </a:pPr>
            <a:endParaRPr lang="en-US" sz="2400" dirty="0" smtClean="0"/>
          </a:p>
        </p:txBody>
      </p:sp>
      <p:sp>
        <p:nvSpPr>
          <p:cNvPr id="18435" name="Rectangle 3"/>
          <p:cNvSpPr>
            <a:spLocks noGrp="1" noChangeArrowheads="1"/>
          </p:cNvSpPr>
          <p:nvPr>
            <p:ph type="title"/>
          </p:nvPr>
        </p:nvSpPr>
        <p:spPr>
          <a:xfrm>
            <a:off x="990600" y="228600"/>
            <a:ext cx="7467600" cy="1143000"/>
          </a:xfrm>
        </p:spPr>
        <p:txBody>
          <a:bodyPr/>
          <a:lstStyle/>
          <a:p>
            <a:pPr eaLnBrk="1" hangingPunct="1"/>
            <a:r>
              <a:rPr lang="en-US" sz="3600" smtClean="0"/>
              <a:t>What does Design do?</a:t>
            </a:r>
          </a:p>
        </p:txBody>
      </p:sp>
    </p:spTree>
    <p:extLst>
      <p:ext uri="{BB962C8B-B14F-4D97-AF65-F5344CB8AC3E}">
        <p14:creationId xmlns:p14="http://schemas.microsoft.com/office/powerpoint/2010/main" val="19957543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2" name="Title 1"/>
          <p:cNvSpPr>
            <a:spLocks noGrp="1"/>
          </p:cNvSpPr>
          <p:nvPr>
            <p:ph type="title"/>
          </p:nvPr>
        </p:nvSpPr>
        <p:spPr>
          <a:xfrm>
            <a:off x="304800" y="122237"/>
            <a:ext cx="8510588" cy="1325563"/>
          </a:xfrm>
        </p:spPr>
        <p:txBody>
          <a:bodyPr/>
          <a:lstStyle/>
          <a:p>
            <a:pPr>
              <a:defRPr/>
            </a:pPr>
            <a:r>
              <a:rPr lang="en-US" i="1" dirty="0" smtClean="0"/>
              <a:t>What Design is </a:t>
            </a:r>
            <a:r>
              <a:rPr lang="en-US" i="1" u="sng" dirty="0" smtClean="0"/>
              <a:t>not:</a:t>
            </a:r>
            <a:endParaRPr lang="en-US" i="1" u="sng" dirty="0"/>
          </a:p>
        </p:txBody>
      </p:sp>
      <p:sp>
        <p:nvSpPr>
          <p:cNvPr id="3" name="Content Placeholder 2"/>
          <p:cNvSpPr>
            <a:spLocks noGrp="1"/>
          </p:cNvSpPr>
          <p:nvPr>
            <p:ph idx="1"/>
          </p:nvPr>
        </p:nvSpPr>
        <p:spPr>
          <a:xfrm>
            <a:off x="304800" y="1447800"/>
            <a:ext cx="8540750" cy="4876800"/>
          </a:xfrm>
        </p:spPr>
        <p:txBody>
          <a:bodyPr>
            <a:normAutofit lnSpcReduction="10000"/>
          </a:bodyPr>
          <a:lstStyle/>
          <a:p>
            <a:pPr>
              <a:defRPr/>
            </a:pPr>
            <a:r>
              <a:rPr lang="en-US" dirty="0" smtClean="0"/>
              <a:t>A replacement for or better than JOPP/MDMP.  Is not a process.</a:t>
            </a:r>
          </a:p>
          <a:p>
            <a:pPr>
              <a:defRPr/>
            </a:pPr>
            <a:endParaRPr lang="en-US" dirty="0" smtClean="0"/>
          </a:p>
          <a:p>
            <a:pPr>
              <a:defRPr/>
            </a:pPr>
            <a:r>
              <a:rPr lang="en-US" dirty="0" smtClean="0"/>
              <a:t>A magical or esoteric way of thinking.</a:t>
            </a:r>
          </a:p>
          <a:p>
            <a:pPr>
              <a:defRPr/>
            </a:pPr>
            <a:endParaRPr lang="en-US" dirty="0" smtClean="0"/>
          </a:p>
          <a:p>
            <a:pPr>
              <a:defRPr/>
            </a:pPr>
            <a:r>
              <a:rPr lang="en-US" dirty="0" smtClean="0"/>
              <a:t>Something that necessarily saves you time.</a:t>
            </a:r>
          </a:p>
          <a:p>
            <a:pPr>
              <a:defRPr/>
            </a:pPr>
            <a:endParaRPr lang="en-US" dirty="0" smtClean="0"/>
          </a:p>
          <a:p>
            <a:pPr>
              <a:defRPr/>
            </a:pPr>
            <a:r>
              <a:rPr lang="en-US" dirty="0" smtClean="0"/>
              <a:t>Will not save you if you are not a critical and creative thinker.</a:t>
            </a:r>
            <a:endParaRPr lang="en-US" dirty="0"/>
          </a:p>
        </p:txBody>
      </p:sp>
    </p:spTree>
    <p:extLst>
      <p:ext uri="{BB962C8B-B14F-4D97-AF65-F5344CB8AC3E}">
        <p14:creationId xmlns:p14="http://schemas.microsoft.com/office/powerpoint/2010/main" val="34845781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sp>
        <p:nvSpPr>
          <p:cNvPr id="6" name="TextBox 5"/>
          <p:cNvSpPr txBox="1"/>
          <p:nvPr/>
        </p:nvSpPr>
        <p:spPr>
          <a:xfrm>
            <a:off x="253404" y="1309590"/>
            <a:ext cx="8763000" cy="4401205"/>
          </a:xfrm>
          <a:prstGeom prst="rect">
            <a:avLst/>
          </a:prstGeom>
          <a:noFill/>
        </p:spPr>
        <p:txBody>
          <a:bodyPr wrap="square" rtlCol="0">
            <a:spAutoFit/>
          </a:bodyPr>
          <a:lstStyle/>
          <a:p>
            <a:r>
              <a:rPr lang="en-US" sz="2000" b="1" dirty="0">
                <a:solidFill>
                  <a:prstClr val="black"/>
                </a:solidFill>
                <a:latin typeface="Arial" pitchFamily="34" charset="0"/>
                <a:cs typeface="Arial" pitchFamily="34" charset="0"/>
              </a:rPr>
              <a:t>Operational Design </a:t>
            </a:r>
            <a:r>
              <a:rPr lang="en-US" sz="2000" dirty="0">
                <a:solidFill>
                  <a:prstClr val="black"/>
                </a:solidFill>
                <a:latin typeface="Arial" pitchFamily="34" charset="0"/>
                <a:cs typeface="Arial" pitchFamily="34" charset="0"/>
              </a:rPr>
              <a:t>– The conception and construction of the framework that underpins a campaign or major operation plan and its subsequent execution. (JP 1-02, OCT 2013</a:t>
            </a:r>
            <a:r>
              <a:rPr lang="en-US" sz="2000" dirty="0" smtClean="0">
                <a:solidFill>
                  <a:prstClr val="black"/>
                </a:solidFill>
                <a:latin typeface="Arial" pitchFamily="34" charset="0"/>
                <a:cs typeface="Arial" pitchFamily="34" charset="0"/>
              </a:rPr>
              <a:t>).</a:t>
            </a:r>
          </a:p>
          <a:p>
            <a:endParaRPr lang="en-US" sz="2000" dirty="0">
              <a:solidFill>
                <a:prstClr val="black"/>
              </a:solidFill>
              <a:latin typeface="Arial" pitchFamily="34" charset="0"/>
              <a:cs typeface="Arial" pitchFamily="34" charset="0"/>
            </a:endParaRPr>
          </a:p>
          <a:p>
            <a:r>
              <a:rPr lang="en-US" sz="2000" b="1" dirty="0" smtClean="0">
                <a:solidFill>
                  <a:prstClr val="black"/>
                </a:solidFill>
                <a:latin typeface="Arial" pitchFamily="34" charset="0"/>
                <a:cs typeface="Arial" pitchFamily="34" charset="0"/>
              </a:rPr>
              <a:t>Operational </a:t>
            </a:r>
            <a:r>
              <a:rPr lang="en-US" sz="2000" b="1" dirty="0">
                <a:solidFill>
                  <a:prstClr val="black"/>
                </a:solidFill>
                <a:latin typeface="Arial" pitchFamily="34" charset="0"/>
                <a:cs typeface="Arial" pitchFamily="34" charset="0"/>
              </a:rPr>
              <a:t>Art </a:t>
            </a:r>
            <a:r>
              <a:rPr lang="en-US" sz="2000" dirty="0">
                <a:solidFill>
                  <a:prstClr val="black"/>
                </a:solidFill>
                <a:latin typeface="Arial" pitchFamily="34" charset="0"/>
                <a:cs typeface="Arial" pitchFamily="34" charset="0"/>
              </a:rPr>
              <a:t>--</a:t>
            </a:r>
            <a:r>
              <a:rPr lang="en-US" sz="2000" dirty="0">
                <a:latin typeface="Arial" pitchFamily="34" charset="0"/>
                <a:cs typeface="Arial" pitchFamily="34" charset="0"/>
              </a:rPr>
              <a:t>The cognitive approach by commanders and staffs—supported by their skill, knowledge, experience, creativity, and judgment—to develop strategies, campaigns, and operations and organize and employ military forces by integrating ends, ways, and means.</a:t>
            </a:r>
            <a:r>
              <a:rPr lang="en-US" sz="2000" dirty="0">
                <a:solidFill>
                  <a:prstClr val="black"/>
                </a:solidFill>
                <a:latin typeface="Arial" pitchFamily="34" charset="0"/>
                <a:cs typeface="Arial" pitchFamily="34" charset="0"/>
              </a:rPr>
              <a:t>(JP 1-02, OCT 2013).</a:t>
            </a:r>
          </a:p>
          <a:p>
            <a:endParaRPr lang="en-US" sz="2000" b="1" dirty="0" smtClean="0">
              <a:solidFill>
                <a:prstClr val="black"/>
              </a:solidFill>
              <a:latin typeface="Arial" pitchFamily="34" charset="0"/>
              <a:cs typeface="Arial" pitchFamily="34" charset="0"/>
            </a:endParaRPr>
          </a:p>
          <a:p>
            <a:r>
              <a:rPr lang="en-US" sz="2000" b="1" dirty="0" smtClean="0">
                <a:solidFill>
                  <a:prstClr val="black"/>
                </a:solidFill>
                <a:latin typeface="Arial" pitchFamily="34" charset="0"/>
                <a:cs typeface="Arial" pitchFamily="34" charset="0"/>
              </a:rPr>
              <a:t>Joint </a:t>
            </a:r>
            <a:r>
              <a:rPr lang="en-US" sz="2000" b="1" dirty="0">
                <a:solidFill>
                  <a:prstClr val="black"/>
                </a:solidFill>
                <a:latin typeface="Arial" pitchFamily="34" charset="0"/>
                <a:cs typeface="Arial" pitchFamily="34" charset="0"/>
              </a:rPr>
              <a:t>Operational Planning Process--</a:t>
            </a:r>
            <a:r>
              <a:rPr lang="en-US" sz="2000" dirty="0">
                <a:latin typeface="Arial" pitchFamily="34" charset="0"/>
                <a:cs typeface="Arial" pitchFamily="34" charset="0"/>
              </a:rPr>
              <a:t>An orderly, analytical process that consists of a logical set of steps to analyze a mission, select the best course of action, and produce a joint operation plan or order. Also called </a:t>
            </a:r>
            <a:r>
              <a:rPr lang="en-US" sz="2000" b="1" dirty="0">
                <a:latin typeface="Arial" pitchFamily="34" charset="0"/>
                <a:cs typeface="Arial" pitchFamily="34" charset="0"/>
              </a:rPr>
              <a:t>JOPP</a:t>
            </a:r>
            <a:r>
              <a:rPr lang="en-US" sz="2000" dirty="0">
                <a:solidFill>
                  <a:prstClr val="black"/>
                </a:solidFill>
                <a:latin typeface="Arial" pitchFamily="34" charset="0"/>
                <a:cs typeface="Arial" pitchFamily="34" charset="0"/>
              </a:rPr>
              <a:t>. (JP 1-02. OCT 2013).</a:t>
            </a:r>
            <a:endParaRPr lang="en-US" sz="2000" b="1" dirty="0">
              <a:solidFill>
                <a:prstClr val="black"/>
              </a:solidFill>
              <a:latin typeface="Arial" pitchFamily="34" charset="0"/>
              <a:cs typeface="Arial" pitchFamily="34" charset="0"/>
            </a:endParaRP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189880416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sp>
        <p:nvSpPr>
          <p:cNvPr id="4" name="Rectangle 3"/>
          <p:cNvSpPr/>
          <p:nvPr/>
        </p:nvSpPr>
        <p:spPr bwMode="auto">
          <a:xfrm>
            <a:off x="4642513" y="1846997"/>
            <a:ext cx="4038600" cy="4419600"/>
          </a:xfrm>
          <a:prstGeom prst="rect">
            <a:avLst/>
          </a:prstGeom>
          <a:solidFill>
            <a:srgbClr val="92D05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5" name="Rectangle 4"/>
          <p:cNvSpPr/>
          <p:nvPr/>
        </p:nvSpPr>
        <p:spPr bwMode="auto">
          <a:xfrm>
            <a:off x="451513" y="1846997"/>
            <a:ext cx="4038600" cy="4419600"/>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6" name="Text Box 11"/>
          <p:cNvSpPr txBox="1">
            <a:spLocks noChangeArrowheads="1"/>
          </p:cNvSpPr>
          <p:nvPr/>
        </p:nvSpPr>
        <p:spPr bwMode="auto">
          <a:xfrm>
            <a:off x="2620013" y="1119116"/>
            <a:ext cx="3869521" cy="646331"/>
          </a:xfrm>
          <a:prstGeom prst="rect">
            <a:avLst/>
          </a:prstGeom>
          <a:noFill/>
          <a:ln w="9525">
            <a:noFill/>
            <a:miter lim="800000"/>
            <a:headEnd/>
            <a:tailEnd/>
          </a:ln>
        </p:spPr>
        <p:txBody>
          <a:bodyPr wrap="none">
            <a:spAutoFit/>
          </a:bodyPr>
          <a:lstStyle/>
          <a:p>
            <a:r>
              <a:rPr lang="en-US" sz="3600" dirty="0" smtClean="0"/>
              <a:t>Design </a:t>
            </a:r>
            <a:r>
              <a:rPr lang="en-US" sz="3600" dirty="0" err="1" smtClean="0"/>
              <a:t>vs</a:t>
            </a:r>
            <a:r>
              <a:rPr lang="en-US" sz="3600" dirty="0" smtClean="0"/>
              <a:t> Planning?</a:t>
            </a:r>
            <a:endParaRPr lang="en-US" sz="3600" dirty="0"/>
          </a:p>
        </p:txBody>
      </p:sp>
      <p:sp>
        <p:nvSpPr>
          <p:cNvPr id="7" name="Text Box 9"/>
          <p:cNvSpPr txBox="1">
            <a:spLocks noChangeArrowheads="1"/>
          </p:cNvSpPr>
          <p:nvPr/>
        </p:nvSpPr>
        <p:spPr bwMode="auto">
          <a:xfrm>
            <a:off x="527715" y="2057162"/>
            <a:ext cx="3962400" cy="3847207"/>
          </a:xfrm>
          <a:prstGeom prst="rect">
            <a:avLst/>
          </a:prstGeom>
          <a:noFill/>
          <a:ln w="9525">
            <a:noFill/>
            <a:miter lim="800000"/>
            <a:headEnd/>
            <a:tailEnd/>
          </a:ln>
        </p:spPr>
        <p:txBody>
          <a:bodyPr wrap="square">
            <a:spAutoFit/>
          </a:bodyPr>
          <a:lstStyle/>
          <a:p>
            <a:pPr algn="ctr">
              <a:spcAft>
                <a:spcPts val="1200"/>
              </a:spcAft>
            </a:pPr>
            <a:r>
              <a:rPr lang="en-US" u="sng" dirty="0" smtClean="0">
                <a:solidFill>
                  <a:srgbClr val="000099"/>
                </a:solidFill>
                <a:latin typeface="Calibri" pitchFamily="34" charset="0"/>
              </a:rPr>
              <a:t>DESIGN </a:t>
            </a:r>
          </a:p>
          <a:p>
            <a:pPr>
              <a:buFontTx/>
              <a:buChar char="•"/>
            </a:pPr>
            <a:r>
              <a:rPr lang="en-US" dirty="0" smtClean="0">
                <a:solidFill>
                  <a:srgbClr val="000099"/>
                </a:solidFill>
                <a:latin typeface="Calibri" pitchFamily="34" charset="0"/>
              </a:rPr>
              <a:t> Problem </a:t>
            </a:r>
            <a:r>
              <a:rPr lang="en-US" dirty="0">
                <a:solidFill>
                  <a:srgbClr val="000099"/>
                </a:solidFill>
                <a:latin typeface="Calibri" pitchFamily="34" charset="0"/>
              </a:rPr>
              <a:t>Setting (Framing)</a:t>
            </a:r>
          </a:p>
          <a:p>
            <a:pPr>
              <a:buFontTx/>
              <a:buChar char="•"/>
            </a:pPr>
            <a:r>
              <a:rPr lang="en-US" dirty="0">
                <a:solidFill>
                  <a:srgbClr val="000099"/>
                </a:solidFill>
                <a:latin typeface="Calibri" pitchFamily="34" charset="0"/>
              </a:rPr>
              <a:t> </a:t>
            </a:r>
            <a:r>
              <a:rPr lang="en-US" dirty="0" smtClean="0">
                <a:solidFill>
                  <a:srgbClr val="000099"/>
                </a:solidFill>
                <a:latin typeface="Calibri" pitchFamily="34" charset="0"/>
              </a:rPr>
              <a:t>Conceptual—</a:t>
            </a:r>
            <a:r>
              <a:rPr lang="en-US" b="1" dirty="0" smtClean="0">
                <a:solidFill>
                  <a:srgbClr val="000099"/>
                </a:solidFill>
                <a:latin typeface="Calibri" pitchFamily="34" charset="0"/>
              </a:rPr>
              <a:t>Tabula Rasa</a:t>
            </a:r>
            <a:endParaRPr lang="en-US" b="1" dirty="0">
              <a:solidFill>
                <a:srgbClr val="000099"/>
              </a:solidFill>
              <a:latin typeface="Calibri" pitchFamily="34" charset="0"/>
            </a:endParaRPr>
          </a:p>
          <a:p>
            <a:pPr>
              <a:buFontTx/>
              <a:buChar char="•"/>
            </a:pPr>
            <a:r>
              <a:rPr lang="en-US" dirty="0">
                <a:solidFill>
                  <a:srgbClr val="000099"/>
                </a:solidFill>
                <a:latin typeface="Calibri" pitchFamily="34" charset="0"/>
              </a:rPr>
              <a:t> Questions Assumptions &amp; Methods</a:t>
            </a:r>
          </a:p>
          <a:p>
            <a:pPr>
              <a:buFontTx/>
              <a:buChar char="•"/>
            </a:pPr>
            <a:r>
              <a:rPr lang="en-US" dirty="0">
                <a:solidFill>
                  <a:srgbClr val="000099"/>
                </a:solidFill>
                <a:latin typeface="Calibri" pitchFamily="34" charset="0"/>
              </a:rPr>
              <a:t> </a:t>
            </a:r>
            <a:r>
              <a:rPr lang="en-US" b="1" dirty="0">
                <a:solidFill>
                  <a:srgbClr val="000099"/>
                </a:solidFill>
                <a:latin typeface="Calibri" pitchFamily="34" charset="0"/>
              </a:rPr>
              <a:t>Develops Understanding</a:t>
            </a:r>
          </a:p>
          <a:p>
            <a:pPr>
              <a:buFontTx/>
              <a:buChar char="•"/>
            </a:pPr>
            <a:r>
              <a:rPr lang="en-US" dirty="0">
                <a:solidFill>
                  <a:srgbClr val="000099"/>
                </a:solidFill>
                <a:latin typeface="Calibri" pitchFamily="34" charset="0"/>
              </a:rPr>
              <a:t> Paradigm-Setting</a:t>
            </a:r>
          </a:p>
          <a:p>
            <a:pPr>
              <a:buFontTx/>
              <a:buChar char="•"/>
            </a:pPr>
            <a:r>
              <a:rPr lang="en-US" dirty="0">
                <a:solidFill>
                  <a:srgbClr val="000099"/>
                </a:solidFill>
                <a:latin typeface="Calibri" pitchFamily="34" charset="0"/>
              </a:rPr>
              <a:t> Precedes Planning &amp; Preparation</a:t>
            </a:r>
          </a:p>
          <a:p>
            <a:pPr>
              <a:buFontTx/>
              <a:buChar char="•"/>
            </a:pPr>
            <a:r>
              <a:rPr lang="en-US" dirty="0">
                <a:solidFill>
                  <a:srgbClr val="000099"/>
                </a:solidFill>
                <a:latin typeface="Calibri" pitchFamily="34" charset="0"/>
              </a:rPr>
              <a:t> </a:t>
            </a:r>
            <a:r>
              <a:rPr lang="en-US" dirty="0" smtClean="0">
                <a:solidFill>
                  <a:srgbClr val="000099"/>
                </a:solidFill>
                <a:latin typeface="Calibri" pitchFamily="34" charset="0"/>
              </a:rPr>
              <a:t>Complements </a:t>
            </a:r>
            <a:r>
              <a:rPr lang="en-US" dirty="0">
                <a:solidFill>
                  <a:srgbClr val="000099"/>
                </a:solidFill>
                <a:latin typeface="Calibri" pitchFamily="34" charset="0"/>
              </a:rPr>
              <a:t>Execution &amp; Assessment</a:t>
            </a:r>
          </a:p>
          <a:p>
            <a:pPr>
              <a:buFontTx/>
              <a:buChar char="•"/>
            </a:pPr>
            <a:r>
              <a:rPr lang="en-US" dirty="0">
                <a:solidFill>
                  <a:srgbClr val="000099"/>
                </a:solidFill>
                <a:latin typeface="Calibri" pitchFamily="34" charset="0"/>
              </a:rPr>
              <a:t> </a:t>
            </a:r>
            <a:r>
              <a:rPr lang="en-US" dirty="0" smtClean="0">
                <a:solidFill>
                  <a:srgbClr val="000099"/>
                </a:solidFill>
                <a:latin typeface="Calibri" pitchFamily="34" charset="0"/>
              </a:rPr>
              <a:t>Commander-Centric Dialogue</a:t>
            </a:r>
            <a:endParaRPr lang="en-US" dirty="0">
              <a:solidFill>
                <a:srgbClr val="000099"/>
              </a:solidFill>
              <a:latin typeface="Calibri" pitchFamily="34" charset="0"/>
            </a:endParaRPr>
          </a:p>
          <a:p>
            <a:pPr>
              <a:buFontTx/>
              <a:buChar char="•"/>
            </a:pPr>
            <a:r>
              <a:rPr lang="en-US" dirty="0">
                <a:solidFill>
                  <a:srgbClr val="000099"/>
                </a:solidFill>
                <a:latin typeface="Calibri" pitchFamily="34" charset="0"/>
              </a:rPr>
              <a:t> Supported by the Staff</a:t>
            </a:r>
          </a:p>
          <a:p>
            <a:pPr>
              <a:buFontTx/>
              <a:buChar char="•"/>
            </a:pPr>
            <a:r>
              <a:rPr lang="en-US" dirty="0">
                <a:solidFill>
                  <a:srgbClr val="000099"/>
                </a:solidFill>
                <a:latin typeface="Calibri" pitchFamily="34" charset="0"/>
              </a:rPr>
              <a:t> </a:t>
            </a:r>
            <a:r>
              <a:rPr lang="en-US" dirty="0" smtClean="0">
                <a:solidFill>
                  <a:srgbClr val="000099"/>
                </a:solidFill>
                <a:latin typeface="Calibri" pitchFamily="34" charset="0"/>
              </a:rPr>
              <a:t>Supports and is supported </a:t>
            </a:r>
            <a:r>
              <a:rPr lang="en-US" dirty="0">
                <a:solidFill>
                  <a:srgbClr val="000099"/>
                </a:solidFill>
                <a:latin typeface="Calibri" pitchFamily="34" charset="0"/>
              </a:rPr>
              <a:t>by Joint </a:t>
            </a:r>
            <a:r>
              <a:rPr lang="en-US" dirty="0" smtClean="0">
                <a:solidFill>
                  <a:srgbClr val="000099"/>
                </a:solidFill>
                <a:latin typeface="Calibri" pitchFamily="34" charset="0"/>
              </a:rPr>
              <a:t>Operation </a:t>
            </a:r>
            <a:r>
              <a:rPr lang="en-US" dirty="0">
                <a:solidFill>
                  <a:srgbClr val="000099"/>
                </a:solidFill>
                <a:latin typeface="Calibri" pitchFamily="34" charset="0"/>
              </a:rPr>
              <a:t>Planning Process (JOPP</a:t>
            </a:r>
            <a:r>
              <a:rPr lang="en-US" dirty="0" smtClean="0">
                <a:solidFill>
                  <a:srgbClr val="000099"/>
                </a:solidFill>
                <a:latin typeface="Calibri" pitchFamily="34" charset="0"/>
              </a:rPr>
              <a:t>)</a:t>
            </a:r>
          </a:p>
          <a:p>
            <a:pPr>
              <a:buFontTx/>
              <a:buChar char="•"/>
            </a:pPr>
            <a:r>
              <a:rPr lang="en-US" dirty="0" smtClean="0">
                <a:solidFill>
                  <a:srgbClr val="000099"/>
                </a:solidFill>
                <a:latin typeface="Calibri" pitchFamily="34" charset="0"/>
              </a:rPr>
              <a:t> Mostly art</a:t>
            </a:r>
            <a:endParaRPr lang="en-US" dirty="0">
              <a:solidFill>
                <a:srgbClr val="000099"/>
              </a:solidFill>
              <a:latin typeface="Calibri" pitchFamily="34" charset="0"/>
            </a:endParaRPr>
          </a:p>
        </p:txBody>
      </p:sp>
      <p:sp>
        <p:nvSpPr>
          <p:cNvPr id="8" name="Text Box 10"/>
          <p:cNvSpPr txBox="1">
            <a:spLocks noChangeArrowheads="1"/>
          </p:cNvSpPr>
          <p:nvPr/>
        </p:nvSpPr>
        <p:spPr bwMode="auto">
          <a:xfrm>
            <a:off x="4794914" y="2053987"/>
            <a:ext cx="3530220" cy="2739211"/>
          </a:xfrm>
          <a:prstGeom prst="rect">
            <a:avLst/>
          </a:prstGeom>
          <a:noFill/>
          <a:ln w="9525">
            <a:noFill/>
            <a:miter lim="800000"/>
            <a:headEnd/>
            <a:tailEnd/>
          </a:ln>
        </p:spPr>
        <p:txBody>
          <a:bodyPr wrap="square">
            <a:spAutoFit/>
          </a:bodyPr>
          <a:lstStyle/>
          <a:p>
            <a:pPr algn="ctr">
              <a:spcAft>
                <a:spcPts val="1200"/>
              </a:spcAft>
            </a:pPr>
            <a:r>
              <a:rPr lang="en-US" u="sng" dirty="0" smtClean="0">
                <a:solidFill>
                  <a:srgbClr val="000099"/>
                </a:solidFill>
                <a:latin typeface="Calibri" pitchFamily="34" charset="0"/>
              </a:rPr>
              <a:t>PLANNING </a:t>
            </a:r>
          </a:p>
          <a:p>
            <a:pPr>
              <a:buFontTx/>
              <a:buChar char="•"/>
            </a:pPr>
            <a:r>
              <a:rPr lang="en-US" dirty="0" smtClean="0">
                <a:solidFill>
                  <a:srgbClr val="000099"/>
                </a:solidFill>
                <a:latin typeface="Calibri" pitchFamily="34" charset="0"/>
              </a:rPr>
              <a:t> Problem-Solving</a:t>
            </a:r>
            <a:endParaRPr lang="en-US" dirty="0">
              <a:solidFill>
                <a:srgbClr val="000099"/>
              </a:solidFill>
              <a:latin typeface="Calibri" pitchFamily="34" charset="0"/>
            </a:endParaRPr>
          </a:p>
          <a:p>
            <a:pPr>
              <a:buFontTx/>
              <a:buChar char="•"/>
            </a:pPr>
            <a:r>
              <a:rPr lang="en-US" dirty="0">
                <a:solidFill>
                  <a:srgbClr val="000099"/>
                </a:solidFill>
                <a:latin typeface="Calibri" pitchFamily="34" charset="0"/>
              </a:rPr>
              <a:t> Physical &amp; Detailed</a:t>
            </a:r>
          </a:p>
          <a:p>
            <a:pPr>
              <a:buFontTx/>
              <a:buChar char="•"/>
            </a:pPr>
            <a:r>
              <a:rPr lang="en-US" dirty="0">
                <a:solidFill>
                  <a:srgbClr val="000099"/>
                </a:solidFill>
                <a:latin typeface="Calibri" pitchFamily="34" charset="0"/>
              </a:rPr>
              <a:t> Procedural</a:t>
            </a:r>
          </a:p>
          <a:p>
            <a:pPr>
              <a:buFontTx/>
              <a:buChar char="•"/>
            </a:pPr>
            <a:r>
              <a:rPr lang="en-US" dirty="0">
                <a:solidFill>
                  <a:srgbClr val="000099"/>
                </a:solidFill>
                <a:latin typeface="Calibri" pitchFamily="34" charset="0"/>
              </a:rPr>
              <a:t> </a:t>
            </a:r>
            <a:r>
              <a:rPr lang="en-US" b="1" dirty="0">
                <a:solidFill>
                  <a:srgbClr val="000099"/>
                </a:solidFill>
                <a:latin typeface="Calibri" pitchFamily="34" charset="0"/>
              </a:rPr>
              <a:t>Develops </a:t>
            </a:r>
            <a:r>
              <a:rPr lang="en-US" b="1" dirty="0" smtClean="0">
                <a:solidFill>
                  <a:srgbClr val="000099"/>
                </a:solidFill>
                <a:latin typeface="Calibri" pitchFamily="34" charset="0"/>
              </a:rPr>
              <a:t>Products for Execution</a:t>
            </a:r>
            <a:endParaRPr lang="en-US" b="1" dirty="0">
              <a:solidFill>
                <a:srgbClr val="000099"/>
              </a:solidFill>
              <a:latin typeface="Calibri" pitchFamily="34" charset="0"/>
            </a:endParaRPr>
          </a:p>
          <a:p>
            <a:pPr>
              <a:buFontTx/>
              <a:buChar char="•"/>
            </a:pPr>
            <a:r>
              <a:rPr lang="en-US" dirty="0">
                <a:solidFill>
                  <a:srgbClr val="000099"/>
                </a:solidFill>
                <a:latin typeface="Calibri" pitchFamily="34" charset="0"/>
              </a:rPr>
              <a:t> Paradigm-Accepting</a:t>
            </a:r>
          </a:p>
          <a:p>
            <a:pPr>
              <a:buFontTx/>
              <a:buChar char="•"/>
            </a:pPr>
            <a:r>
              <a:rPr lang="en-US" dirty="0">
                <a:solidFill>
                  <a:srgbClr val="000099"/>
                </a:solidFill>
                <a:latin typeface="Calibri" pitchFamily="34" charset="0"/>
              </a:rPr>
              <a:t> Patterns &amp; Templates Activities</a:t>
            </a:r>
          </a:p>
          <a:p>
            <a:pPr>
              <a:buFontTx/>
              <a:buChar char="•"/>
            </a:pPr>
            <a:r>
              <a:rPr lang="en-US" dirty="0">
                <a:solidFill>
                  <a:srgbClr val="000099"/>
                </a:solidFill>
                <a:latin typeface="Calibri" pitchFamily="34" charset="0"/>
              </a:rPr>
              <a:t> Staff-Centered </a:t>
            </a:r>
            <a:r>
              <a:rPr lang="en-US" dirty="0" smtClean="0">
                <a:solidFill>
                  <a:srgbClr val="000099"/>
                </a:solidFill>
                <a:latin typeface="Calibri" pitchFamily="34" charset="0"/>
              </a:rPr>
              <a:t>Process</a:t>
            </a:r>
          </a:p>
          <a:p>
            <a:pPr>
              <a:buFontTx/>
              <a:buChar char="•"/>
            </a:pPr>
            <a:r>
              <a:rPr lang="en-US" dirty="0" smtClean="0">
                <a:solidFill>
                  <a:srgbClr val="000099"/>
                </a:solidFill>
                <a:latin typeface="Calibri" pitchFamily="34" charset="0"/>
              </a:rPr>
              <a:t> Mostly science</a:t>
            </a:r>
            <a:endParaRPr lang="en-US" dirty="0">
              <a:solidFill>
                <a:srgbClr val="000099"/>
              </a:solidFill>
              <a:latin typeface="Calibri" pitchFamily="34" charset="0"/>
            </a:endParaRPr>
          </a:p>
        </p:txBody>
      </p:sp>
    </p:spTree>
    <p:extLst>
      <p:ext uri="{BB962C8B-B14F-4D97-AF65-F5344CB8AC3E}">
        <p14:creationId xmlns:p14="http://schemas.microsoft.com/office/powerpoint/2010/main" val="415482032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rand for PPT 2 aug.jpg"/>
          <p:cNvPicPr>
            <a:picLocks noChangeAspect="1"/>
          </p:cNvPicPr>
          <p:nvPr/>
        </p:nvPicPr>
        <p:blipFill>
          <a:blip r:embed="rId3" cstate="print"/>
          <a:stretch>
            <a:fillRect/>
          </a:stretch>
        </p:blipFill>
        <p:spPr>
          <a:xfrm>
            <a:off x="-8467" y="21500"/>
            <a:ext cx="9144000" cy="6848868"/>
          </a:xfrm>
          <a:prstGeom prst="rect">
            <a:avLst/>
          </a:prstGeom>
        </p:spPr>
      </p:pic>
      <p:grpSp>
        <p:nvGrpSpPr>
          <p:cNvPr id="2" name="Group 15"/>
          <p:cNvGrpSpPr>
            <a:grpSpLocks/>
          </p:cNvGrpSpPr>
          <p:nvPr/>
        </p:nvGrpSpPr>
        <p:grpSpPr bwMode="auto">
          <a:xfrm>
            <a:off x="1731819" y="463644"/>
            <a:ext cx="5781386" cy="3368768"/>
            <a:chOff x="1627374" y="1951784"/>
            <a:chExt cx="5781675" cy="3174583"/>
          </a:xfrm>
        </p:grpSpPr>
        <p:pic>
          <p:nvPicPr>
            <p:cNvPr id="10249" name="Picture 2" descr="space2.bmp"/>
            <p:cNvPicPr>
              <a:picLocks noChangeAspect="1"/>
            </p:cNvPicPr>
            <p:nvPr/>
          </p:nvPicPr>
          <p:blipFill>
            <a:blip r:embed="rId4" cstate="print"/>
            <a:srcRect/>
            <a:stretch>
              <a:fillRect/>
            </a:stretch>
          </p:blipFill>
          <p:spPr bwMode="auto">
            <a:xfrm>
              <a:off x="1627374" y="1951784"/>
              <a:ext cx="5781675" cy="2981325"/>
            </a:xfrm>
            <a:prstGeom prst="rect">
              <a:avLst/>
            </a:prstGeom>
            <a:noFill/>
            <a:ln w="9525">
              <a:noFill/>
              <a:miter lim="800000"/>
              <a:headEnd/>
              <a:tailEnd/>
            </a:ln>
          </p:spPr>
        </p:pic>
        <p:sp>
          <p:nvSpPr>
            <p:cNvPr id="46" name="Trapezoid 45"/>
            <p:cNvSpPr/>
            <p:nvPr/>
          </p:nvSpPr>
          <p:spPr>
            <a:xfrm>
              <a:off x="3910602" y="2783380"/>
              <a:ext cx="1153160" cy="328678"/>
            </a:xfrm>
            <a:prstGeom prst="trapezoid">
              <a:avLst>
                <a:gd name="adj" fmla="val 912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900" b="1" dirty="0">
                  <a:solidFill>
                    <a:srgbClr val="FF0000"/>
                  </a:solidFill>
                </a:rPr>
                <a:t>PROBLEM </a:t>
              </a:r>
            </a:p>
            <a:p>
              <a:pPr algn="ctr">
                <a:defRPr/>
              </a:pPr>
              <a:r>
                <a:rPr lang="en-US" sz="900" b="1" dirty="0">
                  <a:solidFill>
                    <a:srgbClr val="FF0000"/>
                  </a:solidFill>
                </a:rPr>
                <a:t>FRAME</a:t>
              </a:r>
            </a:p>
          </p:txBody>
        </p:sp>
        <p:sp>
          <p:nvSpPr>
            <p:cNvPr id="47" name="Trapezoid 46"/>
            <p:cNvSpPr/>
            <p:nvPr/>
          </p:nvSpPr>
          <p:spPr>
            <a:xfrm>
              <a:off x="5889303" y="3805054"/>
              <a:ext cx="1235425" cy="329998"/>
            </a:xfrm>
            <a:prstGeom prst="trapezoid">
              <a:avLst>
                <a:gd name="adj" fmla="val 912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900" b="1" dirty="0">
                  <a:solidFill>
                    <a:srgbClr val="FF0000"/>
                  </a:solidFill>
                </a:rPr>
                <a:t>OPERATIONAL </a:t>
              </a:r>
            </a:p>
            <a:p>
              <a:pPr algn="ctr">
                <a:defRPr/>
              </a:pPr>
              <a:r>
                <a:rPr lang="en-US" sz="900" b="1" dirty="0">
                  <a:solidFill>
                    <a:srgbClr val="FF0000"/>
                  </a:solidFill>
                </a:rPr>
                <a:t>APPROACH</a:t>
              </a:r>
            </a:p>
          </p:txBody>
        </p:sp>
        <p:sp>
          <p:nvSpPr>
            <p:cNvPr id="48" name="Rectangle 47"/>
            <p:cNvSpPr/>
            <p:nvPr/>
          </p:nvSpPr>
          <p:spPr>
            <a:xfrm>
              <a:off x="3637827" y="2160343"/>
              <a:ext cx="1811283" cy="1902110"/>
            </a:xfrm>
            <a:prstGeom prst="rect">
              <a:avLst/>
            </a:prstGeom>
            <a:noFill/>
          </p:spPr>
          <p:txBody>
            <a:bodyPr spcFirstLastPara="1" wrap="none">
              <a:prstTxWarp prst="textArchUp">
                <a:avLst/>
              </a:prstTxWarp>
              <a:spAutoFit/>
            </a:bodyPr>
            <a:lstStyle/>
            <a:p>
              <a:pPr algn="ctr">
                <a:defRPr/>
              </a:pPr>
              <a:endParaRPr lang="en-US" sz="1000" spc="3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49" name="Rectangle 48"/>
            <p:cNvSpPr/>
            <p:nvPr/>
          </p:nvSpPr>
          <p:spPr>
            <a:xfrm>
              <a:off x="5508284" y="3222937"/>
              <a:ext cx="1811283" cy="1903430"/>
            </a:xfrm>
            <a:prstGeom prst="rect">
              <a:avLst/>
            </a:prstGeom>
            <a:noFill/>
          </p:spPr>
          <p:txBody>
            <a:bodyPr spcFirstLastPara="1" wrap="none">
              <a:prstTxWarp prst="textArchUp">
                <a:avLst/>
              </a:prstTxWarp>
              <a:spAutoFit/>
            </a:bodyPr>
            <a:lstStyle/>
            <a:p>
              <a:pPr algn="ctr">
                <a:defRPr/>
              </a:pPr>
              <a:endParaRPr lang="en-US" sz="1000" spc="3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50" name="Rectangle 49"/>
            <p:cNvSpPr/>
            <p:nvPr/>
          </p:nvSpPr>
          <p:spPr>
            <a:xfrm>
              <a:off x="1687991" y="3204457"/>
              <a:ext cx="1811284" cy="1903430"/>
            </a:xfrm>
            <a:prstGeom prst="rect">
              <a:avLst/>
            </a:prstGeom>
            <a:noFill/>
          </p:spPr>
          <p:txBody>
            <a:bodyPr spcFirstLastPara="1" wrap="none">
              <a:prstTxWarp prst="textArchUp">
                <a:avLst/>
              </a:prstTxWarp>
              <a:spAutoFit/>
            </a:bodyPr>
            <a:lstStyle/>
            <a:p>
              <a:pPr algn="ctr">
                <a:defRPr/>
              </a:pPr>
              <a:endParaRPr lang="en-US" sz="1000" spc="300" dirty="0">
                <a:ln w="12700">
                  <a:solidFill>
                    <a:schemeClr val="tx2">
                      <a:satMod val="155000"/>
                    </a:schemeClr>
                  </a:solidFill>
                  <a:prstDash val="solid"/>
                </a:ln>
                <a:solidFill>
                  <a:srgbClr val="000000"/>
                </a:solidFill>
                <a:effectLst>
                  <a:outerShdw blurRad="41275" dist="20320" dir="1800000" algn="tl" rotWithShape="0">
                    <a:srgbClr val="000000">
                      <a:alpha val="40000"/>
                    </a:srgbClr>
                  </a:outerShdw>
                </a:effectLst>
              </a:endParaRPr>
            </a:p>
          </p:txBody>
        </p:sp>
        <p:sp>
          <p:nvSpPr>
            <p:cNvPr id="51" name="Trapezoid 50"/>
            <p:cNvSpPr/>
            <p:nvPr/>
          </p:nvSpPr>
          <p:spPr>
            <a:xfrm>
              <a:off x="1954993" y="3793174"/>
              <a:ext cx="1151717" cy="329998"/>
            </a:xfrm>
            <a:prstGeom prst="trapezoid">
              <a:avLst>
                <a:gd name="adj" fmla="val 9127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1"/>
            <a:lstStyle/>
            <a:p>
              <a:pPr algn="ctr">
                <a:defRPr/>
              </a:pPr>
              <a:r>
                <a:rPr lang="en-US" sz="900" b="1" dirty="0">
                  <a:solidFill>
                    <a:srgbClr val="FF0000"/>
                  </a:solidFill>
                </a:rPr>
                <a:t>ENVIRONMENTAL </a:t>
              </a:r>
            </a:p>
            <a:p>
              <a:pPr algn="ctr">
                <a:defRPr/>
              </a:pPr>
              <a:r>
                <a:rPr lang="en-US" sz="900" b="1" dirty="0">
                  <a:solidFill>
                    <a:srgbClr val="FF0000"/>
                  </a:solidFill>
                </a:rPr>
                <a:t>FRAME</a:t>
              </a:r>
            </a:p>
          </p:txBody>
        </p:sp>
      </p:grpSp>
      <p:sp>
        <p:nvSpPr>
          <p:cNvPr id="10243" name="Rectangle 8"/>
          <p:cNvSpPr>
            <a:spLocks noChangeArrowheads="1"/>
          </p:cNvSpPr>
          <p:nvPr/>
        </p:nvSpPr>
        <p:spPr bwMode="auto">
          <a:xfrm>
            <a:off x="26555" y="3361765"/>
            <a:ext cx="2735695" cy="2031313"/>
          </a:xfrm>
          <a:prstGeom prst="rect">
            <a:avLst/>
          </a:prstGeom>
          <a:solidFill>
            <a:srgbClr val="00B0F0"/>
          </a:solidFill>
          <a:ln w="9525">
            <a:solidFill>
              <a:srgbClr val="FF0000"/>
            </a:solidFill>
            <a:miter lim="800000"/>
            <a:headEnd/>
            <a:tailEnd/>
          </a:ln>
        </p:spPr>
        <p:txBody>
          <a:bodyPr wrap="square" lIns="91429" tIns="45714" rIns="91429" bIns="45714">
            <a:spAutoFit/>
          </a:bodyPr>
          <a:lstStyle/>
          <a:p>
            <a:pPr algn="ctr"/>
            <a:r>
              <a:rPr lang="en-US" sz="1400" b="1" i="1" u="sng" dirty="0">
                <a:solidFill>
                  <a:srgbClr val="FFFF00"/>
                </a:solidFill>
              </a:rPr>
              <a:t>FRAME THE ENVIRONMENT</a:t>
            </a:r>
          </a:p>
          <a:p>
            <a:pPr algn="ctr"/>
            <a:r>
              <a:rPr lang="en-US" sz="1400" b="1" dirty="0"/>
              <a:t>What is the </a:t>
            </a:r>
            <a:r>
              <a:rPr lang="en-US" sz="1400" b="1" u="sng" dirty="0"/>
              <a:t>context</a:t>
            </a:r>
            <a:r>
              <a:rPr lang="en-US" sz="1400" b="1" dirty="0"/>
              <a:t> in which </a:t>
            </a:r>
          </a:p>
          <a:p>
            <a:pPr algn="ctr"/>
            <a:r>
              <a:rPr lang="en-US" sz="1400" b="1" dirty="0"/>
              <a:t>the design will be implemented?</a:t>
            </a:r>
          </a:p>
          <a:p>
            <a:pPr marL="461578" lvl="2" indent="-102573">
              <a:buFont typeface="Arial" charset="0"/>
              <a:buChar char="•"/>
            </a:pPr>
            <a:r>
              <a:rPr lang="en-US" sz="1400" dirty="0">
                <a:latin typeface="Calibri" pitchFamily="34" charset="0"/>
              </a:rPr>
              <a:t>What’s going on?</a:t>
            </a:r>
          </a:p>
          <a:p>
            <a:pPr marL="461578" lvl="2" indent="-102573">
              <a:buFont typeface="Arial" charset="0"/>
              <a:buChar char="•"/>
            </a:pPr>
            <a:r>
              <a:rPr lang="en-US" sz="1400" dirty="0">
                <a:latin typeface="Calibri" pitchFamily="34" charset="0"/>
              </a:rPr>
              <a:t>Why has this situation developed?</a:t>
            </a:r>
          </a:p>
          <a:p>
            <a:pPr marL="461578" lvl="2" indent="-102573">
              <a:buFont typeface="Arial" charset="0"/>
              <a:buChar char="•"/>
            </a:pPr>
            <a:r>
              <a:rPr lang="en-US" sz="1400" dirty="0">
                <a:latin typeface="Calibri" pitchFamily="34" charset="0"/>
              </a:rPr>
              <a:t>What does it mean?</a:t>
            </a:r>
          </a:p>
          <a:p>
            <a:pPr marL="461578" lvl="2" indent="-102573">
              <a:buFont typeface="Arial" charset="0"/>
              <a:buChar char="•"/>
            </a:pPr>
            <a:r>
              <a:rPr lang="en-US" sz="1400" dirty="0">
                <a:latin typeface="Calibri" pitchFamily="34" charset="0"/>
              </a:rPr>
              <a:t>What’s the </a:t>
            </a:r>
            <a:r>
              <a:rPr lang="en-US" sz="1400" dirty="0" smtClean="0">
                <a:latin typeface="Calibri" pitchFamily="34" charset="0"/>
              </a:rPr>
              <a:t>natural tendency of the environment?</a:t>
            </a:r>
            <a:endParaRPr lang="en-US" sz="1200" b="1" dirty="0"/>
          </a:p>
        </p:txBody>
      </p:sp>
      <p:sp>
        <p:nvSpPr>
          <p:cNvPr id="10244" name="Rectangle 9"/>
          <p:cNvSpPr>
            <a:spLocks noChangeArrowheads="1"/>
          </p:cNvSpPr>
          <p:nvPr/>
        </p:nvSpPr>
        <p:spPr bwMode="auto">
          <a:xfrm>
            <a:off x="2802081" y="3371290"/>
            <a:ext cx="3316625" cy="1938980"/>
          </a:xfrm>
          <a:prstGeom prst="rect">
            <a:avLst/>
          </a:prstGeom>
          <a:solidFill>
            <a:srgbClr val="00B0F0"/>
          </a:solidFill>
          <a:ln w="9525">
            <a:solidFill>
              <a:srgbClr val="FF0000"/>
            </a:solidFill>
            <a:miter lim="800000"/>
            <a:headEnd/>
            <a:tailEnd/>
          </a:ln>
        </p:spPr>
        <p:txBody>
          <a:bodyPr wrap="square" lIns="91429" tIns="45714" rIns="91429" bIns="45714">
            <a:spAutoFit/>
          </a:bodyPr>
          <a:lstStyle/>
          <a:p>
            <a:pPr algn="ctr"/>
            <a:r>
              <a:rPr lang="en-US" sz="1400" b="1" i="1" u="sng" dirty="0">
                <a:solidFill>
                  <a:srgbClr val="FFFF00"/>
                </a:solidFill>
              </a:rPr>
              <a:t>FRAME THE PROBLEM</a:t>
            </a:r>
          </a:p>
          <a:p>
            <a:r>
              <a:rPr lang="en-US" sz="1400" b="1" u="sng" dirty="0"/>
              <a:t>What problems</a:t>
            </a:r>
            <a:r>
              <a:rPr lang="en-US" sz="1400" b="1" dirty="0"/>
              <a:t> should be addressed </a:t>
            </a:r>
            <a:br>
              <a:rPr lang="en-US" sz="1400" b="1" dirty="0"/>
            </a:br>
            <a:r>
              <a:rPr lang="en-US" sz="1400" b="1" dirty="0"/>
              <a:t>   and </a:t>
            </a:r>
            <a:r>
              <a:rPr lang="en-US" sz="1400" b="1" u="sng" dirty="0"/>
              <a:t>what must be acted upon</a:t>
            </a:r>
            <a:r>
              <a:rPr lang="en-US" sz="1400" b="1" dirty="0"/>
              <a:t>?</a:t>
            </a:r>
          </a:p>
          <a:p>
            <a:pPr marL="205146" lvl="1" indent="-51286">
              <a:buFont typeface="Arial" charset="0"/>
              <a:buChar char="•"/>
            </a:pPr>
            <a:r>
              <a:rPr lang="en-US" sz="1300" dirty="0">
                <a:latin typeface="Calibri" pitchFamily="34" charset="0"/>
              </a:rPr>
              <a:t>What needs to change?</a:t>
            </a:r>
          </a:p>
          <a:p>
            <a:pPr marL="205146" lvl="1" indent="-51286">
              <a:buFont typeface="Arial" charset="0"/>
              <a:buChar char="•"/>
            </a:pPr>
            <a:r>
              <a:rPr lang="en-US" sz="1300" dirty="0">
                <a:latin typeface="Calibri" pitchFamily="34" charset="0"/>
              </a:rPr>
              <a:t>What doesn’t need to change?</a:t>
            </a:r>
          </a:p>
          <a:p>
            <a:pPr marL="205146" lvl="1" indent="-51286">
              <a:buFont typeface="Arial" charset="0"/>
              <a:buChar char="•"/>
            </a:pPr>
            <a:r>
              <a:rPr lang="en-US" sz="1300" dirty="0">
                <a:latin typeface="Calibri" pitchFamily="34" charset="0"/>
              </a:rPr>
              <a:t>What are the strengths and weaknesses of the actors?</a:t>
            </a:r>
          </a:p>
          <a:p>
            <a:pPr marL="205146" lvl="1" indent="-51286">
              <a:buFont typeface="Arial" charset="0"/>
              <a:buChar char="•"/>
            </a:pPr>
            <a:r>
              <a:rPr lang="en-US" sz="1300" dirty="0">
                <a:latin typeface="Calibri" pitchFamily="34" charset="0"/>
              </a:rPr>
              <a:t>What are the opportunities and threats?</a:t>
            </a:r>
          </a:p>
          <a:p>
            <a:pPr marL="205146" lvl="1" indent="-51286">
              <a:buFont typeface="Arial" charset="0"/>
              <a:buChar char="•"/>
            </a:pPr>
            <a:r>
              <a:rPr lang="en-US" sz="1300" dirty="0">
                <a:latin typeface="Calibri" pitchFamily="34" charset="0"/>
              </a:rPr>
              <a:t>What conditions need to exist for success?</a:t>
            </a:r>
            <a:endParaRPr lang="en-US" sz="1300" b="1" dirty="0"/>
          </a:p>
        </p:txBody>
      </p:sp>
      <p:sp>
        <p:nvSpPr>
          <p:cNvPr id="10245" name="Rectangle 10"/>
          <p:cNvSpPr>
            <a:spLocks noChangeArrowheads="1"/>
          </p:cNvSpPr>
          <p:nvPr/>
        </p:nvSpPr>
        <p:spPr bwMode="auto">
          <a:xfrm>
            <a:off x="6165273" y="3361765"/>
            <a:ext cx="2978727" cy="2062091"/>
          </a:xfrm>
          <a:prstGeom prst="rect">
            <a:avLst/>
          </a:prstGeom>
          <a:solidFill>
            <a:srgbClr val="00B0F0"/>
          </a:solidFill>
          <a:ln w="9525">
            <a:solidFill>
              <a:srgbClr val="FF0000"/>
            </a:solidFill>
            <a:miter lim="800000"/>
            <a:headEnd/>
            <a:tailEnd/>
          </a:ln>
        </p:spPr>
        <p:txBody>
          <a:bodyPr lIns="91429" tIns="45714" rIns="91429" bIns="45714">
            <a:spAutoFit/>
          </a:bodyPr>
          <a:lstStyle/>
          <a:p>
            <a:pPr algn="ctr"/>
            <a:r>
              <a:rPr lang="en-US" sz="1400" b="1" i="1" u="sng" dirty="0">
                <a:solidFill>
                  <a:srgbClr val="FFFF00"/>
                </a:solidFill>
              </a:rPr>
              <a:t>FRAME THE OPERATIONAL APPROACH</a:t>
            </a:r>
          </a:p>
          <a:p>
            <a:r>
              <a:rPr lang="en-US" sz="1200" b="1" dirty="0">
                <a:solidFill>
                  <a:schemeClr val="bg2"/>
                </a:solidFill>
              </a:rPr>
              <a:t> </a:t>
            </a:r>
            <a:r>
              <a:rPr lang="en-US" sz="1400" b="1" u="sng" dirty="0"/>
              <a:t>How</a:t>
            </a:r>
            <a:r>
              <a:rPr lang="en-US" sz="1400" b="1" dirty="0"/>
              <a:t> can we solve the problem?</a:t>
            </a:r>
            <a:endParaRPr lang="en-US" sz="1200" b="1" dirty="0"/>
          </a:p>
          <a:p>
            <a:pPr marL="205146" lvl="1" indent="-51286">
              <a:buFont typeface="Arial" charset="0"/>
              <a:buChar char="•"/>
            </a:pPr>
            <a:r>
              <a:rPr lang="en-US" sz="1400" dirty="0">
                <a:latin typeface="Calibri" pitchFamily="34" charset="0"/>
              </a:rPr>
              <a:t>How do we go from existing conditions to desired conditions?</a:t>
            </a:r>
          </a:p>
          <a:p>
            <a:pPr marL="205146" lvl="1" indent="-51286">
              <a:buFont typeface="Arial" charset="0"/>
              <a:buChar char="•"/>
            </a:pPr>
            <a:r>
              <a:rPr lang="en-US" sz="1400" dirty="0">
                <a:latin typeface="Calibri" pitchFamily="34" charset="0"/>
              </a:rPr>
              <a:t>What tensions exist between the  two?</a:t>
            </a:r>
          </a:p>
          <a:p>
            <a:pPr marL="205146" lvl="1" indent="-51286">
              <a:buFont typeface="Arial" charset="0"/>
              <a:buChar char="•"/>
            </a:pPr>
            <a:r>
              <a:rPr lang="en-US" sz="1400" dirty="0">
                <a:latin typeface="Calibri" pitchFamily="34" charset="0"/>
              </a:rPr>
              <a:t>What else can happen?</a:t>
            </a:r>
          </a:p>
          <a:p>
            <a:pPr marL="205146" lvl="1" indent="-51286">
              <a:buFont typeface="Arial" charset="0"/>
              <a:buChar char="•"/>
            </a:pPr>
            <a:r>
              <a:rPr lang="en-US" sz="1400" dirty="0">
                <a:latin typeface="Calibri" pitchFamily="34" charset="0"/>
              </a:rPr>
              <a:t>What are the risks?</a:t>
            </a:r>
            <a:endParaRPr lang="en-US" sz="1200" b="1" dirty="0"/>
          </a:p>
        </p:txBody>
      </p:sp>
      <p:sp>
        <p:nvSpPr>
          <p:cNvPr id="11270" name="Title 1"/>
          <p:cNvSpPr>
            <a:spLocks noGrp="1"/>
          </p:cNvSpPr>
          <p:nvPr>
            <p:ph type="title"/>
          </p:nvPr>
        </p:nvSpPr>
        <p:spPr>
          <a:xfrm>
            <a:off x="764852" y="402242"/>
            <a:ext cx="7620000" cy="953901"/>
          </a:xfrm>
        </p:spPr>
        <p:txBody>
          <a:bodyPr lIns="91429" tIns="45714" rIns="91429" bIns="45714" anchor="t">
            <a:normAutofit/>
          </a:bodyPr>
          <a:lstStyle/>
          <a:p>
            <a:pPr>
              <a:defRPr/>
            </a:pPr>
            <a:r>
              <a:rPr lang="en-US" sz="2000" dirty="0" smtClean="0">
                <a:latin typeface="Arial" pitchFamily="34" charset="0"/>
                <a:cs typeface="Arial" pitchFamily="34" charset="0"/>
              </a:rPr>
              <a:t>The  Design Activities</a:t>
            </a:r>
          </a:p>
        </p:txBody>
      </p:sp>
      <p:sp>
        <p:nvSpPr>
          <p:cNvPr id="15" name="Oval 14"/>
          <p:cNvSpPr/>
          <p:nvPr/>
        </p:nvSpPr>
        <p:spPr>
          <a:xfrm>
            <a:off x="3657600" y="2531130"/>
            <a:ext cx="1981199" cy="68495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anchor="ctr"/>
          <a:lstStyle/>
          <a:p>
            <a:pPr algn="ctr">
              <a:defRPr/>
            </a:pPr>
            <a:r>
              <a:rPr lang="en-US" sz="1200" b="1" dirty="0">
                <a:solidFill>
                  <a:srgbClr val="FFFF00"/>
                </a:solidFill>
              </a:rPr>
              <a:t>Design </a:t>
            </a:r>
            <a:r>
              <a:rPr lang="en-US" sz="1200" b="1" dirty="0" smtClean="0">
                <a:solidFill>
                  <a:srgbClr val="FFFF00"/>
                </a:solidFill>
              </a:rPr>
              <a:t>Concept</a:t>
            </a:r>
            <a:endParaRPr lang="en-US" sz="1200" b="1" dirty="0">
              <a:solidFill>
                <a:srgbClr val="FFFF00"/>
              </a:solidFill>
            </a:endParaRPr>
          </a:p>
        </p:txBody>
      </p:sp>
      <p:sp>
        <p:nvSpPr>
          <p:cNvPr id="11272" name="TextBox 6"/>
          <p:cNvSpPr txBox="1">
            <a:spLocks noChangeArrowheads="1"/>
          </p:cNvSpPr>
          <p:nvPr/>
        </p:nvSpPr>
        <p:spPr bwMode="auto">
          <a:xfrm>
            <a:off x="1981200" y="5410200"/>
            <a:ext cx="5174672" cy="1446538"/>
          </a:xfrm>
          <a:prstGeom prst="rect">
            <a:avLst/>
          </a:prstGeom>
          <a:solidFill>
            <a:srgbClr val="00B0F0"/>
          </a:solidFill>
          <a:ln w="9525">
            <a:solidFill>
              <a:srgbClr val="FF0000"/>
            </a:solidFill>
            <a:miter lim="800000"/>
            <a:headEnd/>
            <a:tailEnd/>
          </a:ln>
        </p:spPr>
        <p:txBody>
          <a:bodyPr wrap="square" lIns="91429" tIns="45714" rIns="91429" bIns="45714">
            <a:spAutoFit/>
          </a:bodyPr>
          <a:lstStyle/>
          <a:p>
            <a:pPr algn="ctr">
              <a:defRPr/>
            </a:pPr>
            <a:r>
              <a:rPr lang="en-US" sz="1600" b="1" i="1" u="sng" dirty="0">
                <a:solidFill>
                  <a:srgbClr val="FFFF00"/>
                </a:solidFill>
              </a:rPr>
              <a:t>DESIGN </a:t>
            </a:r>
            <a:r>
              <a:rPr lang="en-US" sz="1600" b="1" i="1" u="sng" dirty="0" smtClean="0">
                <a:solidFill>
                  <a:srgbClr val="FFFF00"/>
                </a:solidFill>
              </a:rPr>
              <a:t>CONCEPT</a:t>
            </a:r>
            <a:endParaRPr lang="en-US" sz="1600" b="1" i="1" u="sng" dirty="0">
              <a:solidFill>
                <a:srgbClr val="FFFF00"/>
              </a:solidFill>
            </a:endParaRPr>
          </a:p>
          <a:p>
            <a:pPr>
              <a:defRPr/>
            </a:pPr>
            <a:r>
              <a:rPr lang="en-US" sz="1600" i="1" dirty="0" smtClean="0">
                <a:latin typeface="Calibri" pitchFamily="34" charset="0"/>
              </a:rPr>
              <a:t>   </a:t>
            </a:r>
            <a:r>
              <a:rPr lang="en-US" sz="1400" dirty="0">
                <a:latin typeface="Calibri" pitchFamily="34" charset="0"/>
              </a:rPr>
              <a:t>- Description of the </a:t>
            </a:r>
            <a:r>
              <a:rPr lang="en-US" sz="1400" dirty="0" smtClean="0">
                <a:latin typeface="Calibri" pitchFamily="34" charset="0"/>
              </a:rPr>
              <a:t>Operational Environment</a:t>
            </a:r>
            <a:endParaRPr lang="en-US" sz="1400" dirty="0">
              <a:latin typeface="Calibri" pitchFamily="34" charset="0"/>
            </a:endParaRPr>
          </a:p>
          <a:p>
            <a:pPr>
              <a:defRPr/>
            </a:pPr>
            <a:r>
              <a:rPr lang="en-US" sz="1400" dirty="0">
                <a:latin typeface="Calibri" pitchFamily="34" charset="0"/>
              </a:rPr>
              <a:t>   - The problem statement</a:t>
            </a:r>
          </a:p>
          <a:p>
            <a:pPr>
              <a:defRPr/>
            </a:pPr>
            <a:r>
              <a:rPr lang="en-US" sz="1400" dirty="0">
                <a:latin typeface="Calibri" pitchFamily="34" charset="0"/>
              </a:rPr>
              <a:t>   - A Mission Narrative </a:t>
            </a:r>
            <a:endParaRPr lang="en-US" sz="1400" dirty="0" smtClean="0">
              <a:latin typeface="Calibri" pitchFamily="34" charset="0"/>
            </a:endParaRPr>
          </a:p>
          <a:p>
            <a:pPr>
              <a:defRPr/>
            </a:pPr>
            <a:r>
              <a:rPr lang="en-US" sz="1400" dirty="0" smtClean="0">
                <a:latin typeface="Calibri" pitchFamily="34" charset="0"/>
              </a:rPr>
              <a:t>   - Commander’s description or graphic of the Operational Approach</a:t>
            </a:r>
            <a:endParaRPr lang="en-US" sz="1400" dirty="0">
              <a:latin typeface="Calibri" pitchFamily="34" charset="0"/>
            </a:endParaRPr>
          </a:p>
          <a:p>
            <a:pPr>
              <a:defRPr/>
            </a:pPr>
            <a:r>
              <a:rPr lang="en-US" sz="1400" dirty="0">
                <a:latin typeface="Calibri" pitchFamily="34" charset="0"/>
              </a:rPr>
              <a:t>   - Commander’s </a:t>
            </a:r>
            <a:r>
              <a:rPr lang="en-US" sz="1400" dirty="0" smtClean="0">
                <a:latin typeface="Calibri" pitchFamily="34" charset="0"/>
              </a:rPr>
              <a:t>initial Intent and Planning </a:t>
            </a:r>
            <a:r>
              <a:rPr lang="en-US" sz="1400" dirty="0">
                <a:latin typeface="Calibri" pitchFamily="34" charset="0"/>
              </a:rPr>
              <a:t>Guidance   </a:t>
            </a:r>
          </a:p>
        </p:txBody>
      </p:sp>
    </p:spTree>
    <p:extLst>
      <p:ext uri="{BB962C8B-B14F-4D97-AF65-F5344CB8AC3E}">
        <p14:creationId xmlns:p14="http://schemas.microsoft.com/office/powerpoint/2010/main" val="1949288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1267" name="TextBox 37"/>
          <p:cNvSpPr txBox="1">
            <a:spLocks noChangeArrowheads="1"/>
          </p:cNvSpPr>
          <p:nvPr/>
        </p:nvSpPr>
        <p:spPr bwMode="auto">
          <a:xfrm>
            <a:off x="1295400" y="5715000"/>
            <a:ext cx="7696200" cy="638636"/>
          </a:xfrm>
          <a:prstGeom prst="rect">
            <a:avLst/>
          </a:prstGeom>
          <a:noFill/>
          <a:ln w="9525">
            <a:noFill/>
            <a:miter lim="800000"/>
            <a:headEnd/>
            <a:tailEnd/>
          </a:ln>
        </p:spPr>
        <p:txBody>
          <a:bodyPr wrap="square">
            <a:spAutoFit/>
          </a:bodyPr>
          <a:lstStyle/>
          <a:p>
            <a:pPr>
              <a:lnSpc>
                <a:spcPts val="1400"/>
              </a:lnSpc>
            </a:pPr>
            <a:r>
              <a:rPr lang="en-US" b="1" dirty="0">
                <a:solidFill>
                  <a:srgbClr val="00B050"/>
                </a:solidFill>
              </a:rPr>
              <a:t>Planning takes guidance from the commander and, through the planning process, converges to </a:t>
            </a:r>
            <a:r>
              <a:rPr lang="en-US" b="1" dirty="0" smtClean="0">
                <a:solidFill>
                  <a:srgbClr val="00B050"/>
                </a:solidFill>
              </a:rPr>
              <a:t>produce </a:t>
            </a:r>
            <a:r>
              <a:rPr lang="en-US" b="1" dirty="0">
                <a:solidFill>
                  <a:srgbClr val="00B050"/>
                </a:solidFill>
              </a:rPr>
              <a:t>plans and orders to execute actions to have effects of the environment.</a:t>
            </a:r>
          </a:p>
        </p:txBody>
      </p:sp>
      <p:sp>
        <p:nvSpPr>
          <p:cNvPr id="11268" name="TextBox 38"/>
          <p:cNvSpPr txBox="1">
            <a:spLocks noChangeArrowheads="1"/>
          </p:cNvSpPr>
          <p:nvPr/>
        </p:nvSpPr>
        <p:spPr bwMode="auto">
          <a:xfrm>
            <a:off x="1676400" y="1158307"/>
            <a:ext cx="7315200" cy="923925"/>
          </a:xfrm>
          <a:prstGeom prst="rect">
            <a:avLst/>
          </a:prstGeom>
          <a:solidFill>
            <a:srgbClr val="FFFF00"/>
          </a:solidFill>
          <a:ln w="9525">
            <a:solidFill>
              <a:srgbClr val="FFC000"/>
            </a:solidFill>
            <a:miter lim="800000"/>
            <a:headEnd/>
            <a:tailEnd/>
          </a:ln>
        </p:spPr>
        <p:txBody>
          <a:bodyPr>
            <a:spAutoFit/>
          </a:bodyPr>
          <a:lstStyle/>
          <a:p>
            <a:r>
              <a:rPr lang="en-US" b="1" dirty="0">
                <a:solidFill>
                  <a:srgbClr val="7030A0"/>
                </a:solidFill>
              </a:rPr>
              <a:t>A design approach allows the organization to learn through </a:t>
            </a:r>
            <a:r>
              <a:rPr lang="en-US" b="1" dirty="0" smtClean="0">
                <a:solidFill>
                  <a:srgbClr val="7030A0"/>
                </a:solidFill>
              </a:rPr>
              <a:t>understanding and action </a:t>
            </a:r>
            <a:r>
              <a:rPr lang="en-US" b="1" dirty="0">
                <a:solidFill>
                  <a:srgbClr val="7030A0"/>
                </a:solidFill>
              </a:rPr>
              <a:t>by maintaining divergent thinking while also converging to develop and execute detailed plans that enable action. </a:t>
            </a:r>
          </a:p>
        </p:txBody>
      </p:sp>
      <p:sp>
        <p:nvSpPr>
          <p:cNvPr id="11269" name="Text Box 4"/>
          <p:cNvSpPr txBox="1">
            <a:spLocks noChangeArrowheads="1"/>
          </p:cNvSpPr>
          <p:nvPr/>
        </p:nvSpPr>
        <p:spPr bwMode="auto">
          <a:xfrm>
            <a:off x="720989" y="437994"/>
            <a:ext cx="7685088" cy="646113"/>
          </a:xfrm>
          <a:prstGeom prst="rect">
            <a:avLst/>
          </a:prstGeom>
          <a:noFill/>
          <a:ln w="9525">
            <a:noFill/>
            <a:miter lim="800000"/>
            <a:headEnd/>
            <a:tailEnd/>
          </a:ln>
        </p:spPr>
        <p:txBody>
          <a:bodyPr wrap="none">
            <a:spAutoFit/>
          </a:bodyPr>
          <a:lstStyle/>
          <a:p>
            <a:pPr algn="ctr">
              <a:spcBef>
                <a:spcPct val="50000"/>
              </a:spcBef>
            </a:pPr>
            <a:r>
              <a:rPr lang="en-US" sz="3600" b="1" dirty="0">
                <a:latin typeface="Calibri" pitchFamily="34" charset="0"/>
              </a:rPr>
              <a:t>Design through Planning and Execution</a:t>
            </a:r>
          </a:p>
        </p:txBody>
      </p:sp>
      <p:sp>
        <p:nvSpPr>
          <p:cNvPr id="37" name="Freeform 36"/>
          <p:cNvSpPr/>
          <p:nvPr/>
        </p:nvSpPr>
        <p:spPr>
          <a:xfrm>
            <a:off x="584200" y="2692400"/>
            <a:ext cx="8534400" cy="1384300"/>
          </a:xfrm>
          <a:custGeom>
            <a:avLst/>
            <a:gdLst>
              <a:gd name="connsiteX0" fmla="*/ 0 w 8534400"/>
              <a:gd name="connsiteY0" fmla="*/ 0 h 1384300"/>
              <a:gd name="connsiteX1" fmla="*/ 1879600 w 8534400"/>
              <a:gd name="connsiteY1" fmla="*/ 317500 h 1384300"/>
              <a:gd name="connsiteX2" fmla="*/ 2832100 w 8534400"/>
              <a:gd name="connsiteY2" fmla="*/ 1155700 h 1384300"/>
              <a:gd name="connsiteX3" fmla="*/ 4406900 w 8534400"/>
              <a:gd name="connsiteY3" fmla="*/ 508000 h 1384300"/>
              <a:gd name="connsiteX4" fmla="*/ 5524500 w 8534400"/>
              <a:gd name="connsiteY4" fmla="*/ 1155700 h 1384300"/>
              <a:gd name="connsiteX5" fmla="*/ 6972300 w 8534400"/>
              <a:gd name="connsiteY5" fmla="*/ 952500 h 1384300"/>
              <a:gd name="connsiteX6" fmla="*/ 7835900 w 8534400"/>
              <a:gd name="connsiteY6" fmla="*/ 1333500 h 1384300"/>
              <a:gd name="connsiteX7" fmla="*/ 8534400 w 8534400"/>
              <a:gd name="connsiteY7" fmla="*/ 125730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1384300">
                <a:moveTo>
                  <a:pt x="0" y="0"/>
                </a:moveTo>
                <a:cubicBezTo>
                  <a:pt x="703791" y="62441"/>
                  <a:pt x="1407583" y="124883"/>
                  <a:pt x="1879600" y="317500"/>
                </a:cubicBezTo>
                <a:cubicBezTo>
                  <a:pt x="2351617" y="510117"/>
                  <a:pt x="2410883" y="1123950"/>
                  <a:pt x="2832100" y="1155700"/>
                </a:cubicBezTo>
                <a:cubicBezTo>
                  <a:pt x="3253317" y="1187450"/>
                  <a:pt x="3958167" y="508000"/>
                  <a:pt x="4406900" y="508000"/>
                </a:cubicBezTo>
                <a:cubicBezTo>
                  <a:pt x="4855633" y="508000"/>
                  <a:pt x="5096933" y="1081617"/>
                  <a:pt x="5524500" y="1155700"/>
                </a:cubicBezTo>
                <a:cubicBezTo>
                  <a:pt x="5952067" y="1229783"/>
                  <a:pt x="6587067" y="922867"/>
                  <a:pt x="6972300" y="952500"/>
                </a:cubicBezTo>
                <a:cubicBezTo>
                  <a:pt x="7357533" y="982133"/>
                  <a:pt x="7575550" y="1282700"/>
                  <a:pt x="7835900" y="1333500"/>
                </a:cubicBezTo>
                <a:cubicBezTo>
                  <a:pt x="8096250" y="1384300"/>
                  <a:pt x="8315325" y="1320800"/>
                  <a:pt x="8534400" y="1257300"/>
                </a:cubicBezTo>
              </a:path>
            </a:pathLst>
          </a:custGeom>
          <a:ln w="38100">
            <a:solidFill>
              <a:srgbClr val="2C05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Freeform 37"/>
          <p:cNvSpPr/>
          <p:nvPr/>
        </p:nvSpPr>
        <p:spPr>
          <a:xfrm flipV="1">
            <a:off x="609600" y="4178300"/>
            <a:ext cx="8534400" cy="1384300"/>
          </a:xfrm>
          <a:custGeom>
            <a:avLst/>
            <a:gdLst>
              <a:gd name="connsiteX0" fmla="*/ 0 w 8534400"/>
              <a:gd name="connsiteY0" fmla="*/ 0 h 1384300"/>
              <a:gd name="connsiteX1" fmla="*/ 1879600 w 8534400"/>
              <a:gd name="connsiteY1" fmla="*/ 317500 h 1384300"/>
              <a:gd name="connsiteX2" fmla="*/ 2832100 w 8534400"/>
              <a:gd name="connsiteY2" fmla="*/ 1155700 h 1384300"/>
              <a:gd name="connsiteX3" fmla="*/ 4406900 w 8534400"/>
              <a:gd name="connsiteY3" fmla="*/ 508000 h 1384300"/>
              <a:gd name="connsiteX4" fmla="*/ 5524500 w 8534400"/>
              <a:gd name="connsiteY4" fmla="*/ 1155700 h 1384300"/>
              <a:gd name="connsiteX5" fmla="*/ 6972300 w 8534400"/>
              <a:gd name="connsiteY5" fmla="*/ 952500 h 1384300"/>
              <a:gd name="connsiteX6" fmla="*/ 7835900 w 8534400"/>
              <a:gd name="connsiteY6" fmla="*/ 1333500 h 1384300"/>
              <a:gd name="connsiteX7" fmla="*/ 8534400 w 8534400"/>
              <a:gd name="connsiteY7" fmla="*/ 1257300 h 138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34400" h="1384300">
                <a:moveTo>
                  <a:pt x="0" y="0"/>
                </a:moveTo>
                <a:cubicBezTo>
                  <a:pt x="703791" y="62441"/>
                  <a:pt x="1407583" y="124883"/>
                  <a:pt x="1879600" y="317500"/>
                </a:cubicBezTo>
                <a:cubicBezTo>
                  <a:pt x="2351617" y="510117"/>
                  <a:pt x="2410883" y="1123950"/>
                  <a:pt x="2832100" y="1155700"/>
                </a:cubicBezTo>
                <a:cubicBezTo>
                  <a:pt x="3253317" y="1187450"/>
                  <a:pt x="3958167" y="508000"/>
                  <a:pt x="4406900" y="508000"/>
                </a:cubicBezTo>
                <a:cubicBezTo>
                  <a:pt x="4855633" y="508000"/>
                  <a:pt x="5096933" y="1081617"/>
                  <a:pt x="5524500" y="1155700"/>
                </a:cubicBezTo>
                <a:cubicBezTo>
                  <a:pt x="5952067" y="1229783"/>
                  <a:pt x="6587067" y="922867"/>
                  <a:pt x="6972300" y="952500"/>
                </a:cubicBezTo>
                <a:cubicBezTo>
                  <a:pt x="7357533" y="982133"/>
                  <a:pt x="7575550" y="1282700"/>
                  <a:pt x="7835900" y="1333500"/>
                </a:cubicBezTo>
                <a:cubicBezTo>
                  <a:pt x="8096250" y="1384300"/>
                  <a:pt x="8315325" y="1320800"/>
                  <a:pt x="8534400" y="1257300"/>
                </a:cubicBezTo>
              </a:path>
            </a:pathLst>
          </a:custGeom>
          <a:ln w="38100">
            <a:solidFill>
              <a:srgbClr val="2C0599"/>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TextBox 37"/>
          <p:cNvSpPr txBox="1">
            <a:spLocks noChangeArrowheads="1"/>
          </p:cNvSpPr>
          <p:nvPr/>
        </p:nvSpPr>
        <p:spPr bwMode="auto">
          <a:xfrm>
            <a:off x="1960034" y="2166066"/>
            <a:ext cx="7162800" cy="811213"/>
          </a:xfrm>
          <a:prstGeom prst="rect">
            <a:avLst/>
          </a:prstGeom>
          <a:noFill/>
          <a:ln w="9525">
            <a:noFill/>
            <a:miter lim="800000"/>
            <a:headEnd/>
            <a:tailEnd/>
          </a:ln>
        </p:spPr>
        <p:txBody>
          <a:bodyPr>
            <a:spAutoFit/>
          </a:bodyPr>
          <a:lstStyle/>
          <a:p>
            <a:pPr>
              <a:lnSpc>
                <a:spcPts val="1400"/>
              </a:lnSpc>
              <a:defRPr/>
            </a:pPr>
            <a:r>
              <a:rPr lang="en-US" b="1" dirty="0">
                <a:solidFill>
                  <a:schemeClr val="accent5">
                    <a:lumMod val="75000"/>
                  </a:schemeClr>
                </a:solidFill>
              </a:rPr>
              <a:t>The commander and staff develop better understanding of the environment and of the problem as the campaign is executed, and </a:t>
            </a:r>
            <a:r>
              <a:rPr lang="en-US" b="1" dirty="0" smtClean="0">
                <a:solidFill>
                  <a:schemeClr val="accent5">
                    <a:lumMod val="75000"/>
                  </a:schemeClr>
                </a:solidFill>
              </a:rPr>
              <a:t>adapt </a:t>
            </a:r>
            <a:r>
              <a:rPr lang="en-US" b="1" dirty="0">
                <a:solidFill>
                  <a:schemeClr val="accent5">
                    <a:lumMod val="75000"/>
                  </a:schemeClr>
                </a:solidFill>
              </a:rPr>
              <a:t>the operational approach based on that increasing understanding.</a:t>
            </a:r>
          </a:p>
        </p:txBody>
      </p:sp>
      <p:grpSp>
        <p:nvGrpSpPr>
          <p:cNvPr id="2" name="Group 41"/>
          <p:cNvGrpSpPr>
            <a:grpSpLocks/>
          </p:cNvGrpSpPr>
          <p:nvPr/>
        </p:nvGrpSpPr>
        <p:grpSpPr bwMode="auto">
          <a:xfrm>
            <a:off x="1784350" y="3733800"/>
            <a:ext cx="2025650" cy="631825"/>
            <a:chOff x="1784531" y="3733800"/>
            <a:chExt cx="2025469" cy="631825"/>
          </a:xfrm>
        </p:grpSpPr>
        <p:grpSp>
          <p:nvGrpSpPr>
            <p:cNvPr id="3" name="Group 34"/>
            <p:cNvGrpSpPr>
              <a:grpSpLocks/>
            </p:cNvGrpSpPr>
            <p:nvPr/>
          </p:nvGrpSpPr>
          <p:grpSpPr bwMode="auto">
            <a:xfrm>
              <a:off x="1900121" y="3733800"/>
              <a:ext cx="1909879" cy="631825"/>
              <a:chOff x="4838393" y="2468880"/>
              <a:chExt cx="1909879" cy="630936"/>
            </a:xfrm>
          </p:grpSpPr>
          <p:grpSp>
            <p:nvGrpSpPr>
              <p:cNvPr id="4" name="Group 15"/>
              <p:cNvGrpSpPr>
                <a:grpSpLocks/>
              </p:cNvGrpSpPr>
              <p:nvPr/>
            </p:nvGrpSpPr>
            <p:grpSpPr bwMode="auto">
              <a:xfrm flipH="1">
                <a:off x="4838393" y="2487168"/>
                <a:ext cx="1201526" cy="612138"/>
                <a:chOff x="987552" y="1042416"/>
                <a:chExt cx="6922008" cy="3526536"/>
              </a:xfrm>
            </p:grpSpPr>
            <p:sp>
              <p:nvSpPr>
                <p:cNvPr id="17" name="Freeform 16"/>
                <p:cNvSpPr/>
                <p:nvPr/>
              </p:nvSpPr>
              <p:spPr>
                <a:xfrm>
                  <a:off x="985300" y="1046650"/>
                  <a:ext cx="6922601" cy="1762621"/>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sp>
              <p:nvSpPr>
                <p:cNvPr id="18" name="Freeform 17"/>
                <p:cNvSpPr/>
                <p:nvPr/>
              </p:nvSpPr>
              <p:spPr>
                <a:xfrm flipV="1">
                  <a:off x="985300" y="2809271"/>
                  <a:ext cx="6922601" cy="1762615"/>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grpSp>
          <p:sp>
            <p:nvSpPr>
              <p:cNvPr id="32" name="Cloud 31"/>
              <p:cNvSpPr/>
              <p:nvPr/>
            </p:nvSpPr>
            <p:spPr>
              <a:xfrm>
                <a:off x="6081582" y="2468880"/>
                <a:ext cx="666690" cy="630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auto">
                  <a:spcBef>
                    <a:spcPts val="0"/>
                  </a:spcBef>
                  <a:spcAft>
                    <a:spcPts val="0"/>
                  </a:spcAft>
                  <a:defRPr/>
                </a:pPr>
                <a:r>
                  <a:rPr lang="en-US" sz="1000" b="1" i="1" dirty="0">
                    <a:solidFill>
                      <a:schemeClr val="tx1"/>
                    </a:solidFill>
                    <a:cs typeface="Arial" pitchFamily="34" charset="0"/>
                  </a:rPr>
                  <a:t>Plans</a:t>
                </a:r>
              </a:p>
              <a:p>
                <a:pPr algn="ctr" fontAlgn="auto">
                  <a:spcBef>
                    <a:spcPts val="0"/>
                  </a:spcBef>
                  <a:spcAft>
                    <a:spcPts val="0"/>
                  </a:spcAft>
                  <a:defRPr/>
                </a:pPr>
                <a:r>
                  <a:rPr lang="en-US" sz="1000" b="1" i="1" dirty="0">
                    <a:solidFill>
                      <a:schemeClr val="tx1"/>
                    </a:solidFill>
                    <a:cs typeface="Arial" pitchFamily="34" charset="0"/>
                  </a:rPr>
                  <a:t>&amp;</a:t>
                </a:r>
              </a:p>
              <a:p>
                <a:pPr algn="ctr" fontAlgn="auto">
                  <a:spcBef>
                    <a:spcPts val="0"/>
                  </a:spcBef>
                  <a:spcAft>
                    <a:spcPts val="0"/>
                  </a:spcAft>
                  <a:defRPr/>
                </a:pPr>
                <a:r>
                  <a:rPr lang="en-US" sz="1000" b="1" i="1" dirty="0">
                    <a:solidFill>
                      <a:schemeClr val="tx1"/>
                    </a:solidFill>
                    <a:cs typeface="Arial" pitchFamily="34" charset="0"/>
                  </a:rPr>
                  <a:t>Orders</a:t>
                </a:r>
              </a:p>
            </p:txBody>
          </p:sp>
        </p:grpSp>
        <p:sp>
          <p:nvSpPr>
            <p:cNvPr id="14357" name="TextBox 22"/>
            <p:cNvSpPr txBox="1">
              <a:spLocks noChangeArrowheads="1"/>
            </p:cNvSpPr>
            <p:nvPr/>
          </p:nvSpPr>
          <p:spPr bwMode="auto">
            <a:xfrm>
              <a:off x="1784531" y="3937000"/>
              <a:ext cx="933367" cy="254000"/>
            </a:xfrm>
            <a:prstGeom prst="rect">
              <a:avLst/>
            </a:prstGeom>
            <a:noFill/>
            <a:ln w="9525">
              <a:noFill/>
              <a:miter lim="800000"/>
              <a:headEnd/>
              <a:tailEnd/>
            </a:ln>
          </p:spPr>
          <p:txBody>
            <a:bodyPr wrap="none">
              <a:spAutoFit/>
            </a:bodyPr>
            <a:lstStyle/>
            <a:p>
              <a:pPr>
                <a:defRPr/>
              </a:pPr>
              <a:r>
                <a:rPr lang="en-US" sz="1050" b="1" i="1" dirty="0">
                  <a:solidFill>
                    <a:srgbClr val="00B050"/>
                  </a:solidFill>
                </a:rPr>
                <a:t>Convergent</a:t>
              </a:r>
            </a:p>
          </p:txBody>
        </p:sp>
      </p:grpSp>
      <p:grpSp>
        <p:nvGrpSpPr>
          <p:cNvPr id="5" name="Group 42"/>
          <p:cNvGrpSpPr>
            <a:grpSpLocks/>
          </p:cNvGrpSpPr>
          <p:nvPr/>
        </p:nvGrpSpPr>
        <p:grpSpPr bwMode="auto">
          <a:xfrm>
            <a:off x="4546600" y="3843338"/>
            <a:ext cx="1997075" cy="631825"/>
            <a:chOff x="1813448" y="3733804"/>
            <a:chExt cx="1996552" cy="631826"/>
          </a:xfrm>
        </p:grpSpPr>
        <p:grpSp>
          <p:nvGrpSpPr>
            <p:cNvPr id="6" name="Group 34"/>
            <p:cNvGrpSpPr>
              <a:grpSpLocks/>
            </p:cNvGrpSpPr>
            <p:nvPr/>
          </p:nvGrpSpPr>
          <p:grpSpPr bwMode="auto">
            <a:xfrm>
              <a:off x="1900237" y="3733804"/>
              <a:ext cx="1909763" cy="631826"/>
              <a:chOff x="4838509" y="2468880"/>
              <a:chExt cx="1909763" cy="630936"/>
            </a:xfrm>
          </p:grpSpPr>
          <p:grpSp>
            <p:nvGrpSpPr>
              <p:cNvPr id="7" name="Group 15"/>
              <p:cNvGrpSpPr>
                <a:grpSpLocks/>
              </p:cNvGrpSpPr>
              <p:nvPr/>
            </p:nvGrpSpPr>
            <p:grpSpPr bwMode="auto">
              <a:xfrm flipH="1">
                <a:off x="4838509" y="2487903"/>
                <a:ext cx="1201738" cy="611913"/>
                <a:chOff x="985662" y="1046650"/>
                <a:chExt cx="6923229" cy="3525236"/>
              </a:xfrm>
            </p:grpSpPr>
            <p:sp>
              <p:nvSpPr>
                <p:cNvPr id="52" name="Freeform 51"/>
                <p:cNvSpPr/>
                <p:nvPr/>
              </p:nvSpPr>
              <p:spPr>
                <a:xfrm>
                  <a:off x="984596" y="1046650"/>
                  <a:ext cx="6921409" cy="1762615"/>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sp>
              <p:nvSpPr>
                <p:cNvPr id="53" name="Freeform 52"/>
                <p:cNvSpPr/>
                <p:nvPr/>
              </p:nvSpPr>
              <p:spPr>
                <a:xfrm flipV="1">
                  <a:off x="984596" y="2809265"/>
                  <a:ext cx="6921409" cy="1762621"/>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grpSp>
          <p:sp>
            <p:nvSpPr>
              <p:cNvPr id="51" name="Cloud 50"/>
              <p:cNvSpPr/>
              <p:nvPr/>
            </p:nvSpPr>
            <p:spPr>
              <a:xfrm>
                <a:off x="6081697" y="2468880"/>
                <a:ext cx="666575" cy="630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auto">
                  <a:spcBef>
                    <a:spcPts val="0"/>
                  </a:spcBef>
                  <a:spcAft>
                    <a:spcPts val="0"/>
                  </a:spcAft>
                  <a:defRPr/>
                </a:pPr>
                <a:r>
                  <a:rPr lang="en-US" sz="1000" b="1" i="1" dirty="0">
                    <a:solidFill>
                      <a:schemeClr val="tx1"/>
                    </a:solidFill>
                    <a:cs typeface="Arial" pitchFamily="34" charset="0"/>
                  </a:rPr>
                  <a:t>Plans</a:t>
                </a:r>
              </a:p>
              <a:p>
                <a:pPr algn="ctr" fontAlgn="auto">
                  <a:spcBef>
                    <a:spcPts val="0"/>
                  </a:spcBef>
                  <a:spcAft>
                    <a:spcPts val="0"/>
                  </a:spcAft>
                  <a:defRPr/>
                </a:pPr>
                <a:r>
                  <a:rPr lang="en-US" sz="1000" b="1" i="1" dirty="0">
                    <a:solidFill>
                      <a:schemeClr val="tx1"/>
                    </a:solidFill>
                    <a:cs typeface="Arial" pitchFamily="34" charset="0"/>
                  </a:rPr>
                  <a:t>&amp;</a:t>
                </a:r>
              </a:p>
              <a:p>
                <a:pPr algn="ctr" fontAlgn="auto">
                  <a:spcBef>
                    <a:spcPts val="0"/>
                  </a:spcBef>
                  <a:spcAft>
                    <a:spcPts val="0"/>
                  </a:spcAft>
                  <a:defRPr/>
                </a:pPr>
                <a:r>
                  <a:rPr lang="en-US" sz="1000" b="1" i="1" dirty="0">
                    <a:solidFill>
                      <a:schemeClr val="tx1"/>
                    </a:solidFill>
                    <a:cs typeface="Arial" pitchFamily="34" charset="0"/>
                  </a:rPr>
                  <a:t>Orders</a:t>
                </a:r>
              </a:p>
            </p:txBody>
          </p:sp>
        </p:grpSp>
        <p:sp>
          <p:nvSpPr>
            <p:cNvPr id="45" name="TextBox 22"/>
            <p:cNvSpPr txBox="1">
              <a:spLocks noChangeArrowheads="1"/>
            </p:cNvSpPr>
            <p:nvPr/>
          </p:nvSpPr>
          <p:spPr bwMode="auto">
            <a:xfrm>
              <a:off x="1813448" y="3929066"/>
              <a:ext cx="933206" cy="254000"/>
            </a:xfrm>
            <a:prstGeom prst="rect">
              <a:avLst/>
            </a:prstGeom>
            <a:noFill/>
            <a:ln w="9525">
              <a:noFill/>
              <a:miter lim="800000"/>
              <a:headEnd/>
              <a:tailEnd/>
            </a:ln>
          </p:spPr>
          <p:txBody>
            <a:bodyPr wrap="none">
              <a:spAutoFit/>
            </a:bodyPr>
            <a:lstStyle/>
            <a:p>
              <a:pPr>
                <a:defRPr/>
              </a:pPr>
              <a:r>
                <a:rPr lang="en-US" sz="1050" b="1" i="1" dirty="0">
                  <a:solidFill>
                    <a:srgbClr val="00B050"/>
                  </a:solidFill>
                </a:rPr>
                <a:t>Convergent</a:t>
              </a:r>
            </a:p>
          </p:txBody>
        </p:sp>
      </p:grpSp>
      <p:grpSp>
        <p:nvGrpSpPr>
          <p:cNvPr id="8" name="Group 53"/>
          <p:cNvGrpSpPr>
            <a:grpSpLocks/>
          </p:cNvGrpSpPr>
          <p:nvPr/>
        </p:nvGrpSpPr>
        <p:grpSpPr bwMode="auto">
          <a:xfrm>
            <a:off x="6908800" y="3810000"/>
            <a:ext cx="1973263" cy="631825"/>
            <a:chOff x="1836410" y="3733804"/>
            <a:chExt cx="1973590" cy="631826"/>
          </a:xfrm>
        </p:grpSpPr>
        <p:grpSp>
          <p:nvGrpSpPr>
            <p:cNvPr id="9" name="Group 34"/>
            <p:cNvGrpSpPr>
              <a:grpSpLocks/>
            </p:cNvGrpSpPr>
            <p:nvPr/>
          </p:nvGrpSpPr>
          <p:grpSpPr bwMode="auto">
            <a:xfrm>
              <a:off x="1900237" y="3733804"/>
              <a:ext cx="1909763" cy="631826"/>
              <a:chOff x="4838509" y="2468880"/>
              <a:chExt cx="1909763" cy="630936"/>
            </a:xfrm>
          </p:grpSpPr>
          <p:grpSp>
            <p:nvGrpSpPr>
              <p:cNvPr id="10" name="Group 15"/>
              <p:cNvGrpSpPr>
                <a:grpSpLocks/>
              </p:cNvGrpSpPr>
              <p:nvPr/>
            </p:nvGrpSpPr>
            <p:grpSpPr bwMode="auto">
              <a:xfrm flipH="1">
                <a:off x="4838509" y="2487903"/>
                <a:ext cx="1201738" cy="611913"/>
                <a:chOff x="985662" y="1046650"/>
                <a:chExt cx="6923229" cy="3525236"/>
              </a:xfrm>
            </p:grpSpPr>
            <p:sp>
              <p:nvSpPr>
                <p:cNvPr id="63" name="Freeform 62"/>
                <p:cNvSpPr/>
                <p:nvPr/>
              </p:nvSpPr>
              <p:spPr>
                <a:xfrm>
                  <a:off x="986336" y="1046650"/>
                  <a:ext cx="6924376" cy="1762621"/>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sp>
              <p:nvSpPr>
                <p:cNvPr id="64" name="Freeform 63"/>
                <p:cNvSpPr/>
                <p:nvPr/>
              </p:nvSpPr>
              <p:spPr>
                <a:xfrm flipV="1">
                  <a:off x="986336" y="2809271"/>
                  <a:ext cx="6924376" cy="1762615"/>
                </a:xfrm>
                <a:custGeom>
                  <a:avLst/>
                  <a:gdLst>
                    <a:gd name="connsiteX0" fmla="*/ 6922008 w 6922008"/>
                    <a:gd name="connsiteY0" fmla="*/ 0 h 1764792"/>
                    <a:gd name="connsiteX1" fmla="*/ 0 w 6922008"/>
                    <a:gd name="connsiteY1" fmla="*/ 1764792 h 1764792"/>
                  </a:gdLst>
                  <a:ahLst/>
                  <a:cxnLst>
                    <a:cxn ang="0">
                      <a:pos x="connsiteX0" y="connsiteY0"/>
                    </a:cxn>
                    <a:cxn ang="0">
                      <a:pos x="connsiteX1" y="connsiteY1"/>
                    </a:cxn>
                  </a:cxnLst>
                  <a:rect l="l" t="t" r="r" b="b"/>
                  <a:pathLst>
                    <a:path w="6922008" h="1764792">
                      <a:moveTo>
                        <a:pt x="6922008" y="0"/>
                      </a:moveTo>
                      <a:lnTo>
                        <a:pt x="0" y="1764792"/>
                      </a:lnTo>
                    </a:path>
                  </a:pathLst>
                </a:cu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i="1"/>
                </a:p>
              </p:txBody>
            </p:sp>
          </p:grpSp>
          <p:sp>
            <p:nvSpPr>
              <p:cNvPr id="62" name="Cloud 61"/>
              <p:cNvSpPr/>
              <p:nvPr/>
            </p:nvSpPr>
            <p:spPr>
              <a:xfrm>
                <a:off x="6081412" y="2468880"/>
                <a:ext cx="666860" cy="630936"/>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fontAlgn="auto">
                  <a:spcBef>
                    <a:spcPts val="0"/>
                  </a:spcBef>
                  <a:spcAft>
                    <a:spcPts val="0"/>
                  </a:spcAft>
                  <a:defRPr/>
                </a:pPr>
                <a:r>
                  <a:rPr lang="en-US" sz="1000" b="1" i="1" dirty="0">
                    <a:solidFill>
                      <a:schemeClr val="tx1"/>
                    </a:solidFill>
                    <a:cs typeface="Arial" pitchFamily="34" charset="0"/>
                  </a:rPr>
                  <a:t>Plans</a:t>
                </a:r>
              </a:p>
              <a:p>
                <a:pPr algn="ctr" fontAlgn="auto">
                  <a:spcBef>
                    <a:spcPts val="0"/>
                  </a:spcBef>
                  <a:spcAft>
                    <a:spcPts val="0"/>
                  </a:spcAft>
                  <a:defRPr/>
                </a:pPr>
                <a:r>
                  <a:rPr lang="en-US" sz="1000" b="1" i="1" dirty="0">
                    <a:solidFill>
                      <a:schemeClr val="tx1"/>
                    </a:solidFill>
                    <a:cs typeface="Arial" pitchFamily="34" charset="0"/>
                  </a:rPr>
                  <a:t>&amp;</a:t>
                </a:r>
              </a:p>
              <a:p>
                <a:pPr algn="ctr" fontAlgn="auto">
                  <a:spcBef>
                    <a:spcPts val="0"/>
                  </a:spcBef>
                  <a:spcAft>
                    <a:spcPts val="0"/>
                  </a:spcAft>
                  <a:defRPr/>
                </a:pPr>
                <a:r>
                  <a:rPr lang="en-US" sz="1000" b="1" i="1" dirty="0">
                    <a:solidFill>
                      <a:schemeClr val="tx1"/>
                    </a:solidFill>
                    <a:cs typeface="Arial" pitchFamily="34" charset="0"/>
                  </a:rPr>
                  <a:t>Orders</a:t>
                </a:r>
              </a:p>
            </p:txBody>
          </p:sp>
        </p:grpSp>
        <p:sp>
          <p:nvSpPr>
            <p:cNvPr id="56" name="TextBox 22"/>
            <p:cNvSpPr txBox="1">
              <a:spLocks noChangeArrowheads="1"/>
            </p:cNvSpPr>
            <p:nvPr/>
          </p:nvSpPr>
          <p:spPr bwMode="auto">
            <a:xfrm>
              <a:off x="1836410" y="3937004"/>
              <a:ext cx="933605" cy="254000"/>
            </a:xfrm>
            <a:prstGeom prst="rect">
              <a:avLst/>
            </a:prstGeom>
            <a:noFill/>
            <a:ln w="9525">
              <a:noFill/>
              <a:miter lim="800000"/>
              <a:headEnd/>
              <a:tailEnd/>
            </a:ln>
          </p:spPr>
          <p:txBody>
            <a:bodyPr wrap="none">
              <a:spAutoFit/>
            </a:bodyPr>
            <a:lstStyle/>
            <a:p>
              <a:pPr>
                <a:defRPr/>
              </a:pPr>
              <a:r>
                <a:rPr lang="en-US" sz="1050" b="1" i="1" dirty="0">
                  <a:solidFill>
                    <a:srgbClr val="00B050"/>
                  </a:solidFill>
                </a:rPr>
                <a:t>Convergent</a:t>
              </a:r>
            </a:p>
          </p:txBody>
        </p:sp>
      </p:grpSp>
      <p:sp>
        <p:nvSpPr>
          <p:cNvPr id="11277" name="TextBox 22"/>
          <p:cNvSpPr txBox="1">
            <a:spLocks noChangeArrowheads="1"/>
          </p:cNvSpPr>
          <p:nvPr/>
        </p:nvSpPr>
        <p:spPr bwMode="auto">
          <a:xfrm>
            <a:off x="4470400" y="2895600"/>
            <a:ext cx="1009650" cy="307975"/>
          </a:xfrm>
          <a:prstGeom prst="rect">
            <a:avLst/>
          </a:prstGeom>
          <a:noFill/>
          <a:ln w="9525">
            <a:noFill/>
            <a:miter lim="800000"/>
            <a:headEnd/>
            <a:tailEnd/>
          </a:ln>
        </p:spPr>
        <p:txBody>
          <a:bodyPr wrap="none">
            <a:spAutoFit/>
          </a:bodyPr>
          <a:lstStyle/>
          <a:p>
            <a:r>
              <a:rPr lang="en-US" sz="1400" b="1" i="1" dirty="0">
                <a:solidFill>
                  <a:schemeClr val="accent1"/>
                </a:solidFill>
              </a:rPr>
              <a:t>Divergent</a:t>
            </a:r>
          </a:p>
        </p:txBody>
      </p:sp>
      <p:sp>
        <p:nvSpPr>
          <p:cNvPr id="34" name="Explosion 1 33"/>
          <p:cNvSpPr/>
          <p:nvPr/>
        </p:nvSpPr>
        <p:spPr>
          <a:xfrm>
            <a:off x="3733800" y="3810000"/>
            <a:ext cx="914400" cy="6858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3810000" y="3962400"/>
            <a:ext cx="708977" cy="307777"/>
          </a:xfrm>
          <a:prstGeom prst="rect">
            <a:avLst/>
          </a:prstGeom>
          <a:noFill/>
        </p:spPr>
        <p:txBody>
          <a:bodyPr wrap="none" rtlCol="0">
            <a:spAutoFit/>
          </a:bodyPr>
          <a:lstStyle/>
          <a:p>
            <a:r>
              <a:rPr lang="en-US" sz="1400" b="1" dirty="0" smtClean="0">
                <a:solidFill>
                  <a:srgbClr val="FF0000"/>
                </a:solidFill>
              </a:rPr>
              <a:t>change</a:t>
            </a:r>
            <a:endParaRPr lang="en-US" sz="1400" b="1" dirty="0">
              <a:solidFill>
                <a:srgbClr val="FF0000"/>
              </a:solidFill>
            </a:endParaRPr>
          </a:p>
        </p:txBody>
      </p:sp>
      <p:sp>
        <p:nvSpPr>
          <p:cNvPr id="36" name="Explosion 1 35"/>
          <p:cNvSpPr/>
          <p:nvPr/>
        </p:nvSpPr>
        <p:spPr>
          <a:xfrm>
            <a:off x="6400800" y="3810000"/>
            <a:ext cx="838200" cy="609600"/>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9" name="TextBox 38"/>
          <p:cNvSpPr txBox="1"/>
          <p:nvPr/>
        </p:nvSpPr>
        <p:spPr>
          <a:xfrm>
            <a:off x="6477000" y="3962400"/>
            <a:ext cx="639855" cy="276999"/>
          </a:xfrm>
          <a:prstGeom prst="rect">
            <a:avLst/>
          </a:prstGeom>
          <a:noFill/>
        </p:spPr>
        <p:txBody>
          <a:bodyPr wrap="none" rtlCol="0">
            <a:spAutoFit/>
          </a:bodyPr>
          <a:lstStyle/>
          <a:p>
            <a:r>
              <a:rPr lang="en-US" sz="1200" b="1" dirty="0" smtClean="0">
                <a:solidFill>
                  <a:srgbClr val="FF0000"/>
                </a:solidFill>
              </a:rPr>
              <a:t>change</a:t>
            </a:r>
            <a:endParaRPr lang="en-US" sz="1200" b="1" dirty="0">
              <a:solidFill>
                <a:srgbClr val="FF0000"/>
              </a:solidFill>
            </a:endParaRPr>
          </a:p>
        </p:txBody>
      </p:sp>
      <p:cxnSp>
        <p:nvCxnSpPr>
          <p:cNvPr id="41" name="Straight Arrow Connector 40"/>
          <p:cNvCxnSpPr/>
          <p:nvPr/>
        </p:nvCxnSpPr>
        <p:spPr>
          <a:xfrm flipV="1">
            <a:off x="533400" y="2743200"/>
            <a:ext cx="0" cy="9144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33400" y="4572000"/>
            <a:ext cx="0" cy="99060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0" y="3657600"/>
            <a:ext cx="1281889" cy="954107"/>
          </a:xfrm>
          <a:prstGeom prst="rect">
            <a:avLst/>
          </a:prstGeom>
          <a:noFill/>
        </p:spPr>
        <p:txBody>
          <a:bodyPr wrap="none" rtlCol="0">
            <a:spAutoFit/>
          </a:bodyPr>
          <a:lstStyle/>
          <a:p>
            <a:r>
              <a:rPr lang="en-US" sz="1400" dirty="0" smtClean="0"/>
              <a:t>Difference</a:t>
            </a:r>
          </a:p>
          <a:p>
            <a:r>
              <a:rPr lang="en-US" sz="1400" dirty="0" smtClean="0"/>
              <a:t>between</a:t>
            </a:r>
          </a:p>
          <a:p>
            <a:r>
              <a:rPr lang="en-US" sz="1400" dirty="0" smtClean="0"/>
              <a:t>understanding</a:t>
            </a:r>
          </a:p>
          <a:p>
            <a:r>
              <a:rPr lang="en-US" sz="1400" dirty="0" smtClean="0"/>
              <a:t>and reality</a:t>
            </a:r>
            <a:endParaRPr lang="en-US" sz="1400" dirty="0"/>
          </a:p>
        </p:txBody>
      </p:sp>
    </p:spTree>
    <p:extLst>
      <p:ext uri="{BB962C8B-B14F-4D97-AF65-F5344CB8AC3E}">
        <p14:creationId xmlns:p14="http://schemas.microsoft.com/office/powerpoint/2010/main" val="220560984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descr="Brand for PPT 2 aug.jpg"/>
          <p:cNvPicPr>
            <a:picLocks noChangeAspect="1"/>
          </p:cNvPicPr>
          <p:nvPr/>
        </p:nvPicPr>
        <p:blipFill>
          <a:blip r:embed="rId3" cstate="print"/>
          <a:stretch>
            <a:fillRect/>
          </a:stretch>
        </p:blipFill>
        <p:spPr>
          <a:xfrm>
            <a:off x="-8467" y="21500"/>
            <a:ext cx="9144000" cy="6848868"/>
          </a:xfrm>
          <a:prstGeom prst="rect">
            <a:avLst/>
          </a:prstGeom>
        </p:spPr>
      </p:pic>
      <p:pic>
        <p:nvPicPr>
          <p:cNvPr id="78517" name="Picture 693"/>
          <p:cNvPicPr>
            <a:picLocks noChangeAspect="1" noChangeArrowheads="1"/>
          </p:cNvPicPr>
          <p:nvPr/>
        </p:nvPicPr>
        <p:blipFill>
          <a:blip r:embed="rId4" cstate="print"/>
          <a:srcRect l="4931" t="5462" r="4873" b="39349"/>
          <a:stretch>
            <a:fillRect/>
          </a:stretch>
        </p:blipFill>
        <p:spPr bwMode="auto">
          <a:xfrm>
            <a:off x="0" y="914400"/>
            <a:ext cx="9168455" cy="4343400"/>
          </a:xfrm>
          <a:prstGeom prst="rect">
            <a:avLst/>
          </a:prstGeom>
          <a:noFill/>
          <a:ln w="9525">
            <a:noFill/>
            <a:miter lim="800000"/>
            <a:headEnd/>
            <a:tailEnd/>
          </a:ln>
        </p:spPr>
      </p:pic>
      <p:sp>
        <p:nvSpPr>
          <p:cNvPr id="19" name="TextBox 18"/>
          <p:cNvSpPr txBox="1"/>
          <p:nvPr/>
        </p:nvSpPr>
        <p:spPr>
          <a:xfrm>
            <a:off x="472440" y="2849880"/>
            <a:ext cx="663836" cy="369332"/>
          </a:xfrm>
          <a:prstGeom prst="rect">
            <a:avLst/>
          </a:prstGeom>
          <a:noFill/>
        </p:spPr>
        <p:txBody>
          <a:bodyPr wrap="none" rtlCol="0">
            <a:spAutoFit/>
          </a:bodyPr>
          <a:lstStyle/>
          <a:p>
            <a:pPr fontAlgn="base">
              <a:spcBef>
                <a:spcPct val="0"/>
              </a:spcBef>
              <a:spcAft>
                <a:spcPct val="0"/>
              </a:spcAft>
            </a:pPr>
            <a:r>
              <a:rPr lang="en-US" b="1" dirty="0">
                <a:solidFill>
                  <a:srgbClr val="000000"/>
                </a:solidFill>
                <a:latin typeface="Times New Roman" pitchFamily="18" charset="0"/>
              </a:rPr>
              <a:t>ART</a:t>
            </a:r>
          </a:p>
        </p:txBody>
      </p:sp>
      <p:sp>
        <p:nvSpPr>
          <p:cNvPr id="20" name="TextBox 19"/>
          <p:cNvSpPr txBox="1"/>
          <p:nvPr/>
        </p:nvSpPr>
        <p:spPr>
          <a:xfrm>
            <a:off x="7597396" y="3484652"/>
            <a:ext cx="1210588" cy="369332"/>
          </a:xfrm>
          <a:prstGeom prst="rect">
            <a:avLst/>
          </a:prstGeom>
          <a:noFill/>
        </p:spPr>
        <p:txBody>
          <a:bodyPr wrap="none" rtlCol="0">
            <a:spAutoFit/>
          </a:bodyPr>
          <a:lstStyle/>
          <a:p>
            <a:pPr fontAlgn="base">
              <a:spcBef>
                <a:spcPct val="0"/>
              </a:spcBef>
              <a:spcAft>
                <a:spcPct val="0"/>
              </a:spcAft>
            </a:pPr>
            <a:r>
              <a:rPr lang="en-US" b="1" dirty="0">
                <a:solidFill>
                  <a:srgbClr val="000000"/>
                </a:solidFill>
                <a:latin typeface="Times New Roman" pitchFamily="18" charset="0"/>
              </a:rPr>
              <a:t>SCIENCE</a:t>
            </a:r>
          </a:p>
        </p:txBody>
      </p:sp>
      <p:pic>
        <p:nvPicPr>
          <p:cNvPr id="18"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5040080" y="1796774"/>
            <a:ext cx="769342" cy="693420"/>
          </a:xfrm>
          <a:prstGeom prst="rect">
            <a:avLst/>
          </a:prstGeom>
          <a:noFill/>
        </p:spPr>
      </p:pic>
      <p:pic>
        <p:nvPicPr>
          <p:cNvPr id="22" name="Picture 2" descr="http://photo.pixmac.com/4/three-arrows-in-circle-work-pixmac-photo-83796987.jpg"/>
          <p:cNvPicPr>
            <a:picLocks noChangeAspect="1" noChangeArrowheads="1"/>
          </p:cNvPicPr>
          <p:nvPr/>
        </p:nvPicPr>
        <p:blipFill>
          <a:blip r:embed="rId5" cstate="print">
            <a:clrChange>
              <a:clrFrom>
                <a:srgbClr val="F4F4F4"/>
              </a:clrFrom>
              <a:clrTo>
                <a:srgbClr val="F4F4F4">
                  <a:alpha val="0"/>
                </a:srgbClr>
              </a:clrTo>
            </a:clrChange>
          </a:blip>
          <a:srcRect l="13117" t="5032" r="11683" b="10804"/>
          <a:stretch>
            <a:fillRect/>
          </a:stretch>
        </p:blipFill>
        <p:spPr bwMode="auto">
          <a:xfrm>
            <a:off x="5490864" y="1781534"/>
            <a:ext cx="769342" cy="693420"/>
          </a:xfrm>
          <a:prstGeom prst="rect">
            <a:avLst/>
          </a:prstGeom>
          <a:noFill/>
        </p:spPr>
      </p:pic>
      <p:sp>
        <p:nvSpPr>
          <p:cNvPr id="24" name="5-Point Star 23"/>
          <p:cNvSpPr/>
          <p:nvPr/>
        </p:nvSpPr>
        <p:spPr>
          <a:xfrm>
            <a:off x="6123398" y="2295760"/>
            <a:ext cx="410966" cy="380144"/>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p:cNvSpPr txBox="1"/>
          <p:nvPr/>
        </p:nvSpPr>
        <p:spPr>
          <a:xfrm>
            <a:off x="5867400" y="2583437"/>
            <a:ext cx="915059" cy="369332"/>
          </a:xfrm>
          <a:prstGeom prst="rect">
            <a:avLst/>
          </a:prstGeom>
          <a:noFill/>
        </p:spPr>
        <p:txBody>
          <a:bodyPr wrap="none" rtlCol="0">
            <a:spAutoFit/>
          </a:bodyPr>
          <a:lstStyle/>
          <a:p>
            <a:r>
              <a:rPr lang="en-US" dirty="0" smtClean="0">
                <a:solidFill>
                  <a:prstClr val="black"/>
                </a:solidFill>
                <a:effectLst>
                  <a:glow rad="228600">
                    <a:srgbClr val="FFFF00"/>
                  </a:glow>
                </a:effectLst>
              </a:rPr>
              <a:t>Execute</a:t>
            </a:r>
            <a:endParaRPr lang="en-US" dirty="0">
              <a:solidFill>
                <a:prstClr val="black"/>
              </a:solidFill>
              <a:effectLst>
                <a:glow rad="228600">
                  <a:srgbClr val="FFFF00"/>
                </a:glow>
              </a:effectLst>
            </a:endParaRPr>
          </a:p>
        </p:txBody>
      </p:sp>
      <p:sp>
        <p:nvSpPr>
          <p:cNvPr id="27" name="TextBox 26"/>
          <p:cNvSpPr txBox="1"/>
          <p:nvPr/>
        </p:nvSpPr>
        <p:spPr>
          <a:xfrm>
            <a:off x="1219200" y="1950720"/>
            <a:ext cx="1066800" cy="523220"/>
          </a:xfrm>
          <a:prstGeom prst="rect">
            <a:avLst/>
          </a:prstGeom>
          <a:solidFill>
            <a:schemeClr val="bg1"/>
          </a:solidFill>
        </p:spPr>
        <p:txBody>
          <a:bodyPr wrap="square" rtlCol="0">
            <a:spAutoFit/>
          </a:bodyPr>
          <a:lstStyle/>
          <a:p>
            <a:r>
              <a:rPr lang="en-US" sz="1400" b="1" dirty="0" smtClean="0">
                <a:solidFill>
                  <a:srgbClr val="7030A0"/>
                </a:solidFill>
              </a:rPr>
              <a:t>Define The Problem</a:t>
            </a:r>
            <a:endParaRPr lang="en-US" sz="1400" b="1" dirty="0">
              <a:solidFill>
                <a:srgbClr val="7030A0"/>
              </a:solidFill>
            </a:endParaRPr>
          </a:p>
        </p:txBody>
      </p:sp>
      <p:grpSp>
        <p:nvGrpSpPr>
          <p:cNvPr id="2" name="Group 11"/>
          <p:cNvGrpSpPr/>
          <p:nvPr/>
        </p:nvGrpSpPr>
        <p:grpSpPr>
          <a:xfrm>
            <a:off x="2819400" y="1798320"/>
            <a:ext cx="2572478" cy="693420"/>
            <a:chOff x="2402612" y="823126"/>
            <a:chExt cx="2572478" cy="693420"/>
          </a:xfrm>
        </p:grpSpPr>
        <p:pic>
          <p:nvPicPr>
            <p:cNvPr id="24578" name="Picture 2" descr="http://photo.pixmac.com/4/three-arrows-in-circle-work-pixmac-photo-83796987.jpg"/>
            <p:cNvPicPr>
              <a:picLocks noChangeAspect="1" noChangeArrowheads="1"/>
            </p:cNvPicPr>
            <p:nvPr/>
          </p:nvPicPr>
          <p:blipFill>
            <a:blip r:embed="rId5" cstate="print">
              <a:clrChange>
                <a:clrFrom>
                  <a:srgbClr val="F9F9F9"/>
                </a:clrFrom>
                <a:clrTo>
                  <a:srgbClr val="F9F9F9">
                    <a:alpha val="0"/>
                  </a:srgbClr>
                </a:clrTo>
              </a:clrChange>
            </a:blip>
            <a:srcRect l="13117" t="5032" r="11683" b="10804"/>
            <a:stretch>
              <a:fillRect/>
            </a:stretch>
          </p:blipFill>
          <p:spPr bwMode="auto">
            <a:xfrm>
              <a:off x="4205748" y="823126"/>
              <a:ext cx="769342" cy="693420"/>
            </a:xfrm>
            <a:prstGeom prst="rect">
              <a:avLst/>
            </a:prstGeom>
            <a:noFill/>
          </p:spPr>
        </p:pic>
        <p:pic>
          <p:nvPicPr>
            <p:cNvPr id="11"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2853396" y="823126"/>
              <a:ext cx="769342" cy="693420"/>
            </a:xfrm>
            <a:prstGeom prst="rect">
              <a:avLst/>
            </a:prstGeom>
            <a:noFill/>
          </p:spPr>
        </p:pic>
        <p:pic>
          <p:nvPicPr>
            <p:cNvPr id="14"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2402612" y="823126"/>
              <a:ext cx="769342" cy="693420"/>
            </a:xfrm>
            <a:prstGeom prst="rect">
              <a:avLst/>
            </a:prstGeom>
            <a:noFill/>
          </p:spPr>
        </p:pic>
        <p:pic>
          <p:nvPicPr>
            <p:cNvPr id="16" name="Picture 2" descr="http://photo.pixmac.com/4/three-arrows-in-circle-work-pixmac-photo-83796987.jpg"/>
            <p:cNvPicPr>
              <a:picLocks noChangeAspect="1" noChangeArrowheads="1"/>
            </p:cNvPicPr>
            <p:nvPr/>
          </p:nvPicPr>
          <p:blipFill>
            <a:blip r:embed="rId5" cstate="print">
              <a:clrChange>
                <a:clrFrom>
                  <a:srgbClr val="F4F4F4"/>
                </a:clrFrom>
                <a:clrTo>
                  <a:srgbClr val="F4F4F4">
                    <a:alpha val="0"/>
                  </a:srgbClr>
                </a:clrTo>
              </a:clrChange>
            </a:blip>
            <a:srcRect l="13117" t="5032" r="11683" b="10804"/>
            <a:stretch>
              <a:fillRect/>
            </a:stretch>
          </p:blipFill>
          <p:spPr bwMode="auto">
            <a:xfrm>
              <a:off x="3304180" y="823126"/>
              <a:ext cx="769342" cy="693420"/>
            </a:xfrm>
            <a:prstGeom prst="rect">
              <a:avLst/>
            </a:prstGeom>
            <a:noFill/>
          </p:spPr>
        </p:pic>
        <p:pic>
          <p:nvPicPr>
            <p:cNvPr id="17"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3754964" y="823126"/>
              <a:ext cx="769342" cy="693420"/>
            </a:xfrm>
            <a:prstGeom prst="rect">
              <a:avLst/>
            </a:prstGeom>
            <a:noFill/>
          </p:spPr>
        </p:pic>
      </p:grpSp>
      <p:sp>
        <p:nvSpPr>
          <p:cNvPr id="28" name="TextBox 27"/>
          <p:cNvSpPr txBox="1"/>
          <p:nvPr/>
        </p:nvSpPr>
        <p:spPr>
          <a:xfrm>
            <a:off x="2133600" y="1745456"/>
            <a:ext cx="1066800" cy="738664"/>
          </a:xfrm>
          <a:prstGeom prst="rect">
            <a:avLst/>
          </a:prstGeom>
          <a:solidFill>
            <a:schemeClr val="bg1"/>
          </a:solidFill>
        </p:spPr>
        <p:txBody>
          <a:bodyPr wrap="square" rtlCol="0">
            <a:spAutoFit/>
          </a:bodyPr>
          <a:lstStyle/>
          <a:p>
            <a:r>
              <a:rPr lang="en-US" sz="1400" b="1" dirty="0" smtClean="0">
                <a:solidFill>
                  <a:srgbClr val="7030A0"/>
                </a:solidFill>
              </a:rPr>
              <a:t>Develop an Operational Approach</a:t>
            </a:r>
            <a:endParaRPr lang="en-US" sz="1400" b="1" dirty="0">
              <a:solidFill>
                <a:srgbClr val="7030A0"/>
              </a:solidFill>
            </a:endParaRPr>
          </a:p>
        </p:txBody>
      </p:sp>
      <p:grpSp>
        <p:nvGrpSpPr>
          <p:cNvPr id="3" name="Group 11"/>
          <p:cNvGrpSpPr/>
          <p:nvPr/>
        </p:nvGrpSpPr>
        <p:grpSpPr>
          <a:xfrm>
            <a:off x="1066800" y="3550920"/>
            <a:ext cx="2572478" cy="693420"/>
            <a:chOff x="2402612" y="823126"/>
            <a:chExt cx="2572478" cy="693420"/>
          </a:xfrm>
        </p:grpSpPr>
        <p:pic>
          <p:nvPicPr>
            <p:cNvPr id="32" name="Picture 2" descr="http://photo.pixmac.com/4/three-arrows-in-circle-work-pixmac-photo-83796987.jpg"/>
            <p:cNvPicPr>
              <a:picLocks noChangeAspect="1" noChangeArrowheads="1"/>
            </p:cNvPicPr>
            <p:nvPr/>
          </p:nvPicPr>
          <p:blipFill>
            <a:blip r:embed="rId5" cstate="print">
              <a:clrChange>
                <a:clrFrom>
                  <a:srgbClr val="F9F9F9"/>
                </a:clrFrom>
                <a:clrTo>
                  <a:srgbClr val="F9F9F9">
                    <a:alpha val="0"/>
                  </a:srgbClr>
                </a:clrTo>
              </a:clrChange>
            </a:blip>
            <a:srcRect l="13117" t="5032" r="11683" b="10804"/>
            <a:stretch>
              <a:fillRect/>
            </a:stretch>
          </p:blipFill>
          <p:spPr bwMode="auto">
            <a:xfrm>
              <a:off x="4205748" y="823126"/>
              <a:ext cx="769342" cy="693420"/>
            </a:xfrm>
            <a:prstGeom prst="rect">
              <a:avLst/>
            </a:prstGeom>
            <a:noFill/>
          </p:spPr>
        </p:pic>
        <p:pic>
          <p:nvPicPr>
            <p:cNvPr id="33"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2853396" y="823126"/>
              <a:ext cx="769342" cy="693420"/>
            </a:xfrm>
            <a:prstGeom prst="rect">
              <a:avLst/>
            </a:prstGeom>
            <a:noFill/>
          </p:spPr>
        </p:pic>
        <p:pic>
          <p:nvPicPr>
            <p:cNvPr id="34"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2402612" y="823126"/>
              <a:ext cx="769342" cy="693420"/>
            </a:xfrm>
            <a:prstGeom prst="rect">
              <a:avLst/>
            </a:prstGeom>
            <a:noFill/>
          </p:spPr>
        </p:pic>
        <p:pic>
          <p:nvPicPr>
            <p:cNvPr id="35" name="Picture 2" descr="http://photo.pixmac.com/4/three-arrows-in-circle-work-pixmac-photo-83796987.jpg"/>
            <p:cNvPicPr>
              <a:picLocks noChangeAspect="1" noChangeArrowheads="1"/>
            </p:cNvPicPr>
            <p:nvPr/>
          </p:nvPicPr>
          <p:blipFill>
            <a:blip r:embed="rId5" cstate="print">
              <a:clrChange>
                <a:clrFrom>
                  <a:srgbClr val="F4F4F4"/>
                </a:clrFrom>
                <a:clrTo>
                  <a:srgbClr val="F4F4F4">
                    <a:alpha val="0"/>
                  </a:srgbClr>
                </a:clrTo>
              </a:clrChange>
            </a:blip>
            <a:srcRect l="13117" t="5032" r="11683" b="10804"/>
            <a:stretch>
              <a:fillRect/>
            </a:stretch>
          </p:blipFill>
          <p:spPr bwMode="auto">
            <a:xfrm>
              <a:off x="3304180" y="823126"/>
              <a:ext cx="769342" cy="693420"/>
            </a:xfrm>
            <a:prstGeom prst="rect">
              <a:avLst/>
            </a:prstGeom>
            <a:noFill/>
          </p:spPr>
        </p:pic>
        <p:pic>
          <p:nvPicPr>
            <p:cNvPr id="36" name="Picture 2" descr="http://photo.pixmac.com/4/three-arrows-in-circle-work-pixmac-photo-83796987.jpg"/>
            <p:cNvPicPr>
              <a:picLocks noChangeAspect="1" noChangeArrowheads="1"/>
            </p:cNvPicPr>
            <p:nvPr/>
          </p:nvPicPr>
          <p:blipFill>
            <a:blip r:embed="rId5" cstate="print">
              <a:clrChange>
                <a:clrFrom>
                  <a:srgbClr val="FFFFFF"/>
                </a:clrFrom>
                <a:clrTo>
                  <a:srgbClr val="FFFFFF">
                    <a:alpha val="0"/>
                  </a:srgbClr>
                </a:clrTo>
              </a:clrChange>
            </a:blip>
            <a:srcRect l="13117" t="5032" r="11683" b="10804"/>
            <a:stretch>
              <a:fillRect/>
            </a:stretch>
          </p:blipFill>
          <p:spPr bwMode="auto">
            <a:xfrm>
              <a:off x="3754964" y="823126"/>
              <a:ext cx="769342" cy="693420"/>
            </a:xfrm>
            <a:prstGeom prst="rect">
              <a:avLst/>
            </a:prstGeom>
            <a:noFill/>
          </p:spPr>
        </p:pic>
      </p:grpSp>
      <p:cxnSp>
        <p:nvCxnSpPr>
          <p:cNvPr id="38" name="Straight Arrow Connector 37"/>
          <p:cNvCxnSpPr/>
          <p:nvPr/>
        </p:nvCxnSpPr>
        <p:spPr>
          <a:xfrm flipV="1">
            <a:off x="2509284" y="3307080"/>
            <a:ext cx="4577316" cy="10278"/>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cxnSp>
        <p:nvCxnSpPr>
          <p:cNvPr id="44" name="Straight Arrow Connector 43"/>
          <p:cNvCxnSpPr/>
          <p:nvPr/>
        </p:nvCxnSpPr>
        <p:spPr>
          <a:xfrm flipH="1">
            <a:off x="457200" y="3307080"/>
            <a:ext cx="914400" cy="533400"/>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090169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2" name="Title 1"/>
          <p:cNvSpPr>
            <a:spLocks noGrp="1"/>
          </p:cNvSpPr>
          <p:nvPr>
            <p:ph type="title"/>
          </p:nvPr>
        </p:nvSpPr>
        <p:spPr>
          <a:xfrm>
            <a:off x="316706" y="2509177"/>
            <a:ext cx="8510588" cy="1325563"/>
          </a:xfrm>
        </p:spPr>
        <p:txBody>
          <a:bodyPr/>
          <a:lstStyle/>
          <a:p>
            <a:pPr>
              <a:defRPr/>
            </a:pPr>
            <a:r>
              <a:rPr lang="en-US" i="1" dirty="0" smtClean="0"/>
              <a:t>What is your “design” process?</a:t>
            </a:r>
            <a:endParaRPr lang="en-US" i="1" u="sng" dirty="0"/>
          </a:p>
        </p:txBody>
      </p:sp>
    </p:spTree>
    <p:extLst>
      <p:ext uri="{BB962C8B-B14F-4D97-AF65-F5344CB8AC3E}">
        <p14:creationId xmlns:p14="http://schemas.microsoft.com/office/powerpoint/2010/main" val="2475153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2848631" y="468643"/>
            <a:ext cx="3446777" cy="584775"/>
          </a:xfrm>
          <a:prstGeom prst="rect">
            <a:avLst/>
          </a:prstGeom>
          <a:noFill/>
        </p:spPr>
        <p:txBody>
          <a:bodyPr wrap="none" rtlCol="0">
            <a:spAutoFit/>
          </a:bodyPr>
          <a:lstStyle/>
          <a:p>
            <a:pPr algn="ctr"/>
            <a:r>
              <a:rPr lang="en-US" sz="3200" b="1" dirty="0" smtClean="0"/>
              <a:t>Operational Design</a:t>
            </a:r>
            <a:endParaRPr lang="en-US" sz="3200" b="1" dirty="0"/>
          </a:p>
        </p:txBody>
      </p:sp>
      <p:sp>
        <p:nvSpPr>
          <p:cNvPr id="4" name="Title 1"/>
          <p:cNvSpPr txBox="1">
            <a:spLocks/>
          </p:cNvSpPr>
          <p:nvPr/>
        </p:nvSpPr>
        <p:spPr>
          <a:xfrm>
            <a:off x="388961" y="1185080"/>
            <a:ext cx="8229600" cy="8382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Environmental Frame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228600" y="1736696"/>
            <a:ext cx="8915400" cy="4036325"/>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the </a:t>
            </a:r>
            <a:r>
              <a:rPr kumimoji="0" lang="en-US" b="0" i="0" u="sng" strike="noStrike" kern="1200" cap="none" spc="0" normalizeH="0" baseline="0" noProof="0" dirty="0" smtClean="0">
                <a:ln>
                  <a:noFill/>
                </a:ln>
                <a:solidFill>
                  <a:schemeClr val="tx1"/>
                </a:solidFill>
                <a:effectLst/>
                <a:uLnTx/>
                <a:uFillTx/>
                <a:latin typeface="+mn-lt"/>
                <a:ea typeface="+mn-ea"/>
                <a:cs typeface="+mn-cs"/>
              </a:rPr>
              <a:t>US interests</a:t>
            </a:r>
            <a:r>
              <a:rPr kumimoji="0" lang="en-US" b="0" i="0" u="none" strike="noStrike" kern="1200" cap="none" spc="0" normalizeH="0" baseline="0" noProof="0" dirty="0" smtClean="0">
                <a:ln>
                  <a:noFill/>
                </a:ln>
                <a:solidFill>
                  <a:schemeClr val="tx1"/>
                </a:solidFill>
                <a:effectLst/>
                <a:uLnTx/>
                <a:uFillTx/>
                <a:latin typeface="+mn-lt"/>
                <a:ea typeface="+mn-ea"/>
                <a:cs typeface="+mn-cs"/>
              </a:rPr>
              <a:t> in the region?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the key </a:t>
            </a:r>
            <a:r>
              <a:rPr kumimoji="0" lang="en-US" b="0" i="0" u="sng" strike="noStrike" kern="1200" cap="none" spc="0" normalizeH="0" baseline="0" noProof="0" dirty="0" smtClean="0">
                <a:ln>
                  <a:noFill/>
                </a:ln>
                <a:solidFill>
                  <a:schemeClr val="tx1"/>
                </a:solidFill>
                <a:effectLst/>
                <a:uLnTx/>
                <a:uFillTx/>
                <a:latin typeface="+mn-lt"/>
                <a:ea typeface="+mn-ea"/>
                <a:cs typeface="+mn-cs"/>
              </a:rPr>
              <a:t>historical and cultural aspects</a:t>
            </a:r>
            <a:r>
              <a:rPr kumimoji="0" lang="en-US" b="0" i="0" u="none" strike="noStrike" kern="1200" cap="none" spc="0" normalizeH="0" baseline="0" noProof="0" dirty="0" smtClean="0">
                <a:ln>
                  <a:noFill/>
                </a:ln>
                <a:solidFill>
                  <a:schemeClr val="tx1"/>
                </a:solidFill>
                <a:effectLst/>
                <a:uLnTx/>
                <a:uFillTx/>
                <a:latin typeface="+mn-lt"/>
                <a:ea typeface="+mn-ea"/>
                <a:cs typeface="+mn-cs"/>
              </a:rPr>
              <a:t> of the environment?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the key relationships and key actors in the region?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t>
            </a:r>
            <a:r>
              <a:rPr kumimoji="0" lang="en-US" b="0" i="0" u="sng" strike="noStrike" kern="1200" cap="none" spc="0" normalizeH="0" baseline="0" noProof="0" dirty="0" smtClean="0">
                <a:ln>
                  <a:noFill/>
                </a:ln>
                <a:solidFill>
                  <a:schemeClr val="tx1"/>
                </a:solidFill>
                <a:effectLst/>
                <a:uLnTx/>
                <a:uFillTx/>
                <a:latin typeface="+mn-lt"/>
                <a:ea typeface="+mn-ea"/>
                <a:cs typeface="+mn-cs"/>
              </a:rPr>
              <a:t>other actors have interests</a:t>
            </a:r>
            <a:r>
              <a:rPr kumimoji="0" lang="en-US" b="0" i="0" u="none" strike="noStrike" kern="1200" cap="none" spc="0" normalizeH="0" baseline="0" noProof="0" dirty="0" smtClean="0">
                <a:ln>
                  <a:noFill/>
                </a:ln>
                <a:solidFill>
                  <a:schemeClr val="tx1"/>
                </a:solidFill>
                <a:effectLst/>
                <a:uLnTx/>
                <a:uFillTx/>
                <a:latin typeface="+mn-lt"/>
                <a:ea typeface="+mn-ea"/>
                <a:cs typeface="+mn-cs"/>
              </a:rPr>
              <a:t> in the region that may present opportunities or challenges?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is causing conflict among the actors internal to and external to the region?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conditions are </a:t>
            </a:r>
            <a:r>
              <a:rPr kumimoji="0" lang="en-US" b="0" i="0" u="sng" strike="noStrike" kern="1200" cap="none" spc="0" normalizeH="0" baseline="0" noProof="0" dirty="0" smtClean="0">
                <a:ln>
                  <a:noFill/>
                </a:ln>
                <a:solidFill>
                  <a:schemeClr val="tx1"/>
                </a:solidFill>
                <a:effectLst/>
                <a:uLnTx/>
                <a:uFillTx/>
                <a:latin typeface="+mn-lt"/>
                <a:ea typeface="+mn-ea"/>
                <a:cs typeface="+mn-cs"/>
              </a:rPr>
              <a:t>likely to emerge</a:t>
            </a:r>
            <a:r>
              <a:rPr kumimoji="0" lang="en-US" b="0" i="0" u="none" strike="noStrike" kern="1200" cap="none" spc="0" normalizeH="0" baseline="0" noProof="0" dirty="0" smtClean="0">
                <a:ln>
                  <a:noFill/>
                </a:ln>
                <a:solidFill>
                  <a:schemeClr val="tx1"/>
                </a:solidFill>
                <a:effectLst/>
                <a:uLnTx/>
                <a:uFillTx/>
                <a:latin typeface="+mn-lt"/>
                <a:ea typeface="+mn-ea"/>
                <a:cs typeface="+mn-cs"/>
              </a:rPr>
              <a:t> in the region if parties outside the region take no action?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specific guidance have we been given?  Implied guidance?  Is there any conflicting guidance?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a:t>
            </a:r>
            <a:r>
              <a:rPr kumimoji="0" lang="en-US" b="0" i="0" u="sng" strike="noStrike" kern="1200" cap="none" spc="0" normalizeH="0" baseline="0" noProof="0" dirty="0" smtClean="0">
                <a:ln>
                  <a:noFill/>
                </a:ln>
                <a:solidFill>
                  <a:schemeClr val="tx1"/>
                </a:solidFill>
                <a:effectLst/>
                <a:uLnTx/>
                <a:uFillTx/>
                <a:latin typeface="+mn-lt"/>
                <a:ea typeface="+mn-ea"/>
                <a:cs typeface="+mn-cs"/>
              </a:rPr>
              <a:t>US desired conditions</a:t>
            </a:r>
            <a:r>
              <a:rPr kumimoji="0" lang="en-US" b="0" i="0" u="none" strike="noStrike" kern="1200" cap="none" spc="0" normalizeH="0" baseline="0" noProof="0" dirty="0" smtClean="0">
                <a:ln>
                  <a:noFill/>
                </a:ln>
                <a:solidFill>
                  <a:schemeClr val="tx1"/>
                </a:solidFill>
                <a:effectLst/>
                <a:uLnTx/>
                <a:uFillTx/>
                <a:latin typeface="+mn-lt"/>
                <a:ea typeface="+mn-ea"/>
                <a:cs typeface="+mn-cs"/>
              </a:rPr>
              <a:t> for the region in five years? Ten years?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the desired conditions in the region of other actors?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2479626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8914" name="Text Box 2"/>
          <p:cNvSpPr txBox="1">
            <a:spLocks noChangeArrowheads="1"/>
          </p:cNvSpPr>
          <p:nvPr/>
        </p:nvSpPr>
        <p:spPr bwMode="auto">
          <a:xfrm>
            <a:off x="609600" y="1524000"/>
            <a:ext cx="8001000" cy="457200"/>
          </a:xfrm>
          <a:prstGeom prst="rect">
            <a:avLst/>
          </a:prstGeom>
          <a:noFill/>
          <a:ln w="9525">
            <a:noFill/>
            <a:miter lim="800000"/>
            <a:headEnd/>
            <a:tailEnd/>
          </a:ln>
        </p:spPr>
        <p:txBody>
          <a:bodyPr>
            <a:spAutoFit/>
          </a:bodyPr>
          <a:lstStyle/>
          <a:p>
            <a:pPr eaLnBrk="0" fontAlgn="base" hangingPunct="0">
              <a:spcBef>
                <a:spcPct val="50000"/>
              </a:spcBef>
              <a:spcAft>
                <a:spcPct val="0"/>
              </a:spcAft>
            </a:pPr>
            <a:endParaRPr lang="en-US" sz="2400" smtClean="0">
              <a:latin typeface="Times New Roman" pitchFamily="18" charset="0"/>
            </a:endParaRPr>
          </a:p>
        </p:txBody>
      </p:sp>
      <p:sp>
        <p:nvSpPr>
          <p:cNvPr id="17411" name="Rectangle 3"/>
          <p:cNvSpPr>
            <a:spLocks noGrp="1" noChangeArrowheads="1"/>
          </p:cNvSpPr>
          <p:nvPr>
            <p:ph type="title"/>
          </p:nvPr>
        </p:nvSpPr>
        <p:spPr>
          <a:xfrm>
            <a:off x="381000" y="406732"/>
            <a:ext cx="8229600" cy="901700"/>
          </a:xfrm>
        </p:spPr>
        <p:txBody>
          <a:bodyPr>
            <a:noAutofit/>
          </a:bodyPr>
          <a:lstStyle/>
          <a:p>
            <a:pPr eaLnBrk="1" hangingPunct="1">
              <a:defRPr/>
            </a:pPr>
            <a:r>
              <a:rPr lang="en-US" sz="2400" dirty="0" smtClean="0"/>
              <a:t>Systems Perspective:  A way to Help Frame the </a:t>
            </a:r>
            <a:br>
              <a:rPr lang="en-US" sz="2400" dirty="0" smtClean="0"/>
            </a:br>
            <a:r>
              <a:rPr lang="en-US" sz="2400" dirty="0" smtClean="0"/>
              <a:t>Operational Environment</a:t>
            </a:r>
          </a:p>
        </p:txBody>
      </p:sp>
      <p:pic>
        <p:nvPicPr>
          <p:cNvPr id="38916" name="Picture 5"/>
          <p:cNvPicPr>
            <a:picLocks noChangeAspect="1" noChangeArrowheads="1"/>
          </p:cNvPicPr>
          <p:nvPr/>
        </p:nvPicPr>
        <p:blipFill>
          <a:blip r:embed="rId4" cstate="print"/>
          <a:srcRect/>
          <a:stretch>
            <a:fillRect/>
          </a:stretch>
        </p:blipFill>
        <p:spPr bwMode="auto">
          <a:xfrm>
            <a:off x="304800" y="1206500"/>
            <a:ext cx="5791200" cy="4584700"/>
          </a:xfrm>
          <a:prstGeom prst="rect">
            <a:avLst/>
          </a:prstGeom>
          <a:noFill/>
          <a:ln w="9525">
            <a:noFill/>
            <a:miter lim="800000"/>
            <a:headEnd/>
            <a:tailEnd/>
          </a:ln>
        </p:spPr>
      </p:pic>
      <p:sp>
        <p:nvSpPr>
          <p:cNvPr id="38917" name="Text Box 6"/>
          <p:cNvSpPr txBox="1">
            <a:spLocks noChangeArrowheads="1"/>
          </p:cNvSpPr>
          <p:nvPr/>
        </p:nvSpPr>
        <p:spPr bwMode="auto">
          <a:xfrm>
            <a:off x="6400800" y="1360488"/>
            <a:ext cx="2212975" cy="4154487"/>
          </a:xfrm>
          <a:prstGeom prst="rect">
            <a:avLst/>
          </a:prstGeom>
          <a:noFill/>
          <a:ln w="9525">
            <a:noFill/>
            <a:miter lim="800000"/>
            <a:headEnd/>
            <a:tailEnd/>
          </a:ln>
        </p:spPr>
        <p:txBody>
          <a:bodyPr>
            <a:spAutoFit/>
          </a:bodyPr>
          <a:lstStyle/>
          <a:p>
            <a:pPr eaLnBrk="0" fontAlgn="base" hangingPunct="0">
              <a:spcBef>
                <a:spcPct val="0"/>
              </a:spcBef>
              <a:spcAft>
                <a:spcPct val="0"/>
              </a:spcAft>
              <a:buFontTx/>
              <a:buChar char="•"/>
            </a:pPr>
            <a:r>
              <a:rPr lang="en-US" sz="2400" smtClean="0"/>
              <a:t> Political</a:t>
            </a:r>
          </a:p>
          <a:p>
            <a:pPr eaLnBrk="0" fontAlgn="base" hangingPunct="0">
              <a:spcBef>
                <a:spcPct val="0"/>
              </a:spcBef>
              <a:spcAft>
                <a:spcPct val="0"/>
              </a:spcAft>
              <a:buFontTx/>
              <a:buChar char="•"/>
            </a:pPr>
            <a:endParaRPr lang="en-US" sz="2400" smtClean="0"/>
          </a:p>
          <a:p>
            <a:pPr eaLnBrk="0" fontAlgn="base" hangingPunct="0">
              <a:spcBef>
                <a:spcPct val="0"/>
              </a:spcBef>
              <a:spcAft>
                <a:spcPct val="0"/>
              </a:spcAft>
              <a:buFontTx/>
              <a:buChar char="•"/>
            </a:pPr>
            <a:r>
              <a:rPr lang="en-US" sz="2400" smtClean="0"/>
              <a:t> Military</a:t>
            </a:r>
          </a:p>
          <a:p>
            <a:pPr eaLnBrk="0" fontAlgn="base" hangingPunct="0">
              <a:spcBef>
                <a:spcPct val="0"/>
              </a:spcBef>
              <a:spcAft>
                <a:spcPct val="0"/>
              </a:spcAft>
              <a:buFontTx/>
              <a:buChar char="•"/>
            </a:pPr>
            <a:endParaRPr lang="en-US" sz="2400" smtClean="0"/>
          </a:p>
          <a:p>
            <a:pPr eaLnBrk="0" fontAlgn="base" hangingPunct="0">
              <a:spcBef>
                <a:spcPct val="0"/>
              </a:spcBef>
              <a:spcAft>
                <a:spcPct val="0"/>
              </a:spcAft>
              <a:buFontTx/>
              <a:buChar char="•"/>
            </a:pPr>
            <a:r>
              <a:rPr lang="en-US" sz="2400" smtClean="0"/>
              <a:t> Economic</a:t>
            </a:r>
          </a:p>
          <a:p>
            <a:pPr eaLnBrk="0" fontAlgn="base" hangingPunct="0">
              <a:spcBef>
                <a:spcPct val="0"/>
              </a:spcBef>
              <a:spcAft>
                <a:spcPct val="0"/>
              </a:spcAft>
              <a:buFontTx/>
              <a:buChar char="•"/>
            </a:pPr>
            <a:endParaRPr lang="en-US" sz="2400" smtClean="0"/>
          </a:p>
          <a:p>
            <a:pPr eaLnBrk="0" fontAlgn="base" hangingPunct="0">
              <a:spcBef>
                <a:spcPct val="0"/>
              </a:spcBef>
              <a:spcAft>
                <a:spcPct val="0"/>
              </a:spcAft>
              <a:buFontTx/>
              <a:buChar char="•"/>
            </a:pPr>
            <a:r>
              <a:rPr lang="en-US" sz="2400" smtClean="0"/>
              <a:t> Social</a:t>
            </a:r>
          </a:p>
          <a:p>
            <a:pPr eaLnBrk="0" fontAlgn="base" hangingPunct="0">
              <a:spcBef>
                <a:spcPct val="0"/>
              </a:spcBef>
              <a:spcAft>
                <a:spcPct val="0"/>
              </a:spcAft>
              <a:buFontTx/>
              <a:buChar char="•"/>
            </a:pPr>
            <a:endParaRPr lang="en-US" sz="2400" smtClean="0"/>
          </a:p>
          <a:p>
            <a:pPr eaLnBrk="0" fontAlgn="base" hangingPunct="0">
              <a:spcBef>
                <a:spcPct val="0"/>
              </a:spcBef>
              <a:spcAft>
                <a:spcPct val="0"/>
              </a:spcAft>
              <a:buFontTx/>
              <a:buChar char="•"/>
            </a:pPr>
            <a:r>
              <a:rPr lang="en-US" sz="2400" smtClean="0"/>
              <a:t> Information</a:t>
            </a:r>
          </a:p>
          <a:p>
            <a:pPr eaLnBrk="0" fontAlgn="base" hangingPunct="0">
              <a:spcBef>
                <a:spcPct val="0"/>
              </a:spcBef>
              <a:spcAft>
                <a:spcPct val="0"/>
              </a:spcAft>
              <a:buFontTx/>
              <a:buChar char="•"/>
            </a:pPr>
            <a:endParaRPr lang="en-US" sz="2400" smtClean="0"/>
          </a:p>
          <a:p>
            <a:pPr eaLnBrk="0" fontAlgn="base" hangingPunct="0">
              <a:spcBef>
                <a:spcPct val="0"/>
              </a:spcBef>
              <a:spcAft>
                <a:spcPct val="0"/>
              </a:spcAft>
              <a:buFontTx/>
              <a:buChar char="•"/>
            </a:pPr>
            <a:r>
              <a:rPr lang="en-US" sz="2400" smtClean="0"/>
              <a:t> Infrastructure</a:t>
            </a:r>
          </a:p>
        </p:txBody>
      </p:sp>
      <p:sp>
        <p:nvSpPr>
          <p:cNvPr id="38918" name="Text Box 265"/>
          <p:cNvSpPr txBox="1">
            <a:spLocks noChangeArrowheads="1"/>
          </p:cNvSpPr>
          <p:nvPr/>
        </p:nvSpPr>
        <p:spPr bwMode="auto">
          <a:xfrm>
            <a:off x="3352800" y="5867400"/>
            <a:ext cx="4038600" cy="787400"/>
          </a:xfrm>
          <a:prstGeom prst="rect">
            <a:avLst/>
          </a:prstGeom>
          <a:noFill/>
          <a:ln w="9525" algn="ctr">
            <a:noFill/>
            <a:miter lim="800000"/>
            <a:headEnd/>
            <a:tailEnd/>
          </a:ln>
        </p:spPr>
        <p:txBody>
          <a:bodyPr>
            <a:spAutoFit/>
          </a:bodyPr>
          <a:lstStyle/>
          <a:p>
            <a:pPr eaLnBrk="0" fontAlgn="base" hangingPunct="0">
              <a:lnSpc>
                <a:spcPct val="95000"/>
              </a:lnSpc>
              <a:spcBef>
                <a:spcPct val="30000"/>
              </a:spcBef>
              <a:spcAft>
                <a:spcPct val="5000"/>
              </a:spcAft>
            </a:pPr>
            <a:r>
              <a:rPr lang="en-US" sz="1600" b="1" i="1" u="sng" smtClean="0"/>
              <a:t>Links</a:t>
            </a:r>
            <a:r>
              <a:rPr lang="en-US" sz="1600" b="1" i="1" smtClean="0"/>
              <a:t>:</a:t>
            </a:r>
            <a:r>
              <a:rPr lang="en-US" sz="1600" b="1" smtClean="0"/>
              <a:t>  Elements of a system that represent a behavioral, physical, or functional relationship between nodes.</a:t>
            </a:r>
          </a:p>
        </p:txBody>
      </p:sp>
      <p:sp>
        <p:nvSpPr>
          <p:cNvPr id="38919" name="Line 266"/>
          <p:cNvSpPr>
            <a:spLocks noChangeShapeType="1"/>
          </p:cNvSpPr>
          <p:nvPr/>
        </p:nvSpPr>
        <p:spPr bwMode="auto">
          <a:xfrm flipH="1" flipV="1">
            <a:off x="3429000" y="4953000"/>
            <a:ext cx="152400" cy="914400"/>
          </a:xfrm>
          <a:prstGeom prst="line">
            <a:avLst/>
          </a:prstGeom>
          <a:noFill/>
          <a:ln w="28575">
            <a:solidFill>
              <a:srgbClr val="FF0000"/>
            </a:solidFill>
            <a:round/>
            <a:headEnd/>
            <a:tailEnd type="triangle" w="med" len="med"/>
          </a:ln>
        </p:spPr>
        <p:txBody>
          <a:bodyPr wrap="none" anchor="ctr"/>
          <a:lstStyle/>
          <a:p>
            <a:pPr fontAlgn="base">
              <a:spcBef>
                <a:spcPct val="0"/>
              </a:spcBef>
              <a:spcAft>
                <a:spcPct val="0"/>
              </a:spcAft>
            </a:pPr>
            <a:endParaRPr lang="en-US" smtClean="0"/>
          </a:p>
        </p:txBody>
      </p:sp>
      <p:sp>
        <p:nvSpPr>
          <p:cNvPr id="38920" name="Rectangle 268"/>
          <p:cNvSpPr>
            <a:spLocks noChangeArrowheads="1"/>
          </p:cNvSpPr>
          <p:nvPr/>
        </p:nvSpPr>
        <p:spPr bwMode="auto">
          <a:xfrm>
            <a:off x="304800" y="5867400"/>
            <a:ext cx="2895600" cy="682625"/>
          </a:xfrm>
          <a:prstGeom prst="rect">
            <a:avLst/>
          </a:prstGeom>
          <a:noFill/>
          <a:ln w="9525" algn="ctr">
            <a:noFill/>
            <a:miter lim="800000"/>
            <a:headEnd/>
            <a:tailEnd/>
          </a:ln>
        </p:spPr>
        <p:txBody>
          <a:bodyPr>
            <a:spAutoFit/>
          </a:bodyPr>
          <a:lstStyle/>
          <a:p>
            <a:pPr eaLnBrk="0" fontAlgn="base" hangingPunct="0">
              <a:lnSpc>
                <a:spcPct val="80000"/>
              </a:lnSpc>
              <a:spcBef>
                <a:spcPct val="60000"/>
              </a:spcBef>
              <a:spcAft>
                <a:spcPct val="0"/>
              </a:spcAft>
            </a:pPr>
            <a:r>
              <a:rPr lang="en-US" sz="1600" b="1" i="1" u="sng" smtClean="0"/>
              <a:t>Nodes</a:t>
            </a:r>
            <a:r>
              <a:rPr lang="en-US" sz="1600" b="1" i="1" smtClean="0"/>
              <a:t>: </a:t>
            </a:r>
            <a:r>
              <a:rPr lang="en-US" sz="1600" b="1" smtClean="0"/>
              <a:t>Elements of a system that represent a person, place, or thing.</a:t>
            </a:r>
          </a:p>
        </p:txBody>
      </p:sp>
      <p:sp>
        <p:nvSpPr>
          <p:cNvPr id="38921" name="Line 266"/>
          <p:cNvSpPr>
            <a:spLocks noChangeShapeType="1"/>
          </p:cNvSpPr>
          <p:nvPr/>
        </p:nvSpPr>
        <p:spPr bwMode="auto">
          <a:xfrm flipV="1">
            <a:off x="914400" y="3848100"/>
            <a:ext cx="914400" cy="2019300"/>
          </a:xfrm>
          <a:prstGeom prst="line">
            <a:avLst/>
          </a:prstGeom>
          <a:noFill/>
          <a:ln w="28575">
            <a:solidFill>
              <a:srgbClr val="FF0000"/>
            </a:solidFill>
            <a:round/>
            <a:headEnd/>
            <a:tailEnd type="triangle" w="med" len="med"/>
          </a:ln>
        </p:spPr>
        <p:txBody>
          <a:bodyPr wrap="none" anchor="ctr"/>
          <a:lstStyle/>
          <a:p>
            <a:pPr fontAlgn="base">
              <a:spcBef>
                <a:spcPct val="0"/>
              </a:spcBef>
              <a:spcAft>
                <a:spcPct val="0"/>
              </a:spcAft>
            </a:pPr>
            <a:endParaRPr lang="en-US" smtClean="0"/>
          </a:p>
        </p:txBody>
      </p:sp>
    </p:spTree>
    <p:extLst>
      <p:ext uri="{BB962C8B-B14F-4D97-AF65-F5344CB8AC3E}">
        <p14:creationId xmlns:p14="http://schemas.microsoft.com/office/powerpoint/2010/main" val="38026182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2700837" y="468643"/>
            <a:ext cx="3742371" cy="584775"/>
          </a:xfrm>
          <a:prstGeom prst="rect">
            <a:avLst/>
          </a:prstGeom>
          <a:noFill/>
        </p:spPr>
        <p:txBody>
          <a:bodyPr wrap="none" rtlCol="0">
            <a:spAutoFit/>
          </a:bodyPr>
          <a:lstStyle/>
          <a:p>
            <a:pPr algn="ctr"/>
            <a:r>
              <a:rPr lang="en-US" sz="3200" b="1" dirty="0" smtClean="0"/>
              <a:t>Formulating Strategy</a:t>
            </a:r>
            <a:endParaRPr lang="en-US" sz="3200" b="1" dirty="0"/>
          </a:p>
        </p:txBody>
      </p:sp>
      <p:sp>
        <p:nvSpPr>
          <p:cNvPr id="6" name="TextBox 5"/>
          <p:cNvSpPr txBox="1"/>
          <p:nvPr/>
        </p:nvSpPr>
        <p:spPr>
          <a:xfrm>
            <a:off x="271816" y="1524000"/>
            <a:ext cx="8571931" cy="3785652"/>
          </a:xfrm>
          <a:prstGeom prst="rect">
            <a:avLst/>
          </a:prstGeom>
          <a:noFill/>
        </p:spPr>
        <p:txBody>
          <a:bodyPr wrap="square" rtlCol="0">
            <a:spAutoFit/>
          </a:bodyPr>
          <a:lstStyle/>
          <a:p>
            <a:pPr marL="457200" indent="-457200">
              <a:buFont typeface="+mj-lt"/>
              <a:buAutoNum type="alphaLcPeriod"/>
            </a:pPr>
            <a:endParaRPr lang="en-US" sz="2400" b="1" dirty="0" smtClean="0"/>
          </a:p>
          <a:p>
            <a:pPr marL="457200" indent="-457200">
              <a:buFont typeface="+mj-lt"/>
              <a:buAutoNum type="alphaLcPeriod"/>
            </a:pPr>
            <a:r>
              <a:rPr lang="en-US" sz="2400" b="1" dirty="0" smtClean="0"/>
              <a:t>Analyze</a:t>
            </a:r>
            <a:r>
              <a:rPr lang="en-US" sz="2400" dirty="0" smtClean="0"/>
              <a:t> origins of strategy.</a:t>
            </a:r>
          </a:p>
          <a:p>
            <a:pPr marL="457200" indent="-457200">
              <a:buFont typeface="+mj-lt"/>
              <a:buAutoNum type="alphaLcPeriod"/>
            </a:pPr>
            <a:endParaRPr lang="en-US" sz="2400" b="1" dirty="0" smtClean="0"/>
          </a:p>
          <a:p>
            <a:pPr marL="457200" indent="-457200">
              <a:buFont typeface="+mj-lt"/>
              <a:buAutoNum type="alphaLcPeriod"/>
            </a:pPr>
            <a:r>
              <a:rPr lang="en-US" sz="2400" b="1" dirty="0" smtClean="0"/>
              <a:t>Analyze </a:t>
            </a:r>
            <a:r>
              <a:rPr lang="en-US" sz="2400" dirty="0" smtClean="0"/>
              <a:t>the ideas of operational design. </a:t>
            </a:r>
          </a:p>
          <a:p>
            <a:pPr marL="457200" indent="-457200">
              <a:buFont typeface="+mj-lt"/>
              <a:buAutoNum type="alphaLcPeriod"/>
            </a:pPr>
            <a:endParaRPr lang="en-US" sz="2400" dirty="0"/>
          </a:p>
          <a:p>
            <a:pPr marL="457200" indent="-457200">
              <a:buFont typeface="+mj-lt"/>
              <a:buAutoNum type="alphaLcPeriod"/>
            </a:pPr>
            <a:r>
              <a:rPr lang="en-US" sz="2400" b="1" dirty="0" smtClean="0"/>
              <a:t>Understand</a:t>
            </a:r>
            <a:r>
              <a:rPr lang="en-US" sz="2400" dirty="0" smtClean="0"/>
              <a:t> the ideas of operational art.</a:t>
            </a:r>
          </a:p>
          <a:p>
            <a:pPr marL="457200" indent="-457200">
              <a:buFont typeface="+mj-lt"/>
              <a:buAutoNum type="alphaLcPeriod"/>
            </a:pPr>
            <a:endParaRPr lang="en-US" sz="2400" dirty="0" smtClean="0"/>
          </a:p>
          <a:p>
            <a:pPr marL="457200" indent="-457200">
              <a:buFont typeface="+mj-lt"/>
              <a:buAutoNum type="alphaLcPeriod"/>
            </a:pPr>
            <a:r>
              <a:rPr lang="en-US" sz="2400" b="1" dirty="0" smtClean="0"/>
              <a:t>Evaluate</a:t>
            </a:r>
            <a:r>
              <a:rPr lang="en-US" sz="2400" dirty="0"/>
              <a:t> the use of the operational design methodology to help understand, synthesize, and develop an approach for complex, ill-structured problems.  </a:t>
            </a:r>
            <a:endParaRPr lang="en-US" sz="2400" dirty="0" smtClean="0"/>
          </a:p>
        </p:txBody>
      </p:sp>
    </p:spTree>
    <p:extLst>
      <p:ext uri="{BB962C8B-B14F-4D97-AF65-F5344CB8AC3E}">
        <p14:creationId xmlns:p14="http://schemas.microsoft.com/office/powerpoint/2010/main" val="144965415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 name="Picture 521" descr="Brand for PPT 2 aug.jpg"/>
          <p:cNvPicPr>
            <a:picLocks noChangeAspect="1"/>
          </p:cNvPicPr>
          <p:nvPr/>
        </p:nvPicPr>
        <p:blipFill>
          <a:blip r:embed="rId3" cstate="print"/>
          <a:stretch>
            <a:fillRect/>
          </a:stretch>
        </p:blipFill>
        <p:spPr>
          <a:xfrm>
            <a:off x="-8467" y="21500"/>
            <a:ext cx="9144000" cy="6848868"/>
          </a:xfrm>
          <a:prstGeom prst="rect">
            <a:avLst/>
          </a:prstGeom>
        </p:spPr>
      </p:pic>
      <p:pic>
        <p:nvPicPr>
          <p:cNvPr id="15362" name="Picture 2" descr="Afghanistan Overview 8x10@ 72dpi copy"/>
          <p:cNvPicPr>
            <a:picLocks noChangeAspect="1" noChangeArrowheads="1"/>
          </p:cNvPicPr>
          <p:nvPr/>
        </p:nvPicPr>
        <p:blipFill>
          <a:blip r:embed="rId4" cstate="print">
            <a:lum bright="70000" contrast="-70000"/>
          </a:blip>
          <a:srcRect l="2000" t="15416" r="2444" b="16667"/>
          <a:stretch>
            <a:fillRect/>
          </a:stretch>
        </p:blipFill>
        <p:spPr bwMode="auto">
          <a:xfrm>
            <a:off x="4724400" y="2209800"/>
            <a:ext cx="4419600" cy="3314700"/>
          </a:xfrm>
          <a:prstGeom prst="rect">
            <a:avLst/>
          </a:prstGeom>
          <a:noFill/>
          <a:ln w="19050">
            <a:noFill/>
            <a:prstDash val="lgDashDotDot"/>
            <a:miter lim="800000"/>
            <a:headEnd/>
            <a:tailEnd/>
          </a:ln>
        </p:spPr>
      </p:pic>
      <p:grpSp>
        <p:nvGrpSpPr>
          <p:cNvPr id="2" name="Group 3"/>
          <p:cNvGrpSpPr>
            <a:grpSpLocks/>
          </p:cNvGrpSpPr>
          <p:nvPr/>
        </p:nvGrpSpPr>
        <p:grpSpPr bwMode="auto">
          <a:xfrm>
            <a:off x="4800600" y="3240088"/>
            <a:ext cx="4254500" cy="2133600"/>
            <a:chOff x="295" y="1200"/>
            <a:chExt cx="5210" cy="2688"/>
          </a:xfrm>
        </p:grpSpPr>
        <p:grpSp>
          <p:nvGrpSpPr>
            <p:cNvPr id="3" name="Group 4"/>
            <p:cNvGrpSpPr>
              <a:grpSpLocks/>
            </p:cNvGrpSpPr>
            <p:nvPr/>
          </p:nvGrpSpPr>
          <p:grpSpPr bwMode="auto">
            <a:xfrm>
              <a:off x="1825" y="1200"/>
              <a:ext cx="1817" cy="2109"/>
              <a:chOff x="912" y="1056"/>
              <a:chExt cx="2016" cy="2448"/>
            </a:xfrm>
          </p:grpSpPr>
          <p:sp>
            <p:nvSpPr>
              <p:cNvPr id="15828" name="Oval 5"/>
              <p:cNvSpPr>
                <a:spLocks noChangeArrowheads="1"/>
              </p:cNvSpPr>
              <p:nvPr/>
            </p:nvSpPr>
            <p:spPr bwMode="auto">
              <a:xfrm>
                <a:off x="912" y="1056"/>
                <a:ext cx="2016" cy="2448"/>
              </a:xfrm>
              <a:prstGeom prst="ellipse">
                <a:avLst/>
              </a:prstGeom>
              <a:solidFill>
                <a:schemeClr val="accent1">
                  <a:alpha val="50195"/>
                </a:schemeClr>
              </a:solidFill>
              <a:ln w="9525">
                <a:solidFill>
                  <a:srgbClr val="777777"/>
                </a:solidFill>
                <a:round/>
                <a:headEnd/>
                <a:tailEnd/>
              </a:ln>
            </p:spPr>
            <p:txBody>
              <a:bodyPr wrap="none" anchor="ctr"/>
              <a:lstStyle/>
              <a:p>
                <a:endParaRPr lang="en-US"/>
              </a:p>
            </p:txBody>
          </p:sp>
          <p:grpSp>
            <p:nvGrpSpPr>
              <p:cNvPr id="4" name="Group 6"/>
              <p:cNvGrpSpPr>
                <a:grpSpLocks/>
              </p:cNvGrpSpPr>
              <p:nvPr/>
            </p:nvGrpSpPr>
            <p:grpSpPr bwMode="auto">
              <a:xfrm>
                <a:off x="1200" y="1440"/>
                <a:ext cx="1440" cy="1728"/>
                <a:chOff x="336" y="1488"/>
                <a:chExt cx="1440" cy="1728"/>
              </a:xfrm>
            </p:grpSpPr>
            <p:sp>
              <p:nvSpPr>
                <p:cNvPr id="15830" name="Line 7"/>
                <p:cNvSpPr>
                  <a:spLocks noChangeShapeType="1"/>
                </p:cNvSpPr>
                <p:nvPr/>
              </p:nvSpPr>
              <p:spPr bwMode="auto">
                <a:xfrm>
                  <a:off x="864" y="1536"/>
                  <a:ext cx="240" cy="240"/>
                </a:xfrm>
                <a:prstGeom prst="line">
                  <a:avLst/>
                </a:prstGeom>
                <a:noFill/>
                <a:ln w="9525">
                  <a:solidFill>
                    <a:schemeClr val="folHlink"/>
                  </a:solidFill>
                  <a:round/>
                  <a:headEnd/>
                  <a:tailEnd/>
                </a:ln>
              </p:spPr>
              <p:txBody>
                <a:bodyPr/>
                <a:lstStyle/>
                <a:p>
                  <a:endParaRPr lang="en-US"/>
                </a:p>
              </p:txBody>
            </p:sp>
            <p:sp>
              <p:nvSpPr>
                <p:cNvPr id="15831" name="Line 8"/>
                <p:cNvSpPr>
                  <a:spLocks noChangeShapeType="1"/>
                </p:cNvSpPr>
                <p:nvPr/>
              </p:nvSpPr>
              <p:spPr bwMode="auto">
                <a:xfrm flipV="1">
                  <a:off x="384" y="1872"/>
                  <a:ext cx="288" cy="288"/>
                </a:xfrm>
                <a:prstGeom prst="line">
                  <a:avLst/>
                </a:prstGeom>
                <a:noFill/>
                <a:ln w="9525">
                  <a:solidFill>
                    <a:schemeClr val="folHlink"/>
                  </a:solidFill>
                  <a:round/>
                  <a:headEnd/>
                  <a:tailEnd/>
                </a:ln>
              </p:spPr>
              <p:txBody>
                <a:bodyPr/>
                <a:lstStyle/>
                <a:p>
                  <a:endParaRPr lang="en-US"/>
                </a:p>
              </p:txBody>
            </p:sp>
            <p:sp>
              <p:nvSpPr>
                <p:cNvPr id="15832" name="Line 9"/>
                <p:cNvSpPr>
                  <a:spLocks noChangeShapeType="1"/>
                </p:cNvSpPr>
                <p:nvPr/>
              </p:nvSpPr>
              <p:spPr bwMode="auto">
                <a:xfrm>
                  <a:off x="384" y="2160"/>
                  <a:ext cx="336" cy="240"/>
                </a:xfrm>
                <a:prstGeom prst="line">
                  <a:avLst/>
                </a:prstGeom>
                <a:noFill/>
                <a:ln w="9525">
                  <a:solidFill>
                    <a:schemeClr val="folHlink"/>
                  </a:solidFill>
                  <a:round/>
                  <a:headEnd/>
                  <a:tailEnd/>
                </a:ln>
              </p:spPr>
              <p:txBody>
                <a:bodyPr/>
                <a:lstStyle/>
                <a:p>
                  <a:endParaRPr lang="en-US"/>
                </a:p>
              </p:txBody>
            </p:sp>
            <p:sp>
              <p:nvSpPr>
                <p:cNvPr id="15833" name="Line 10"/>
                <p:cNvSpPr>
                  <a:spLocks noChangeShapeType="1"/>
                </p:cNvSpPr>
                <p:nvPr/>
              </p:nvSpPr>
              <p:spPr bwMode="auto">
                <a:xfrm flipV="1">
                  <a:off x="720" y="2112"/>
                  <a:ext cx="240" cy="288"/>
                </a:xfrm>
                <a:prstGeom prst="line">
                  <a:avLst/>
                </a:prstGeom>
                <a:noFill/>
                <a:ln w="9525">
                  <a:solidFill>
                    <a:schemeClr val="folHlink"/>
                  </a:solidFill>
                  <a:round/>
                  <a:headEnd/>
                  <a:tailEnd/>
                </a:ln>
              </p:spPr>
              <p:txBody>
                <a:bodyPr/>
                <a:lstStyle/>
                <a:p>
                  <a:endParaRPr lang="en-US"/>
                </a:p>
              </p:txBody>
            </p:sp>
            <p:sp>
              <p:nvSpPr>
                <p:cNvPr id="15834" name="Line 11"/>
                <p:cNvSpPr>
                  <a:spLocks noChangeShapeType="1"/>
                </p:cNvSpPr>
                <p:nvPr/>
              </p:nvSpPr>
              <p:spPr bwMode="auto">
                <a:xfrm flipH="1" flipV="1">
                  <a:off x="672" y="1872"/>
                  <a:ext cx="288" cy="240"/>
                </a:xfrm>
                <a:prstGeom prst="line">
                  <a:avLst/>
                </a:prstGeom>
                <a:noFill/>
                <a:ln w="9525">
                  <a:solidFill>
                    <a:schemeClr val="folHlink"/>
                  </a:solidFill>
                  <a:round/>
                  <a:headEnd/>
                  <a:tailEnd/>
                </a:ln>
              </p:spPr>
              <p:txBody>
                <a:bodyPr/>
                <a:lstStyle/>
                <a:p>
                  <a:endParaRPr lang="en-US"/>
                </a:p>
              </p:txBody>
            </p:sp>
            <p:sp>
              <p:nvSpPr>
                <p:cNvPr id="15835" name="Line 12"/>
                <p:cNvSpPr>
                  <a:spLocks noChangeShapeType="1"/>
                </p:cNvSpPr>
                <p:nvPr/>
              </p:nvSpPr>
              <p:spPr bwMode="auto">
                <a:xfrm flipV="1">
                  <a:off x="720" y="2400"/>
                  <a:ext cx="0" cy="480"/>
                </a:xfrm>
                <a:prstGeom prst="line">
                  <a:avLst/>
                </a:prstGeom>
                <a:noFill/>
                <a:ln w="9525">
                  <a:solidFill>
                    <a:schemeClr val="folHlink"/>
                  </a:solidFill>
                  <a:round/>
                  <a:headEnd/>
                  <a:tailEnd/>
                </a:ln>
              </p:spPr>
              <p:txBody>
                <a:bodyPr/>
                <a:lstStyle/>
                <a:p>
                  <a:endParaRPr lang="en-US"/>
                </a:p>
              </p:txBody>
            </p:sp>
            <p:sp>
              <p:nvSpPr>
                <p:cNvPr id="15836" name="Line 13"/>
                <p:cNvSpPr>
                  <a:spLocks noChangeShapeType="1"/>
                </p:cNvSpPr>
                <p:nvPr/>
              </p:nvSpPr>
              <p:spPr bwMode="auto">
                <a:xfrm flipV="1">
                  <a:off x="720" y="2640"/>
                  <a:ext cx="288" cy="240"/>
                </a:xfrm>
                <a:prstGeom prst="line">
                  <a:avLst/>
                </a:prstGeom>
                <a:noFill/>
                <a:ln w="9525">
                  <a:solidFill>
                    <a:schemeClr val="folHlink"/>
                  </a:solidFill>
                  <a:round/>
                  <a:headEnd/>
                  <a:tailEnd/>
                </a:ln>
              </p:spPr>
              <p:txBody>
                <a:bodyPr/>
                <a:lstStyle/>
                <a:p>
                  <a:endParaRPr lang="en-US"/>
                </a:p>
              </p:txBody>
            </p:sp>
            <p:sp>
              <p:nvSpPr>
                <p:cNvPr id="15837" name="Line 14"/>
                <p:cNvSpPr>
                  <a:spLocks noChangeShapeType="1"/>
                </p:cNvSpPr>
                <p:nvPr/>
              </p:nvSpPr>
              <p:spPr bwMode="auto">
                <a:xfrm flipH="1" flipV="1">
                  <a:off x="720" y="2400"/>
                  <a:ext cx="288" cy="240"/>
                </a:xfrm>
                <a:prstGeom prst="line">
                  <a:avLst/>
                </a:prstGeom>
                <a:noFill/>
                <a:ln w="9525">
                  <a:solidFill>
                    <a:schemeClr val="folHlink"/>
                  </a:solidFill>
                  <a:round/>
                  <a:headEnd/>
                  <a:tailEnd/>
                </a:ln>
              </p:spPr>
              <p:txBody>
                <a:bodyPr/>
                <a:lstStyle/>
                <a:p>
                  <a:endParaRPr lang="en-US"/>
                </a:p>
              </p:txBody>
            </p:sp>
            <p:sp>
              <p:nvSpPr>
                <p:cNvPr id="15838" name="Line 15"/>
                <p:cNvSpPr>
                  <a:spLocks noChangeShapeType="1"/>
                </p:cNvSpPr>
                <p:nvPr/>
              </p:nvSpPr>
              <p:spPr bwMode="auto">
                <a:xfrm>
                  <a:off x="384" y="2160"/>
                  <a:ext cx="336" cy="720"/>
                </a:xfrm>
                <a:prstGeom prst="line">
                  <a:avLst/>
                </a:prstGeom>
                <a:noFill/>
                <a:ln w="9525">
                  <a:solidFill>
                    <a:schemeClr val="folHlink"/>
                  </a:solidFill>
                  <a:round/>
                  <a:headEnd/>
                  <a:tailEnd/>
                </a:ln>
              </p:spPr>
              <p:txBody>
                <a:bodyPr/>
                <a:lstStyle/>
                <a:p>
                  <a:endParaRPr lang="en-US"/>
                </a:p>
              </p:txBody>
            </p:sp>
            <p:sp>
              <p:nvSpPr>
                <p:cNvPr id="15839" name="Line 16"/>
                <p:cNvSpPr>
                  <a:spLocks noChangeShapeType="1"/>
                </p:cNvSpPr>
                <p:nvPr/>
              </p:nvSpPr>
              <p:spPr bwMode="auto">
                <a:xfrm flipV="1">
                  <a:off x="672" y="1584"/>
                  <a:ext cx="192" cy="288"/>
                </a:xfrm>
                <a:prstGeom prst="line">
                  <a:avLst/>
                </a:prstGeom>
                <a:noFill/>
                <a:ln w="9525">
                  <a:solidFill>
                    <a:schemeClr val="folHlink"/>
                  </a:solidFill>
                  <a:round/>
                  <a:headEnd/>
                  <a:tailEnd/>
                </a:ln>
              </p:spPr>
              <p:txBody>
                <a:bodyPr/>
                <a:lstStyle/>
                <a:p>
                  <a:endParaRPr lang="en-US"/>
                </a:p>
              </p:txBody>
            </p:sp>
            <p:sp>
              <p:nvSpPr>
                <p:cNvPr id="15840" name="Line 17"/>
                <p:cNvSpPr>
                  <a:spLocks noChangeShapeType="1"/>
                </p:cNvSpPr>
                <p:nvPr/>
              </p:nvSpPr>
              <p:spPr bwMode="auto">
                <a:xfrm flipV="1">
                  <a:off x="960" y="1776"/>
                  <a:ext cx="144" cy="336"/>
                </a:xfrm>
                <a:prstGeom prst="line">
                  <a:avLst/>
                </a:prstGeom>
                <a:noFill/>
                <a:ln w="9525">
                  <a:solidFill>
                    <a:schemeClr val="folHlink"/>
                  </a:solidFill>
                  <a:round/>
                  <a:headEnd/>
                  <a:tailEnd/>
                </a:ln>
              </p:spPr>
              <p:txBody>
                <a:bodyPr/>
                <a:lstStyle/>
                <a:p>
                  <a:endParaRPr lang="en-US"/>
                </a:p>
              </p:txBody>
            </p:sp>
            <p:sp>
              <p:nvSpPr>
                <p:cNvPr id="15841" name="Line 18"/>
                <p:cNvSpPr>
                  <a:spLocks noChangeShapeType="1"/>
                </p:cNvSpPr>
                <p:nvPr/>
              </p:nvSpPr>
              <p:spPr bwMode="auto">
                <a:xfrm flipV="1">
                  <a:off x="384" y="2112"/>
                  <a:ext cx="576" cy="48"/>
                </a:xfrm>
                <a:prstGeom prst="line">
                  <a:avLst/>
                </a:prstGeom>
                <a:noFill/>
                <a:ln w="9525">
                  <a:solidFill>
                    <a:schemeClr val="folHlink"/>
                  </a:solidFill>
                  <a:round/>
                  <a:headEnd/>
                  <a:tailEnd/>
                </a:ln>
              </p:spPr>
              <p:txBody>
                <a:bodyPr/>
                <a:lstStyle/>
                <a:p>
                  <a:endParaRPr lang="en-US"/>
                </a:p>
              </p:txBody>
            </p:sp>
            <p:sp>
              <p:nvSpPr>
                <p:cNvPr id="15842" name="Line 19"/>
                <p:cNvSpPr>
                  <a:spLocks noChangeShapeType="1"/>
                </p:cNvSpPr>
                <p:nvPr/>
              </p:nvSpPr>
              <p:spPr bwMode="auto">
                <a:xfrm>
                  <a:off x="864" y="1536"/>
                  <a:ext cx="96" cy="576"/>
                </a:xfrm>
                <a:prstGeom prst="line">
                  <a:avLst/>
                </a:prstGeom>
                <a:noFill/>
                <a:ln w="9525">
                  <a:solidFill>
                    <a:schemeClr val="folHlink"/>
                  </a:solidFill>
                  <a:round/>
                  <a:headEnd/>
                  <a:tailEnd/>
                </a:ln>
              </p:spPr>
              <p:txBody>
                <a:bodyPr/>
                <a:lstStyle/>
                <a:p>
                  <a:endParaRPr lang="en-US"/>
                </a:p>
              </p:txBody>
            </p:sp>
            <p:sp>
              <p:nvSpPr>
                <p:cNvPr id="15843" name="Line 20"/>
                <p:cNvSpPr>
                  <a:spLocks noChangeShapeType="1"/>
                </p:cNvSpPr>
                <p:nvPr/>
              </p:nvSpPr>
              <p:spPr bwMode="auto">
                <a:xfrm flipV="1">
                  <a:off x="1104" y="1536"/>
                  <a:ext cx="240" cy="240"/>
                </a:xfrm>
                <a:prstGeom prst="line">
                  <a:avLst/>
                </a:prstGeom>
                <a:noFill/>
                <a:ln w="9525">
                  <a:solidFill>
                    <a:schemeClr val="folHlink"/>
                  </a:solidFill>
                  <a:round/>
                  <a:headEnd/>
                  <a:tailEnd/>
                </a:ln>
              </p:spPr>
              <p:txBody>
                <a:bodyPr/>
                <a:lstStyle/>
                <a:p>
                  <a:endParaRPr lang="en-US"/>
                </a:p>
              </p:txBody>
            </p:sp>
            <p:sp>
              <p:nvSpPr>
                <p:cNvPr id="15844" name="Line 21"/>
                <p:cNvSpPr>
                  <a:spLocks noChangeShapeType="1"/>
                </p:cNvSpPr>
                <p:nvPr/>
              </p:nvSpPr>
              <p:spPr bwMode="auto">
                <a:xfrm>
                  <a:off x="1104" y="1776"/>
                  <a:ext cx="336" cy="240"/>
                </a:xfrm>
                <a:prstGeom prst="line">
                  <a:avLst/>
                </a:prstGeom>
                <a:noFill/>
                <a:ln w="9525">
                  <a:solidFill>
                    <a:schemeClr val="folHlink"/>
                  </a:solidFill>
                  <a:round/>
                  <a:headEnd/>
                  <a:tailEnd/>
                </a:ln>
              </p:spPr>
              <p:txBody>
                <a:bodyPr/>
                <a:lstStyle/>
                <a:p>
                  <a:endParaRPr lang="en-US"/>
                </a:p>
              </p:txBody>
            </p:sp>
            <p:sp>
              <p:nvSpPr>
                <p:cNvPr id="15845" name="Line 22"/>
                <p:cNvSpPr>
                  <a:spLocks noChangeShapeType="1"/>
                </p:cNvSpPr>
                <p:nvPr/>
              </p:nvSpPr>
              <p:spPr bwMode="auto">
                <a:xfrm>
                  <a:off x="1440" y="2016"/>
                  <a:ext cx="288" cy="336"/>
                </a:xfrm>
                <a:prstGeom prst="line">
                  <a:avLst/>
                </a:prstGeom>
                <a:noFill/>
                <a:ln w="9525">
                  <a:solidFill>
                    <a:schemeClr val="folHlink"/>
                  </a:solidFill>
                  <a:round/>
                  <a:headEnd/>
                  <a:tailEnd/>
                </a:ln>
              </p:spPr>
              <p:txBody>
                <a:bodyPr/>
                <a:lstStyle/>
                <a:p>
                  <a:endParaRPr lang="en-US"/>
                </a:p>
              </p:txBody>
            </p:sp>
            <p:sp>
              <p:nvSpPr>
                <p:cNvPr id="15846" name="Line 23"/>
                <p:cNvSpPr>
                  <a:spLocks noChangeShapeType="1"/>
                </p:cNvSpPr>
                <p:nvPr/>
              </p:nvSpPr>
              <p:spPr bwMode="auto">
                <a:xfrm flipH="1">
                  <a:off x="1344" y="2016"/>
                  <a:ext cx="96" cy="384"/>
                </a:xfrm>
                <a:prstGeom prst="line">
                  <a:avLst/>
                </a:prstGeom>
                <a:noFill/>
                <a:ln w="9525">
                  <a:solidFill>
                    <a:schemeClr val="folHlink"/>
                  </a:solidFill>
                  <a:round/>
                  <a:headEnd/>
                  <a:tailEnd/>
                </a:ln>
              </p:spPr>
              <p:txBody>
                <a:bodyPr/>
                <a:lstStyle/>
                <a:p>
                  <a:endParaRPr lang="en-US"/>
                </a:p>
              </p:txBody>
            </p:sp>
            <p:sp>
              <p:nvSpPr>
                <p:cNvPr id="15847" name="Line 24"/>
                <p:cNvSpPr>
                  <a:spLocks noChangeShapeType="1"/>
                </p:cNvSpPr>
                <p:nvPr/>
              </p:nvSpPr>
              <p:spPr bwMode="auto">
                <a:xfrm flipH="1">
                  <a:off x="1536" y="2352"/>
                  <a:ext cx="192" cy="336"/>
                </a:xfrm>
                <a:prstGeom prst="line">
                  <a:avLst/>
                </a:prstGeom>
                <a:noFill/>
                <a:ln w="9525">
                  <a:solidFill>
                    <a:schemeClr val="folHlink"/>
                  </a:solidFill>
                  <a:round/>
                  <a:headEnd/>
                  <a:tailEnd/>
                </a:ln>
              </p:spPr>
              <p:txBody>
                <a:bodyPr/>
                <a:lstStyle/>
                <a:p>
                  <a:endParaRPr lang="en-US"/>
                </a:p>
              </p:txBody>
            </p:sp>
            <p:sp>
              <p:nvSpPr>
                <p:cNvPr id="15848" name="Line 25"/>
                <p:cNvSpPr>
                  <a:spLocks noChangeShapeType="1"/>
                </p:cNvSpPr>
                <p:nvPr/>
              </p:nvSpPr>
              <p:spPr bwMode="auto">
                <a:xfrm>
                  <a:off x="1344" y="2400"/>
                  <a:ext cx="192" cy="288"/>
                </a:xfrm>
                <a:prstGeom prst="line">
                  <a:avLst/>
                </a:prstGeom>
                <a:noFill/>
                <a:ln w="9525">
                  <a:solidFill>
                    <a:schemeClr val="folHlink"/>
                  </a:solidFill>
                  <a:round/>
                  <a:headEnd/>
                  <a:tailEnd/>
                </a:ln>
              </p:spPr>
              <p:txBody>
                <a:bodyPr/>
                <a:lstStyle/>
                <a:p>
                  <a:endParaRPr lang="en-US"/>
                </a:p>
              </p:txBody>
            </p:sp>
            <p:sp>
              <p:nvSpPr>
                <p:cNvPr id="15849" name="Line 26"/>
                <p:cNvSpPr>
                  <a:spLocks noChangeShapeType="1"/>
                </p:cNvSpPr>
                <p:nvPr/>
              </p:nvSpPr>
              <p:spPr bwMode="auto">
                <a:xfrm>
                  <a:off x="864" y="1536"/>
                  <a:ext cx="432" cy="0"/>
                </a:xfrm>
                <a:prstGeom prst="line">
                  <a:avLst/>
                </a:prstGeom>
                <a:noFill/>
                <a:ln w="9525">
                  <a:solidFill>
                    <a:schemeClr val="folHlink"/>
                  </a:solidFill>
                  <a:round/>
                  <a:headEnd/>
                  <a:tailEnd/>
                </a:ln>
              </p:spPr>
              <p:txBody>
                <a:bodyPr/>
                <a:lstStyle/>
                <a:p>
                  <a:endParaRPr lang="en-US"/>
                </a:p>
              </p:txBody>
            </p:sp>
            <p:sp>
              <p:nvSpPr>
                <p:cNvPr id="15850" name="Line 27"/>
                <p:cNvSpPr>
                  <a:spLocks noChangeShapeType="1"/>
                </p:cNvSpPr>
                <p:nvPr/>
              </p:nvSpPr>
              <p:spPr bwMode="auto">
                <a:xfrm>
                  <a:off x="1344" y="1536"/>
                  <a:ext cx="96" cy="480"/>
                </a:xfrm>
                <a:prstGeom prst="line">
                  <a:avLst/>
                </a:prstGeom>
                <a:noFill/>
                <a:ln w="9525">
                  <a:solidFill>
                    <a:schemeClr val="folHlink"/>
                  </a:solidFill>
                  <a:round/>
                  <a:headEnd/>
                  <a:tailEnd/>
                </a:ln>
              </p:spPr>
              <p:txBody>
                <a:bodyPr/>
                <a:lstStyle/>
                <a:p>
                  <a:endParaRPr lang="en-US"/>
                </a:p>
              </p:txBody>
            </p:sp>
            <p:sp>
              <p:nvSpPr>
                <p:cNvPr id="15851" name="Line 28"/>
                <p:cNvSpPr>
                  <a:spLocks noChangeShapeType="1"/>
                </p:cNvSpPr>
                <p:nvPr/>
              </p:nvSpPr>
              <p:spPr bwMode="auto">
                <a:xfrm>
                  <a:off x="960" y="2112"/>
                  <a:ext cx="48" cy="528"/>
                </a:xfrm>
                <a:prstGeom prst="line">
                  <a:avLst/>
                </a:prstGeom>
                <a:noFill/>
                <a:ln w="9525">
                  <a:solidFill>
                    <a:schemeClr val="folHlink"/>
                  </a:solidFill>
                  <a:round/>
                  <a:headEnd/>
                  <a:tailEnd/>
                </a:ln>
              </p:spPr>
              <p:txBody>
                <a:bodyPr/>
                <a:lstStyle/>
                <a:p>
                  <a:endParaRPr lang="en-US"/>
                </a:p>
              </p:txBody>
            </p:sp>
            <p:sp>
              <p:nvSpPr>
                <p:cNvPr id="15852" name="Line 29"/>
                <p:cNvSpPr>
                  <a:spLocks noChangeShapeType="1"/>
                </p:cNvSpPr>
                <p:nvPr/>
              </p:nvSpPr>
              <p:spPr bwMode="auto">
                <a:xfrm flipV="1">
                  <a:off x="1008" y="2400"/>
                  <a:ext cx="336" cy="240"/>
                </a:xfrm>
                <a:prstGeom prst="line">
                  <a:avLst/>
                </a:prstGeom>
                <a:noFill/>
                <a:ln w="9525">
                  <a:solidFill>
                    <a:schemeClr val="folHlink"/>
                  </a:solidFill>
                  <a:round/>
                  <a:headEnd/>
                  <a:tailEnd/>
                </a:ln>
              </p:spPr>
              <p:txBody>
                <a:bodyPr/>
                <a:lstStyle/>
                <a:p>
                  <a:endParaRPr lang="en-US"/>
                </a:p>
              </p:txBody>
            </p:sp>
            <p:sp>
              <p:nvSpPr>
                <p:cNvPr id="15853" name="Line 30"/>
                <p:cNvSpPr>
                  <a:spLocks noChangeShapeType="1"/>
                </p:cNvSpPr>
                <p:nvPr/>
              </p:nvSpPr>
              <p:spPr bwMode="auto">
                <a:xfrm flipV="1">
                  <a:off x="960" y="2016"/>
                  <a:ext cx="480" cy="96"/>
                </a:xfrm>
                <a:prstGeom prst="line">
                  <a:avLst/>
                </a:prstGeom>
                <a:noFill/>
                <a:ln w="9525">
                  <a:solidFill>
                    <a:schemeClr val="folHlink"/>
                  </a:solidFill>
                  <a:round/>
                  <a:headEnd/>
                  <a:tailEnd/>
                </a:ln>
              </p:spPr>
              <p:txBody>
                <a:bodyPr/>
                <a:lstStyle/>
                <a:p>
                  <a:endParaRPr lang="en-US"/>
                </a:p>
              </p:txBody>
            </p:sp>
            <p:sp>
              <p:nvSpPr>
                <p:cNvPr id="15854" name="Line 31"/>
                <p:cNvSpPr>
                  <a:spLocks noChangeShapeType="1"/>
                </p:cNvSpPr>
                <p:nvPr/>
              </p:nvSpPr>
              <p:spPr bwMode="auto">
                <a:xfrm>
                  <a:off x="1008" y="2640"/>
                  <a:ext cx="288" cy="288"/>
                </a:xfrm>
                <a:prstGeom prst="line">
                  <a:avLst/>
                </a:prstGeom>
                <a:noFill/>
                <a:ln w="9525">
                  <a:solidFill>
                    <a:schemeClr val="folHlink"/>
                  </a:solidFill>
                  <a:round/>
                  <a:headEnd/>
                  <a:tailEnd/>
                </a:ln>
              </p:spPr>
              <p:txBody>
                <a:bodyPr/>
                <a:lstStyle/>
                <a:p>
                  <a:endParaRPr lang="en-US"/>
                </a:p>
              </p:txBody>
            </p:sp>
            <p:sp>
              <p:nvSpPr>
                <p:cNvPr id="15855" name="Line 32"/>
                <p:cNvSpPr>
                  <a:spLocks noChangeShapeType="1"/>
                </p:cNvSpPr>
                <p:nvPr/>
              </p:nvSpPr>
              <p:spPr bwMode="auto">
                <a:xfrm>
                  <a:off x="720" y="2880"/>
                  <a:ext cx="288" cy="288"/>
                </a:xfrm>
                <a:prstGeom prst="line">
                  <a:avLst/>
                </a:prstGeom>
                <a:noFill/>
                <a:ln w="9525">
                  <a:solidFill>
                    <a:schemeClr val="folHlink"/>
                  </a:solidFill>
                  <a:round/>
                  <a:headEnd/>
                  <a:tailEnd/>
                </a:ln>
              </p:spPr>
              <p:txBody>
                <a:bodyPr/>
                <a:lstStyle/>
                <a:p>
                  <a:endParaRPr lang="en-US"/>
                </a:p>
              </p:txBody>
            </p:sp>
            <p:sp>
              <p:nvSpPr>
                <p:cNvPr id="15856" name="Line 33"/>
                <p:cNvSpPr>
                  <a:spLocks noChangeShapeType="1"/>
                </p:cNvSpPr>
                <p:nvPr/>
              </p:nvSpPr>
              <p:spPr bwMode="auto">
                <a:xfrm flipV="1">
                  <a:off x="1008" y="2928"/>
                  <a:ext cx="288" cy="240"/>
                </a:xfrm>
                <a:prstGeom prst="line">
                  <a:avLst/>
                </a:prstGeom>
                <a:noFill/>
                <a:ln w="9525">
                  <a:solidFill>
                    <a:schemeClr val="folHlink"/>
                  </a:solidFill>
                  <a:round/>
                  <a:headEnd/>
                  <a:tailEnd/>
                </a:ln>
              </p:spPr>
              <p:txBody>
                <a:bodyPr/>
                <a:lstStyle/>
                <a:p>
                  <a:endParaRPr lang="en-US"/>
                </a:p>
              </p:txBody>
            </p:sp>
            <p:sp>
              <p:nvSpPr>
                <p:cNvPr id="15857" name="Line 34"/>
                <p:cNvSpPr>
                  <a:spLocks noChangeShapeType="1"/>
                </p:cNvSpPr>
                <p:nvPr/>
              </p:nvSpPr>
              <p:spPr bwMode="auto">
                <a:xfrm flipV="1">
                  <a:off x="1296" y="2688"/>
                  <a:ext cx="240" cy="240"/>
                </a:xfrm>
                <a:prstGeom prst="line">
                  <a:avLst/>
                </a:prstGeom>
                <a:noFill/>
                <a:ln w="9525">
                  <a:solidFill>
                    <a:schemeClr val="folHlink"/>
                  </a:solidFill>
                  <a:round/>
                  <a:headEnd/>
                  <a:tailEnd/>
                </a:ln>
              </p:spPr>
              <p:txBody>
                <a:bodyPr/>
                <a:lstStyle/>
                <a:p>
                  <a:endParaRPr lang="en-US"/>
                </a:p>
              </p:txBody>
            </p:sp>
            <p:sp>
              <p:nvSpPr>
                <p:cNvPr id="15858" name="Line 35"/>
                <p:cNvSpPr>
                  <a:spLocks noChangeShapeType="1"/>
                </p:cNvSpPr>
                <p:nvPr/>
              </p:nvSpPr>
              <p:spPr bwMode="auto">
                <a:xfrm>
                  <a:off x="1008" y="2640"/>
                  <a:ext cx="0" cy="528"/>
                </a:xfrm>
                <a:prstGeom prst="line">
                  <a:avLst/>
                </a:prstGeom>
                <a:noFill/>
                <a:ln w="9525">
                  <a:solidFill>
                    <a:schemeClr val="folHlink"/>
                  </a:solidFill>
                  <a:round/>
                  <a:headEnd/>
                  <a:tailEnd/>
                </a:ln>
              </p:spPr>
              <p:txBody>
                <a:bodyPr/>
                <a:lstStyle/>
                <a:p>
                  <a:endParaRPr lang="en-US"/>
                </a:p>
              </p:txBody>
            </p:sp>
            <p:sp>
              <p:nvSpPr>
                <p:cNvPr id="15859" name="Line 36"/>
                <p:cNvSpPr>
                  <a:spLocks noChangeShapeType="1"/>
                </p:cNvSpPr>
                <p:nvPr/>
              </p:nvSpPr>
              <p:spPr bwMode="auto">
                <a:xfrm>
                  <a:off x="1008" y="2640"/>
                  <a:ext cx="528" cy="48"/>
                </a:xfrm>
                <a:prstGeom prst="line">
                  <a:avLst/>
                </a:prstGeom>
                <a:noFill/>
                <a:ln w="9525">
                  <a:solidFill>
                    <a:schemeClr val="folHlink"/>
                  </a:solidFill>
                  <a:round/>
                  <a:headEnd/>
                  <a:tailEnd/>
                </a:ln>
              </p:spPr>
              <p:txBody>
                <a:bodyPr/>
                <a:lstStyle/>
                <a:p>
                  <a:endParaRPr lang="en-US"/>
                </a:p>
              </p:txBody>
            </p:sp>
            <p:sp>
              <p:nvSpPr>
                <p:cNvPr id="15860" name="Line 37"/>
                <p:cNvSpPr>
                  <a:spLocks noChangeShapeType="1"/>
                </p:cNvSpPr>
                <p:nvPr/>
              </p:nvSpPr>
              <p:spPr bwMode="auto">
                <a:xfrm flipV="1">
                  <a:off x="1392" y="2352"/>
                  <a:ext cx="288" cy="48"/>
                </a:xfrm>
                <a:prstGeom prst="line">
                  <a:avLst/>
                </a:prstGeom>
                <a:noFill/>
                <a:ln w="9525">
                  <a:solidFill>
                    <a:schemeClr val="folHlink"/>
                  </a:solidFill>
                  <a:round/>
                  <a:headEnd/>
                  <a:tailEnd/>
                </a:ln>
              </p:spPr>
              <p:txBody>
                <a:bodyPr/>
                <a:lstStyle/>
                <a:p>
                  <a:endParaRPr lang="en-US"/>
                </a:p>
              </p:txBody>
            </p:sp>
            <p:sp>
              <p:nvSpPr>
                <p:cNvPr id="15861" name="Line 38"/>
                <p:cNvSpPr>
                  <a:spLocks noChangeShapeType="1"/>
                </p:cNvSpPr>
                <p:nvPr/>
              </p:nvSpPr>
              <p:spPr bwMode="auto">
                <a:xfrm>
                  <a:off x="960" y="2112"/>
                  <a:ext cx="384" cy="288"/>
                </a:xfrm>
                <a:prstGeom prst="line">
                  <a:avLst/>
                </a:prstGeom>
                <a:noFill/>
                <a:ln w="9525">
                  <a:solidFill>
                    <a:schemeClr val="folHlink"/>
                  </a:solidFill>
                  <a:round/>
                  <a:headEnd/>
                  <a:tailEnd/>
                </a:ln>
              </p:spPr>
              <p:txBody>
                <a:bodyPr/>
                <a:lstStyle/>
                <a:p>
                  <a:endParaRPr lang="en-US"/>
                </a:p>
              </p:txBody>
            </p:sp>
            <p:grpSp>
              <p:nvGrpSpPr>
                <p:cNvPr id="5" name="Group 39"/>
                <p:cNvGrpSpPr>
                  <a:grpSpLocks/>
                </p:cNvGrpSpPr>
                <p:nvPr/>
              </p:nvGrpSpPr>
              <p:grpSpPr bwMode="auto">
                <a:xfrm>
                  <a:off x="336" y="1488"/>
                  <a:ext cx="1440" cy="1728"/>
                  <a:chOff x="336" y="1488"/>
                  <a:chExt cx="1440" cy="1728"/>
                </a:xfrm>
              </p:grpSpPr>
              <p:sp>
                <p:nvSpPr>
                  <p:cNvPr id="15863" name="Oval 40"/>
                  <p:cNvSpPr>
                    <a:spLocks noChangeArrowheads="1"/>
                  </p:cNvSpPr>
                  <p:nvPr/>
                </p:nvSpPr>
                <p:spPr bwMode="auto">
                  <a:xfrm>
                    <a:off x="672"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64" name="Oval 41"/>
                  <p:cNvSpPr>
                    <a:spLocks noChangeArrowheads="1"/>
                  </p:cNvSpPr>
                  <p:nvPr/>
                </p:nvSpPr>
                <p:spPr bwMode="auto">
                  <a:xfrm>
                    <a:off x="912" y="2064"/>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65" name="Oval 42"/>
                  <p:cNvSpPr>
                    <a:spLocks noChangeArrowheads="1"/>
                  </p:cNvSpPr>
                  <p:nvPr/>
                </p:nvSpPr>
                <p:spPr bwMode="auto">
                  <a:xfrm>
                    <a:off x="624" y="182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66" name="Oval 43"/>
                  <p:cNvSpPr>
                    <a:spLocks noChangeArrowheads="1"/>
                  </p:cNvSpPr>
                  <p:nvPr/>
                </p:nvSpPr>
                <p:spPr bwMode="auto">
                  <a:xfrm>
                    <a:off x="1392" y="196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67" name="Oval 44"/>
                  <p:cNvSpPr>
                    <a:spLocks noChangeArrowheads="1"/>
                  </p:cNvSpPr>
                  <p:nvPr/>
                </p:nvSpPr>
                <p:spPr bwMode="auto">
                  <a:xfrm>
                    <a:off x="1296"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68" name="Oval 45"/>
                  <p:cNvSpPr>
                    <a:spLocks noChangeArrowheads="1"/>
                  </p:cNvSpPr>
                  <p:nvPr/>
                </p:nvSpPr>
                <p:spPr bwMode="auto">
                  <a:xfrm>
                    <a:off x="81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69" name="Oval 46"/>
                  <p:cNvSpPr>
                    <a:spLocks noChangeArrowheads="1"/>
                  </p:cNvSpPr>
                  <p:nvPr/>
                </p:nvSpPr>
                <p:spPr bwMode="auto">
                  <a:xfrm>
                    <a:off x="672" y="283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0" name="Oval 47"/>
                  <p:cNvSpPr>
                    <a:spLocks noChangeArrowheads="1"/>
                  </p:cNvSpPr>
                  <p:nvPr/>
                </p:nvSpPr>
                <p:spPr bwMode="auto">
                  <a:xfrm>
                    <a:off x="1488" y="264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1" name="Oval 48"/>
                  <p:cNvSpPr>
                    <a:spLocks noChangeArrowheads="1"/>
                  </p:cNvSpPr>
                  <p:nvPr/>
                </p:nvSpPr>
                <p:spPr bwMode="auto">
                  <a:xfrm>
                    <a:off x="336" y="211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2" name="Oval 49"/>
                  <p:cNvSpPr>
                    <a:spLocks noChangeArrowheads="1"/>
                  </p:cNvSpPr>
                  <p:nvPr/>
                </p:nvSpPr>
                <p:spPr bwMode="auto">
                  <a:xfrm>
                    <a:off x="960" y="312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3" name="Oval 50"/>
                  <p:cNvSpPr>
                    <a:spLocks noChangeArrowheads="1"/>
                  </p:cNvSpPr>
                  <p:nvPr/>
                </p:nvSpPr>
                <p:spPr bwMode="auto">
                  <a:xfrm>
                    <a:off x="960" y="259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74" name="Oval 51"/>
                  <p:cNvSpPr>
                    <a:spLocks noChangeArrowheads="1"/>
                  </p:cNvSpPr>
                  <p:nvPr/>
                </p:nvSpPr>
                <p:spPr bwMode="auto">
                  <a:xfrm>
                    <a:off x="1056" y="1728"/>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75" name="Oval 52"/>
                  <p:cNvSpPr>
                    <a:spLocks noChangeArrowheads="1"/>
                  </p:cNvSpPr>
                  <p:nvPr/>
                </p:nvSpPr>
                <p:spPr bwMode="auto">
                  <a:xfrm>
                    <a:off x="1248" y="288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6" name="Oval 53"/>
                  <p:cNvSpPr>
                    <a:spLocks noChangeArrowheads="1"/>
                  </p:cNvSpPr>
                  <p:nvPr/>
                </p:nvSpPr>
                <p:spPr bwMode="auto">
                  <a:xfrm>
                    <a:off x="129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77" name="Oval 54"/>
                  <p:cNvSpPr>
                    <a:spLocks noChangeArrowheads="1"/>
                  </p:cNvSpPr>
                  <p:nvPr/>
                </p:nvSpPr>
                <p:spPr bwMode="auto">
                  <a:xfrm>
                    <a:off x="1680" y="230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grpSp>
          </p:grpSp>
        </p:grpSp>
        <p:grpSp>
          <p:nvGrpSpPr>
            <p:cNvPr id="6" name="Group 55"/>
            <p:cNvGrpSpPr>
              <a:grpSpLocks/>
            </p:cNvGrpSpPr>
            <p:nvPr/>
          </p:nvGrpSpPr>
          <p:grpSpPr bwMode="auto">
            <a:xfrm>
              <a:off x="1392" y="1448"/>
              <a:ext cx="1817" cy="2109"/>
              <a:chOff x="912" y="1056"/>
              <a:chExt cx="2016" cy="2448"/>
            </a:xfrm>
          </p:grpSpPr>
          <p:sp>
            <p:nvSpPr>
              <p:cNvPr id="15778" name="Oval 56"/>
              <p:cNvSpPr>
                <a:spLocks noChangeArrowheads="1"/>
              </p:cNvSpPr>
              <p:nvPr/>
            </p:nvSpPr>
            <p:spPr bwMode="auto">
              <a:xfrm>
                <a:off x="912" y="1056"/>
                <a:ext cx="2016" cy="2448"/>
              </a:xfrm>
              <a:prstGeom prst="ellipse">
                <a:avLst/>
              </a:prstGeom>
              <a:solidFill>
                <a:schemeClr val="accent1">
                  <a:alpha val="50195"/>
                </a:schemeClr>
              </a:solidFill>
              <a:ln w="9525">
                <a:solidFill>
                  <a:srgbClr val="777777"/>
                </a:solidFill>
                <a:round/>
                <a:headEnd/>
                <a:tailEnd/>
              </a:ln>
            </p:spPr>
            <p:txBody>
              <a:bodyPr wrap="none" anchor="ctr"/>
              <a:lstStyle/>
              <a:p>
                <a:endParaRPr lang="en-US"/>
              </a:p>
            </p:txBody>
          </p:sp>
          <p:grpSp>
            <p:nvGrpSpPr>
              <p:cNvPr id="7" name="Group 57"/>
              <p:cNvGrpSpPr>
                <a:grpSpLocks/>
              </p:cNvGrpSpPr>
              <p:nvPr/>
            </p:nvGrpSpPr>
            <p:grpSpPr bwMode="auto">
              <a:xfrm>
                <a:off x="1200" y="1440"/>
                <a:ext cx="1440" cy="1728"/>
                <a:chOff x="336" y="1488"/>
                <a:chExt cx="1440" cy="1728"/>
              </a:xfrm>
            </p:grpSpPr>
            <p:sp>
              <p:nvSpPr>
                <p:cNvPr id="15780" name="Line 58"/>
                <p:cNvSpPr>
                  <a:spLocks noChangeShapeType="1"/>
                </p:cNvSpPr>
                <p:nvPr/>
              </p:nvSpPr>
              <p:spPr bwMode="auto">
                <a:xfrm>
                  <a:off x="864" y="1536"/>
                  <a:ext cx="240" cy="240"/>
                </a:xfrm>
                <a:prstGeom prst="line">
                  <a:avLst/>
                </a:prstGeom>
                <a:noFill/>
                <a:ln w="9525">
                  <a:solidFill>
                    <a:schemeClr val="folHlink"/>
                  </a:solidFill>
                  <a:round/>
                  <a:headEnd/>
                  <a:tailEnd/>
                </a:ln>
              </p:spPr>
              <p:txBody>
                <a:bodyPr/>
                <a:lstStyle/>
                <a:p>
                  <a:endParaRPr lang="en-US"/>
                </a:p>
              </p:txBody>
            </p:sp>
            <p:sp>
              <p:nvSpPr>
                <p:cNvPr id="15781" name="Line 59"/>
                <p:cNvSpPr>
                  <a:spLocks noChangeShapeType="1"/>
                </p:cNvSpPr>
                <p:nvPr/>
              </p:nvSpPr>
              <p:spPr bwMode="auto">
                <a:xfrm flipV="1">
                  <a:off x="384" y="1872"/>
                  <a:ext cx="288" cy="288"/>
                </a:xfrm>
                <a:prstGeom prst="line">
                  <a:avLst/>
                </a:prstGeom>
                <a:noFill/>
                <a:ln w="9525">
                  <a:solidFill>
                    <a:schemeClr val="folHlink"/>
                  </a:solidFill>
                  <a:round/>
                  <a:headEnd/>
                  <a:tailEnd/>
                </a:ln>
              </p:spPr>
              <p:txBody>
                <a:bodyPr/>
                <a:lstStyle/>
                <a:p>
                  <a:endParaRPr lang="en-US"/>
                </a:p>
              </p:txBody>
            </p:sp>
            <p:sp>
              <p:nvSpPr>
                <p:cNvPr id="15782" name="Line 60"/>
                <p:cNvSpPr>
                  <a:spLocks noChangeShapeType="1"/>
                </p:cNvSpPr>
                <p:nvPr/>
              </p:nvSpPr>
              <p:spPr bwMode="auto">
                <a:xfrm>
                  <a:off x="384" y="2160"/>
                  <a:ext cx="336" cy="240"/>
                </a:xfrm>
                <a:prstGeom prst="line">
                  <a:avLst/>
                </a:prstGeom>
                <a:noFill/>
                <a:ln w="9525">
                  <a:solidFill>
                    <a:schemeClr val="folHlink"/>
                  </a:solidFill>
                  <a:round/>
                  <a:headEnd/>
                  <a:tailEnd/>
                </a:ln>
              </p:spPr>
              <p:txBody>
                <a:bodyPr/>
                <a:lstStyle/>
                <a:p>
                  <a:endParaRPr lang="en-US"/>
                </a:p>
              </p:txBody>
            </p:sp>
            <p:sp>
              <p:nvSpPr>
                <p:cNvPr id="15783" name="Line 61"/>
                <p:cNvSpPr>
                  <a:spLocks noChangeShapeType="1"/>
                </p:cNvSpPr>
                <p:nvPr/>
              </p:nvSpPr>
              <p:spPr bwMode="auto">
                <a:xfrm flipV="1">
                  <a:off x="720" y="2112"/>
                  <a:ext cx="240" cy="288"/>
                </a:xfrm>
                <a:prstGeom prst="line">
                  <a:avLst/>
                </a:prstGeom>
                <a:noFill/>
                <a:ln w="9525">
                  <a:solidFill>
                    <a:schemeClr val="folHlink"/>
                  </a:solidFill>
                  <a:round/>
                  <a:headEnd/>
                  <a:tailEnd/>
                </a:ln>
              </p:spPr>
              <p:txBody>
                <a:bodyPr/>
                <a:lstStyle/>
                <a:p>
                  <a:endParaRPr lang="en-US"/>
                </a:p>
              </p:txBody>
            </p:sp>
            <p:sp>
              <p:nvSpPr>
                <p:cNvPr id="15784" name="Line 62"/>
                <p:cNvSpPr>
                  <a:spLocks noChangeShapeType="1"/>
                </p:cNvSpPr>
                <p:nvPr/>
              </p:nvSpPr>
              <p:spPr bwMode="auto">
                <a:xfrm flipH="1" flipV="1">
                  <a:off x="672" y="1872"/>
                  <a:ext cx="288" cy="240"/>
                </a:xfrm>
                <a:prstGeom prst="line">
                  <a:avLst/>
                </a:prstGeom>
                <a:noFill/>
                <a:ln w="9525">
                  <a:solidFill>
                    <a:schemeClr val="folHlink"/>
                  </a:solidFill>
                  <a:round/>
                  <a:headEnd/>
                  <a:tailEnd/>
                </a:ln>
              </p:spPr>
              <p:txBody>
                <a:bodyPr/>
                <a:lstStyle/>
                <a:p>
                  <a:endParaRPr lang="en-US"/>
                </a:p>
              </p:txBody>
            </p:sp>
            <p:sp>
              <p:nvSpPr>
                <p:cNvPr id="15785" name="Line 63"/>
                <p:cNvSpPr>
                  <a:spLocks noChangeShapeType="1"/>
                </p:cNvSpPr>
                <p:nvPr/>
              </p:nvSpPr>
              <p:spPr bwMode="auto">
                <a:xfrm flipV="1">
                  <a:off x="720" y="2400"/>
                  <a:ext cx="0" cy="480"/>
                </a:xfrm>
                <a:prstGeom prst="line">
                  <a:avLst/>
                </a:prstGeom>
                <a:noFill/>
                <a:ln w="9525">
                  <a:solidFill>
                    <a:schemeClr val="folHlink"/>
                  </a:solidFill>
                  <a:round/>
                  <a:headEnd/>
                  <a:tailEnd/>
                </a:ln>
              </p:spPr>
              <p:txBody>
                <a:bodyPr/>
                <a:lstStyle/>
                <a:p>
                  <a:endParaRPr lang="en-US"/>
                </a:p>
              </p:txBody>
            </p:sp>
            <p:sp>
              <p:nvSpPr>
                <p:cNvPr id="15786" name="Line 64"/>
                <p:cNvSpPr>
                  <a:spLocks noChangeShapeType="1"/>
                </p:cNvSpPr>
                <p:nvPr/>
              </p:nvSpPr>
              <p:spPr bwMode="auto">
                <a:xfrm flipV="1">
                  <a:off x="720" y="2640"/>
                  <a:ext cx="288" cy="240"/>
                </a:xfrm>
                <a:prstGeom prst="line">
                  <a:avLst/>
                </a:prstGeom>
                <a:noFill/>
                <a:ln w="9525">
                  <a:solidFill>
                    <a:schemeClr val="folHlink"/>
                  </a:solidFill>
                  <a:round/>
                  <a:headEnd/>
                  <a:tailEnd/>
                </a:ln>
              </p:spPr>
              <p:txBody>
                <a:bodyPr/>
                <a:lstStyle/>
                <a:p>
                  <a:endParaRPr lang="en-US"/>
                </a:p>
              </p:txBody>
            </p:sp>
            <p:sp>
              <p:nvSpPr>
                <p:cNvPr id="15787" name="Line 65"/>
                <p:cNvSpPr>
                  <a:spLocks noChangeShapeType="1"/>
                </p:cNvSpPr>
                <p:nvPr/>
              </p:nvSpPr>
              <p:spPr bwMode="auto">
                <a:xfrm flipH="1" flipV="1">
                  <a:off x="720" y="2400"/>
                  <a:ext cx="288" cy="240"/>
                </a:xfrm>
                <a:prstGeom prst="line">
                  <a:avLst/>
                </a:prstGeom>
                <a:noFill/>
                <a:ln w="9525">
                  <a:solidFill>
                    <a:schemeClr val="folHlink"/>
                  </a:solidFill>
                  <a:round/>
                  <a:headEnd/>
                  <a:tailEnd/>
                </a:ln>
              </p:spPr>
              <p:txBody>
                <a:bodyPr/>
                <a:lstStyle/>
                <a:p>
                  <a:endParaRPr lang="en-US"/>
                </a:p>
              </p:txBody>
            </p:sp>
            <p:sp>
              <p:nvSpPr>
                <p:cNvPr id="15788" name="Line 66"/>
                <p:cNvSpPr>
                  <a:spLocks noChangeShapeType="1"/>
                </p:cNvSpPr>
                <p:nvPr/>
              </p:nvSpPr>
              <p:spPr bwMode="auto">
                <a:xfrm>
                  <a:off x="384" y="2160"/>
                  <a:ext cx="336" cy="720"/>
                </a:xfrm>
                <a:prstGeom prst="line">
                  <a:avLst/>
                </a:prstGeom>
                <a:noFill/>
                <a:ln w="9525">
                  <a:solidFill>
                    <a:schemeClr val="folHlink"/>
                  </a:solidFill>
                  <a:round/>
                  <a:headEnd/>
                  <a:tailEnd/>
                </a:ln>
              </p:spPr>
              <p:txBody>
                <a:bodyPr/>
                <a:lstStyle/>
                <a:p>
                  <a:endParaRPr lang="en-US"/>
                </a:p>
              </p:txBody>
            </p:sp>
            <p:sp>
              <p:nvSpPr>
                <p:cNvPr id="15789" name="Line 67"/>
                <p:cNvSpPr>
                  <a:spLocks noChangeShapeType="1"/>
                </p:cNvSpPr>
                <p:nvPr/>
              </p:nvSpPr>
              <p:spPr bwMode="auto">
                <a:xfrm flipV="1">
                  <a:off x="672" y="1584"/>
                  <a:ext cx="192" cy="288"/>
                </a:xfrm>
                <a:prstGeom prst="line">
                  <a:avLst/>
                </a:prstGeom>
                <a:noFill/>
                <a:ln w="9525">
                  <a:solidFill>
                    <a:schemeClr val="folHlink"/>
                  </a:solidFill>
                  <a:round/>
                  <a:headEnd/>
                  <a:tailEnd/>
                </a:ln>
              </p:spPr>
              <p:txBody>
                <a:bodyPr/>
                <a:lstStyle/>
                <a:p>
                  <a:endParaRPr lang="en-US"/>
                </a:p>
              </p:txBody>
            </p:sp>
            <p:sp>
              <p:nvSpPr>
                <p:cNvPr id="15790" name="Line 68"/>
                <p:cNvSpPr>
                  <a:spLocks noChangeShapeType="1"/>
                </p:cNvSpPr>
                <p:nvPr/>
              </p:nvSpPr>
              <p:spPr bwMode="auto">
                <a:xfrm flipV="1">
                  <a:off x="960" y="1776"/>
                  <a:ext cx="144" cy="336"/>
                </a:xfrm>
                <a:prstGeom prst="line">
                  <a:avLst/>
                </a:prstGeom>
                <a:noFill/>
                <a:ln w="9525">
                  <a:solidFill>
                    <a:schemeClr val="folHlink"/>
                  </a:solidFill>
                  <a:round/>
                  <a:headEnd/>
                  <a:tailEnd/>
                </a:ln>
              </p:spPr>
              <p:txBody>
                <a:bodyPr/>
                <a:lstStyle/>
                <a:p>
                  <a:endParaRPr lang="en-US"/>
                </a:p>
              </p:txBody>
            </p:sp>
            <p:sp>
              <p:nvSpPr>
                <p:cNvPr id="15791" name="Line 69"/>
                <p:cNvSpPr>
                  <a:spLocks noChangeShapeType="1"/>
                </p:cNvSpPr>
                <p:nvPr/>
              </p:nvSpPr>
              <p:spPr bwMode="auto">
                <a:xfrm flipV="1">
                  <a:off x="384" y="2112"/>
                  <a:ext cx="576" cy="48"/>
                </a:xfrm>
                <a:prstGeom prst="line">
                  <a:avLst/>
                </a:prstGeom>
                <a:noFill/>
                <a:ln w="9525">
                  <a:solidFill>
                    <a:schemeClr val="folHlink"/>
                  </a:solidFill>
                  <a:round/>
                  <a:headEnd/>
                  <a:tailEnd/>
                </a:ln>
              </p:spPr>
              <p:txBody>
                <a:bodyPr/>
                <a:lstStyle/>
                <a:p>
                  <a:endParaRPr lang="en-US"/>
                </a:p>
              </p:txBody>
            </p:sp>
            <p:sp>
              <p:nvSpPr>
                <p:cNvPr id="15792" name="Line 70"/>
                <p:cNvSpPr>
                  <a:spLocks noChangeShapeType="1"/>
                </p:cNvSpPr>
                <p:nvPr/>
              </p:nvSpPr>
              <p:spPr bwMode="auto">
                <a:xfrm>
                  <a:off x="864" y="1536"/>
                  <a:ext cx="96" cy="576"/>
                </a:xfrm>
                <a:prstGeom prst="line">
                  <a:avLst/>
                </a:prstGeom>
                <a:noFill/>
                <a:ln w="9525">
                  <a:solidFill>
                    <a:schemeClr val="folHlink"/>
                  </a:solidFill>
                  <a:round/>
                  <a:headEnd/>
                  <a:tailEnd/>
                </a:ln>
              </p:spPr>
              <p:txBody>
                <a:bodyPr/>
                <a:lstStyle/>
                <a:p>
                  <a:endParaRPr lang="en-US"/>
                </a:p>
              </p:txBody>
            </p:sp>
            <p:sp>
              <p:nvSpPr>
                <p:cNvPr id="15793" name="Line 71"/>
                <p:cNvSpPr>
                  <a:spLocks noChangeShapeType="1"/>
                </p:cNvSpPr>
                <p:nvPr/>
              </p:nvSpPr>
              <p:spPr bwMode="auto">
                <a:xfrm flipV="1">
                  <a:off x="1104" y="1536"/>
                  <a:ext cx="240" cy="240"/>
                </a:xfrm>
                <a:prstGeom prst="line">
                  <a:avLst/>
                </a:prstGeom>
                <a:noFill/>
                <a:ln w="9525">
                  <a:solidFill>
                    <a:schemeClr val="folHlink"/>
                  </a:solidFill>
                  <a:round/>
                  <a:headEnd/>
                  <a:tailEnd/>
                </a:ln>
              </p:spPr>
              <p:txBody>
                <a:bodyPr/>
                <a:lstStyle/>
                <a:p>
                  <a:endParaRPr lang="en-US"/>
                </a:p>
              </p:txBody>
            </p:sp>
            <p:sp>
              <p:nvSpPr>
                <p:cNvPr id="15794" name="Line 72"/>
                <p:cNvSpPr>
                  <a:spLocks noChangeShapeType="1"/>
                </p:cNvSpPr>
                <p:nvPr/>
              </p:nvSpPr>
              <p:spPr bwMode="auto">
                <a:xfrm>
                  <a:off x="1104" y="1776"/>
                  <a:ext cx="336" cy="240"/>
                </a:xfrm>
                <a:prstGeom prst="line">
                  <a:avLst/>
                </a:prstGeom>
                <a:noFill/>
                <a:ln w="9525">
                  <a:solidFill>
                    <a:schemeClr val="folHlink"/>
                  </a:solidFill>
                  <a:round/>
                  <a:headEnd/>
                  <a:tailEnd/>
                </a:ln>
              </p:spPr>
              <p:txBody>
                <a:bodyPr/>
                <a:lstStyle/>
                <a:p>
                  <a:endParaRPr lang="en-US"/>
                </a:p>
              </p:txBody>
            </p:sp>
            <p:sp>
              <p:nvSpPr>
                <p:cNvPr id="15795" name="Line 73"/>
                <p:cNvSpPr>
                  <a:spLocks noChangeShapeType="1"/>
                </p:cNvSpPr>
                <p:nvPr/>
              </p:nvSpPr>
              <p:spPr bwMode="auto">
                <a:xfrm>
                  <a:off x="1440" y="2016"/>
                  <a:ext cx="288" cy="336"/>
                </a:xfrm>
                <a:prstGeom prst="line">
                  <a:avLst/>
                </a:prstGeom>
                <a:noFill/>
                <a:ln w="9525">
                  <a:solidFill>
                    <a:schemeClr val="folHlink"/>
                  </a:solidFill>
                  <a:round/>
                  <a:headEnd/>
                  <a:tailEnd/>
                </a:ln>
              </p:spPr>
              <p:txBody>
                <a:bodyPr/>
                <a:lstStyle/>
                <a:p>
                  <a:endParaRPr lang="en-US"/>
                </a:p>
              </p:txBody>
            </p:sp>
            <p:sp>
              <p:nvSpPr>
                <p:cNvPr id="15796" name="Line 74"/>
                <p:cNvSpPr>
                  <a:spLocks noChangeShapeType="1"/>
                </p:cNvSpPr>
                <p:nvPr/>
              </p:nvSpPr>
              <p:spPr bwMode="auto">
                <a:xfrm flipH="1">
                  <a:off x="1344" y="2016"/>
                  <a:ext cx="96" cy="384"/>
                </a:xfrm>
                <a:prstGeom prst="line">
                  <a:avLst/>
                </a:prstGeom>
                <a:noFill/>
                <a:ln w="9525">
                  <a:solidFill>
                    <a:schemeClr val="folHlink"/>
                  </a:solidFill>
                  <a:round/>
                  <a:headEnd/>
                  <a:tailEnd/>
                </a:ln>
              </p:spPr>
              <p:txBody>
                <a:bodyPr/>
                <a:lstStyle/>
                <a:p>
                  <a:endParaRPr lang="en-US"/>
                </a:p>
              </p:txBody>
            </p:sp>
            <p:sp>
              <p:nvSpPr>
                <p:cNvPr id="15797" name="Line 75"/>
                <p:cNvSpPr>
                  <a:spLocks noChangeShapeType="1"/>
                </p:cNvSpPr>
                <p:nvPr/>
              </p:nvSpPr>
              <p:spPr bwMode="auto">
                <a:xfrm flipH="1">
                  <a:off x="1536" y="2352"/>
                  <a:ext cx="192" cy="336"/>
                </a:xfrm>
                <a:prstGeom prst="line">
                  <a:avLst/>
                </a:prstGeom>
                <a:noFill/>
                <a:ln w="9525">
                  <a:solidFill>
                    <a:schemeClr val="folHlink"/>
                  </a:solidFill>
                  <a:round/>
                  <a:headEnd/>
                  <a:tailEnd/>
                </a:ln>
              </p:spPr>
              <p:txBody>
                <a:bodyPr/>
                <a:lstStyle/>
                <a:p>
                  <a:endParaRPr lang="en-US"/>
                </a:p>
              </p:txBody>
            </p:sp>
            <p:sp>
              <p:nvSpPr>
                <p:cNvPr id="15798" name="Line 76"/>
                <p:cNvSpPr>
                  <a:spLocks noChangeShapeType="1"/>
                </p:cNvSpPr>
                <p:nvPr/>
              </p:nvSpPr>
              <p:spPr bwMode="auto">
                <a:xfrm>
                  <a:off x="1344" y="2400"/>
                  <a:ext cx="192" cy="288"/>
                </a:xfrm>
                <a:prstGeom prst="line">
                  <a:avLst/>
                </a:prstGeom>
                <a:noFill/>
                <a:ln w="9525">
                  <a:solidFill>
                    <a:schemeClr val="folHlink"/>
                  </a:solidFill>
                  <a:round/>
                  <a:headEnd/>
                  <a:tailEnd/>
                </a:ln>
              </p:spPr>
              <p:txBody>
                <a:bodyPr/>
                <a:lstStyle/>
                <a:p>
                  <a:endParaRPr lang="en-US"/>
                </a:p>
              </p:txBody>
            </p:sp>
            <p:sp>
              <p:nvSpPr>
                <p:cNvPr id="15799" name="Line 77"/>
                <p:cNvSpPr>
                  <a:spLocks noChangeShapeType="1"/>
                </p:cNvSpPr>
                <p:nvPr/>
              </p:nvSpPr>
              <p:spPr bwMode="auto">
                <a:xfrm>
                  <a:off x="864" y="1536"/>
                  <a:ext cx="432" cy="0"/>
                </a:xfrm>
                <a:prstGeom prst="line">
                  <a:avLst/>
                </a:prstGeom>
                <a:noFill/>
                <a:ln w="9525">
                  <a:solidFill>
                    <a:schemeClr val="folHlink"/>
                  </a:solidFill>
                  <a:round/>
                  <a:headEnd/>
                  <a:tailEnd/>
                </a:ln>
              </p:spPr>
              <p:txBody>
                <a:bodyPr/>
                <a:lstStyle/>
                <a:p>
                  <a:endParaRPr lang="en-US"/>
                </a:p>
              </p:txBody>
            </p:sp>
            <p:sp>
              <p:nvSpPr>
                <p:cNvPr id="15800" name="Line 78"/>
                <p:cNvSpPr>
                  <a:spLocks noChangeShapeType="1"/>
                </p:cNvSpPr>
                <p:nvPr/>
              </p:nvSpPr>
              <p:spPr bwMode="auto">
                <a:xfrm>
                  <a:off x="1344" y="1536"/>
                  <a:ext cx="96" cy="480"/>
                </a:xfrm>
                <a:prstGeom prst="line">
                  <a:avLst/>
                </a:prstGeom>
                <a:noFill/>
                <a:ln w="9525">
                  <a:solidFill>
                    <a:schemeClr val="folHlink"/>
                  </a:solidFill>
                  <a:round/>
                  <a:headEnd/>
                  <a:tailEnd/>
                </a:ln>
              </p:spPr>
              <p:txBody>
                <a:bodyPr/>
                <a:lstStyle/>
                <a:p>
                  <a:endParaRPr lang="en-US"/>
                </a:p>
              </p:txBody>
            </p:sp>
            <p:sp>
              <p:nvSpPr>
                <p:cNvPr id="15801" name="Line 79"/>
                <p:cNvSpPr>
                  <a:spLocks noChangeShapeType="1"/>
                </p:cNvSpPr>
                <p:nvPr/>
              </p:nvSpPr>
              <p:spPr bwMode="auto">
                <a:xfrm>
                  <a:off x="960" y="2112"/>
                  <a:ext cx="48" cy="528"/>
                </a:xfrm>
                <a:prstGeom prst="line">
                  <a:avLst/>
                </a:prstGeom>
                <a:noFill/>
                <a:ln w="9525">
                  <a:solidFill>
                    <a:schemeClr val="folHlink"/>
                  </a:solidFill>
                  <a:round/>
                  <a:headEnd/>
                  <a:tailEnd/>
                </a:ln>
              </p:spPr>
              <p:txBody>
                <a:bodyPr/>
                <a:lstStyle/>
                <a:p>
                  <a:endParaRPr lang="en-US"/>
                </a:p>
              </p:txBody>
            </p:sp>
            <p:sp>
              <p:nvSpPr>
                <p:cNvPr id="15802" name="Line 80"/>
                <p:cNvSpPr>
                  <a:spLocks noChangeShapeType="1"/>
                </p:cNvSpPr>
                <p:nvPr/>
              </p:nvSpPr>
              <p:spPr bwMode="auto">
                <a:xfrm flipV="1">
                  <a:off x="1008" y="2400"/>
                  <a:ext cx="336" cy="240"/>
                </a:xfrm>
                <a:prstGeom prst="line">
                  <a:avLst/>
                </a:prstGeom>
                <a:noFill/>
                <a:ln w="9525">
                  <a:solidFill>
                    <a:schemeClr val="folHlink"/>
                  </a:solidFill>
                  <a:round/>
                  <a:headEnd/>
                  <a:tailEnd/>
                </a:ln>
              </p:spPr>
              <p:txBody>
                <a:bodyPr/>
                <a:lstStyle/>
                <a:p>
                  <a:endParaRPr lang="en-US"/>
                </a:p>
              </p:txBody>
            </p:sp>
            <p:sp>
              <p:nvSpPr>
                <p:cNvPr id="15803" name="Line 81"/>
                <p:cNvSpPr>
                  <a:spLocks noChangeShapeType="1"/>
                </p:cNvSpPr>
                <p:nvPr/>
              </p:nvSpPr>
              <p:spPr bwMode="auto">
                <a:xfrm flipV="1">
                  <a:off x="960" y="2016"/>
                  <a:ext cx="480" cy="96"/>
                </a:xfrm>
                <a:prstGeom prst="line">
                  <a:avLst/>
                </a:prstGeom>
                <a:noFill/>
                <a:ln w="9525">
                  <a:solidFill>
                    <a:schemeClr val="folHlink"/>
                  </a:solidFill>
                  <a:round/>
                  <a:headEnd/>
                  <a:tailEnd/>
                </a:ln>
              </p:spPr>
              <p:txBody>
                <a:bodyPr/>
                <a:lstStyle/>
                <a:p>
                  <a:endParaRPr lang="en-US"/>
                </a:p>
              </p:txBody>
            </p:sp>
            <p:sp>
              <p:nvSpPr>
                <p:cNvPr id="15804" name="Line 82"/>
                <p:cNvSpPr>
                  <a:spLocks noChangeShapeType="1"/>
                </p:cNvSpPr>
                <p:nvPr/>
              </p:nvSpPr>
              <p:spPr bwMode="auto">
                <a:xfrm>
                  <a:off x="1008" y="2640"/>
                  <a:ext cx="288" cy="288"/>
                </a:xfrm>
                <a:prstGeom prst="line">
                  <a:avLst/>
                </a:prstGeom>
                <a:noFill/>
                <a:ln w="9525">
                  <a:solidFill>
                    <a:schemeClr val="folHlink"/>
                  </a:solidFill>
                  <a:round/>
                  <a:headEnd/>
                  <a:tailEnd/>
                </a:ln>
              </p:spPr>
              <p:txBody>
                <a:bodyPr/>
                <a:lstStyle/>
                <a:p>
                  <a:endParaRPr lang="en-US"/>
                </a:p>
              </p:txBody>
            </p:sp>
            <p:sp>
              <p:nvSpPr>
                <p:cNvPr id="15805" name="Line 83"/>
                <p:cNvSpPr>
                  <a:spLocks noChangeShapeType="1"/>
                </p:cNvSpPr>
                <p:nvPr/>
              </p:nvSpPr>
              <p:spPr bwMode="auto">
                <a:xfrm>
                  <a:off x="720" y="2880"/>
                  <a:ext cx="288" cy="288"/>
                </a:xfrm>
                <a:prstGeom prst="line">
                  <a:avLst/>
                </a:prstGeom>
                <a:noFill/>
                <a:ln w="9525">
                  <a:solidFill>
                    <a:schemeClr val="folHlink"/>
                  </a:solidFill>
                  <a:round/>
                  <a:headEnd/>
                  <a:tailEnd/>
                </a:ln>
              </p:spPr>
              <p:txBody>
                <a:bodyPr/>
                <a:lstStyle/>
                <a:p>
                  <a:endParaRPr lang="en-US"/>
                </a:p>
              </p:txBody>
            </p:sp>
            <p:sp>
              <p:nvSpPr>
                <p:cNvPr id="15806" name="Line 84"/>
                <p:cNvSpPr>
                  <a:spLocks noChangeShapeType="1"/>
                </p:cNvSpPr>
                <p:nvPr/>
              </p:nvSpPr>
              <p:spPr bwMode="auto">
                <a:xfrm flipV="1">
                  <a:off x="1008" y="2928"/>
                  <a:ext cx="288" cy="240"/>
                </a:xfrm>
                <a:prstGeom prst="line">
                  <a:avLst/>
                </a:prstGeom>
                <a:noFill/>
                <a:ln w="9525">
                  <a:solidFill>
                    <a:schemeClr val="folHlink"/>
                  </a:solidFill>
                  <a:round/>
                  <a:headEnd/>
                  <a:tailEnd/>
                </a:ln>
              </p:spPr>
              <p:txBody>
                <a:bodyPr/>
                <a:lstStyle/>
                <a:p>
                  <a:endParaRPr lang="en-US"/>
                </a:p>
              </p:txBody>
            </p:sp>
            <p:sp>
              <p:nvSpPr>
                <p:cNvPr id="15807" name="Line 85"/>
                <p:cNvSpPr>
                  <a:spLocks noChangeShapeType="1"/>
                </p:cNvSpPr>
                <p:nvPr/>
              </p:nvSpPr>
              <p:spPr bwMode="auto">
                <a:xfrm flipV="1">
                  <a:off x="1296" y="2688"/>
                  <a:ext cx="240" cy="240"/>
                </a:xfrm>
                <a:prstGeom prst="line">
                  <a:avLst/>
                </a:prstGeom>
                <a:noFill/>
                <a:ln w="9525">
                  <a:solidFill>
                    <a:schemeClr val="folHlink"/>
                  </a:solidFill>
                  <a:round/>
                  <a:headEnd/>
                  <a:tailEnd/>
                </a:ln>
              </p:spPr>
              <p:txBody>
                <a:bodyPr/>
                <a:lstStyle/>
                <a:p>
                  <a:endParaRPr lang="en-US"/>
                </a:p>
              </p:txBody>
            </p:sp>
            <p:sp>
              <p:nvSpPr>
                <p:cNvPr id="15808" name="Line 86"/>
                <p:cNvSpPr>
                  <a:spLocks noChangeShapeType="1"/>
                </p:cNvSpPr>
                <p:nvPr/>
              </p:nvSpPr>
              <p:spPr bwMode="auto">
                <a:xfrm>
                  <a:off x="1008" y="2640"/>
                  <a:ext cx="0" cy="528"/>
                </a:xfrm>
                <a:prstGeom prst="line">
                  <a:avLst/>
                </a:prstGeom>
                <a:noFill/>
                <a:ln w="9525">
                  <a:solidFill>
                    <a:schemeClr val="folHlink"/>
                  </a:solidFill>
                  <a:round/>
                  <a:headEnd/>
                  <a:tailEnd/>
                </a:ln>
              </p:spPr>
              <p:txBody>
                <a:bodyPr/>
                <a:lstStyle/>
                <a:p>
                  <a:endParaRPr lang="en-US"/>
                </a:p>
              </p:txBody>
            </p:sp>
            <p:sp>
              <p:nvSpPr>
                <p:cNvPr id="15809" name="Line 87"/>
                <p:cNvSpPr>
                  <a:spLocks noChangeShapeType="1"/>
                </p:cNvSpPr>
                <p:nvPr/>
              </p:nvSpPr>
              <p:spPr bwMode="auto">
                <a:xfrm>
                  <a:off x="1008" y="2640"/>
                  <a:ext cx="528" cy="48"/>
                </a:xfrm>
                <a:prstGeom prst="line">
                  <a:avLst/>
                </a:prstGeom>
                <a:noFill/>
                <a:ln w="9525">
                  <a:solidFill>
                    <a:schemeClr val="folHlink"/>
                  </a:solidFill>
                  <a:round/>
                  <a:headEnd/>
                  <a:tailEnd/>
                </a:ln>
              </p:spPr>
              <p:txBody>
                <a:bodyPr/>
                <a:lstStyle/>
                <a:p>
                  <a:endParaRPr lang="en-US"/>
                </a:p>
              </p:txBody>
            </p:sp>
            <p:sp>
              <p:nvSpPr>
                <p:cNvPr id="15810" name="Line 88"/>
                <p:cNvSpPr>
                  <a:spLocks noChangeShapeType="1"/>
                </p:cNvSpPr>
                <p:nvPr/>
              </p:nvSpPr>
              <p:spPr bwMode="auto">
                <a:xfrm flipV="1">
                  <a:off x="1392" y="2352"/>
                  <a:ext cx="288" cy="48"/>
                </a:xfrm>
                <a:prstGeom prst="line">
                  <a:avLst/>
                </a:prstGeom>
                <a:noFill/>
                <a:ln w="9525">
                  <a:solidFill>
                    <a:schemeClr val="folHlink"/>
                  </a:solidFill>
                  <a:round/>
                  <a:headEnd/>
                  <a:tailEnd/>
                </a:ln>
              </p:spPr>
              <p:txBody>
                <a:bodyPr/>
                <a:lstStyle/>
                <a:p>
                  <a:endParaRPr lang="en-US"/>
                </a:p>
              </p:txBody>
            </p:sp>
            <p:sp>
              <p:nvSpPr>
                <p:cNvPr id="15811" name="Line 89"/>
                <p:cNvSpPr>
                  <a:spLocks noChangeShapeType="1"/>
                </p:cNvSpPr>
                <p:nvPr/>
              </p:nvSpPr>
              <p:spPr bwMode="auto">
                <a:xfrm>
                  <a:off x="960" y="2112"/>
                  <a:ext cx="384" cy="288"/>
                </a:xfrm>
                <a:prstGeom prst="line">
                  <a:avLst/>
                </a:prstGeom>
                <a:noFill/>
                <a:ln w="9525">
                  <a:solidFill>
                    <a:schemeClr val="folHlink"/>
                  </a:solidFill>
                  <a:round/>
                  <a:headEnd/>
                  <a:tailEnd/>
                </a:ln>
              </p:spPr>
              <p:txBody>
                <a:bodyPr/>
                <a:lstStyle/>
                <a:p>
                  <a:endParaRPr lang="en-US"/>
                </a:p>
              </p:txBody>
            </p:sp>
            <p:grpSp>
              <p:nvGrpSpPr>
                <p:cNvPr id="8" name="Group 90"/>
                <p:cNvGrpSpPr>
                  <a:grpSpLocks/>
                </p:cNvGrpSpPr>
                <p:nvPr/>
              </p:nvGrpSpPr>
              <p:grpSpPr bwMode="auto">
                <a:xfrm>
                  <a:off x="336" y="1488"/>
                  <a:ext cx="1440" cy="1728"/>
                  <a:chOff x="336" y="1488"/>
                  <a:chExt cx="1440" cy="1728"/>
                </a:xfrm>
              </p:grpSpPr>
              <p:sp>
                <p:nvSpPr>
                  <p:cNvPr id="15813" name="Oval 91"/>
                  <p:cNvSpPr>
                    <a:spLocks noChangeArrowheads="1"/>
                  </p:cNvSpPr>
                  <p:nvPr/>
                </p:nvSpPr>
                <p:spPr bwMode="auto">
                  <a:xfrm>
                    <a:off x="672"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14" name="Oval 92"/>
                  <p:cNvSpPr>
                    <a:spLocks noChangeArrowheads="1"/>
                  </p:cNvSpPr>
                  <p:nvPr/>
                </p:nvSpPr>
                <p:spPr bwMode="auto">
                  <a:xfrm>
                    <a:off x="912" y="2064"/>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15" name="Oval 93"/>
                  <p:cNvSpPr>
                    <a:spLocks noChangeArrowheads="1"/>
                  </p:cNvSpPr>
                  <p:nvPr/>
                </p:nvSpPr>
                <p:spPr bwMode="auto">
                  <a:xfrm>
                    <a:off x="624" y="182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16" name="Oval 94"/>
                  <p:cNvSpPr>
                    <a:spLocks noChangeArrowheads="1"/>
                  </p:cNvSpPr>
                  <p:nvPr/>
                </p:nvSpPr>
                <p:spPr bwMode="auto">
                  <a:xfrm>
                    <a:off x="1392" y="196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17" name="Oval 95"/>
                  <p:cNvSpPr>
                    <a:spLocks noChangeArrowheads="1"/>
                  </p:cNvSpPr>
                  <p:nvPr/>
                </p:nvSpPr>
                <p:spPr bwMode="auto">
                  <a:xfrm>
                    <a:off x="1296"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18" name="Oval 96"/>
                  <p:cNvSpPr>
                    <a:spLocks noChangeArrowheads="1"/>
                  </p:cNvSpPr>
                  <p:nvPr/>
                </p:nvSpPr>
                <p:spPr bwMode="auto">
                  <a:xfrm>
                    <a:off x="81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19" name="Oval 97"/>
                  <p:cNvSpPr>
                    <a:spLocks noChangeArrowheads="1"/>
                  </p:cNvSpPr>
                  <p:nvPr/>
                </p:nvSpPr>
                <p:spPr bwMode="auto">
                  <a:xfrm>
                    <a:off x="672" y="283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0" name="Oval 98"/>
                  <p:cNvSpPr>
                    <a:spLocks noChangeArrowheads="1"/>
                  </p:cNvSpPr>
                  <p:nvPr/>
                </p:nvSpPr>
                <p:spPr bwMode="auto">
                  <a:xfrm>
                    <a:off x="1488" y="264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1" name="Oval 99"/>
                  <p:cNvSpPr>
                    <a:spLocks noChangeArrowheads="1"/>
                  </p:cNvSpPr>
                  <p:nvPr/>
                </p:nvSpPr>
                <p:spPr bwMode="auto">
                  <a:xfrm>
                    <a:off x="336" y="211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2" name="Oval 100"/>
                  <p:cNvSpPr>
                    <a:spLocks noChangeArrowheads="1"/>
                  </p:cNvSpPr>
                  <p:nvPr/>
                </p:nvSpPr>
                <p:spPr bwMode="auto">
                  <a:xfrm>
                    <a:off x="960" y="312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3" name="Oval 101"/>
                  <p:cNvSpPr>
                    <a:spLocks noChangeArrowheads="1"/>
                  </p:cNvSpPr>
                  <p:nvPr/>
                </p:nvSpPr>
                <p:spPr bwMode="auto">
                  <a:xfrm>
                    <a:off x="960" y="259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24" name="Oval 102"/>
                  <p:cNvSpPr>
                    <a:spLocks noChangeArrowheads="1"/>
                  </p:cNvSpPr>
                  <p:nvPr/>
                </p:nvSpPr>
                <p:spPr bwMode="auto">
                  <a:xfrm>
                    <a:off x="1056" y="1728"/>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825" name="Oval 103"/>
                  <p:cNvSpPr>
                    <a:spLocks noChangeArrowheads="1"/>
                  </p:cNvSpPr>
                  <p:nvPr/>
                </p:nvSpPr>
                <p:spPr bwMode="auto">
                  <a:xfrm>
                    <a:off x="1248" y="288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6" name="Oval 104"/>
                  <p:cNvSpPr>
                    <a:spLocks noChangeArrowheads="1"/>
                  </p:cNvSpPr>
                  <p:nvPr/>
                </p:nvSpPr>
                <p:spPr bwMode="auto">
                  <a:xfrm>
                    <a:off x="129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827" name="Oval 105"/>
                  <p:cNvSpPr>
                    <a:spLocks noChangeArrowheads="1"/>
                  </p:cNvSpPr>
                  <p:nvPr/>
                </p:nvSpPr>
                <p:spPr bwMode="auto">
                  <a:xfrm>
                    <a:off x="1680" y="230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grpSp>
          </p:grpSp>
        </p:grpSp>
        <p:grpSp>
          <p:nvGrpSpPr>
            <p:cNvPr id="9" name="Group 106"/>
            <p:cNvGrpSpPr>
              <a:grpSpLocks/>
            </p:cNvGrpSpPr>
            <p:nvPr/>
          </p:nvGrpSpPr>
          <p:grpSpPr bwMode="auto">
            <a:xfrm>
              <a:off x="1435" y="1779"/>
              <a:ext cx="1818" cy="2109"/>
              <a:chOff x="912" y="1056"/>
              <a:chExt cx="2016" cy="2448"/>
            </a:xfrm>
          </p:grpSpPr>
          <p:sp>
            <p:nvSpPr>
              <p:cNvPr id="15728" name="Oval 107"/>
              <p:cNvSpPr>
                <a:spLocks noChangeArrowheads="1"/>
              </p:cNvSpPr>
              <p:nvPr/>
            </p:nvSpPr>
            <p:spPr bwMode="auto">
              <a:xfrm>
                <a:off x="912" y="1056"/>
                <a:ext cx="2016" cy="2448"/>
              </a:xfrm>
              <a:prstGeom prst="ellipse">
                <a:avLst/>
              </a:prstGeom>
              <a:solidFill>
                <a:schemeClr val="accent1">
                  <a:alpha val="50195"/>
                </a:schemeClr>
              </a:solidFill>
              <a:ln w="9525">
                <a:solidFill>
                  <a:srgbClr val="777777"/>
                </a:solidFill>
                <a:round/>
                <a:headEnd/>
                <a:tailEnd/>
              </a:ln>
            </p:spPr>
            <p:txBody>
              <a:bodyPr wrap="none" anchor="ctr"/>
              <a:lstStyle/>
              <a:p>
                <a:endParaRPr lang="en-US"/>
              </a:p>
            </p:txBody>
          </p:sp>
          <p:grpSp>
            <p:nvGrpSpPr>
              <p:cNvPr id="10" name="Group 108"/>
              <p:cNvGrpSpPr>
                <a:grpSpLocks/>
              </p:cNvGrpSpPr>
              <p:nvPr/>
            </p:nvGrpSpPr>
            <p:grpSpPr bwMode="auto">
              <a:xfrm>
                <a:off x="1200" y="1440"/>
                <a:ext cx="1440" cy="1728"/>
                <a:chOff x="336" y="1488"/>
                <a:chExt cx="1440" cy="1728"/>
              </a:xfrm>
            </p:grpSpPr>
            <p:sp>
              <p:nvSpPr>
                <p:cNvPr id="15730" name="Line 109"/>
                <p:cNvSpPr>
                  <a:spLocks noChangeShapeType="1"/>
                </p:cNvSpPr>
                <p:nvPr/>
              </p:nvSpPr>
              <p:spPr bwMode="auto">
                <a:xfrm>
                  <a:off x="864" y="1536"/>
                  <a:ext cx="240" cy="240"/>
                </a:xfrm>
                <a:prstGeom prst="line">
                  <a:avLst/>
                </a:prstGeom>
                <a:noFill/>
                <a:ln w="9525">
                  <a:solidFill>
                    <a:schemeClr val="folHlink"/>
                  </a:solidFill>
                  <a:round/>
                  <a:headEnd/>
                  <a:tailEnd/>
                </a:ln>
              </p:spPr>
              <p:txBody>
                <a:bodyPr/>
                <a:lstStyle/>
                <a:p>
                  <a:endParaRPr lang="en-US"/>
                </a:p>
              </p:txBody>
            </p:sp>
            <p:sp>
              <p:nvSpPr>
                <p:cNvPr id="15731" name="Line 110"/>
                <p:cNvSpPr>
                  <a:spLocks noChangeShapeType="1"/>
                </p:cNvSpPr>
                <p:nvPr/>
              </p:nvSpPr>
              <p:spPr bwMode="auto">
                <a:xfrm flipV="1">
                  <a:off x="384" y="1872"/>
                  <a:ext cx="288" cy="288"/>
                </a:xfrm>
                <a:prstGeom prst="line">
                  <a:avLst/>
                </a:prstGeom>
                <a:noFill/>
                <a:ln w="9525">
                  <a:solidFill>
                    <a:schemeClr val="folHlink"/>
                  </a:solidFill>
                  <a:round/>
                  <a:headEnd/>
                  <a:tailEnd/>
                </a:ln>
              </p:spPr>
              <p:txBody>
                <a:bodyPr/>
                <a:lstStyle/>
                <a:p>
                  <a:endParaRPr lang="en-US"/>
                </a:p>
              </p:txBody>
            </p:sp>
            <p:sp>
              <p:nvSpPr>
                <p:cNvPr id="15732" name="Line 111"/>
                <p:cNvSpPr>
                  <a:spLocks noChangeShapeType="1"/>
                </p:cNvSpPr>
                <p:nvPr/>
              </p:nvSpPr>
              <p:spPr bwMode="auto">
                <a:xfrm>
                  <a:off x="384" y="2160"/>
                  <a:ext cx="336" cy="240"/>
                </a:xfrm>
                <a:prstGeom prst="line">
                  <a:avLst/>
                </a:prstGeom>
                <a:noFill/>
                <a:ln w="9525">
                  <a:solidFill>
                    <a:schemeClr val="folHlink"/>
                  </a:solidFill>
                  <a:round/>
                  <a:headEnd/>
                  <a:tailEnd/>
                </a:ln>
              </p:spPr>
              <p:txBody>
                <a:bodyPr/>
                <a:lstStyle/>
                <a:p>
                  <a:endParaRPr lang="en-US"/>
                </a:p>
              </p:txBody>
            </p:sp>
            <p:sp>
              <p:nvSpPr>
                <p:cNvPr id="15733" name="Line 112"/>
                <p:cNvSpPr>
                  <a:spLocks noChangeShapeType="1"/>
                </p:cNvSpPr>
                <p:nvPr/>
              </p:nvSpPr>
              <p:spPr bwMode="auto">
                <a:xfrm flipV="1">
                  <a:off x="720" y="2112"/>
                  <a:ext cx="240" cy="288"/>
                </a:xfrm>
                <a:prstGeom prst="line">
                  <a:avLst/>
                </a:prstGeom>
                <a:noFill/>
                <a:ln w="9525">
                  <a:solidFill>
                    <a:schemeClr val="folHlink"/>
                  </a:solidFill>
                  <a:round/>
                  <a:headEnd/>
                  <a:tailEnd/>
                </a:ln>
              </p:spPr>
              <p:txBody>
                <a:bodyPr/>
                <a:lstStyle/>
                <a:p>
                  <a:endParaRPr lang="en-US"/>
                </a:p>
              </p:txBody>
            </p:sp>
            <p:sp>
              <p:nvSpPr>
                <p:cNvPr id="15734" name="Line 113"/>
                <p:cNvSpPr>
                  <a:spLocks noChangeShapeType="1"/>
                </p:cNvSpPr>
                <p:nvPr/>
              </p:nvSpPr>
              <p:spPr bwMode="auto">
                <a:xfrm flipH="1" flipV="1">
                  <a:off x="672" y="1872"/>
                  <a:ext cx="288" cy="240"/>
                </a:xfrm>
                <a:prstGeom prst="line">
                  <a:avLst/>
                </a:prstGeom>
                <a:noFill/>
                <a:ln w="9525">
                  <a:solidFill>
                    <a:schemeClr val="folHlink"/>
                  </a:solidFill>
                  <a:round/>
                  <a:headEnd/>
                  <a:tailEnd/>
                </a:ln>
              </p:spPr>
              <p:txBody>
                <a:bodyPr/>
                <a:lstStyle/>
                <a:p>
                  <a:endParaRPr lang="en-US"/>
                </a:p>
              </p:txBody>
            </p:sp>
            <p:sp>
              <p:nvSpPr>
                <p:cNvPr id="15735" name="Line 114"/>
                <p:cNvSpPr>
                  <a:spLocks noChangeShapeType="1"/>
                </p:cNvSpPr>
                <p:nvPr/>
              </p:nvSpPr>
              <p:spPr bwMode="auto">
                <a:xfrm flipV="1">
                  <a:off x="720" y="2400"/>
                  <a:ext cx="0" cy="480"/>
                </a:xfrm>
                <a:prstGeom prst="line">
                  <a:avLst/>
                </a:prstGeom>
                <a:noFill/>
                <a:ln w="9525">
                  <a:solidFill>
                    <a:schemeClr val="folHlink"/>
                  </a:solidFill>
                  <a:round/>
                  <a:headEnd/>
                  <a:tailEnd/>
                </a:ln>
              </p:spPr>
              <p:txBody>
                <a:bodyPr/>
                <a:lstStyle/>
                <a:p>
                  <a:endParaRPr lang="en-US"/>
                </a:p>
              </p:txBody>
            </p:sp>
            <p:sp>
              <p:nvSpPr>
                <p:cNvPr id="15736" name="Line 115"/>
                <p:cNvSpPr>
                  <a:spLocks noChangeShapeType="1"/>
                </p:cNvSpPr>
                <p:nvPr/>
              </p:nvSpPr>
              <p:spPr bwMode="auto">
                <a:xfrm flipV="1">
                  <a:off x="720" y="2640"/>
                  <a:ext cx="288" cy="240"/>
                </a:xfrm>
                <a:prstGeom prst="line">
                  <a:avLst/>
                </a:prstGeom>
                <a:noFill/>
                <a:ln w="9525">
                  <a:solidFill>
                    <a:schemeClr val="folHlink"/>
                  </a:solidFill>
                  <a:round/>
                  <a:headEnd/>
                  <a:tailEnd/>
                </a:ln>
              </p:spPr>
              <p:txBody>
                <a:bodyPr/>
                <a:lstStyle/>
                <a:p>
                  <a:endParaRPr lang="en-US"/>
                </a:p>
              </p:txBody>
            </p:sp>
            <p:sp>
              <p:nvSpPr>
                <p:cNvPr id="15737" name="Line 116"/>
                <p:cNvSpPr>
                  <a:spLocks noChangeShapeType="1"/>
                </p:cNvSpPr>
                <p:nvPr/>
              </p:nvSpPr>
              <p:spPr bwMode="auto">
                <a:xfrm flipH="1" flipV="1">
                  <a:off x="720" y="2400"/>
                  <a:ext cx="288" cy="240"/>
                </a:xfrm>
                <a:prstGeom prst="line">
                  <a:avLst/>
                </a:prstGeom>
                <a:noFill/>
                <a:ln w="9525">
                  <a:solidFill>
                    <a:schemeClr val="folHlink"/>
                  </a:solidFill>
                  <a:round/>
                  <a:headEnd/>
                  <a:tailEnd/>
                </a:ln>
              </p:spPr>
              <p:txBody>
                <a:bodyPr/>
                <a:lstStyle/>
                <a:p>
                  <a:endParaRPr lang="en-US"/>
                </a:p>
              </p:txBody>
            </p:sp>
            <p:sp>
              <p:nvSpPr>
                <p:cNvPr id="15738" name="Line 117"/>
                <p:cNvSpPr>
                  <a:spLocks noChangeShapeType="1"/>
                </p:cNvSpPr>
                <p:nvPr/>
              </p:nvSpPr>
              <p:spPr bwMode="auto">
                <a:xfrm>
                  <a:off x="384" y="2160"/>
                  <a:ext cx="336" cy="720"/>
                </a:xfrm>
                <a:prstGeom prst="line">
                  <a:avLst/>
                </a:prstGeom>
                <a:noFill/>
                <a:ln w="9525">
                  <a:solidFill>
                    <a:schemeClr val="folHlink"/>
                  </a:solidFill>
                  <a:round/>
                  <a:headEnd/>
                  <a:tailEnd/>
                </a:ln>
              </p:spPr>
              <p:txBody>
                <a:bodyPr/>
                <a:lstStyle/>
                <a:p>
                  <a:endParaRPr lang="en-US"/>
                </a:p>
              </p:txBody>
            </p:sp>
            <p:sp>
              <p:nvSpPr>
                <p:cNvPr id="15739" name="Line 118"/>
                <p:cNvSpPr>
                  <a:spLocks noChangeShapeType="1"/>
                </p:cNvSpPr>
                <p:nvPr/>
              </p:nvSpPr>
              <p:spPr bwMode="auto">
                <a:xfrm flipV="1">
                  <a:off x="672" y="1584"/>
                  <a:ext cx="192" cy="288"/>
                </a:xfrm>
                <a:prstGeom prst="line">
                  <a:avLst/>
                </a:prstGeom>
                <a:noFill/>
                <a:ln w="9525">
                  <a:solidFill>
                    <a:schemeClr val="folHlink"/>
                  </a:solidFill>
                  <a:round/>
                  <a:headEnd/>
                  <a:tailEnd/>
                </a:ln>
              </p:spPr>
              <p:txBody>
                <a:bodyPr/>
                <a:lstStyle/>
                <a:p>
                  <a:endParaRPr lang="en-US"/>
                </a:p>
              </p:txBody>
            </p:sp>
            <p:sp>
              <p:nvSpPr>
                <p:cNvPr id="15740" name="Line 119"/>
                <p:cNvSpPr>
                  <a:spLocks noChangeShapeType="1"/>
                </p:cNvSpPr>
                <p:nvPr/>
              </p:nvSpPr>
              <p:spPr bwMode="auto">
                <a:xfrm flipV="1">
                  <a:off x="960" y="1776"/>
                  <a:ext cx="144" cy="336"/>
                </a:xfrm>
                <a:prstGeom prst="line">
                  <a:avLst/>
                </a:prstGeom>
                <a:noFill/>
                <a:ln w="9525">
                  <a:solidFill>
                    <a:schemeClr val="folHlink"/>
                  </a:solidFill>
                  <a:round/>
                  <a:headEnd/>
                  <a:tailEnd/>
                </a:ln>
              </p:spPr>
              <p:txBody>
                <a:bodyPr/>
                <a:lstStyle/>
                <a:p>
                  <a:endParaRPr lang="en-US"/>
                </a:p>
              </p:txBody>
            </p:sp>
            <p:sp>
              <p:nvSpPr>
                <p:cNvPr id="15741" name="Line 120"/>
                <p:cNvSpPr>
                  <a:spLocks noChangeShapeType="1"/>
                </p:cNvSpPr>
                <p:nvPr/>
              </p:nvSpPr>
              <p:spPr bwMode="auto">
                <a:xfrm flipV="1">
                  <a:off x="384" y="2112"/>
                  <a:ext cx="576" cy="48"/>
                </a:xfrm>
                <a:prstGeom prst="line">
                  <a:avLst/>
                </a:prstGeom>
                <a:noFill/>
                <a:ln w="9525">
                  <a:solidFill>
                    <a:schemeClr val="folHlink"/>
                  </a:solidFill>
                  <a:round/>
                  <a:headEnd/>
                  <a:tailEnd/>
                </a:ln>
              </p:spPr>
              <p:txBody>
                <a:bodyPr/>
                <a:lstStyle/>
                <a:p>
                  <a:endParaRPr lang="en-US"/>
                </a:p>
              </p:txBody>
            </p:sp>
            <p:sp>
              <p:nvSpPr>
                <p:cNvPr id="15742" name="Line 121"/>
                <p:cNvSpPr>
                  <a:spLocks noChangeShapeType="1"/>
                </p:cNvSpPr>
                <p:nvPr/>
              </p:nvSpPr>
              <p:spPr bwMode="auto">
                <a:xfrm>
                  <a:off x="864" y="1536"/>
                  <a:ext cx="96" cy="576"/>
                </a:xfrm>
                <a:prstGeom prst="line">
                  <a:avLst/>
                </a:prstGeom>
                <a:noFill/>
                <a:ln w="9525">
                  <a:solidFill>
                    <a:schemeClr val="folHlink"/>
                  </a:solidFill>
                  <a:round/>
                  <a:headEnd/>
                  <a:tailEnd/>
                </a:ln>
              </p:spPr>
              <p:txBody>
                <a:bodyPr/>
                <a:lstStyle/>
                <a:p>
                  <a:endParaRPr lang="en-US"/>
                </a:p>
              </p:txBody>
            </p:sp>
            <p:sp>
              <p:nvSpPr>
                <p:cNvPr id="15743" name="Line 122"/>
                <p:cNvSpPr>
                  <a:spLocks noChangeShapeType="1"/>
                </p:cNvSpPr>
                <p:nvPr/>
              </p:nvSpPr>
              <p:spPr bwMode="auto">
                <a:xfrm flipV="1">
                  <a:off x="1104" y="1536"/>
                  <a:ext cx="240" cy="240"/>
                </a:xfrm>
                <a:prstGeom prst="line">
                  <a:avLst/>
                </a:prstGeom>
                <a:noFill/>
                <a:ln w="9525">
                  <a:solidFill>
                    <a:schemeClr val="folHlink"/>
                  </a:solidFill>
                  <a:round/>
                  <a:headEnd/>
                  <a:tailEnd/>
                </a:ln>
              </p:spPr>
              <p:txBody>
                <a:bodyPr/>
                <a:lstStyle/>
                <a:p>
                  <a:endParaRPr lang="en-US"/>
                </a:p>
              </p:txBody>
            </p:sp>
            <p:sp>
              <p:nvSpPr>
                <p:cNvPr id="15744" name="Line 123"/>
                <p:cNvSpPr>
                  <a:spLocks noChangeShapeType="1"/>
                </p:cNvSpPr>
                <p:nvPr/>
              </p:nvSpPr>
              <p:spPr bwMode="auto">
                <a:xfrm>
                  <a:off x="1104" y="1776"/>
                  <a:ext cx="336" cy="240"/>
                </a:xfrm>
                <a:prstGeom prst="line">
                  <a:avLst/>
                </a:prstGeom>
                <a:noFill/>
                <a:ln w="9525">
                  <a:solidFill>
                    <a:schemeClr val="folHlink"/>
                  </a:solidFill>
                  <a:round/>
                  <a:headEnd/>
                  <a:tailEnd/>
                </a:ln>
              </p:spPr>
              <p:txBody>
                <a:bodyPr/>
                <a:lstStyle/>
                <a:p>
                  <a:endParaRPr lang="en-US"/>
                </a:p>
              </p:txBody>
            </p:sp>
            <p:sp>
              <p:nvSpPr>
                <p:cNvPr id="15745" name="Line 124"/>
                <p:cNvSpPr>
                  <a:spLocks noChangeShapeType="1"/>
                </p:cNvSpPr>
                <p:nvPr/>
              </p:nvSpPr>
              <p:spPr bwMode="auto">
                <a:xfrm>
                  <a:off x="1440" y="2016"/>
                  <a:ext cx="288" cy="336"/>
                </a:xfrm>
                <a:prstGeom prst="line">
                  <a:avLst/>
                </a:prstGeom>
                <a:noFill/>
                <a:ln w="9525">
                  <a:solidFill>
                    <a:schemeClr val="folHlink"/>
                  </a:solidFill>
                  <a:round/>
                  <a:headEnd/>
                  <a:tailEnd/>
                </a:ln>
              </p:spPr>
              <p:txBody>
                <a:bodyPr/>
                <a:lstStyle/>
                <a:p>
                  <a:endParaRPr lang="en-US"/>
                </a:p>
              </p:txBody>
            </p:sp>
            <p:sp>
              <p:nvSpPr>
                <p:cNvPr id="15746" name="Line 125"/>
                <p:cNvSpPr>
                  <a:spLocks noChangeShapeType="1"/>
                </p:cNvSpPr>
                <p:nvPr/>
              </p:nvSpPr>
              <p:spPr bwMode="auto">
                <a:xfrm flipH="1">
                  <a:off x="1344" y="2016"/>
                  <a:ext cx="96" cy="384"/>
                </a:xfrm>
                <a:prstGeom prst="line">
                  <a:avLst/>
                </a:prstGeom>
                <a:noFill/>
                <a:ln w="9525">
                  <a:solidFill>
                    <a:schemeClr val="folHlink"/>
                  </a:solidFill>
                  <a:round/>
                  <a:headEnd/>
                  <a:tailEnd/>
                </a:ln>
              </p:spPr>
              <p:txBody>
                <a:bodyPr/>
                <a:lstStyle/>
                <a:p>
                  <a:endParaRPr lang="en-US"/>
                </a:p>
              </p:txBody>
            </p:sp>
            <p:sp>
              <p:nvSpPr>
                <p:cNvPr id="15747" name="Line 126"/>
                <p:cNvSpPr>
                  <a:spLocks noChangeShapeType="1"/>
                </p:cNvSpPr>
                <p:nvPr/>
              </p:nvSpPr>
              <p:spPr bwMode="auto">
                <a:xfrm flipH="1">
                  <a:off x="1536" y="2352"/>
                  <a:ext cx="192" cy="336"/>
                </a:xfrm>
                <a:prstGeom prst="line">
                  <a:avLst/>
                </a:prstGeom>
                <a:noFill/>
                <a:ln w="9525">
                  <a:solidFill>
                    <a:schemeClr val="folHlink"/>
                  </a:solidFill>
                  <a:round/>
                  <a:headEnd/>
                  <a:tailEnd/>
                </a:ln>
              </p:spPr>
              <p:txBody>
                <a:bodyPr/>
                <a:lstStyle/>
                <a:p>
                  <a:endParaRPr lang="en-US"/>
                </a:p>
              </p:txBody>
            </p:sp>
            <p:sp>
              <p:nvSpPr>
                <p:cNvPr id="15748" name="Line 127"/>
                <p:cNvSpPr>
                  <a:spLocks noChangeShapeType="1"/>
                </p:cNvSpPr>
                <p:nvPr/>
              </p:nvSpPr>
              <p:spPr bwMode="auto">
                <a:xfrm>
                  <a:off x="1344" y="2400"/>
                  <a:ext cx="192" cy="288"/>
                </a:xfrm>
                <a:prstGeom prst="line">
                  <a:avLst/>
                </a:prstGeom>
                <a:noFill/>
                <a:ln w="9525">
                  <a:solidFill>
                    <a:schemeClr val="folHlink"/>
                  </a:solidFill>
                  <a:round/>
                  <a:headEnd/>
                  <a:tailEnd/>
                </a:ln>
              </p:spPr>
              <p:txBody>
                <a:bodyPr/>
                <a:lstStyle/>
                <a:p>
                  <a:endParaRPr lang="en-US"/>
                </a:p>
              </p:txBody>
            </p:sp>
            <p:sp>
              <p:nvSpPr>
                <p:cNvPr id="15749" name="Line 128"/>
                <p:cNvSpPr>
                  <a:spLocks noChangeShapeType="1"/>
                </p:cNvSpPr>
                <p:nvPr/>
              </p:nvSpPr>
              <p:spPr bwMode="auto">
                <a:xfrm>
                  <a:off x="864" y="1536"/>
                  <a:ext cx="432" cy="0"/>
                </a:xfrm>
                <a:prstGeom prst="line">
                  <a:avLst/>
                </a:prstGeom>
                <a:noFill/>
                <a:ln w="9525">
                  <a:solidFill>
                    <a:schemeClr val="folHlink"/>
                  </a:solidFill>
                  <a:round/>
                  <a:headEnd/>
                  <a:tailEnd/>
                </a:ln>
              </p:spPr>
              <p:txBody>
                <a:bodyPr/>
                <a:lstStyle/>
                <a:p>
                  <a:endParaRPr lang="en-US"/>
                </a:p>
              </p:txBody>
            </p:sp>
            <p:sp>
              <p:nvSpPr>
                <p:cNvPr id="15750" name="Line 129"/>
                <p:cNvSpPr>
                  <a:spLocks noChangeShapeType="1"/>
                </p:cNvSpPr>
                <p:nvPr/>
              </p:nvSpPr>
              <p:spPr bwMode="auto">
                <a:xfrm>
                  <a:off x="1344" y="1536"/>
                  <a:ext cx="96" cy="480"/>
                </a:xfrm>
                <a:prstGeom prst="line">
                  <a:avLst/>
                </a:prstGeom>
                <a:noFill/>
                <a:ln w="9525">
                  <a:solidFill>
                    <a:schemeClr val="folHlink"/>
                  </a:solidFill>
                  <a:round/>
                  <a:headEnd/>
                  <a:tailEnd/>
                </a:ln>
              </p:spPr>
              <p:txBody>
                <a:bodyPr/>
                <a:lstStyle/>
                <a:p>
                  <a:endParaRPr lang="en-US"/>
                </a:p>
              </p:txBody>
            </p:sp>
            <p:sp>
              <p:nvSpPr>
                <p:cNvPr id="15751" name="Line 130"/>
                <p:cNvSpPr>
                  <a:spLocks noChangeShapeType="1"/>
                </p:cNvSpPr>
                <p:nvPr/>
              </p:nvSpPr>
              <p:spPr bwMode="auto">
                <a:xfrm>
                  <a:off x="960" y="2112"/>
                  <a:ext cx="48" cy="528"/>
                </a:xfrm>
                <a:prstGeom prst="line">
                  <a:avLst/>
                </a:prstGeom>
                <a:noFill/>
                <a:ln w="9525">
                  <a:solidFill>
                    <a:schemeClr val="folHlink"/>
                  </a:solidFill>
                  <a:round/>
                  <a:headEnd/>
                  <a:tailEnd/>
                </a:ln>
              </p:spPr>
              <p:txBody>
                <a:bodyPr/>
                <a:lstStyle/>
                <a:p>
                  <a:endParaRPr lang="en-US"/>
                </a:p>
              </p:txBody>
            </p:sp>
            <p:sp>
              <p:nvSpPr>
                <p:cNvPr id="15752" name="Line 131"/>
                <p:cNvSpPr>
                  <a:spLocks noChangeShapeType="1"/>
                </p:cNvSpPr>
                <p:nvPr/>
              </p:nvSpPr>
              <p:spPr bwMode="auto">
                <a:xfrm flipV="1">
                  <a:off x="1008" y="2400"/>
                  <a:ext cx="336" cy="240"/>
                </a:xfrm>
                <a:prstGeom prst="line">
                  <a:avLst/>
                </a:prstGeom>
                <a:noFill/>
                <a:ln w="9525">
                  <a:solidFill>
                    <a:schemeClr val="folHlink"/>
                  </a:solidFill>
                  <a:round/>
                  <a:headEnd/>
                  <a:tailEnd/>
                </a:ln>
              </p:spPr>
              <p:txBody>
                <a:bodyPr/>
                <a:lstStyle/>
                <a:p>
                  <a:endParaRPr lang="en-US"/>
                </a:p>
              </p:txBody>
            </p:sp>
            <p:sp>
              <p:nvSpPr>
                <p:cNvPr id="15753" name="Line 132"/>
                <p:cNvSpPr>
                  <a:spLocks noChangeShapeType="1"/>
                </p:cNvSpPr>
                <p:nvPr/>
              </p:nvSpPr>
              <p:spPr bwMode="auto">
                <a:xfrm flipV="1">
                  <a:off x="960" y="2016"/>
                  <a:ext cx="480" cy="96"/>
                </a:xfrm>
                <a:prstGeom prst="line">
                  <a:avLst/>
                </a:prstGeom>
                <a:noFill/>
                <a:ln w="9525">
                  <a:solidFill>
                    <a:schemeClr val="folHlink"/>
                  </a:solidFill>
                  <a:round/>
                  <a:headEnd/>
                  <a:tailEnd/>
                </a:ln>
              </p:spPr>
              <p:txBody>
                <a:bodyPr/>
                <a:lstStyle/>
                <a:p>
                  <a:endParaRPr lang="en-US"/>
                </a:p>
              </p:txBody>
            </p:sp>
            <p:sp>
              <p:nvSpPr>
                <p:cNvPr id="15754" name="Line 133"/>
                <p:cNvSpPr>
                  <a:spLocks noChangeShapeType="1"/>
                </p:cNvSpPr>
                <p:nvPr/>
              </p:nvSpPr>
              <p:spPr bwMode="auto">
                <a:xfrm>
                  <a:off x="1008" y="2640"/>
                  <a:ext cx="288" cy="288"/>
                </a:xfrm>
                <a:prstGeom prst="line">
                  <a:avLst/>
                </a:prstGeom>
                <a:noFill/>
                <a:ln w="9525">
                  <a:solidFill>
                    <a:schemeClr val="folHlink"/>
                  </a:solidFill>
                  <a:round/>
                  <a:headEnd/>
                  <a:tailEnd/>
                </a:ln>
              </p:spPr>
              <p:txBody>
                <a:bodyPr/>
                <a:lstStyle/>
                <a:p>
                  <a:endParaRPr lang="en-US"/>
                </a:p>
              </p:txBody>
            </p:sp>
            <p:sp>
              <p:nvSpPr>
                <p:cNvPr id="15755" name="Line 134"/>
                <p:cNvSpPr>
                  <a:spLocks noChangeShapeType="1"/>
                </p:cNvSpPr>
                <p:nvPr/>
              </p:nvSpPr>
              <p:spPr bwMode="auto">
                <a:xfrm>
                  <a:off x="720" y="2880"/>
                  <a:ext cx="288" cy="288"/>
                </a:xfrm>
                <a:prstGeom prst="line">
                  <a:avLst/>
                </a:prstGeom>
                <a:noFill/>
                <a:ln w="9525">
                  <a:solidFill>
                    <a:schemeClr val="folHlink"/>
                  </a:solidFill>
                  <a:round/>
                  <a:headEnd/>
                  <a:tailEnd/>
                </a:ln>
              </p:spPr>
              <p:txBody>
                <a:bodyPr/>
                <a:lstStyle/>
                <a:p>
                  <a:endParaRPr lang="en-US"/>
                </a:p>
              </p:txBody>
            </p:sp>
            <p:sp>
              <p:nvSpPr>
                <p:cNvPr id="15756" name="Line 135"/>
                <p:cNvSpPr>
                  <a:spLocks noChangeShapeType="1"/>
                </p:cNvSpPr>
                <p:nvPr/>
              </p:nvSpPr>
              <p:spPr bwMode="auto">
                <a:xfrm flipV="1">
                  <a:off x="1008" y="2928"/>
                  <a:ext cx="288" cy="240"/>
                </a:xfrm>
                <a:prstGeom prst="line">
                  <a:avLst/>
                </a:prstGeom>
                <a:noFill/>
                <a:ln w="9525">
                  <a:solidFill>
                    <a:schemeClr val="folHlink"/>
                  </a:solidFill>
                  <a:round/>
                  <a:headEnd/>
                  <a:tailEnd/>
                </a:ln>
              </p:spPr>
              <p:txBody>
                <a:bodyPr/>
                <a:lstStyle/>
                <a:p>
                  <a:endParaRPr lang="en-US"/>
                </a:p>
              </p:txBody>
            </p:sp>
            <p:sp>
              <p:nvSpPr>
                <p:cNvPr id="15757" name="Line 136"/>
                <p:cNvSpPr>
                  <a:spLocks noChangeShapeType="1"/>
                </p:cNvSpPr>
                <p:nvPr/>
              </p:nvSpPr>
              <p:spPr bwMode="auto">
                <a:xfrm flipV="1">
                  <a:off x="1296" y="2688"/>
                  <a:ext cx="240" cy="240"/>
                </a:xfrm>
                <a:prstGeom prst="line">
                  <a:avLst/>
                </a:prstGeom>
                <a:noFill/>
                <a:ln w="9525">
                  <a:solidFill>
                    <a:schemeClr val="folHlink"/>
                  </a:solidFill>
                  <a:round/>
                  <a:headEnd/>
                  <a:tailEnd/>
                </a:ln>
              </p:spPr>
              <p:txBody>
                <a:bodyPr/>
                <a:lstStyle/>
                <a:p>
                  <a:endParaRPr lang="en-US"/>
                </a:p>
              </p:txBody>
            </p:sp>
            <p:sp>
              <p:nvSpPr>
                <p:cNvPr id="15758" name="Line 137"/>
                <p:cNvSpPr>
                  <a:spLocks noChangeShapeType="1"/>
                </p:cNvSpPr>
                <p:nvPr/>
              </p:nvSpPr>
              <p:spPr bwMode="auto">
                <a:xfrm>
                  <a:off x="1008" y="2640"/>
                  <a:ext cx="0" cy="528"/>
                </a:xfrm>
                <a:prstGeom prst="line">
                  <a:avLst/>
                </a:prstGeom>
                <a:noFill/>
                <a:ln w="9525">
                  <a:solidFill>
                    <a:schemeClr val="folHlink"/>
                  </a:solidFill>
                  <a:round/>
                  <a:headEnd/>
                  <a:tailEnd/>
                </a:ln>
              </p:spPr>
              <p:txBody>
                <a:bodyPr/>
                <a:lstStyle/>
                <a:p>
                  <a:endParaRPr lang="en-US"/>
                </a:p>
              </p:txBody>
            </p:sp>
            <p:sp>
              <p:nvSpPr>
                <p:cNvPr id="15759" name="Line 138"/>
                <p:cNvSpPr>
                  <a:spLocks noChangeShapeType="1"/>
                </p:cNvSpPr>
                <p:nvPr/>
              </p:nvSpPr>
              <p:spPr bwMode="auto">
                <a:xfrm>
                  <a:off x="1008" y="2640"/>
                  <a:ext cx="528" cy="48"/>
                </a:xfrm>
                <a:prstGeom prst="line">
                  <a:avLst/>
                </a:prstGeom>
                <a:noFill/>
                <a:ln w="9525">
                  <a:solidFill>
                    <a:schemeClr val="folHlink"/>
                  </a:solidFill>
                  <a:round/>
                  <a:headEnd/>
                  <a:tailEnd/>
                </a:ln>
              </p:spPr>
              <p:txBody>
                <a:bodyPr/>
                <a:lstStyle/>
                <a:p>
                  <a:endParaRPr lang="en-US"/>
                </a:p>
              </p:txBody>
            </p:sp>
            <p:sp>
              <p:nvSpPr>
                <p:cNvPr id="15760" name="Line 139"/>
                <p:cNvSpPr>
                  <a:spLocks noChangeShapeType="1"/>
                </p:cNvSpPr>
                <p:nvPr/>
              </p:nvSpPr>
              <p:spPr bwMode="auto">
                <a:xfrm flipV="1">
                  <a:off x="1392" y="2352"/>
                  <a:ext cx="288" cy="48"/>
                </a:xfrm>
                <a:prstGeom prst="line">
                  <a:avLst/>
                </a:prstGeom>
                <a:noFill/>
                <a:ln w="9525">
                  <a:solidFill>
                    <a:schemeClr val="folHlink"/>
                  </a:solidFill>
                  <a:round/>
                  <a:headEnd/>
                  <a:tailEnd/>
                </a:ln>
              </p:spPr>
              <p:txBody>
                <a:bodyPr/>
                <a:lstStyle/>
                <a:p>
                  <a:endParaRPr lang="en-US"/>
                </a:p>
              </p:txBody>
            </p:sp>
            <p:sp>
              <p:nvSpPr>
                <p:cNvPr id="15761" name="Line 140"/>
                <p:cNvSpPr>
                  <a:spLocks noChangeShapeType="1"/>
                </p:cNvSpPr>
                <p:nvPr/>
              </p:nvSpPr>
              <p:spPr bwMode="auto">
                <a:xfrm>
                  <a:off x="960" y="2112"/>
                  <a:ext cx="384" cy="288"/>
                </a:xfrm>
                <a:prstGeom prst="line">
                  <a:avLst/>
                </a:prstGeom>
                <a:noFill/>
                <a:ln w="9525">
                  <a:solidFill>
                    <a:schemeClr val="folHlink"/>
                  </a:solidFill>
                  <a:round/>
                  <a:headEnd/>
                  <a:tailEnd/>
                </a:ln>
              </p:spPr>
              <p:txBody>
                <a:bodyPr/>
                <a:lstStyle/>
                <a:p>
                  <a:endParaRPr lang="en-US"/>
                </a:p>
              </p:txBody>
            </p:sp>
            <p:grpSp>
              <p:nvGrpSpPr>
                <p:cNvPr id="11" name="Group 141"/>
                <p:cNvGrpSpPr>
                  <a:grpSpLocks/>
                </p:cNvGrpSpPr>
                <p:nvPr/>
              </p:nvGrpSpPr>
              <p:grpSpPr bwMode="auto">
                <a:xfrm>
                  <a:off x="336" y="1488"/>
                  <a:ext cx="1440" cy="1728"/>
                  <a:chOff x="336" y="1488"/>
                  <a:chExt cx="1440" cy="1728"/>
                </a:xfrm>
              </p:grpSpPr>
              <p:sp>
                <p:nvSpPr>
                  <p:cNvPr id="15763" name="Oval 142"/>
                  <p:cNvSpPr>
                    <a:spLocks noChangeArrowheads="1"/>
                  </p:cNvSpPr>
                  <p:nvPr/>
                </p:nvSpPr>
                <p:spPr bwMode="auto">
                  <a:xfrm>
                    <a:off x="672"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64" name="Oval 143"/>
                  <p:cNvSpPr>
                    <a:spLocks noChangeArrowheads="1"/>
                  </p:cNvSpPr>
                  <p:nvPr/>
                </p:nvSpPr>
                <p:spPr bwMode="auto">
                  <a:xfrm>
                    <a:off x="912" y="2064"/>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65" name="Oval 144"/>
                  <p:cNvSpPr>
                    <a:spLocks noChangeArrowheads="1"/>
                  </p:cNvSpPr>
                  <p:nvPr/>
                </p:nvSpPr>
                <p:spPr bwMode="auto">
                  <a:xfrm>
                    <a:off x="624" y="182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66" name="Oval 145"/>
                  <p:cNvSpPr>
                    <a:spLocks noChangeArrowheads="1"/>
                  </p:cNvSpPr>
                  <p:nvPr/>
                </p:nvSpPr>
                <p:spPr bwMode="auto">
                  <a:xfrm>
                    <a:off x="1392" y="196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67" name="Oval 146"/>
                  <p:cNvSpPr>
                    <a:spLocks noChangeArrowheads="1"/>
                  </p:cNvSpPr>
                  <p:nvPr/>
                </p:nvSpPr>
                <p:spPr bwMode="auto">
                  <a:xfrm>
                    <a:off x="1296"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68" name="Oval 147"/>
                  <p:cNvSpPr>
                    <a:spLocks noChangeArrowheads="1"/>
                  </p:cNvSpPr>
                  <p:nvPr/>
                </p:nvSpPr>
                <p:spPr bwMode="auto">
                  <a:xfrm>
                    <a:off x="81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69" name="Oval 148"/>
                  <p:cNvSpPr>
                    <a:spLocks noChangeArrowheads="1"/>
                  </p:cNvSpPr>
                  <p:nvPr/>
                </p:nvSpPr>
                <p:spPr bwMode="auto">
                  <a:xfrm>
                    <a:off x="672" y="283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0" name="Oval 149"/>
                  <p:cNvSpPr>
                    <a:spLocks noChangeArrowheads="1"/>
                  </p:cNvSpPr>
                  <p:nvPr/>
                </p:nvSpPr>
                <p:spPr bwMode="auto">
                  <a:xfrm>
                    <a:off x="1488" y="264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1" name="Oval 150"/>
                  <p:cNvSpPr>
                    <a:spLocks noChangeArrowheads="1"/>
                  </p:cNvSpPr>
                  <p:nvPr/>
                </p:nvSpPr>
                <p:spPr bwMode="auto">
                  <a:xfrm>
                    <a:off x="336" y="211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2" name="Oval 151"/>
                  <p:cNvSpPr>
                    <a:spLocks noChangeArrowheads="1"/>
                  </p:cNvSpPr>
                  <p:nvPr/>
                </p:nvSpPr>
                <p:spPr bwMode="auto">
                  <a:xfrm>
                    <a:off x="960" y="312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3" name="Oval 152"/>
                  <p:cNvSpPr>
                    <a:spLocks noChangeArrowheads="1"/>
                  </p:cNvSpPr>
                  <p:nvPr/>
                </p:nvSpPr>
                <p:spPr bwMode="auto">
                  <a:xfrm>
                    <a:off x="960" y="259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74" name="Oval 153"/>
                  <p:cNvSpPr>
                    <a:spLocks noChangeArrowheads="1"/>
                  </p:cNvSpPr>
                  <p:nvPr/>
                </p:nvSpPr>
                <p:spPr bwMode="auto">
                  <a:xfrm>
                    <a:off x="1056" y="1728"/>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75" name="Oval 154"/>
                  <p:cNvSpPr>
                    <a:spLocks noChangeArrowheads="1"/>
                  </p:cNvSpPr>
                  <p:nvPr/>
                </p:nvSpPr>
                <p:spPr bwMode="auto">
                  <a:xfrm>
                    <a:off x="1248" y="288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6" name="Oval 155"/>
                  <p:cNvSpPr>
                    <a:spLocks noChangeArrowheads="1"/>
                  </p:cNvSpPr>
                  <p:nvPr/>
                </p:nvSpPr>
                <p:spPr bwMode="auto">
                  <a:xfrm>
                    <a:off x="129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77" name="Oval 156"/>
                  <p:cNvSpPr>
                    <a:spLocks noChangeArrowheads="1"/>
                  </p:cNvSpPr>
                  <p:nvPr/>
                </p:nvSpPr>
                <p:spPr bwMode="auto">
                  <a:xfrm>
                    <a:off x="1680" y="230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grpSp>
          </p:grpSp>
        </p:grpSp>
        <p:grpSp>
          <p:nvGrpSpPr>
            <p:cNvPr id="12" name="Group 157"/>
            <p:cNvGrpSpPr>
              <a:grpSpLocks/>
            </p:cNvGrpSpPr>
            <p:nvPr/>
          </p:nvGrpSpPr>
          <p:grpSpPr bwMode="auto">
            <a:xfrm>
              <a:off x="2647" y="1448"/>
              <a:ext cx="1817" cy="2109"/>
              <a:chOff x="912" y="1056"/>
              <a:chExt cx="2016" cy="2448"/>
            </a:xfrm>
          </p:grpSpPr>
          <p:sp>
            <p:nvSpPr>
              <p:cNvPr id="15678" name="Oval 158"/>
              <p:cNvSpPr>
                <a:spLocks noChangeArrowheads="1"/>
              </p:cNvSpPr>
              <p:nvPr/>
            </p:nvSpPr>
            <p:spPr bwMode="auto">
              <a:xfrm>
                <a:off x="912" y="1056"/>
                <a:ext cx="2016" cy="2448"/>
              </a:xfrm>
              <a:prstGeom prst="ellipse">
                <a:avLst/>
              </a:prstGeom>
              <a:solidFill>
                <a:schemeClr val="accent1">
                  <a:alpha val="50195"/>
                </a:schemeClr>
              </a:solidFill>
              <a:ln w="9525">
                <a:solidFill>
                  <a:srgbClr val="777777"/>
                </a:solidFill>
                <a:round/>
                <a:headEnd/>
                <a:tailEnd/>
              </a:ln>
            </p:spPr>
            <p:txBody>
              <a:bodyPr wrap="none" anchor="ctr"/>
              <a:lstStyle/>
              <a:p>
                <a:endParaRPr lang="en-US"/>
              </a:p>
            </p:txBody>
          </p:sp>
          <p:grpSp>
            <p:nvGrpSpPr>
              <p:cNvPr id="13" name="Group 159"/>
              <p:cNvGrpSpPr>
                <a:grpSpLocks/>
              </p:cNvGrpSpPr>
              <p:nvPr/>
            </p:nvGrpSpPr>
            <p:grpSpPr bwMode="auto">
              <a:xfrm>
                <a:off x="1200" y="1440"/>
                <a:ext cx="1440" cy="1728"/>
                <a:chOff x="336" y="1488"/>
                <a:chExt cx="1440" cy="1728"/>
              </a:xfrm>
            </p:grpSpPr>
            <p:sp>
              <p:nvSpPr>
                <p:cNvPr id="15680" name="Line 160"/>
                <p:cNvSpPr>
                  <a:spLocks noChangeShapeType="1"/>
                </p:cNvSpPr>
                <p:nvPr/>
              </p:nvSpPr>
              <p:spPr bwMode="auto">
                <a:xfrm>
                  <a:off x="864" y="1536"/>
                  <a:ext cx="240" cy="240"/>
                </a:xfrm>
                <a:prstGeom prst="line">
                  <a:avLst/>
                </a:prstGeom>
                <a:noFill/>
                <a:ln w="9525">
                  <a:solidFill>
                    <a:schemeClr val="folHlink"/>
                  </a:solidFill>
                  <a:round/>
                  <a:headEnd/>
                  <a:tailEnd/>
                </a:ln>
              </p:spPr>
              <p:txBody>
                <a:bodyPr/>
                <a:lstStyle/>
                <a:p>
                  <a:endParaRPr lang="en-US"/>
                </a:p>
              </p:txBody>
            </p:sp>
            <p:sp>
              <p:nvSpPr>
                <p:cNvPr id="15681" name="Line 161"/>
                <p:cNvSpPr>
                  <a:spLocks noChangeShapeType="1"/>
                </p:cNvSpPr>
                <p:nvPr/>
              </p:nvSpPr>
              <p:spPr bwMode="auto">
                <a:xfrm flipV="1">
                  <a:off x="384" y="1872"/>
                  <a:ext cx="288" cy="288"/>
                </a:xfrm>
                <a:prstGeom prst="line">
                  <a:avLst/>
                </a:prstGeom>
                <a:noFill/>
                <a:ln w="9525">
                  <a:solidFill>
                    <a:schemeClr val="folHlink"/>
                  </a:solidFill>
                  <a:round/>
                  <a:headEnd/>
                  <a:tailEnd/>
                </a:ln>
              </p:spPr>
              <p:txBody>
                <a:bodyPr/>
                <a:lstStyle/>
                <a:p>
                  <a:endParaRPr lang="en-US"/>
                </a:p>
              </p:txBody>
            </p:sp>
            <p:sp>
              <p:nvSpPr>
                <p:cNvPr id="15682" name="Line 162"/>
                <p:cNvSpPr>
                  <a:spLocks noChangeShapeType="1"/>
                </p:cNvSpPr>
                <p:nvPr/>
              </p:nvSpPr>
              <p:spPr bwMode="auto">
                <a:xfrm>
                  <a:off x="384" y="2160"/>
                  <a:ext cx="336" cy="240"/>
                </a:xfrm>
                <a:prstGeom prst="line">
                  <a:avLst/>
                </a:prstGeom>
                <a:noFill/>
                <a:ln w="9525">
                  <a:solidFill>
                    <a:schemeClr val="folHlink"/>
                  </a:solidFill>
                  <a:round/>
                  <a:headEnd/>
                  <a:tailEnd/>
                </a:ln>
              </p:spPr>
              <p:txBody>
                <a:bodyPr/>
                <a:lstStyle/>
                <a:p>
                  <a:endParaRPr lang="en-US"/>
                </a:p>
              </p:txBody>
            </p:sp>
            <p:sp>
              <p:nvSpPr>
                <p:cNvPr id="15683" name="Line 163"/>
                <p:cNvSpPr>
                  <a:spLocks noChangeShapeType="1"/>
                </p:cNvSpPr>
                <p:nvPr/>
              </p:nvSpPr>
              <p:spPr bwMode="auto">
                <a:xfrm flipV="1">
                  <a:off x="720" y="2112"/>
                  <a:ext cx="240" cy="288"/>
                </a:xfrm>
                <a:prstGeom prst="line">
                  <a:avLst/>
                </a:prstGeom>
                <a:noFill/>
                <a:ln w="9525">
                  <a:solidFill>
                    <a:schemeClr val="folHlink"/>
                  </a:solidFill>
                  <a:round/>
                  <a:headEnd/>
                  <a:tailEnd/>
                </a:ln>
              </p:spPr>
              <p:txBody>
                <a:bodyPr/>
                <a:lstStyle/>
                <a:p>
                  <a:endParaRPr lang="en-US"/>
                </a:p>
              </p:txBody>
            </p:sp>
            <p:sp>
              <p:nvSpPr>
                <p:cNvPr id="15684" name="Line 164"/>
                <p:cNvSpPr>
                  <a:spLocks noChangeShapeType="1"/>
                </p:cNvSpPr>
                <p:nvPr/>
              </p:nvSpPr>
              <p:spPr bwMode="auto">
                <a:xfrm flipH="1" flipV="1">
                  <a:off x="672" y="1872"/>
                  <a:ext cx="288" cy="240"/>
                </a:xfrm>
                <a:prstGeom prst="line">
                  <a:avLst/>
                </a:prstGeom>
                <a:noFill/>
                <a:ln w="9525">
                  <a:solidFill>
                    <a:schemeClr val="folHlink"/>
                  </a:solidFill>
                  <a:round/>
                  <a:headEnd/>
                  <a:tailEnd/>
                </a:ln>
              </p:spPr>
              <p:txBody>
                <a:bodyPr/>
                <a:lstStyle/>
                <a:p>
                  <a:endParaRPr lang="en-US"/>
                </a:p>
              </p:txBody>
            </p:sp>
            <p:sp>
              <p:nvSpPr>
                <p:cNvPr id="15685" name="Line 165"/>
                <p:cNvSpPr>
                  <a:spLocks noChangeShapeType="1"/>
                </p:cNvSpPr>
                <p:nvPr/>
              </p:nvSpPr>
              <p:spPr bwMode="auto">
                <a:xfrm flipV="1">
                  <a:off x="720" y="2400"/>
                  <a:ext cx="0" cy="480"/>
                </a:xfrm>
                <a:prstGeom prst="line">
                  <a:avLst/>
                </a:prstGeom>
                <a:noFill/>
                <a:ln w="9525">
                  <a:solidFill>
                    <a:schemeClr val="folHlink"/>
                  </a:solidFill>
                  <a:round/>
                  <a:headEnd/>
                  <a:tailEnd/>
                </a:ln>
              </p:spPr>
              <p:txBody>
                <a:bodyPr/>
                <a:lstStyle/>
                <a:p>
                  <a:endParaRPr lang="en-US"/>
                </a:p>
              </p:txBody>
            </p:sp>
            <p:sp>
              <p:nvSpPr>
                <p:cNvPr id="15686" name="Line 166"/>
                <p:cNvSpPr>
                  <a:spLocks noChangeShapeType="1"/>
                </p:cNvSpPr>
                <p:nvPr/>
              </p:nvSpPr>
              <p:spPr bwMode="auto">
                <a:xfrm flipV="1">
                  <a:off x="720" y="2640"/>
                  <a:ext cx="288" cy="240"/>
                </a:xfrm>
                <a:prstGeom prst="line">
                  <a:avLst/>
                </a:prstGeom>
                <a:noFill/>
                <a:ln w="9525">
                  <a:solidFill>
                    <a:schemeClr val="folHlink"/>
                  </a:solidFill>
                  <a:round/>
                  <a:headEnd/>
                  <a:tailEnd/>
                </a:ln>
              </p:spPr>
              <p:txBody>
                <a:bodyPr/>
                <a:lstStyle/>
                <a:p>
                  <a:endParaRPr lang="en-US"/>
                </a:p>
              </p:txBody>
            </p:sp>
            <p:sp>
              <p:nvSpPr>
                <p:cNvPr id="15687" name="Line 167"/>
                <p:cNvSpPr>
                  <a:spLocks noChangeShapeType="1"/>
                </p:cNvSpPr>
                <p:nvPr/>
              </p:nvSpPr>
              <p:spPr bwMode="auto">
                <a:xfrm flipH="1" flipV="1">
                  <a:off x="720" y="2400"/>
                  <a:ext cx="288" cy="240"/>
                </a:xfrm>
                <a:prstGeom prst="line">
                  <a:avLst/>
                </a:prstGeom>
                <a:noFill/>
                <a:ln w="9525">
                  <a:solidFill>
                    <a:schemeClr val="folHlink"/>
                  </a:solidFill>
                  <a:round/>
                  <a:headEnd/>
                  <a:tailEnd/>
                </a:ln>
              </p:spPr>
              <p:txBody>
                <a:bodyPr/>
                <a:lstStyle/>
                <a:p>
                  <a:endParaRPr lang="en-US"/>
                </a:p>
              </p:txBody>
            </p:sp>
            <p:sp>
              <p:nvSpPr>
                <p:cNvPr id="15688" name="Line 168"/>
                <p:cNvSpPr>
                  <a:spLocks noChangeShapeType="1"/>
                </p:cNvSpPr>
                <p:nvPr/>
              </p:nvSpPr>
              <p:spPr bwMode="auto">
                <a:xfrm>
                  <a:off x="384" y="2160"/>
                  <a:ext cx="336" cy="720"/>
                </a:xfrm>
                <a:prstGeom prst="line">
                  <a:avLst/>
                </a:prstGeom>
                <a:noFill/>
                <a:ln w="9525">
                  <a:solidFill>
                    <a:schemeClr val="folHlink"/>
                  </a:solidFill>
                  <a:round/>
                  <a:headEnd/>
                  <a:tailEnd/>
                </a:ln>
              </p:spPr>
              <p:txBody>
                <a:bodyPr/>
                <a:lstStyle/>
                <a:p>
                  <a:endParaRPr lang="en-US"/>
                </a:p>
              </p:txBody>
            </p:sp>
            <p:sp>
              <p:nvSpPr>
                <p:cNvPr id="15689" name="Line 169"/>
                <p:cNvSpPr>
                  <a:spLocks noChangeShapeType="1"/>
                </p:cNvSpPr>
                <p:nvPr/>
              </p:nvSpPr>
              <p:spPr bwMode="auto">
                <a:xfrm flipV="1">
                  <a:off x="672" y="1584"/>
                  <a:ext cx="192" cy="288"/>
                </a:xfrm>
                <a:prstGeom prst="line">
                  <a:avLst/>
                </a:prstGeom>
                <a:noFill/>
                <a:ln w="9525">
                  <a:solidFill>
                    <a:schemeClr val="folHlink"/>
                  </a:solidFill>
                  <a:round/>
                  <a:headEnd/>
                  <a:tailEnd/>
                </a:ln>
              </p:spPr>
              <p:txBody>
                <a:bodyPr/>
                <a:lstStyle/>
                <a:p>
                  <a:endParaRPr lang="en-US"/>
                </a:p>
              </p:txBody>
            </p:sp>
            <p:sp>
              <p:nvSpPr>
                <p:cNvPr id="15690" name="Line 170"/>
                <p:cNvSpPr>
                  <a:spLocks noChangeShapeType="1"/>
                </p:cNvSpPr>
                <p:nvPr/>
              </p:nvSpPr>
              <p:spPr bwMode="auto">
                <a:xfrm flipV="1">
                  <a:off x="960" y="1776"/>
                  <a:ext cx="144" cy="336"/>
                </a:xfrm>
                <a:prstGeom prst="line">
                  <a:avLst/>
                </a:prstGeom>
                <a:noFill/>
                <a:ln w="9525">
                  <a:solidFill>
                    <a:schemeClr val="folHlink"/>
                  </a:solidFill>
                  <a:round/>
                  <a:headEnd/>
                  <a:tailEnd/>
                </a:ln>
              </p:spPr>
              <p:txBody>
                <a:bodyPr/>
                <a:lstStyle/>
                <a:p>
                  <a:endParaRPr lang="en-US"/>
                </a:p>
              </p:txBody>
            </p:sp>
            <p:sp>
              <p:nvSpPr>
                <p:cNvPr id="15691" name="Line 171"/>
                <p:cNvSpPr>
                  <a:spLocks noChangeShapeType="1"/>
                </p:cNvSpPr>
                <p:nvPr/>
              </p:nvSpPr>
              <p:spPr bwMode="auto">
                <a:xfrm flipV="1">
                  <a:off x="384" y="2112"/>
                  <a:ext cx="576" cy="48"/>
                </a:xfrm>
                <a:prstGeom prst="line">
                  <a:avLst/>
                </a:prstGeom>
                <a:noFill/>
                <a:ln w="9525">
                  <a:solidFill>
                    <a:schemeClr val="folHlink"/>
                  </a:solidFill>
                  <a:round/>
                  <a:headEnd/>
                  <a:tailEnd/>
                </a:ln>
              </p:spPr>
              <p:txBody>
                <a:bodyPr/>
                <a:lstStyle/>
                <a:p>
                  <a:endParaRPr lang="en-US"/>
                </a:p>
              </p:txBody>
            </p:sp>
            <p:sp>
              <p:nvSpPr>
                <p:cNvPr id="15692" name="Line 172"/>
                <p:cNvSpPr>
                  <a:spLocks noChangeShapeType="1"/>
                </p:cNvSpPr>
                <p:nvPr/>
              </p:nvSpPr>
              <p:spPr bwMode="auto">
                <a:xfrm>
                  <a:off x="864" y="1536"/>
                  <a:ext cx="96" cy="576"/>
                </a:xfrm>
                <a:prstGeom prst="line">
                  <a:avLst/>
                </a:prstGeom>
                <a:noFill/>
                <a:ln w="9525">
                  <a:solidFill>
                    <a:schemeClr val="folHlink"/>
                  </a:solidFill>
                  <a:round/>
                  <a:headEnd/>
                  <a:tailEnd/>
                </a:ln>
              </p:spPr>
              <p:txBody>
                <a:bodyPr/>
                <a:lstStyle/>
                <a:p>
                  <a:endParaRPr lang="en-US"/>
                </a:p>
              </p:txBody>
            </p:sp>
            <p:sp>
              <p:nvSpPr>
                <p:cNvPr id="15693" name="Line 173"/>
                <p:cNvSpPr>
                  <a:spLocks noChangeShapeType="1"/>
                </p:cNvSpPr>
                <p:nvPr/>
              </p:nvSpPr>
              <p:spPr bwMode="auto">
                <a:xfrm flipV="1">
                  <a:off x="1104" y="1536"/>
                  <a:ext cx="240" cy="240"/>
                </a:xfrm>
                <a:prstGeom prst="line">
                  <a:avLst/>
                </a:prstGeom>
                <a:noFill/>
                <a:ln w="9525">
                  <a:solidFill>
                    <a:schemeClr val="folHlink"/>
                  </a:solidFill>
                  <a:round/>
                  <a:headEnd/>
                  <a:tailEnd/>
                </a:ln>
              </p:spPr>
              <p:txBody>
                <a:bodyPr/>
                <a:lstStyle/>
                <a:p>
                  <a:endParaRPr lang="en-US"/>
                </a:p>
              </p:txBody>
            </p:sp>
            <p:sp>
              <p:nvSpPr>
                <p:cNvPr id="15694" name="Line 174"/>
                <p:cNvSpPr>
                  <a:spLocks noChangeShapeType="1"/>
                </p:cNvSpPr>
                <p:nvPr/>
              </p:nvSpPr>
              <p:spPr bwMode="auto">
                <a:xfrm>
                  <a:off x="1104" y="1776"/>
                  <a:ext cx="336" cy="240"/>
                </a:xfrm>
                <a:prstGeom prst="line">
                  <a:avLst/>
                </a:prstGeom>
                <a:noFill/>
                <a:ln w="9525">
                  <a:solidFill>
                    <a:schemeClr val="folHlink"/>
                  </a:solidFill>
                  <a:round/>
                  <a:headEnd/>
                  <a:tailEnd/>
                </a:ln>
              </p:spPr>
              <p:txBody>
                <a:bodyPr/>
                <a:lstStyle/>
                <a:p>
                  <a:endParaRPr lang="en-US"/>
                </a:p>
              </p:txBody>
            </p:sp>
            <p:sp>
              <p:nvSpPr>
                <p:cNvPr id="15695" name="Line 175"/>
                <p:cNvSpPr>
                  <a:spLocks noChangeShapeType="1"/>
                </p:cNvSpPr>
                <p:nvPr/>
              </p:nvSpPr>
              <p:spPr bwMode="auto">
                <a:xfrm>
                  <a:off x="1440" y="2016"/>
                  <a:ext cx="288" cy="336"/>
                </a:xfrm>
                <a:prstGeom prst="line">
                  <a:avLst/>
                </a:prstGeom>
                <a:noFill/>
                <a:ln w="9525">
                  <a:solidFill>
                    <a:schemeClr val="folHlink"/>
                  </a:solidFill>
                  <a:round/>
                  <a:headEnd/>
                  <a:tailEnd/>
                </a:ln>
              </p:spPr>
              <p:txBody>
                <a:bodyPr/>
                <a:lstStyle/>
                <a:p>
                  <a:endParaRPr lang="en-US"/>
                </a:p>
              </p:txBody>
            </p:sp>
            <p:sp>
              <p:nvSpPr>
                <p:cNvPr id="15696" name="Line 176"/>
                <p:cNvSpPr>
                  <a:spLocks noChangeShapeType="1"/>
                </p:cNvSpPr>
                <p:nvPr/>
              </p:nvSpPr>
              <p:spPr bwMode="auto">
                <a:xfrm flipH="1">
                  <a:off x="1344" y="2016"/>
                  <a:ext cx="96" cy="384"/>
                </a:xfrm>
                <a:prstGeom prst="line">
                  <a:avLst/>
                </a:prstGeom>
                <a:noFill/>
                <a:ln w="9525">
                  <a:solidFill>
                    <a:schemeClr val="folHlink"/>
                  </a:solidFill>
                  <a:round/>
                  <a:headEnd/>
                  <a:tailEnd/>
                </a:ln>
              </p:spPr>
              <p:txBody>
                <a:bodyPr/>
                <a:lstStyle/>
                <a:p>
                  <a:endParaRPr lang="en-US"/>
                </a:p>
              </p:txBody>
            </p:sp>
            <p:sp>
              <p:nvSpPr>
                <p:cNvPr id="15697" name="Line 177"/>
                <p:cNvSpPr>
                  <a:spLocks noChangeShapeType="1"/>
                </p:cNvSpPr>
                <p:nvPr/>
              </p:nvSpPr>
              <p:spPr bwMode="auto">
                <a:xfrm flipH="1">
                  <a:off x="1536" y="2352"/>
                  <a:ext cx="192" cy="336"/>
                </a:xfrm>
                <a:prstGeom prst="line">
                  <a:avLst/>
                </a:prstGeom>
                <a:noFill/>
                <a:ln w="9525">
                  <a:solidFill>
                    <a:schemeClr val="folHlink"/>
                  </a:solidFill>
                  <a:round/>
                  <a:headEnd/>
                  <a:tailEnd/>
                </a:ln>
              </p:spPr>
              <p:txBody>
                <a:bodyPr/>
                <a:lstStyle/>
                <a:p>
                  <a:endParaRPr lang="en-US"/>
                </a:p>
              </p:txBody>
            </p:sp>
            <p:sp>
              <p:nvSpPr>
                <p:cNvPr id="15698" name="Line 178"/>
                <p:cNvSpPr>
                  <a:spLocks noChangeShapeType="1"/>
                </p:cNvSpPr>
                <p:nvPr/>
              </p:nvSpPr>
              <p:spPr bwMode="auto">
                <a:xfrm>
                  <a:off x="1344" y="2400"/>
                  <a:ext cx="192" cy="288"/>
                </a:xfrm>
                <a:prstGeom prst="line">
                  <a:avLst/>
                </a:prstGeom>
                <a:noFill/>
                <a:ln w="9525">
                  <a:solidFill>
                    <a:schemeClr val="folHlink"/>
                  </a:solidFill>
                  <a:round/>
                  <a:headEnd/>
                  <a:tailEnd/>
                </a:ln>
              </p:spPr>
              <p:txBody>
                <a:bodyPr/>
                <a:lstStyle/>
                <a:p>
                  <a:endParaRPr lang="en-US"/>
                </a:p>
              </p:txBody>
            </p:sp>
            <p:sp>
              <p:nvSpPr>
                <p:cNvPr id="15699" name="Line 179"/>
                <p:cNvSpPr>
                  <a:spLocks noChangeShapeType="1"/>
                </p:cNvSpPr>
                <p:nvPr/>
              </p:nvSpPr>
              <p:spPr bwMode="auto">
                <a:xfrm>
                  <a:off x="864" y="1536"/>
                  <a:ext cx="432" cy="0"/>
                </a:xfrm>
                <a:prstGeom prst="line">
                  <a:avLst/>
                </a:prstGeom>
                <a:noFill/>
                <a:ln w="9525">
                  <a:solidFill>
                    <a:schemeClr val="folHlink"/>
                  </a:solidFill>
                  <a:round/>
                  <a:headEnd/>
                  <a:tailEnd/>
                </a:ln>
              </p:spPr>
              <p:txBody>
                <a:bodyPr/>
                <a:lstStyle/>
                <a:p>
                  <a:endParaRPr lang="en-US"/>
                </a:p>
              </p:txBody>
            </p:sp>
            <p:sp>
              <p:nvSpPr>
                <p:cNvPr id="15700" name="Line 180"/>
                <p:cNvSpPr>
                  <a:spLocks noChangeShapeType="1"/>
                </p:cNvSpPr>
                <p:nvPr/>
              </p:nvSpPr>
              <p:spPr bwMode="auto">
                <a:xfrm>
                  <a:off x="1344" y="1536"/>
                  <a:ext cx="96" cy="480"/>
                </a:xfrm>
                <a:prstGeom prst="line">
                  <a:avLst/>
                </a:prstGeom>
                <a:noFill/>
                <a:ln w="9525">
                  <a:solidFill>
                    <a:schemeClr val="folHlink"/>
                  </a:solidFill>
                  <a:round/>
                  <a:headEnd/>
                  <a:tailEnd/>
                </a:ln>
              </p:spPr>
              <p:txBody>
                <a:bodyPr/>
                <a:lstStyle/>
                <a:p>
                  <a:endParaRPr lang="en-US"/>
                </a:p>
              </p:txBody>
            </p:sp>
            <p:sp>
              <p:nvSpPr>
                <p:cNvPr id="15701" name="Line 181"/>
                <p:cNvSpPr>
                  <a:spLocks noChangeShapeType="1"/>
                </p:cNvSpPr>
                <p:nvPr/>
              </p:nvSpPr>
              <p:spPr bwMode="auto">
                <a:xfrm>
                  <a:off x="960" y="2112"/>
                  <a:ext cx="48" cy="528"/>
                </a:xfrm>
                <a:prstGeom prst="line">
                  <a:avLst/>
                </a:prstGeom>
                <a:noFill/>
                <a:ln w="9525">
                  <a:solidFill>
                    <a:schemeClr val="folHlink"/>
                  </a:solidFill>
                  <a:round/>
                  <a:headEnd/>
                  <a:tailEnd/>
                </a:ln>
              </p:spPr>
              <p:txBody>
                <a:bodyPr/>
                <a:lstStyle/>
                <a:p>
                  <a:endParaRPr lang="en-US"/>
                </a:p>
              </p:txBody>
            </p:sp>
            <p:sp>
              <p:nvSpPr>
                <p:cNvPr id="15702" name="Line 182"/>
                <p:cNvSpPr>
                  <a:spLocks noChangeShapeType="1"/>
                </p:cNvSpPr>
                <p:nvPr/>
              </p:nvSpPr>
              <p:spPr bwMode="auto">
                <a:xfrm flipV="1">
                  <a:off x="1008" y="2400"/>
                  <a:ext cx="336" cy="240"/>
                </a:xfrm>
                <a:prstGeom prst="line">
                  <a:avLst/>
                </a:prstGeom>
                <a:noFill/>
                <a:ln w="9525">
                  <a:solidFill>
                    <a:schemeClr val="folHlink"/>
                  </a:solidFill>
                  <a:round/>
                  <a:headEnd/>
                  <a:tailEnd/>
                </a:ln>
              </p:spPr>
              <p:txBody>
                <a:bodyPr/>
                <a:lstStyle/>
                <a:p>
                  <a:endParaRPr lang="en-US"/>
                </a:p>
              </p:txBody>
            </p:sp>
            <p:sp>
              <p:nvSpPr>
                <p:cNvPr id="15703" name="Line 183"/>
                <p:cNvSpPr>
                  <a:spLocks noChangeShapeType="1"/>
                </p:cNvSpPr>
                <p:nvPr/>
              </p:nvSpPr>
              <p:spPr bwMode="auto">
                <a:xfrm flipV="1">
                  <a:off x="960" y="2016"/>
                  <a:ext cx="480" cy="96"/>
                </a:xfrm>
                <a:prstGeom prst="line">
                  <a:avLst/>
                </a:prstGeom>
                <a:noFill/>
                <a:ln w="9525">
                  <a:solidFill>
                    <a:schemeClr val="folHlink"/>
                  </a:solidFill>
                  <a:round/>
                  <a:headEnd/>
                  <a:tailEnd/>
                </a:ln>
              </p:spPr>
              <p:txBody>
                <a:bodyPr/>
                <a:lstStyle/>
                <a:p>
                  <a:endParaRPr lang="en-US"/>
                </a:p>
              </p:txBody>
            </p:sp>
            <p:sp>
              <p:nvSpPr>
                <p:cNvPr id="15704" name="Line 184"/>
                <p:cNvSpPr>
                  <a:spLocks noChangeShapeType="1"/>
                </p:cNvSpPr>
                <p:nvPr/>
              </p:nvSpPr>
              <p:spPr bwMode="auto">
                <a:xfrm>
                  <a:off x="1008" y="2640"/>
                  <a:ext cx="288" cy="288"/>
                </a:xfrm>
                <a:prstGeom prst="line">
                  <a:avLst/>
                </a:prstGeom>
                <a:noFill/>
                <a:ln w="9525">
                  <a:solidFill>
                    <a:schemeClr val="folHlink"/>
                  </a:solidFill>
                  <a:round/>
                  <a:headEnd/>
                  <a:tailEnd/>
                </a:ln>
              </p:spPr>
              <p:txBody>
                <a:bodyPr/>
                <a:lstStyle/>
                <a:p>
                  <a:endParaRPr lang="en-US"/>
                </a:p>
              </p:txBody>
            </p:sp>
            <p:sp>
              <p:nvSpPr>
                <p:cNvPr id="15705" name="Line 185"/>
                <p:cNvSpPr>
                  <a:spLocks noChangeShapeType="1"/>
                </p:cNvSpPr>
                <p:nvPr/>
              </p:nvSpPr>
              <p:spPr bwMode="auto">
                <a:xfrm>
                  <a:off x="720" y="2880"/>
                  <a:ext cx="288" cy="288"/>
                </a:xfrm>
                <a:prstGeom prst="line">
                  <a:avLst/>
                </a:prstGeom>
                <a:noFill/>
                <a:ln w="9525">
                  <a:solidFill>
                    <a:schemeClr val="folHlink"/>
                  </a:solidFill>
                  <a:round/>
                  <a:headEnd/>
                  <a:tailEnd/>
                </a:ln>
              </p:spPr>
              <p:txBody>
                <a:bodyPr/>
                <a:lstStyle/>
                <a:p>
                  <a:endParaRPr lang="en-US"/>
                </a:p>
              </p:txBody>
            </p:sp>
            <p:sp>
              <p:nvSpPr>
                <p:cNvPr id="15706" name="Line 186"/>
                <p:cNvSpPr>
                  <a:spLocks noChangeShapeType="1"/>
                </p:cNvSpPr>
                <p:nvPr/>
              </p:nvSpPr>
              <p:spPr bwMode="auto">
                <a:xfrm flipV="1">
                  <a:off x="1008" y="2928"/>
                  <a:ext cx="288" cy="240"/>
                </a:xfrm>
                <a:prstGeom prst="line">
                  <a:avLst/>
                </a:prstGeom>
                <a:noFill/>
                <a:ln w="9525">
                  <a:solidFill>
                    <a:schemeClr val="folHlink"/>
                  </a:solidFill>
                  <a:round/>
                  <a:headEnd/>
                  <a:tailEnd/>
                </a:ln>
              </p:spPr>
              <p:txBody>
                <a:bodyPr/>
                <a:lstStyle/>
                <a:p>
                  <a:endParaRPr lang="en-US"/>
                </a:p>
              </p:txBody>
            </p:sp>
            <p:sp>
              <p:nvSpPr>
                <p:cNvPr id="15707" name="Line 187"/>
                <p:cNvSpPr>
                  <a:spLocks noChangeShapeType="1"/>
                </p:cNvSpPr>
                <p:nvPr/>
              </p:nvSpPr>
              <p:spPr bwMode="auto">
                <a:xfrm flipV="1">
                  <a:off x="1296" y="2688"/>
                  <a:ext cx="240" cy="240"/>
                </a:xfrm>
                <a:prstGeom prst="line">
                  <a:avLst/>
                </a:prstGeom>
                <a:noFill/>
                <a:ln w="9525">
                  <a:solidFill>
                    <a:schemeClr val="folHlink"/>
                  </a:solidFill>
                  <a:round/>
                  <a:headEnd/>
                  <a:tailEnd/>
                </a:ln>
              </p:spPr>
              <p:txBody>
                <a:bodyPr/>
                <a:lstStyle/>
                <a:p>
                  <a:endParaRPr lang="en-US"/>
                </a:p>
              </p:txBody>
            </p:sp>
            <p:sp>
              <p:nvSpPr>
                <p:cNvPr id="15708" name="Line 188"/>
                <p:cNvSpPr>
                  <a:spLocks noChangeShapeType="1"/>
                </p:cNvSpPr>
                <p:nvPr/>
              </p:nvSpPr>
              <p:spPr bwMode="auto">
                <a:xfrm>
                  <a:off x="1008" y="2640"/>
                  <a:ext cx="0" cy="528"/>
                </a:xfrm>
                <a:prstGeom prst="line">
                  <a:avLst/>
                </a:prstGeom>
                <a:noFill/>
                <a:ln w="9525">
                  <a:solidFill>
                    <a:schemeClr val="folHlink"/>
                  </a:solidFill>
                  <a:round/>
                  <a:headEnd/>
                  <a:tailEnd/>
                </a:ln>
              </p:spPr>
              <p:txBody>
                <a:bodyPr/>
                <a:lstStyle/>
                <a:p>
                  <a:endParaRPr lang="en-US"/>
                </a:p>
              </p:txBody>
            </p:sp>
            <p:sp>
              <p:nvSpPr>
                <p:cNvPr id="15709" name="Line 189"/>
                <p:cNvSpPr>
                  <a:spLocks noChangeShapeType="1"/>
                </p:cNvSpPr>
                <p:nvPr/>
              </p:nvSpPr>
              <p:spPr bwMode="auto">
                <a:xfrm>
                  <a:off x="1008" y="2640"/>
                  <a:ext cx="528" cy="48"/>
                </a:xfrm>
                <a:prstGeom prst="line">
                  <a:avLst/>
                </a:prstGeom>
                <a:noFill/>
                <a:ln w="9525">
                  <a:solidFill>
                    <a:schemeClr val="folHlink"/>
                  </a:solidFill>
                  <a:round/>
                  <a:headEnd/>
                  <a:tailEnd/>
                </a:ln>
              </p:spPr>
              <p:txBody>
                <a:bodyPr/>
                <a:lstStyle/>
                <a:p>
                  <a:endParaRPr lang="en-US"/>
                </a:p>
              </p:txBody>
            </p:sp>
            <p:sp>
              <p:nvSpPr>
                <p:cNvPr id="15710" name="Line 190"/>
                <p:cNvSpPr>
                  <a:spLocks noChangeShapeType="1"/>
                </p:cNvSpPr>
                <p:nvPr/>
              </p:nvSpPr>
              <p:spPr bwMode="auto">
                <a:xfrm flipV="1">
                  <a:off x="1392" y="2352"/>
                  <a:ext cx="288" cy="48"/>
                </a:xfrm>
                <a:prstGeom prst="line">
                  <a:avLst/>
                </a:prstGeom>
                <a:noFill/>
                <a:ln w="9525">
                  <a:solidFill>
                    <a:schemeClr val="folHlink"/>
                  </a:solidFill>
                  <a:round/>
                  <a:headEnd/>
                  <a:tailEnd/>
                </a:ln>
              </p:spPr>
              <p:txBody>
                <a:bodyPr/>
                <a:lstStyle/>
                <a:p>
                  <a:endParaRPr lang="en-US"/>
                </a:p>
              </p:txBody>
            </p:sp>
            <p:sp>
              <p:nvSpPr>
                <p:cNvPr id="15711" name="Line 191"/>
                <p:cNvSpPr>
                  <a:spLocks noChangeShapeType="1"/>
                </p:cNvSpPr>
                <p:nvPr/>
              </p:nvSpPr>
              <p:spPr bwMode="auto">
                <a:xfrm>
                  <a:off x="960" y="2112"/>
                  <a:ext cx="384" cy="288"/>
                </a:xfrm>
                <a:prstGeom prst="line">
                  <a:avLst/>
                </a:prstGeom>
                <a:noFill/>
                <a:ln w="9525">
                  <a:solidFill>
                    <a:schemeClr val="folHlink"/>
                  </a:solidFill>
                  <a:round/>
                  <a:headEnd/>
                  <a:tailEnd/>
                </a:ln>
              </p:spPr>
              <p:txBody>
                <a:bodyPr/>
                <a:lstStyle/>
                <a:p>
                  <a:endParaRPr lang="en-US"/>
                </a:p>
              </p:txBody>
            </p:sp>
            <p:grpSp>
              <p:nvGrpSpPr>
                <p:cNvPr id="14" name="Group 192"/>
                <p:cNvGrpSpPr>
                  <a:grpSpLocks/>
                </p:cNvGrpSpPr>
                <p:nvPr/>
              </p:nvGrpSpPr>
              <p:grpSpPr bwMode="auto">
                <a:xfrm>
                  <a:off x="336" y="1488"/>
                  <a:ext cx="1440" cy="1728"/>
                  <a:chOff x="336" y="1488"/>
                  <a:chExt cx="1440" cy="1728"/>
                </a:xfrm>
              </p:grpSpPr>
              <p:sp>
                <p:nvSpPr>
                  <p:cNvPr id="15713" name="Oval 193"/>
                  <p:cNvSpPr>
                    <a:spLocks noChangeArrowheads="1"/>
                  </p:cNvSpPr>
                  <p:nvPr/>
                </p:nvSpPr>
                <p:spPr bwMode="auto">
                  <a:xfrm>
                    <a:off x="672"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14" name="Oval 194"/>
                  <p:cNvSpPr>
                    <a:spLocks noChangeArrowheads="1"/>
                  </p:cNvSpPr>
                  <p:nvPr/>
                </p:nvSpPr>
                <p:spPr bwMode="auto">
                  <a:xfrm>
                    <a:off x="912" y="2064"/>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15" name="Oval 195"/>
                  <p:cNvSpPr>
                    <a:spLocks noChangeArrowheads="1"/>
                  </p:cNvSpPr>
                  <p:nvPr/>
                </p:nvSpPr>
                <p:spPr bwMode="auto">
                  <a:xfrm>
                    <a:off x="624" y="182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16" name="Oval 196"/>
                  <p:cNvSpPr>
                    <a:spLocks noChangeArrowheads="1"/>
                  </p:cNvSpPr>
                  <p:nvPr/>
                </p:nvSpPr>
                <p:spPr bwMode="auto">
                  <a:xfrm>
                    <a:off x="1392" y="196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17" name="Oval 197"/>
                  <p:cNvSpPr>
                    <a:spLocks noChangeArrowheads="1"/>
                  </p:cNvSpPr>
                  <p:nvPr/>
                </p:nvSpPr>
                <p:spPr bwMode="auto">
                  <a:xfrm>
                    <a:off x="1296"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18" name="Oval 198"/>
                  <p:cNvSpPr>
                    <a:spLocks noChangeArrowheads="1"/>
                  </p:cNvSpPr>
                  <p:nvPr/>
                </p:nvSpPr>
                <p:spPr bwMode="auto">
                  <a:xfrm>
                    <a:off x="81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19" name="Oval 199"/>
                  <p:cNvSpPr>
                    <a:spLocks noChangeArrowheads="1"/>
                  </p:cNvSpPr>
                  <p:nvPr/>
                </p:nvSpPr>
                <p:spPr bwMode="auto">
                  <a:xfrm>
                    <a:off x="672" y="283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0" name="Oval 200"/>
                  <p:cNvSpPr>
                    <a:spLocks noChangeArrowheads="1"/>
                  </p:cNvSpPr>
                  <p:nvPr/>
                </p:nvSpPr>
                <p:spPr bwMode="auto">
                  <a:xfrm>
                    <a:off x="1488" y="264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1" name="Oval 201"/>
                  <p:cNvSpPr>
                    <a:spLocks noChangeArrowheads="1"/>
                  </p:cNvSpPr>
                  <p:nvPr/>
                </p:nvSpPr>
                <p:spPr bwMode="auto">
                  <a:xfrm>
                    <a:off x="336" y="211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2" name="Oval 202"/>
                  <p:cNvSpPr>
                    <a:spLocks noChangeArrowheads="1"/>
                  </p:cNvSpPr>
                  <p:nvPr/>
                </p:nvSpPr>
                <p:spPr bwMode="auto">
                  <a:xfrm>
                    <a:off x="960" y="312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3" name="Oval 203"/>
                  <p:cNvSpPr>
                    <a:spLocks noChangeArrowheads="1"/>
                  </p:cNvSpPr>
                  <p:nvPr/>
                </p:nvSpPr>
                <p:spPr bwMode="auto">
                  <a:xfrm>
                    <a:off x="960" y="259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24" name="Oval 204"/>
                  <p:cNvSpPr>
                    <a:spLocks noChangeArrowheads="1"/>
                  </p:cNvSpPr>
                  <p:nvPr/>
                </p:nvSpPr>
                <p:spPr bwMode="auto">
                  <a:xfrm>
                    <a:off x="1056" y="1728"/>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725" name="Oval 205"/>
                  <p:cNvSpPr>
                    <a:spLocks noChangeArrowheads="1"/>
                  </p:cNvSpPr>
                  <p:nvPr/>
                </p:nvSpPr>
                <p:spPr bwMode="auto">
                  <a:xfrm>
                    <a:off x="1248" y="288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6" name="Oval 206"/>
                  <p:cNvSpPr>
                    <a:spLocks noChangeArrowheads="1"/>
                  </p:cNvSpPr>
                  <p:nvPr/>
                </p:nvSpPr>
                <p:spPr bwMode="auto">
                  <a:xfrm>
                    <a:off x="129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727" name="Oval 207"/>
                  <p:cNvSpPr>
                    <a:spLocks noChangeArrowheads="1"/>
                  </p:cNvSpPr>
                  <p:nvPr/>
                </p:nvSpPr>
                <p:spPr bwMode="auto">
                  <a:xfrm>
                    <a:off x="1680" y="230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grpSp>
          </p:grpSp>
        </p:grpSp>
        <p:grpSp>
          <p:nvGrpSpPr>
            <p:cNvPr id="15" name="Group 208"/>
            <p:cNvGrpSpPr>
              <a:grpSpLocks/>
            </p:cNvGrpSpPr>
            <p:nvPr/>
          </p:nvGrpSpPr>
          <p:grpSpPr bwMode="auto">
            <a:xfrm>
              <a:off x="2430" y="1779"/>
              <a:ext cx="1818" cy="2109"/>
              <a:chOff x="912" y="1056"/>
              <a:chExt cx="2016" cy="2448"/>
            </a:xfrm>
          </p:grpSpPr>
          <p:sp>
            <p:nvSpPr>
              <p:cNvPr id="15628" name="Oval 209"/>
              <p:cNvSpPr>
                <a:spLocks noChangeArrowheads="1"/>
              </p:cNvSpPr>
              <p:nvPr/>
            </p:nvSpPr>
            <p:spPr bwMode="auto">
              <a:xfrm>
                <a:off x="912" y="1056"/>
                <a:ext cx="2016" cy="2448"/>
              </a:xfrm>
              <a:prstGeom prst="ellipse">
                <a:avLst/>
              </a:prstGeom>
              <a:solidFill>
                <a:schemeClr val="accent1">
                  <a:alpha val="50195"/>
                </a:schemeClr>
              </a:solidFill>
              <a:ln w="9525">
                <a:solidFill>
                  <a:srgbClr val="777777"/>
                </a:solidFill>
                <a:round/>
                <a:headEnd/>
                <a:tailEnd/>
              </a:ln>
            </p:spPr>
            <p:txBody>
              <a:bodyPr wrap="none" anchor="ctr"/>
              <a:lstStyle/>
              <a:p>
                <a:endParaRPr lang="en-US"/>
              </a:p>
            </p:txBody>
          </p:sp>
          <p:grpSp>
            <p:nvGrpSpPr>
              <p:cNvPr id="16" name="Group 210"/>
              <p:cNvGrpSpPr>
                <a:grpSpLocks/>
              </p:cNvGrpSpPr>
              <p:nvPr/>
            </p:nvGrpSpPr>
            <p:grpSpPr bwMode="auto">
              <a:xfrm>
                <a:off x="1200" y="1440"/>
                <a:ext cx="1440" cy="1728"/>
                <a:chOff x="336" y="1488"/>
                <a:chExt cx="1440" cy="1728"/>
              </a:xfrm>
            </p:grpSpPr>
            <p:sp>
              <p:nvSpPr>
                <p:cNvPr id="15630" name="Line 211"/>
                <p:cNvSpPr>
                  <a:spLocks noChangeShapeType="1"/>
                </p:cNvSpPr>
                <p:nvPr/>
              </p:nvSpPr>
              <p:spPr bwMode="auto">
                <a:xfrm>
                  <a:off x="864" y="1536"/>
                  <a:ext cx="240" cy="240"/>
                </a:xfrm>
                <a:prstGeom prst="line">
                  <a:avLst/>
                </a:prstGeom>
                <a:noFill/>
                <a:ln w="9525">
                  <a:solidFill>
                    <a:schemeClr val="folHlink"/>
                  </a:solidFill>
                  <a:round/>
                  <a:headEnd/>
                  <a:tailEnd/>
                </a:ln>
              </p:spPr>
              <p:txBody>
                <a:bodyPr/>
                <a:lstStyle/>
                <a:p>
                  <a:endParaRPr lang="en-US"/>
                </a:p>
              </p:txBody>
            </p:sp>
            <p:sp>
              <p:nvSpPr>
                <p:cNvPr id="15631" name="Line 212"/>
                <p:cNvSpPr>
                  <a:spLocks noChangeShapeType="1"/>
                </p:cNvSpPr>
                <p:nvPr/>
              </p:nvSpPr>
              <p:spPr bwMode="auto">
                <a:xfrm flipV="1">
                  <a:off x="384" y="1872"/>
                  <a:ext cx="288" cy="288"/>
                </a:xfrm>
                <a:prstGeom prst="line">
                  <a:avLst/>
                </a:prstGeom>
                <a:noFill/>
                <a:ln w="9525">
                  <a:solidFill>
                    <a:schemeClr val="folHlink"/>
                  </a:solidFill>
                  <a:round/>
                  <a:headEnd/>
                  <a:tailEnd/>
                </a:ln>
              </p:spPr>
              <p:txBody>
                <a:bodyPr/>
                <a:lstStyle/>
                <a:p>
                  <a:endParaRPr lang="en-US"/>
                </a:p>
              </p:txBody>
            </p:sp>
            <p:sp>
              <p:nvSpPr>
                <p:cNvPr id="15632" name="Line 213"/>
                <p:cNvSpPr>
                  <a:spLocks noChangeShapeType="1"/>
                </p:cNvSpPr>
                <p:nvPr/>
              </p:nvSpPr>
              <p:spPr bwMode="auto">
                <a:xfrm>
                  <a:off x="384" y="2160"/>
                  <a:ext cx="336" cy="240"/>
                </a:xfrm>
                <a:prstGeom prst="line">
                  <a:avLst/>
                </a:prstGeom>
                <a:noFill/>
                <a:ln w="9525">
                  <a:solidFill>
                    <a:schemeClr val="folHlink"/>
                  </a:solidFill>
                  <a:round/>
                  <a:headEnd/>
                  <a:tailEnd/>
                </a:ln>
              </p:spPr>
              <p:txBody>
                <a:bodyPr/>
                <a:lstStyle/>
                <a:p>
                  <a:endParaRPr lang="en-US"/>
                </a:p>
              </p:txBody>
            </p:sp>
            <p:sp>
              <p:nvSpPr>
                <p:cNvPr id="15633" name="Line 214"/>
                <p:cNvSpPr>
                  <a:spLocks noChangeShapeType="1"/>
                </p:cNvSpPr>
                <p:nvPr/>
              </p:nvSpPr>
              <p:spPr bwMode="auto">
                <a:xfrm flipV="1">
                  <a:off x="720" y="2112"/>
                  <a:ext cx="240" cy="288"/>
                </a:xfrm>
                <a:prstGeom prst="line">
                  <a:avLst/>
                </a:prstGeom>
                <a:noFill/>
                <a:ln w="9525">
                  <a:solidFill>
                    <a:schemeClr val="folHlink"/>
                  </a:solidFill>
                  <a:round/>
                  <a:headEnd/>
                  <a:tailEnd/>
                </a:ln>
              </p:spPr>
              <p:txBody>
                <a:bodyPr/>
                <a:lstStyle/>
                <a:p>
                  <a:endParaRPr lang="en-US"/>
                </a:p>
              </p:txBody>
            </p:sp>
            <p:sp>
              <p:nvSpPr>
                <p:cNvPr id="15634" name="Line 215"/>
                <p:cNvSpPr>
                  <a:spLocks noChangeShapeType="1"/>
                </p:cNvSpPr>
                <p:nvPr/>
              </p:nvSpPr>
              <p:spPr bwMode="auto">
                <a:xfrm flipH="1" flipV="1">
                  <a:off x="672" y="1872"/>
                  <a:ext cx="288" cy="240"/>
                </a:xfrm>
                <a:prstGeom prst="line">
                  <a:avLst/>
                </a:prstGeom>
                <a:noFill/>
                <a:ln w="9525">
                  <a:solidFill>
                    <a:schemeClr val="folHlink"/>
                  </a:solidFill>
                  <a:round/>
                  <a:headEnd/>
                  <a:tailEnd/>
                </a:ln>
              </p:spPr>
              <p:txBody>
                <a:bodyPr/>
                <a:lstStyle/>
                <a:p>
                  <a:endParaRPr lang="en-US"/>
                </a:p>
              </p:txBody>
            </p:sp>
            <p:sp>
              <p:nvSpPr>
                <p:cNvPr id="15635" name="Line 216"/>
                <p:cNvSpPr>
                  <a:spLocks noChangeShapeType="1"/>
                </p:cNvSpPr>
                <p:nvPr/>
              </p:nvSpPr>
              <p:spPr bwMode="auto">
                <a:xfrm flipV="1">
                  <a:off x="720" y="2400"/>
                  <a:ext cx="0" cy="480"/>
                </a:xfrm>
                <a:prstGeom prst="line">
                  <a:avLst/>
                </a:prstGeom>
                <a:noFill/>
                <a:ln w="9525">
                  <a:solidFill>
                    <a:schemeClr val="folHlink"/>
                  </a:solidFill>
                  <a:round/>
                  <a:headEnd/>
                  <a:tailEnd/>
                </a:ln>
              </p:spPr>
              <p:txBody>
                <a:bodyPr/>
                <a:lstStyle/>
                <a:p>
                  <a:endParaRPr lang="en-US"/>
                </a:p>
              </p:txBody>
            </p:sp>
            <p:sp>
              <p:nvSpPr>
                <p:cNvPr id="15636" name="Line 217"/>
                <p:cNvSpPr>
                  <a:spLocks noChangeShapeType="1"/>
                </p:cNvSpPr>
                <p:nvPr/>
              </p:nvSpPr>
              <p:spPr bwMode="auto">
                <a:xfrm flipV="1">
                  <a:off x="720" y="2640"/>
                  <a:ext cx="288" cy="240"/>
                </a:xfrm>
                <a:prstGeom prst="line">
                  <a:avLst/>
                </a:prstGeom>
                <a:noFill/>
                <a:ln w="9525">
                  <a:solidFill>
                    <a:schemeClr val="folHlink"/>
                  </a:solidFill>
                  <a:round/>
                  <a:headEnd/>
                  <a:tailEnd/>
                </a:ln>
              </p:spPr>
              <p:txBody>
                <a:bodyPr/>
                <a:lstStyle/>
                <a:p>
                  <a:endParaRPr lang="en-US"/>
                </a:p>
              </p:txBody>
            </p:sp>
            <p:sp>
              <p:nvSpPr>
                <p:cNvPr id="15637" name="Line 218"/>
                <p:cNvSpPr>
                  <a:spLocks noChangeShapeType="1"/>
                </p:cNvSpPr>
                <p:nvPr/>
              </p:nvSpPr>
              <p:spPr bwMode="auto">
                <a:xfrm flipH="1" flipV="1">
                  <a:off x="720" y="2400"/>
                  <a:ext cx="288" cy="240"/>
                </a:xfrm>
                <a:prstGeom prst="line">
                  <a:avLst/>
                </a:prstGeom>
                <a:noFill/>
                <a:ln w="9525">
                  <a:solidFill>
                    <a:schemeClr val="folHlink"/>
                  </a:solidFill>
                  <a:round/>
                  <a:headEnd/>
                  <a:tailEnd/>
                </a:ln>
              </p:spPr>
              <p:txBody>
                <a:bodyPr/>
                <a:lstStyle/>
                <a:p>
                  <a:endParaRPr lang="en-US"/>
                </a:p>
              </p:txBody>
            </p:sp>
            <p:sp>
              <p:nvSpPr>
                <p:cNvPr id="15638" name="Line 219"/>
                <p:cNvSpPr>
                  <a:spLocks noChangeShapeType="1"/>
                </p:cNvSpPr>
                <p:nvPr/>
              </p:nvSpPr>
              <p:spPr bwMode="auto">
                <a:xfrm>
                  <a:off x="384" y="2160"/>
                  <a:ext cx="336" cy="720"/>
                </a:xfrm>
                <a:prstGeom prst="line">
                  <a:avLst/>
                </a:prstGeom>
                <a:noFill/>
                <a:ln w="9525">
                  <a:solidFill>
                    <a:schemeClr val="folHlink"/>
                  </a:solidFill>
                  <a:round/>
                  <a:headEnd/>
                  <a:tailEnd/>
                </a:ln>
              </p:spPr>
              <p:txBody>
                <a:bodyPr/>
                <a:lstStyle/>
                <a:p>
                  <a:endParaRPr lang="en-US"/>
                </a:p>
              </p:txBody>
            </p:sp>
            <p:sp>
              <p:nvSpPr>
                <p:cNvPr id="15639" name="Line 220"/>
                <p:cNvSpPr>
                  <a:spLocks noChangeShapeType="1"/>
                </p:cNvSpPr>
                <p:nvPr/>
              </p:nvSpPr>
              <p:spPr bwMode="auto">
                <a:xfrm flipV="1">
                  <a:off x="672" y="1584"/>
                  <a:ext cx="192" cy="288"/>
                </a:xfrm>
                <a:prstGeom prst="line">
                  <a:avLst/>
                </a:prstGeom>
                <a:noFill/>
                <a:ln w="9525">
                  <a:solidFill>
                    <a:schemeClr val="folHlink"/>
                  </a:solidFill>
                  <a:round/>
                  <a:headEnd/>
                  <a:tailEnd/>
                </a:ln>
              </p:spPr>
              <p:txBody>
                <a:bodyPr/>
                <a:lstStyle/>
                <a:p>
                  <a:endParaRPr lang="en-US"/>
                </a:p>
              </p:txBody>
            </p:sp>
            <p:sp>
              <p:nvSpPr>
                <p:cNvPr id="15640" name="Line 221"/>
                <p:cNvSpPr>
                  <a:spLocks noChangeShapeType="1"/>
                </p:cNvSpPr>
                <p:nvPr/>
              </p:nvSpPr>
              <p:spPr bwMode="auto">
                <a:xfrm flipV="1">
                  <a:off x="960" y="1776"/>
                  <a:ext cx="144" cy="336"/>
                </a:xfrm>
                <a:prstGeom prst="line">
                  <a:avLst/>
                </a:prstGeom>
                <a:noFill/>
                <a:ln w="9525">
                  <a:solidFill>
                    <a:schemeClr val="folHlink"/>
                  </a:solidFill>
                  <a:round/>
                  <a:headEnd/>
                  <a:tailEnd/>
                </a:ln>
              </p:spPr>
              <p:txBody>
                <a:bodyPr/>
                <a:lstStyle/>
                <a:p>
                  <a:endParaRPr lang="en-US"/>
                </a:p>
              </p:txBody>
            </p:sp>
            <p:sp>
              <p:nvSpPr>
                <p:cNvPr id="15641" name="Line 222"/>
                <p:cNvSpPr>
                  <a:spLocks noChangeShapeType="1"/>
                </p:cNvSpPr>
                <p:nvPr/>
              </p:nvSpPr>
              <p:spPr bwMode="auto">
                <a:xfrm flipV="1">
                  <a:off x="384" y="2112"/>
                  <a:ext cx="576" cy="48"/>
                </a:xfrm>
                <a:prstGeom prst="line">
                  <a:avLst/>
                </a:prstGeom>
                <a:noFill/>
                <a:ln w="9525">
                  <a:solidFill>
                    <a:schemeClr val="folHlink"/>
                  </a:solidFill>
                  <a:round/>
                  <a:headEnd/>
                  <a:tailEnd/>
                </a:ln>
              </p:spPr>
              <p:txBody>
                <a:bodyPr/>
                <a:lstStyle/>
                <a:p>
                  <a:endParaRPr lang="en-US"/>
                </a:p>
              </p:txBody>
            </p:sp>
            <p:sp>
              <p:nvSpPr>
                <p:cNvPr id="15642" name="Line 223"/>
                <p:cNvSpPr>
                  <a:spLocks noChangeShapeType="1"/>
                </p:cNvSpPr>
                <p:nvPr/>
              </p:nvSpPr>
              <p:spPr bwMode="auto">
                <a:xfrm>
                  <a:off x="864" y="1536"/>
                  <a:ext cx="96" cy="576"/>
                </a:xfrm>
                <a:prstGeom prst="line">
                  <a:avLst/>
                </a:prstGeom>
                <a:noFill/>
                <a:ln w="9525">
                  <a:solidFill>
                    <a:schemeClr val="folHlink"/>
                  </a:solidFill>
                  <a:round/>
                  <a:headEnd/>
                  <a:tailEnd/>
                </a:ln>
              </p:spPr>
              <p:txBody>
                <a:bodyPr/>
                <a:lstStyle/>
                <a:p>
                  <a:endParaRPr lang="en-US"/>
                </a:p>
              </p:txBody>
            </p:sp>
            <p:sp>
              <p:nvSpPr>
                <p:cNvPr id="15643" name="Line 224"/>
                <p:cNvSpPr>
                  <a:spLocks noChangeShapeType="1"/>
                </p:cNvSpPr>
                <p:nvPr/>
              </p:nvSpPr>
              <p:spPr bwMode="auto">
                <a:xfrm flipV="1">
                  <a:off x="1104" y="1536"/>
                  <a:ext cx="240" cy="240"/>
                </a:xfrm>
                <a:prstGeom prst="line">
                  <a:avLst/>
                </a:prstGeom>
                <a:noFill/>
                <a:ln w="9525">
                  <a:solidFill>
                    <a:schemeClr val="folHlink"/>
                  </a:solidFill>
                  <a:round/>
                  <a:headEnd/>
                  <a:tailEnd/>
                </a:ln>
              </p:spPr>
              <p:txBody>
                <a:bodyPr/>
                <a:lstStyle/>
                <a:p>
                  <a:endParaRPr lang="en-US"/>
                </a:p>
              </p:txBody>
            </p:sp>
            <p:sp>
              <p:nvSpPr>
                <p:cNvPr id="15644" name="Line 225"/>
                <p:cNvSpPr>
                  <a:spLocks noChangeShapeType="1"/>
                </p:cNvSpPr>
                <p:nvPr/>
              </p:nvSpPr>
              <p:spPr bwMode="auto">
                <a:xfrm>
                  <a:off x="1104" y="1776"/>
                  <a:ext cx="336" cy="240"/>
                </a:xfrm>
                <a:prstGeom prst="line">
                  <a:avLst/>
                </a:prstGeom>
                <a:noFill/>
                <a:ln w="9525">
                  <a:solidFill>
                    <a:schemeClr val="folHlink"/>
                  </a:solidFill>
                  <a:round/>
                  <a:headEnd/>
                  <a:tailEnd/>
                </a:ln>
              </p:spPr>
              <p:txBody>
                <a:bodyPr/>
                <a:lstStyle/>
                <a:p>
                  <a:endParaRPr lang="en-US"/>
                </a:p>
              </p:txBody>
            </p:sp>
            <p:sp>
              <p:nvSpPr>
                <p:cNvPr id="15645" name="Line 226"/>
                <p:cNvSpPr>
                  <a:spLocks noChangeShapeType="1"/>
                </p:cNvSpPr>
                <p:nvPr/>
              </p:nvSpPr>
              <p:spPr bwMode="auto">
                <a:xfrm>
                  <a:off x="1440" y="2016"/>
                  <a:ext cx="288" cy="336"/>
                </a:xfrm>
                <a:prstGeom prst="line">
                  <a:avLst/>
                </a:prstGeom>
                <a:noFill/>
                <a:ln w="9525">
                  <a:solidFill>
                    <a:schemeClr val="folHlink"/>
                  </a:solidFill>
                  <a:round/>
                  <a:headEnd/>
                  <a:tailEnd/>
                </a:ln>
              </p:spPr>
              <p:txBody>
                <a:bodyPr/>
                <a:lstStyle/>
                <a:p>
                  <a:endParaRPr lang="en-US"/>
                </a:p>
              </p:txBody>
            </p:sp>
            <p:sp>
              <p:nvSpPr>
                <p:cNvPr id="15646" name="Line 227"/>
                <p:cNvSpPr>
                  <a:spLocks noChangeShapeType="1"/>
                </p:cNvSpPr>
                <p:nvPr/>
              </p:nvSpPr>
              <p:spPr bwMode="auto">
                <a:xfrm flipH="1">
                  <a:off x="1344" y="2016"/>
                  <a:ext cx="96" cy="384"/>
                </a:xfrm>
                <a:prstGeom prst="line">
                  <a:avLst/>
                </a:prstGeom>
                <a:noFill/>
                <a:ln w="9525">
                  <a:solidFill>
                    <a:schemeClr val="folHlink"/>
                  </a:solidFill>
                  <a:round/>
                  <a:headEnd/>
                  <a:tailEnd/>
                </a:ln>
              </p:spPr>
              <p:txBody>
                <a:bodyPr/>
                <a:lstStyle/>
                <a:p>
                  <a:endParaRPr lang="en-US"/>
                </a:p>
              </p:txBody>
            </p:sp>
            <p:sp>
              <p:nvSpPr>
                <p:cNvPr id="15647" name="Line 228"/>
                <p:cNvSpPr>
                  <a:spLocks noChangeShapeType="1"/>
                </p:cNvSpPr>
                <p:nvPr/>
              </p:nvSpPr>
              <p:spPr bwMode="auto">
                <a:xfrm flipH="1">
                  <a:off x="1536" y="2352"/>
                  <a:ext cx="192" cy="336"/>
                </a:xfrm>
                <a:prstGeom prst="line">
                  <a:avLst/>
                </a:prstGeom>
                <a:noFill/>
                <a:ln w="9525">
                  <a:solidFill>
                    <a:schemeClr val="folHlink"/>
                  </a:solidFill>
                  <a:round/>
                  <a:headEnd/>
                  <a:tailEnd/>
                </a:ln>
              </p:spPr>
              <p:txBody>
                <a:bodyPr/>
                <a:lstStyle/>
                <a:p>
                  <a:endParaRPr lang="en-US"/>
                </a:p>
              </p:txBody>
            </p:sp>
            <p:sp>
              <p:nvSpPr>
                <p:cNvPr id="15648" name="Line 229"/>
                <p:cNvSpPr>
                  <a:spLocks noChangeShapeType="1"/>
                </p:cNvSpPr>
                <p:nvPr/>
              </p:nvSpPr>
              <p:spPr bwMode="auto">
                <a:xfrm>
                  <a:off x="1344" y="2400"/>
                  <a:ext cx="192" cy="288"/>
                </a:xfrm>
                <a:prstGeom prst="line">
                  <a:avLst/>
                </a:prstGeom>
                <a:noFill/>
                <a:ln w="9525">
                  <a:solidFill>
                    <a:schemeClr val="folHlink"/>
                  </a:solidFill>
                  <a:round/>
                  <a:headEnd/>
                  <a:tailEnd/>
                </a:ln>
              </p:spPr>
              <p:txBody>
                <a:bodyPr/>
                <a:lstStyle/>
                <a:p>
                  <a:endParaRPr lang="en-US"/>
                </a:p>
              </p:txBody>
            </p:sp>
            <p:sp>
              <p:nvSpPr>
                <p:cNvPr id="15649" name="Line 230"/>
                <p:cNvSpPr>
                  <a:spLocks noChangeShapeType="1"/>
                </p:cNvSpPr>
                <p:nvPr/>
              </p:nvSpPr>
              <p:spPr bwMode="auto">
                <a:xfrm>
                  <a:off x="864" y="1536"/>
                  <a:ext cx="432" cy="0"/>
                </a:xfrm>
                <a:prstGeom prst="line">
                  <a:avLst/>
                </a:prstGeom>
                <a:noFill/>
                <a:ln w="9525">
                  <a:solidFill>
                    <a:schemeClr val="folHlink"/>
                  </a:solidFill>
                  <a:round/>
                  <a:headEnd/>
                  <a:tailEnd/>
                </a:ln>
              </p:spPr>
              <p:txBody>
                <a:bodyPr/>
                <a:lstStyle/>
                <a:p>
                  <a:endParaRPr lang="en-US"/>
                </a:p>
              </p:txBody>
            </p:sp>
            <p:sp>
              <p:nvSpPr>
                <p:cNvPr id="15650" name="Line 231"/>
                <p:cNvSpPr>
                  <a:spLocks noChangeShapeType="1"/>
                </p:cNvSpPr>
                <p:nvPr/>
              </p:nvSpPr>
              <p:spPr bwMode="auto">
                <a:xfrm>
                  <a:off x="1344" y="1536"/>
                  <a:ext cx="96" cy="480"/>
                </a:xfrm>
                <a:prstGeom prst="line">
                  <a:avLst/>
                </a:prstGeom>
                <a:noFill/>
                <a:ln w="9525">
                  <a:solidFill>
                    <a:schemeClr val="folHlink"/>
                  </a:solidFill>
                  <a:round/>
                  <a:headEnd/>
                  <a:tailEnd/>
                </a:ln>
              </p:spPr>
              <p:txBody>
                <a:bodyPr/>
                <a:lstStyle/>
                <a:p>
                  <a:endParaRPr lang="en-US"/>
                </a:p>
              </p:txBody>
            </p:sp>
            <p:sp>
              <p:nvSpPr>
                <p:cNvPr id="15651" name="Line 232"/>
                <p:cNvSpPr>
                  <a:spLocks noChangeShapeType="1"/>
                </p:cNvSpPr>
                <p:nvPr/>
              </p:nvSpPr>
              <p:spPr bwMode="auto">
                <a:xfrm>
                  <a:off x="960" y="2112"/>
                  <a:ext cx="48" cy="528"/>
                </a:xfrm>
                <a:prstGeom prst="line">
                  <a:avLst/>
                </a:prstGeom>
                <a:noFill/>
                <a:ln w="9525">
                  <a:solidFill>
                    <a:schemeClr val="folHlink"/>
                  </a:solidFill>
                  <a:round/>
                  <a:headEnd/>
                  <a:tailEnd/>
                </a:ln>
              </p:spPr>
              <p:txBody>
                <a:bodyPr/>
                <a:lstStyle/>
                <a:p>
                  <a:endParaRPr lang="en-US"/>
                </a:p>
              </p:txBody>
            </p:sp>
            <p:sp>
              <p:nvSpPr>
                <p:cNvPr id="15652" name="Line 233"/>
                <p:cNvSpPr>
                  <a:spLocks noChangeShapeType="1"/>
                </p:cNvSpPr>
                <p:nvPr/>
              </p:nvSpPr>
              <p:spPr bwMode="auto">
                <a:xfrm flipV="1">
                  <a:off x="1008" y="2400"/>
                  <a:ext cx="336" cy="240"/>
                </a:xfrm>
                <a:prstGeom prst="line">
                  <a:avLst/>
                </a:prstGeom>
                <a:noFill/>
                <a:ln w="9525">
                  <a:solidFill>
                    <a:schemeClr val="folHlink"/>
                  </a:solidFill>
                  <a:round/>
                  <a:headEnd/>
                  <a:tailEnd/>
                </a:ln>
              </p:spPr>
              <p:txBody>
                <a:bodyPr/>
                <a:lstStyle/>
                <a:p>
                  <a:endParaRPr lang="en-US"/>
                </a:p>
              </p:txBody>
            </p:sp>
            <p:sp>
              <p:nvSpPr>
                <p:cNvPr id="15653" name="Line 234"/>
                <p:cNvSpPr>
                  <a:spLocks noChangeShapeType="1"/>
                </p:cNvSpPr>
                <p:nvPr/>
              </p:nvSpPr>
              <p:spPr bwMode="auto">
                <a:xfrm flipV="1">
                  <a:off x="960" y="2016"/>
                  <a:ext cx="480" cy="96"/>
                </a:xfrm>
                <a:prstGeom prst="line">
                  <a:avLst/>
                </a:prstGeom>
                <a:noFill/>
                <a:ln w="9525">
                  <a:solidFill>
                    <a:schemeClr val="folHlink"/>
                  </a:solidFill>
                  <a:round/>
                  <a:headEnd/>
                  <a:tailEnd/>
                </a:ln>
              </p:spPr>
              <p:txBody>
                <a:bodyPr/>
                <a:lstStyle/>
                <a:p>
                  <a:endParaRPr lang="en-US"/>
                </a:p>
              </p:txBody>
            </p:sp>
            <p:sp>
              <p:nvSpPr>
                <p:cNvPr id="15654" name="Line 235"/>
                <p:cNvSpPr>
                  <a:spLocks noChangeShapeType="1"/>
                </p:cNvSpPr>
                <p:nvPr/>
              </p:nvSpPr>
              <p:spPr bwMode="auto">
                <a:xfrm>
                  <a:off x="1008" y="2640"/>
                  <a:ext cx="288" cy="288"/>
                </a:xfrm>
                <a:prstGeom prst="line">
                  <a:avLst/>
                </a:prstGeom>
                <a:noFill/>
                <a:ln w="9525">
                  <a:solidFill>
                    <a:schemeClr val="folHlink"/>
                  </a:solidFill>
                  <a:round/>
                  <a:headEnd/>
                  <a:tailEnd/>
                </a:ln>
              </p:spPr>
              <p:txBody>
                <a:bodyPr/>
                <a:lstStyle/>
                <a:p>
                  <a:endParaRPr lang="en-US"/>
                </a:p>
              </p:txBody>
            </p:sp>
            <p:sp>
              <p:nvSpPr>
                <p:cNvPr id="15655" name="Line 236"/>
                <p:cNvSpPr>
                  <a:spLocks noChangeShapeType="1"/>
                </p:cNvSpPr>
                <p:nvPr/>
              </p:nvSpPr>
              <p:spPr bwMode="auto">
                <a:xfrm>
                  <a:off x="720" y="2880"/>
                  <a:ext cx="288" cy="288"/>
                </a:xfrm>
                <a:prstGeom prst="line">
                  <a:avLst/>
                </a:prstGeom>
                <a:noFill/>
                <a:ln w="9525">
                  <a:solidFill>
                    <a:schemeClr val="folHlink"/>
                  </a:solidFill>
                  <a:round/>
                  <a:headEnd/>
                  <a:tailEnd/>
                </a:ln>
              </p:spPr>
              <p:txBody>
                <a:bodyPr/>
                <a:lstStyle/>
                <a:p>
                  <a:endParaRPr lang="en-US"/>
                </a:p>
              </p:txBody>
            </p:sp>
            <p:sp>
              <p:nvSpPr>
                <p:cNvPr id="15656" name="Line 237"/>
                <p:cNvSpPr>
                  <a:spLocks noChangeShapeType="1"/>
                </p:cNvSpPr>
                <p:nvPr/>
              </p:nvSpPr>
              <p:spPr bwMode="auto">
                <a:xfrm flipV="1">
                  <a:off x="1008" y="2928"/>
                  <a:ext cx="288" cy="240"/>
                </a:xfrm>
                <a:prstGeom prst="line">
                  <a:avLst/>
                </a:prstGeom>
                <a:noFill/>
                <a:ln w="9525">
                  <a:solidFill>
                    <a:schemeClr val="folHlink"/>
                  </a:solidFill>
                  <a:round/>
                  <a:headEnd/>
                  <a:tailEnd/>
                </a:ln>
              </p:spPr>
              <p:txBody>
                <a:bodyPr/>
                <a:lstStyle/>
                <a:p>
                  <a:endParaRPr lang="en-US"/>
                </a:p>
              </p:txBody>
            </p:sp>
            <p:sp>
              <p:nvSpPr>
                <p:cNvPr id="15657" name="Line 238"/>
                <p:cNvSpPr>
                  <a:spLocks noChangeShapeType="1"/>
                </p:cNvSpPr>
                <p:nvPr/>
              </p:nvSpPr>
              <p:spPr bwMode="auto">
                <a:xfrm flipV="1">
                  <a:off x="1296" y="2688"/>
                  <a:ext cx="240" cy="240"/>
                </a:xfrm>
                <a:prstGeom prst="line">
                  <a:avLst/>
                </a:prstGeom>
                <a:noFill/>
                <a:ln w="9525">
                  <a:solidFill>
                    <a:schemeClr val="folHlink"/>
                  </a:solidFill>
                  <a:round/>
                  <a:headEnd/>
                  <a:tailEnd/>
                </a:ln>
              </p:spPr>
              <p:txBody>
                <a:bodyPr/>
                <a:lstStyle/>
                <a:p>
                  <a:endParaRPr lang="en-US"/>
                </a:p>
              </p:txBody>
            </p:sp>
            <p:sp>
              <p:nvSpPr>
                <p:cNvPr id="15658" name="Line 239"/>
                <p:cNvSpPr>
                  <a:spLocks noChangeShapeType="1"/>
                </p:cNvSpPr>
                <p:nvPr/>
              </p:nvSpPr>
              <p:spPr bwMode="auto">
                <a:xfrm>
                  <a:off x="1008" y="2640"/>
                  <a:ext cx="0" cy="528"/>
                </a:xfrm>
                <a:prstGeom prst="line">
                  <a:avLst/>
                </a:prstGeom>
                <a:noFill/>
                <a:ln w="9525">
                  <a:solidFill>
                    <a:schemeClr val="folHlink"/>
                  </a:solidFill>
                  <a:round/>
                  <a:headEnd/>
                  <a:tailEnd/>
                </a:ln>
              </p:spPr>
              <p:txBody>
                <a:bodyPr/>
                <a:lstStyle/>
                <a:p>
                  <a:endParaRPr lang="en-US"/>
                </a:p>
              </p:txBody>
            </p:sp>
            <p:sp>
              <p:nvSpPr>
                <p:cNvPr id="15659" name="Line 240"/>
                <p:cNvSpPr>
                  <a:spLocks noChangeShapeType="1"/>
                </p:cNvSpPr>
                <p:nvPr/>
              </p:nvSpPr>
              <p:spPr bwMode="auto">
                <a:xfrm>
                  <a:off x="1008" y="2640"/>
                  <a:ext cx="528" cy="48"/>
                </a:xfrm>
                <a:prstGeom prst="line">
                  <a:avLst/>
                </a:prstGeom>
                <a:noFill/>
                <a:ln w="9525">
                  <a:solidFill>
                    <a:schemeClr val="folHlink"/>
                  </a:solidFill>
                  <a:round/>
                  <a:headEnd/>
                  <a:tailEnd/>
                </a:ln>
              </p:spPr>
              <p:txBody>
                <a:bodyPr/>
                <a:lstStyle/>
                <a:p>
                  <a:endParaRPr lang="en-US"/>
                </a:p>
              </p:txBody>
            </p:sp>
            <p:sp>
              <p:nvSpPr>
                <p:cNvPr id="15660" name="Line 241"/>
                <p:cNvSpPr>
                  <a:spLocks noChangeShapeType="1"/>
                </p:cNvSpPr>
                <p:nvPr/>
              </p:nvSpPr>
              <p:spPr bwMode="auto">
                <a:xfrm flipV="1">
                  <a:off x="1392" y="2352"/>
                  <a:ext cx="288" cy="48"/>
                </a:xfrm>
                <a:prstGeom prst="line">
                  <a:avLst/>
                </a:prstGeom>
                <a:noFill/>
                <a:ln w="9525">
                  <a:solidFill>
                    <a:schemeClr val="folHlink"/>
                  </a:solidFill>
                  <a:round/>
                  <a:headEnd/>
                  <a:tailEnd/>
                </a:ln>
              </p:spPr>
              <p:txBody>
                <a:bodyPr/>
                <a:lstStyle/>
                <a:p>
                  <a:endParaRPr lang="en-US"/>
                </a:p>
              </p:txBody>
            </p:sp>
            <p:sp>
              <p:nvSpPr>
                <p:cNvPr id="15661" name="Line 242"/>
                <p:cNvSpPr>
                  <a:spLocks noChangeShapeType="1"/>
                </p:cNvSpPr>
                <p:nvPr/>
              </p:nvSpPr>
              <p:spPr bwMode="auto">
                <a:xfrm>
                  <a:off x="960" y="2112"/>
                  <a:ext cx="384" cy="288"/>
                </a:xfrm>
                <a:prstGeom prst="line">
                  <a:avLst/>
                </a:prstGeom>
                <a:noFill/>
                <a:ln w="9525">
                  <a:solidFill>
                    <a:schemeClr val="folHlink"/>
                  </a:solidFill>
                  <a:round/>
                  <a:headEnd/>
                  <a:tailEnd/>
                </a:ln>
              </p:spPr>
              <p:txBody>
                <a:bodyPr/>
                <a:lstStyle/>
                <a:p>
                  <a:endParaRPr lang="en-US"/>
                </a:p>
              </p:txBody>
            </p:sp>
            <p:grpSp>
              <p:nvGrpSpPr>
                <p:cNvPr id="17" name="Group 243"/>
                <p:cNvGrpSpPr>
                  <a:grpSpLocks/>
                </p:cNvGrpSpPr>
                <p:nvPr/>
              </p:nvGrpSpPr>
              <p:grpSpPr bwMode="auto">
                <a:xfrm>
                  <a:off x="336" y="1488"/>
                  <a:ext cx="1440" cy="1728"/>
                  <a:chOff x="336" y="1488"/>
                  <a:chExt cx="1440" cy="1728"/>
                </a:xfrm>
              </p:grpSpPr>
              <p:sp>
                <p:nvSpPr>
                  <p:cNvPr id="15663" name="Oval 244"/>
                  <p:cNvSpPr>
                    <a:spLocks noChangeArrowheads="1"/>
                  </p:cNvSpPr>
                  <p:nvPr/>
                </p:nvSpPr>
                <p:spPr bwMode="auto">
                  <a:xfrm>
                    <a:off x="672"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664" name="Oval 245"/>
                  <p:cNvSpPr>
                    <a:spLocks noChangeArrowheads="1"/>
                  </p:cNvSpPr>
                  <p:nvPr/>
                </p:nvSpPr>
                <p:spPr bwMode="auto">
                  <a:xfrm>
                    <a:off x="912" y="2064"/>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665" name="Oval 246"/>
                  <p:cNvSpPr>
                    <a:spLocks noChangeArrowheads="1"/>
                  </p:cNvSpPr>
                  <p:nvPr/>
                </p:nvSpPr>
                <p:spPr bwMode="auto">
                  <a:xfrm>
                    <a:off x="624" y="182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66" name="Oval 247"/>
                  <p:cNvSpPr>
                    <a:spLocks noChangeArrowheads="1"/>
                  </p:cNvSpPr>
                  <p:nvPr/>
                </p:nvSpPr>
                <p:spPr bwMode="auto">
                  <a:xfrm>
                    <a:off x="1392" y="196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67" name="Oval 248"/>
                  <p:cNvSpPr>
                    <a:spLocks noChangeArrowheads="1"/>
                  </p:cNvSpPr>
                  <p:nvPr/>
                </p:nvSpPr>
                <p:spPr bwMode="auto">
                  <a:xfrm>
                    <a:off x="1296" y="235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668" name="Oval 249"/>
                  <p:cNvSpPr>
                    <a:spLocks noChangeArrowheads="1"/>
                  </p:cNvSpPr>
                  <p:nvPr/>
                </p:nvSpPr>
                <p:spPr bwMode="auto">
                  <a:xfrm>
                    <a:off x="81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69" name="Oval 250"/>
                  <p:cNvSpPr>
                    <a:spLocks noChangeArrowheads="1"/>
                  </p:cNvSpPr>
                  <p:nvPr/>
                </p:nvSpPr>
                <p:spPr bwMode="auto">
                  <a:xfrm>
                    <a:off x="672" y="283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0" name="Oval 251"/>
                  <p:cNvSpPr>
                    <a:spLocks noChangeArrowheads="1"/>
                  </p:cNvSpPr>
                  <p:nvPr/>
                </p:nvSpPr>
                <p:spPr bwMode="auto">
                  <a:xfrm>
                    <a:off x="1488" y="264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1" name="Oval 252"/>
                  <p:cNvSpPr>
                    <a:spLocks noChangeArrowheads="1"/>
                  </p:cNvSpPr>
                  <p:nvPr/>
                </p:nvSpPr>
                <p:spPr bwMode="auto">
                  <a:xfrm>
                    <a:off x="336" y="2112"/>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2" name="Oval 253"/>
                  <p:cNvSpPr>
                    <a:spLocks noChangeArrowheads="1"/>
                  </p:cNvSpPr>
                  <p:nvPr/>
                </p:nvSpPr>
                <p:spPr bwMode="auto">
                  <a:xfrm>
                    <a:off x="960" y="312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3" name="Oval 254"/>
                  <p:cNvSpPr>
                    <a:spLocks noChangeArrowheads="1"/>
                  </p:cNvSpPr>
                  <p:nvPr/>
                </p:nvSpPr>
                <p:spPr bwMode="auto">
                  <a:xfrm>
                    <a:off x="960" y="2592"/>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674" name="Oval 255"/>
                  <p:cNvSpPr>
                    <a:spLocks noChangeArrowheads="1"/>
                  </p:cNvSpPr>
                  <p:nvPr/>
                </p:nvSpPr>
                <p:spPr bwMode="auto">
                  <a:xfrm>
                    <a:off x="1056" y="1728"/>
                    <a:ext cx="96" cy="96"/>
                  </a:xfrm>
                  <a:prstGeom prst="ellipse">
                    <a:avLst/>
                  </a:prstGeom>
                  <a:solidFill>
                    <a:srgbClr val="FF0000">
                      <a:alpha val="50195"/>
                    </a:srgbClr>
                  </a:solidFill>
                  <a:ln w="9525">
                    <a:solidFill>
                      <a:schemeClr val="folHlink"/>
                    </a:solidFill>
                    <a:round/>
                    <a:headEnd/>
                    <a:tailEnd/>
                  </a:ln>
                </p:spPr>
                <p:txBody>
                  <a:bodyPr wrap="none" anchor="ctr"/>
                  <a:lstStyle/>
                  <a:p>
                    <a:endParaRPr lang="en-US"/>
                  </a:p>
                </p:txBody>
              </p:sp>
              <p:sp>
                <p:nvSpPr>
                  <p:cNvPr id="15675" name="Oval 256"/>
                  <p:cNvSpPr>
                    <a:spLocks noChangeArrowheads="1"/>
                  </p:cNvSpPr>
                  <p:nvPr/>
                </p:nvSpPr>
                <p:spPr bwMode="auto">
                  <a:xfrm>
                    <a:off x="1248" y="2880"/>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6" name="Oval 257"/>
                  <p:cNvSpPr>
                    <a:spLocks noChangeArrowheads="1"/>
                  </p:cNvSpPr>
                  <p:nvPr/>
                </p:nvSpPr>
                <p:spPr bwMode="auto">
                  <a:xfrm>
                    <a:off x="1296" y="1488"/>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sp>
                <p:nvSpPr>
                  <p:cNvPr id="15677" name="Oval 258"/>
                  <p:cNvSpPr>
                    <a:spLocks noChangeArrowheads="1"/>
                  </p:cNvSpPr>
                  <p:nvPr/>
                </p:nvSpPr>
                <p:spPr bwMode="auto">
                  <a:xfrm>
                    <a:off x="1680" y="2304"/>
                    <a:ext cx="96" cy="96"/>
                  </a:xfrm>
                  <a:prstGeom prst="ellipse">
                    <a:avLst/>
                  </a:prstGeom>
                  <a:solidFill>
                    <a:schemeClr val="accent1">
                      <a:alpha val="50195"/>
                    </a:schemeClr>
                  </a:solidFill>
                  <a:ln w="9525">
                    <a:solidFill>
                      <a:schemeClr val="folHlink"/>
                    </a:solidFill>
                    <a:round/>
                    <a:headEnd/>
                    <a:tailEnd/>
                  </a:ln>
                </p:spPr>
                <p:txBody>
                  <a:bodyPr wrap="none" anchor="ctr"/>
                  <a:lstStyle/>
                  <a:p>
                    <a:endParaRPr lang="en-US"/>
                  </a:p>
                </p:txBody>
              </p:sp>
            </p:grpSp>
          </p:grpSp>
        </p:grpSp>
        <p:sp>
          <p:nvSpPr>
            <p:cNvPr id="15557" name="Oval 259"/>
            <p:cNvSpPr>
              <a:spLocks noChangeArrowheads="1"/>
            </p:cNvSpPr>
            <p:nvPr/>
          </p:nvSpPr>
          <p:spPr bwMode="auto">
            <a:xfrm>
              <a:off x="1954" y="1531"/>
              <a:ext cx="1818" cy="2109"/>
            </a:xfrm>
            <a:prstGeom prst="ellipse">
              <a:avLst/>
            </a:prstGeom>
            <a:gradFill rotWithShape="0">
              <a:gsLst>
                <a:gs pos="0">
                  <a:srgbClr val="47765E"/>
                </a:gs>
                <a:gs pos="100000">
                  <a:srgbClr val="99FFCC"/>
                </a:gs>
              </a:gsLst>
              <a:path path="shape">
                <a:fillToRect l="50000" t="50000" r="50000" b="50000"/>
              </a:path>
            </a:gradFill>
            <a:ln w="9525">
              <a:solidFill>
                <a:srgbClr val="777777"/>
              </a:solidFill>
              <a:round/>
              <a:headEnd/>
              <a:tailEnd/>
            </a:ln>
          </p:spPr>
          <p:txBody>
            <a:bodyPr wrap="none" anchor="ctr"/>
            <a:lstStyle/>
            <a:p>
              <a:endParaRPr lang="en-US"/>
            </a:p>
          </p:txBody>
        </p:sp>
        <p:sp>
          <p:nvSpPr>
            <p:cNvPr id="15558" name="Line 260"/>
            <p:cNvSpPr>
              <a:spLocks noChangeShapeType="1"/>
            </p:cNvSpPr>
            <p:nvPr/>
          </p:nvSpPr>
          <p:spPr bwMode="auto">
            <a:xfrm>
              <a:off x="2690" y="1903"/>
              <a:ext cx="216" cy="207"/>
            </a:xfrm>
            <a:prstGeom prst="line">
              <a:avLst/>
            </a:prstGeom>
            <a:noFill/>
            <a:ln w="9525">
              <a:solidFill>
                <a:schemeClr val="folHlink"/>
              </a:solidFill>
              <a:round/>
              <a:headEnd/>
              <a:tailEnd/>
            </a:ln>
          </p:spPr>
          <p:txBody>
            <a:bodyPr/>
            <a:lstStyle/>
            <a:p>
              <a:endParaRPr lang="en-US"/>
            </a:p>
          </p:txBody>
        </p:sp>
        <p:sp>
          <p:nvSpPr>
            <p:cNvPr id="15559" name="Line 261"/>
            <p:cNvSpPr>
              <a:spLocks noChangeShapeType="1"/>
            </p:cNvSpPr>
            <p:nvPr/>
          </p:nvSpPr>
          <p:spPr bwMode="auto">
            <a:xfrm flipV="1">
              <a:off x="2257" y="2193"/>
              <a:ext cx="260" cy="248"/>
            </a:xfrm>
            <a:prstGeom prst="line">
              <a:avLst/>
            </a:prstGeom>
            <a:noFill/>
            <a:ln w="9525">
              <a:solidFill>
                <a:schemeClr val="bg2"/>
              </a:solidFill>
              <a:round/>
              <a:headEnd/>
              <a:tailEnd/>
            </a:ln>
          </p:spPr>
          <p:txBody>
            <a:bodyPr/>
            <a:lstStyle/>
            <a:p>
              <a:endParaRPr lang="en-US"/>
            </a:p>
          </p:txBody>
        </p:sp>
        <p:sp>
          <p:nvSpPr>
            <p:cNvPr id="15560" name="Line 262"/>
            <p:cNvSpPr>
              <a:spLocks noChangeShapeType="1"/>
            </p:cNvSpPr>
            <p:nvPr/>
          </p:nvSpPr>
          <p:spPr bwMode="auto">
            <a:xfrm>
              <a:off x="2257" y="2441"/>
              <a:ext cx="303" cy="207"/>
            </a:xfrm>
            <a:prstGeom prst="line">
              <a:avLst/>
            </a:prstGeom>
            <a:noFill/>
            <a:ln w="9525">
              <a:solidFill>
                <a:schemeClr val="folHlink"/>
              </a:solidFill>
              <a:round/>
              <a:headEnd/>
              <a:tailEnd/>
            </a:ln>
          </p:spPr>
          <p:txBody>
            <a:bodyPr/>
            <a:lstStyle/>
            <a:p>
              <a:endParaRPr lang="en-US"/>
            </a:p>
          </p:txBody>
        </p:sp>
        <p:sp>
          <p:nvSpPr>
            <p:cNvPr id="15561" name="Line 263"/>
            <p:cNvSpPr>
              <a:spLocks noChangeShapeType="1"/>
            </p:cNvSpPr>
            <p:nvPr/>
          </p:nvSpPr>
          <p:spPr bwMode="auto">
            <a:xfrm flipV="1">
              <a:off x="2560" y="2400"/>
              <a:ext cx="216" cy="248"/>
            </a:xfrm>
            <a:prstGeom prst="line">
              <a:avLst/>
            </a:prstGeom>
            <a:noFill/>
            <a:ln w="9525">
              <a:solidFill>
                <a:schemeClr val="folHlink"/>
              </a:solidFill>
              <a:round/>
              <a:headEnd/>
              <a:tailEnd/>
            </a:ln>
          </p:spPr>
          <p:txBody>
            <a:bodyPr/>
            <a:lstStyle/>
            <a:p>
              <a:endParaRPr lang="en-US"/>
            </a:p>
          </p:txBody>
        </p:sp>
        <p:sp>
          <p:nvSpPr>
            <p:cNvPr id="15562" name="Line 264"/>
            <p:cNvSpPr>
              <a:spLocks noChangeShapeType="1"/>
            </p:cNvSpPr>
            <p:nvPr/>
          </p:nvSpPr>
          <p:spPr bwMode="auto">
            <a:xfrm flipH="1" flipV="1">
              <a:off x="2517" y="2193"/>
              <a:ext cx="259" cy="207"/>
            </a:xfrm>
            <a:prstGeom prst="line">
              <a:avLst/>
            </a:prstGeom>
            <a:noFill/>
            <a:ln w="9525">
              <a:solidFill>
                <a:schemeClr val="folHlink"/>
              </a:solidFill>
              <a:round/>
              <a:headEnd/>
              <a:tailEnd/>
            </a:ln>
          </p:spPr>
          <p:txBody>
            <a:bodyPr/>
            <a:lstStyle/>
            <a:p>
              <a:endParaRPr lang="en-US"/>
            </a:p>
          </p:txBody>
        </p:sp>
        <p:sp>
          <p:nvSpPr>
            <p:cNvPr id="15563" name="Line 265"/>
            <p:cNvSpPr>
              <a:spLocks noChangeShapeType="1"/>
            </p:cNvSpPr>
            <p:nvPr/>
          </p:nvSpPr>
          <p:spPr bwMode="auto">
            <a:xfrm flipV="1">
              <a:off x="2560" y="2648"/>
              <a:ext cx="0" cy="413"/>
            </a:xfrm>
            <a:prstGeom prst="line">
              <a:avLst/>
            </a:prstGeom>
            <a:noFill/>
            <a:ln w="9525">
              <a:solidFill>
                <a:schemeClr val="folHlink"/>
              </a:solidFill>
              <a:round/>
              <a:headEnd/>
              <a:tailEnd/>
            </a:ln>
          </p:spPr>
          <p:txBody>
            <a:bodyPr/>
            <a:lstStyle/>
            <a:p>
              <a:endParaRPr lang="en-US"/>
            </a:p>
          </p:txBody>
        </p:sp>
        <p:sp>
          <p:nvSpPr>
            <p:cNvPr id="15564" name="Line 266"/>
            <p:cNvSpPr>
              <a:spLocks noChangeShapeType="1"/>
            </p:cNvSpPr>
            <p:nvPr/>
          </p:nvSpPr>
          <p:spPr bwMode="auto">
            <a:xfrm flipV="1">
              <a:off x="2560" y="2855"/>
              <a:ext cx="260" cy="206"/>
            </a:xfrm>
            <a:prstGeom prst="line">
              <a:avLst/>
            </a:prstGeom>
            <a:noFill/>
            <a:ln w="9525">
              <a:solidFill>
                <a:schemeClr val="folHlink"/>
              </a:solidFill>
              <a:round/>
              <a:headEnd/>
              <a:tailEnd/>
            </a:ln>
          </p:spPr>
          <p:txBody>
            <a:bodyPr/>
            <a:lstStyle/>
            <a:p>
              <a:endParaRPr lang="en-US"/>
            </a:p>
          </p:txBody>
        </p:sp>
        <p:sp>
          <p:nvSpPr>
            <p:cNvPr id="15565" name="Line 267"/>
            <p:cNvSpPr>
              <a:spLocks noChangeShapeType="1"/>
            </p:cNvSpPr>
            <p:nvPr/>
          </p:nvSpPr>
          <p:spPr bwMode="auto">
            <a:xfrm flipH="1" flipV="1">
              <a:off x="2560" y="2648"/>
              <a:ext cx="260" cy="207"/>
            </a:xfrm>
            <a:prstGeom prst="line">
              <a:avLst/>
            </a:prstGeom>
            <a:noFill/>
            <a:ln w="9525">
              <a:solidFill>
                <a:schemeClr val="folHlink"/>
              </a:solidFill>
              <a:round/>
              <a:headEnd/>
              <a:tailEnd/>
            </a:ln>
          </p:spPr>
          <p:txBody>
            <a:bodyPr/>
            <a:lstStyle/>
            <a:p>
              <a:endParaRPr lang="en-US"/>
            </a:p>
          </p:txBody>
        </p:sp>
        <p:sp>
          <p:nvSpPr>
            <p:cNvPr id="15566" name="Line 268"/>
            <p:cNvSpPr>
              <a:spLocks noChangeShapeType="1"/>
            </p:cNvSpPr>
            <p:nvPr/>
          </p:nvSpPr>
          <p:spPr bwMode="auto">
            <a:xfrm>
              <a:off x="2257" y="2441"/>
              <a:ext cx="303" cy="620"/>
            </a:xfrm>
            <a:prstGeom prst="line">
              <a:avLst/>
            </a:prstGeom>
            <a:noFill/>
            <a:ln w="9525">
              <a:solidFill>
                <a:schemeClr val="bg2"/>
              </a:solidFill>
              <a:round/>
              <a:headEnd/>
              <a:tailEnd/>
            </a:ln>
          </p:spPr>
          <p:txBody>
            <a:bodyPr/>
            <a:lstStyle/>
            <a:p>
              <a:endParaRPr lang="en-US"/>
            </a:p>
          </p:txBody>
        </p:sp>
        <p:sp>
          <p:nvSpPr>
            <p:cNvPr id="15567" name="Line 269"/>
            <p:cNvSpPr>
              <a:spLocks noChangeShapeType="1"/>
            </p:cNvSpPr>
            <p:nvPr/>
          </p:nvSpPr>
          <p:spPr bwMode="auto">
            <a:xfrm flipV="1">
              <a:off x="2517" y="1945"/>
              <a:ext cx="173" cy="248"/>
            </a:xfrm>
            <a:prstGeom prst="line">
              <a:avLst/>
            </a:prstGeom>
            <a:noFill/>
            <a:ln w="9525">
              <a:solidFill>
                <a:schemeClr val="folHlink"/>
              </a:solidFill>
              <a:round/>
              <a:headEnd/>
              <a:tailEnd/>
            </a:ln>
          </p:spPr>
          <p:txBody>
            <a:bodyPr/>
            <a:lstStyle/>
            <a:p>
              <a:endParaRPr lang="en-US"/>
            </a:p>
          </p:txBody>
        </p:sp>
        <p:sp>
          <p:nvSpPr>
            <p:cNvPr id="15568" name="Line 270"/>
            <p:cNvSpPr>
              <a:spLocks noChangeShapeType="1"/>
            </p:cNvSpPr>
            <p:nvPr/>
          </p:nvSpPr>
          <p:spPr bwMode="auto">
            <a:xfrm flipV="1">
              <a:off x="2776" y="2110"/>
              <a:ext cx="130" cy="290"/>
            </a:xfrm>
            <a:prstGeom prst="line">
              <a:avLst/>
            </a:prstGeom>
            <a:noFill/>
            <a:ln w="9525">
              <a:solidFill>
                <a:schemeClr val="folHlink"/>
              </a:solidFill>
              <a:round/>
              <a:headEnd/>
              <a:tailEnd/>
            </a:ln>
          </p:spPr>
          <p:txBody>
            <a:bodyPr/>
            <a:lstStyle/>
            <a:p>
              <a:endParaRPr lang="en-US"/>
            </a:p>
          </p:txBody>
        </p:sp>
        <p:sp>
          <p:nvSpPr>
            <p:cNvPr id="15569" name="Line 271"/>
            <p:cNvSpPr>
              <a:spLocks noChangeShapeType="1"/>
            </p:cNvSpPr>
            <p:nvPr/>
          </p:nvSpPr>
          <p:spPr bwMode="auto">
            <a:xfrm flipV="1">
              <a:off x="2257" y="2400"/>
              <a:ext cx="519" cy="41"/>
            </a:xfrm>
            <a:prstGeom prst="line">
              <a:avLst/>
            </a:prstGeom>
            <a:noFill/>
            <a:ln w="9525">
              <a:solidFill>
                <a:schemeClr val="folHlink"/>
              </a:solidFill>
              <a:round/>
              <a:headEnd/>
              <a:tailEnd/>
            </a:ln>
          </p:spPr>
          <p:txBody>
            <a:bodyPr/>
            <a:lstStyle/>
            <a:p>
              <a:endParaRPr lang="en-US"/>
            </a:p>
          </p:txBody>
        </p:sp>
        <p:sp>
          <p:nvSpPr>
            <p:cNvPr id="15570" name="Line 272"/>
            <p:cNvSpPr>
              <a:spLocks noChangeShapeType="1"/>
            </p:cNvSpPr>
            <p:nvPr/>
          </p:nvSpPr>
          <p:spPr bwMode="auto">
            <a:xfrm>
              <a:off x="2690" y="1903"/>
              <a:ext cx="86" cy="497"/>
            </a:xfrm>
            <a:prstGeom prst="line">
              <a:avLst/>
            </a:prstGeom>
            <a:noFill/>
            <a:ln w="9525">
              <a:solidFill>
                <a:schemeClr val="folHlink"/>
              </a:solidFill>
              <a:round/>
              <a:headEnd/>
              <a:tailEnd/>
            </a:ln>
          </p:spPr>
          <p:txBody>
            <a:bodyPr/>
            <a:lstStyle/>
            <a:p>
              <a:endParaRPr lang="en-US"/>
            </a:p>
          </p:txBody>
        </p:sp>
        <p:sp>
          <p:nvSpPr>
            <p:cNvPr id="15571" name="Line 273"/>
            <p:cNvSpPr>
              <a:spLocks noChangeShapeType="1"/>
            </p:cNvSpPr>
            <p:nvPr/>
          </p:nvSpPr>
          <p:spPr bwMode="auto">
            <a:xfrm flipV="1">
              <a:off x="2906" y="1903"/>
              <a:ext cx="217" cy="207"/>
            </a:xfrm>
            <a:prstGeom prst="line">
              <a:avLst/>
            </a:prstGeom>
            <a:noFill/>
            <a:ln w="9525">
              <a:solidFill>
                <a:schemeClr val="folHlink"/>
              </a:solidFill>
              <a:round/>
              <a:headEnd/>
              <a:tailEnd/>
            </a:ln>
          </p:spPr>
          <p:txBody>
            <a:bodyPr/>
            <a:lstStyle/>
            <a:p>
              <a:endParaRPr lang="en-US"/>
            </a:p>
          </p:txBody>
        </p:sp>
        <p:sp>
          <p:nvSpPr>
            <p:cNvPr id="15572" name="Line 274"/>
            <p:cNvSpPr>
              <a:spLocks noChangeShapeType="1"/>
            </p:cNvSpPr>
            <p:nvPr/>
          </p:nvSpPr>
          <p:spPr bwMode="auto">
            <a:xfrm>
              <a:off x="2906" y="2110"/>
              <a:ext cx="303" cy="207"/>
            </a:xfrm>
            <a:prstGeom prst="line">
              <a:avLst/>
            </a:prstGeom>
            <a:noFill/>
            <a:ln w="9525">
              <a:solidFill>
                <a:schemeClr val="folHlink"/>
              </a:solidFill>
              <a:round/>
              <a:headEnd/>
              <a:tailEnd/>
            </a:ln>
          </p:spPr>
          <p:txBody>
            <a:bodyPr/>
            <a:lstStyle/>
            <a:p>
              <a:endParaRPr lang="en-US"/>
            </a:p>
          </p:txBody>
        </p:sp>
        <p:sp>
          <p:nvSpPr>
            <p:cNvPr id="15573" name="Line 275"/>
            <p:cNvSpPr>
              <a:spLocks noChangeShapeType="1"/>
            </p:cNvSpPr>
            <p:nvPr/>
          </p:nvSpPr>
          <p:spPr bwMode="auto">
            <a:xfrm>
              <a:off x="3209" y="2317"/>
              <a:ext cx="260" cy="290"/>
            </a:xfrm>
            <a:prstGeom prst="line">
              <a:avLst/>
            </a:prstGeom>
            <a:noFill/>
            <a:ln w="19050">
              <a:solidFill>
                <a:schemeClr val="tx1"/>
              </a:solidFill>
              <a:round/>
              <a:headEnd/>
              <a:tailEnd/>
            </a:ln>
          </p:spPr>
          <p:txBody>
            <a:bodyPr/>
            <a:lstStyle/>
            <a:p>
              <a:endParaRPr lang="en-US"/>
            </a:p>
          </p:txBody>
        </p:sp>
        <p:sp>
          <p:nvSpPr>
            <p:cNvPr id="15574" name="Line 276"/>
            <p:cNvSpPr>
              <a:spLocks noChangeShapeType="1"/>
            </p:cNvSpPr>
            <p:nvPr/>
          </p:nvSpPr>
          <p:spPr bwMode="auto">
            <a:xfrm flipH="1">
              <a:off x="3123" y="2317"/>
              <a:ext cx="86" cy="331"/>
            </a:xfrm>
            <a:prstGeom prst="line">
              <a:avLst/>
            </a:prstGeom>
            <a:noFill/>
            <a:ln w="19050">
              <a:solidFill>
                <a:schemeClr val="tx1"/>
              </a:solidFill>
              <a:round/>
              <a:headEnd/>
              <a:tailEnd/>
            </a:ln>
          </p:spPr>
          <p:txBody>
            <a:bodyPr/>
            <a:lstStyle/>
            <a:p>
              <a:endParaRPr lang="en-US"/>
            </a:p>
          </p:txBody>
        </p:sp>
        <p:sp>
          <p:nvSpPr>
            <p:cNvPr id="15575" name="Line 277"/>
            <p:cNvSpPr>
              <a:spLocks noChangeShapeType="1"/>
            </p:cNvSpPr>
            <p:nvPr/>
          </p:nvSpPr>
          <p:spPr bwMode="auto">
            <a:xfrm flipH="1">
              <a:off x="3296" y="2607"/>
              <a:ext cx="173" cy="289"/>
            </a:xfrm>
            <a:prstGeom prst="line">
              <a:avLst/>
            </a:prstGeom>
            <a:noFill/>
            <a:ln w="19050">
              <a:solidFill>
                <a:schemeClr val="tx1"/>
              </a:solidFill>
              <a:round/>
              <a:headEnd/>
              <a:tailEnd/>
            </a:ln>
          </p:spPr>
          <p:txBody>
            <a:bodyPr/>
            <a:lstStyle/>
            <a:p>
              <a:endParaRPr lang="en-US"/>
            </a:p>
          </p:txBody>
        </p:sp>
        <p:sp>
          <p:nvSpPr>
            <p:cNvPr id="15576" name="Line 278"/>
            <p:cNvSpPr>
              <a:spLocks noChangeShapeType="1"/>
            </p:cNvSpPr>
            <p:nvPr/>
          </p:nvSpPr>
          <p:spPr bwMode="auto">
            <a:xfrm>
              <a:off x="3123" y="2648"/>
              <a:ext cx="173" cy="248"/>
            </a:xfrm>
            <a:prstGeom prst="line">
              <a:avLst/>
            </a:prstGeom>
            <a:noFill/>
            <a:ln w="19050">
              <a:solidFill>
                <a:schemeClr val="tx1"/>
              </a:solidFill>
              <a:round/>
              <a:headEnd/>
              <a:tailEnd/>
            </a:ln>
          </p:spPr>
          <p:txBody>
            <a:bodyPr/>
            <a:lstStyle/>
            <a:p>
              <a:endParaRPr lang="en-US"/>
            </a:p>
          </p:txBody>
        </p:sp>
        <p:sp>
          <p:nvSpPr>
            <p:cNvPr id="15577" name="Line 279"/>
            <p:cNvSpPr>
              <a:spLocks noChangeShapeType="1"/>
            </p:cNvSpPr>
            <p:nvPr/>
          </p:nvSpPr>
          <p:spPr bwMode="auto">
            <a:xfrm>
              <a:off x="2690" y="1903"/>
              <a:ext cx="389" cy="0"/>
            </a:xfrm>
            <a:prstGeom prst="line">
              <a:avLst/>
            </a:prstGeom>
            <a:noFill/>
            <a:ln w="9525">
              <a:solidFill>
                <a:schemeClr val="folHlink"/>
              </a:solidFill>
              <a:round/>
              <a:headEnd/>
              <a:tailEnd/>
            </a:ln>
          </p:spPr>
          <p:txBody>
            <a:bodyPr/>
            <a:lstStyle/>
            <a:p>
              <a:endParaRPr lang="en-US"/>
            </a:p>
          </p:txBody>
        </p:sp>
        <p:sp>
          <p:nvSpPr>
            <p:cNvPr id="15578" name="Line 280"/>
            <p:cNvSpPr>
              <a:spLocks noChangeShapeType="1"/>
            </p:cNvSpPr>
            <p:nvPr/>
          </p:nvSpPr>
          <p:spPr bwMode="auto">
            <a:xfrm>
              <a:off x="3123" y="1903"/>
              <a:ext cx="86" cy="414"/>
            </a:xfrm>
            <a:prstGeom prst="line">
              <a:avLst/>
            </a:prstGeom>
            <a:noFill/>
            <a:ln w="9525">
              <a:solidFill>
                <a:schemeClr val="folHlink"/>
              </a:solidFill>
              <a:round/>
              <a:headEnd/>
              <a:tailEnd/>
            </a:ln>
          </p:spPr>
          <p:txBody>
            <a:bodyPr/>
            <a:lstStyle/>
            <a:p>
              <a:endParaRPr lang="en-US"/>
            </a:p>
          </p:txBody>
        </p:sp>
        <p:sp>
          <p:nvSpPr>
            <p:cNvPr id="15579" name="Line 281"/>
            <p:cNvSpPr>
              <a:spLocks noChangeShapeType="1"/>
            </p:cNvSpPr>
            <p:nvPr/>
          </p:nvSpPr>
          <p:spPr bwMode="auto">
            <a:xfrm>
              <a:off x="2776" y="2400"/>
              <a:ext cx="44" cy="455"/>
            </a:xfrm>
            <a:prstGeom prst="line">
              <a:avLst/>
            </a:prstGeom>
            <a:noFill/>
            <a:ln w="9525">
              <a:solidFill>
                <a:schemeClr val="folHlink"/>
              </a:solidFill>
              <a:round/>
              <a:headEnd/>
              <a:tailEnd/>
            </a:ln>
          </p:spPr>
          <p:txBody>
            <a:bodyPr/>
            <a:lstStyle/>
            <a:p>
              <a:endParaRPr lang="en-US"/>
            </a:p>
          </p:txBody>
        </p:sp>
        <p:sp>
          <p:nvSpPr>
            <p:cNvPr id="15580" name="Line 282"/>
            <p:cNvSpPr>
              <a:spLocks noChangeShapeType="1"/>
            </p:cNvSpPr>
            <p:nvPr/>
          </p:nvSpPr>
          <p:spPr bwMode="auto">
            <a:xfrm flipV="1">
              <a:off x="2820" y="2648"/>
              <a:ext cx="303" cy="207"/>
            </a:xfrm>
            <a:prstGeom prst="line">
              <a:avLst/>
            </a:prstGeom>
            <a:noFill/>
            <a:ln w="9525">
              <a:solidFill>
                <a:schemeClr val="folHlink"/>
              </a:solidFill>
              <a:round/>
              <a:headEnd/>
              <a:tailEnd/>
            </a:ln>
          </p:spPr>
          <p:txBody>
            <a:bodyPr/>
            <a:lstStyle/>
            <a:p>
              <a:endParaRPr lang="en-US"/>
            </a:p>
          </p:txBody>
        </p:sp>
        <p:sp>
          <p:nvSpPr>
            <p:cNvPr id="15581" name="Line 283"/>
            <p:cNvSpPr>
              <a:spLocks noChangeShapeType="1"/>
            </p:cNvSpPr>
            <p:nvPr/>
          </p:nvSpPr>
          <p:spPr bwMode="auto">
            <a:xfrm flipV="1">
              <a:off x="2776" y="2317"/>
              <a:ext cx="433" cy="83"/>
            </a:xfrm>
            <a:prstGeom prst="line">
              <a:avLst/>
            </a:prstGeom>
            <a:noFill/>
            <a:ln w="9525">
              <a:solidFill>
                <a:schemeClr val="folHlink"/>
              </a:solidFill>
              <a:round/>
              <a:headEnd/>
              <a:tailEnd/>
            </a:ln>
          </p:spPr>
          <p:txBody>
            <a:bodyPr/>
            <a:lstStyle/>
            <a:p>
              <a:endParaRPr lang="en-US"/>
            </a:p>
          </p:txBody>
        </p:sp>
        <p:sp>
          <p:nvSpPr>
            <p:cNvPr id="15582" name="Line 284"/>
            <p:cNvSpPr>
              <a:spLocks noChangeShapeType="1"/>
            </p:cNvSpPr>
            <p:nvPr/>
          </p:nvSpPr>
          <p:spPr bwMode="auto">
            <a:xfrm>
              <a:off x="2820" y="2855"/>
              <a:ext cx="259" cy="248"/>
            </a:xfrm>
            <a:prstGeom prst="line">
              <a:avLst/>
            </a:prstGeom>
            <a:noFill/>
            <a:ln w="9525">
              <a:solidFill>
                <a:schemeClr val="folHlink"/>
              </a:solidFill>
              <a:round/>
              <a:headEnd/>
              <a:tailEnd/>
            </a:ln>
          </p:spPr>
          <p:txBody>
            <a:bodyPr/>
            <a:lstStyle/>
            <a:p>
              <a:endParaRPr lang="en-US"/>
            </a:p>
          </p:txBody>
        </p:sp>
        <p:sp>
          <p:nvSpPr>
            <p:cNvPr id="15583" name="Line 285"/>
            <p:cNvSpPr>
              <a:spLocks noChangeShapeType="1"/>
            </p:cNvSpPr>
            <p:nvPr/>
          </p:nvSpPr>
          <p:spPr bwMode="auto">
            <a:xfrm>
              <a:off x="2560" y="3061"/>
              <a:ext cx="260" cy="249"/>
            </a:xfrm>
            <a:prstGeom prst="line">
              <a:avLst/>
            </a:prstGeom>
            <a:noFill/>
            <a:ln w="9525">
              <a:solidFill>
                <a:schemeClr val="tx1"/>
              </a:solidFill>
              <a:prstDash val="sysDot"/>
              <a:round/>
              <a:headEnd/>
              <a:tailEnd/>
            </a:ln>
          </p:spPr>
          <p:txBody>
            <a:bodyPr/>
            <a:lstStyle/>
            <a:p>
              <a:endParaRPr lang="en-US"/>
            </a:p>
          </p:txBody>
        </p:sp>
        <p:sp>
          <p:nvSpPr>
            <p:cNvPr id="15584" name="Line 286"/>
            <p:cNvSpPr>
              <a:spLocks noChangeShapeType="1"/>
            </p:cNvSpPr>
            <p:nvPr/>
          </p:nvSpPr>
          <p:spPr bwMode="auto">
            <a:xfrm flipV="1">
              <a:off x="2820" y="3103"/>
              <a:ext cx="259" cy="207"/>
            </a:xfrm>
            <a:prstGeom prst="line">
              <a:avLst/>
            </a:prstGeom>
            <a:noFill/>
            <a:ln w="9525">
              <a:solidFill>
                <a:schemeClr val="folHlink"/>
              </a:solidFill>
              <a:round/>
              <a:headEnd/>
              <a:tailEnd/>
            </a:ln>
          </p:spPr>
          <p:txBody>
            <a:bodyPr/>
            <a:lstStyle/>
            <a:p>
              <a:endParaRPr lang="en-US"/>
            </a:p>
          </p:txBody>
        </p:sp>
        <p:sp>
          <p:nvSpPr>
            <p:cNvPr id="15585" name="Line 287"/>
            <p:cNvSpPr>
              <a:spLocks noChangeShapeType="1"/>
            </p:cNvSpPr>
            <p:nvPr/>
          </p:nvSpPr>
          <p:spPr bwMode="auto">
            <a:xfrm flipV="1">
              <a:off x="3079" y="2896"/>
              <a:ext cx="217" cy="207"/>
            </a:xfrm>
            <a:prstGeom prst="line">
              <a:avLst/>
            </a:prstGeom>
            <a:noFill/>
            <a:ln w="9525">
              <a:solidFill>
                <a:schemeClr val="folHlink"/>
              </a:solidFill>
              <a:round/>
              <a:headEnd/>
              <a:tailEnd/>
            </a:ln>
          </p:spPr>
          <p:txBody>
            <a:bodyPr/>
            <a:lstStyle/>
            <a:p>
              <a:endParaRPr lang="en-US"/>
            </a:p>
          </p:txBody>
        </p:sp>
        <p:sp>
          <p:nvSpPr>
            <p:cNvPr id="15586" name="Line 288"/>
            <p:cNvSpPr>
              <a:spLocks noChangeShapeType="1"/>
            </p:cNvSpPr>
            <p:nvPr/>
          </p:nvSpPr>
          <p:spPr bwMode="auto">
            <a:xfrm>
              <a:off x="2820" y="2855"/>
              <a:ext cx="0" cy="455"/>
            </a:xfrm>
            <a:prstGeom prst="line">
              <a:avLst/>
            </a:prstGeom>
            <a:noFill/>
            <a:ln w="9525">
              <a:solidFill>
                <a:schemeClr val="folHlink"/>
              </a:solidFill>
              <a:round/>
              <a:headEnd/>
              <a:tailEnd/>
            </a:ln>
          </p:spPr>
          <p:txBody>
            <a:bodyPr/>
            <a:lstStyle/>
            <a:p>
              <a:endParaRPr lang="en-US"/>
            </a:p>
          </p:txBody>
        </p:sp>
        <p:sp>
          <p:nvSpPr>
            <p:cNvPr id="15587" name="Line 289"/>
            <p:cNvSpPr>
              <a:spLocks noChangeShapeType="1"/>
            </p:cNvSpPr>
            <p:nvPr/>
          </p:nvSpPr>
          <p:spPr bwMode="auto">
            <a:xfrm>
              <a:off x="2820" y="2855"/>
              <a:ext cx="476" cy="41"/>
            </a:xfrm>
            <a:prstGeom prst="line">
              <a:avLst/>
            </a:prstGeom>
            <a:noFill/>
            <a:ln w="9525">
              <a:solidFill>
                <a:schemeClr val="folHlink"/>
              </a:solidFill>
              <a:round/>
              <a:headEnd/>
              <a:tailEnd/>
            </a:ln>
          </p:spPr>
          <p:txBody>
            <a:bodyPr/>
            <a:lstStyle/>
            <a:p>
              <a:endParaRPr lang="en-US"/>
            </a:p>
          </p:txBody>
        </p:sp>
        <p:sp>
          <p:nvSpPr>
            <p:cNvPr id="15588" name="Line 290"/>
            <p:cNvSpPr>
              <a:spLocks noChangeShapeType="1"/>
            </p:cNvSpPr>
            <p:nvPr/>
          </p:nvSpPr>
          <p:spPr bwMode="auto">
            <a:xfrm flipV="1">
              <a:off x="3166" y="2607"/>
              <a:ext cx="259" cy="41"/>
            </a:xfrm>
            <a:prstGeom prst="line">
              <a:avLst/>
            </a:prstGeom>
            <a:noFill/>
            <a:ln w="9525">
              <a:solidFill>
                <a:schemeClr val="folHlink"/>
              </a:solidFill>
              <a:round/>
              <a:headEnd/>
              <a:tailEnd/>
            </a:ln>
          </p:spPr>
          <p:txBody>
            <a:bodyPr/>
            <a:lstStyle/>
            <a:p>
              <a:endParaRPr lang="en-US"/>
            </a:p>
          </p:txBody>
        </p:sp>
        <p:sp>
          <p:nvSpPr>
            <p:cNvPr id="15589" name="Line 291"/>
            <p:cNvSpPr>
              <a:spLocks noChangeShapeType="1"/>
            </p:cNvSpPr>
            <p:nvPr/>
          </p:nvSpPr>
          <p:spPr bwMode="auto">
            <a:xfrm>
              <a:off x="2776" y="2400"/>
              <a:ext cx="347" cy="248"/>
            </a:xfrm>
            <a:prstGeom prst="line">
              <a:avLst/>
            </a:prstGeom>
            <a:noFill/>
            <a:ln w="9525">
              <a:solidFill>
                <a:schemeClr val="folHlink"/>
              </a:solidFill>
              <a:round/>
              <a:headEnd/>
              <a:tailEnd/>
            </a:ln>
          </p:spPr>
          <p:txBody>
            <a:bodyPr/>
            <a:lstStyle/>
            <a:p>
              <a:endParaRPr lang="en-US"/>
            </a:p>
          </p:txBody>
        </p:sp>
        <p:sp>
          <p:nvSpPr>
            <p:cNvPr id="15590" name="Oval 292"/>
            <p:cNvSpPr>
              <a:spLocks noChangeArrowheads="1"/>
            </p:cNvSpPr>
            <p:nvPr/>
          </p:nvSpPr>
          <p:spPr bwMode="auto">
            <a:xfrm>
              <a:off x="2517" y="2607"/>
              <a:ext cx="86" cy="82"/>
            </a:xfrm>
            <a:prstGeom prst="ellipse">
              <a:avLst/>
            </a:prstGeom>
            <a:solidFill>
              <a:srgbClr val="FF0000"/>
            </a:solidFill>
            <a:ln w="9525">
              <a:solidFill>
                <a:schemeClr val="folHlink"/>
              </a:solidFill>
              <a:round/>
              <a:headEnd/>
              <a:tailEnd/>
            </a:ln>
          </p:spPr>
          <p:txBody>
            <a:bodyPr wrap="none" anchor="ctr"/>
            <a:lstStyle/>
            <a:p>
              <a:endParaRPr lang="en-US"/>
            </a:p>
          </p:txBody>
        </p:sp>
        <p:sp>
          <p:nvSpPr>
            <p:cNvPr id="15591" name="Oval 293"/>
            <p:cNvSpPr>
              <a:spLocks noChangeArrowheads="1"/>
            </p:cNvSpPr>
            <p:nvPr/>
          </p:nvSpPr>
          <p:spPr bwMode="auto">
            <a:xfrm>
              <a:off x="2733" y="2358"/>
              <a:ext cx="87" cy="83"/>
            </a:xfrm>
            <a:prstGeom prst="ellipse">
              <a:avLst/>
            </a:prstGeom>
            <a:solidFill>
              <a:srgbClr val="FF0000"/>
            </a:solidFill>
            <a:ln w="9525">
              <a:solidFill>
                <a:schemeClr val="folHlink"/>
              </a:solidFill>
              <a:round/>
              <a:headEnd/>
              <a:tailEnd/>
            </a:ln>
          </p:spPr>
          <p:txBody>
            <a:bodyPr wrap="none" anchor="ctr"/>
            <a:lstStyle/>
            <a:p>
              <a:endParaRPr lang="en-US"/>
            </a:p>
          </p:txBody>
        </p:sp>
        <p:sp>
          <p:nvSpPr>
            <p:cNvPr id="15592" name="Oval 294"/>
            <p:cNvSpPr>
              <a:spLocks noChangeArrowheads="1"/>
            </p:cNvSpPr>
            <p:nvPr/>
          </p:nvSpPr>
          <p:spPr bwMode="auto">
            <a:xfrm>
              <a:off x="2474" y="2152"/>
              <a:ext cx="86" cy="82"/>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593" name="Oval 295"/>
            <p:cNvSpPr>
              <a:spLocks noChangeArrowheads="1"/>
            </p:cNvSpPr>
            <p:nvPr/>
          </p:nvSpPr>
          <p:spPr bwMode="auto">
            <a:xfrm>
              <a:off x="3166" y="2276"/>
              <a:ext cx="86" cy="82"/>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594" name="Oval 296"/>
            <p:cNvSpPr>
              <a:spLocks noChangeArrowheads="1"/>
            </p:cNvSpPr>
            <p:nvPr/>
          </p:nvSpPr>
          <p:spPr bwMode="auto">
            <a:xfrm>
              <a:off x="3079" y="2607"/>
              <a:ext cx="87" cy="82"/>
            </a:xfrm>
            <a:prstGeom prst="ellipse">
              <a:avLst/>
            </a:prstGeom>
            <a:solidFill>
              <a:srgbClr val="FF0000"/>
            </a:solidFill>
            <a:ln w="9525">
              <a:solidFill>
                <a:schemeClr val="folHlink"/>
              </a:solidFill>
              <a:round/>
              <a:headEnd/>
              <a:tailEnd/>
            </a:ln>
          </p:spPr>
          <p:txBody>
            <a:bodyPr wrap="none" anchor="ctr"/>
            <a:lstStyle/>
            <a:p>
              <a:endParaRPr lang="en-US"/>
            </a:p>
          </p:txBody>
        </p:sp>
        <p:sp>
          <p:nvSpPr>
            <p:cNvPr id="15595" name="Oval 297"/>
            <p:cNvSpPr>
              <a:spLocks noChangeArrowheads="1"/>
            </p:cNvSpPr>
            <p:nvPr/>
          </p:nvSpPr>
          <p:spPr bwMode="auto">
            <a:xfrm>
              <a:off x="2647" y="1862"/>
              <a:ext cx="86" cy="83"/>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15596" name="Oval 298"/>
            <p:cNvSpPr>
              <a:spLocks noChangeArrowheads="1"/>
            </p:cNvSpPr>
            <p:nvPr/>
          </p:nvSpPr>
          <p:spPr bwMode="auto">
            <a:xfrm>
              <a:off x="2517" y="3020"/>
              <a:ext cx="86" cy="83"/>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597" name="Oval 299"/>
            <p:cNvSpPr>
              <a:spLocks noChangeArrowheads="1"/>
            </p:cNvSpPr>
            <p:nvPr/>
          </p:nvSpPr>
          <p:spPr bwMode="auto">
            <a:xfrm>
              <a:off x="3252" y="2855"/>
              <a:ext cx="87" cy="82"/>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598" name="Oval 300"/>
            <p:cNvSpPr>
              <a:spLocks noChangeArrowheads="1"/>
            </p:cNvSpPr>
            <p:nvPr/>
          </p:nvSpPr>
          <p:spPr bwMode="auto">
            <a:xfrm>
              <a:off x="2214" y="2400"/>
              <a:ext cx="87" cy="82"/>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599" name="Oval 301"/>
            <p:cNvSpPr>
              <a:spLocks noChangeArrowheads="1"/>
            </p:cNvSpPr>
            <p:nvPr/>
          </p:nvSpPr>
          <p:spPr bwMode="auto">
            <a:xfrm>
              <a:off x="2776" y="3268"/>
              <a:ext cx="87" cy="83"/>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600" name="Oval 302"/>
            <p:cNvSpPr>
              <a:spLocks noChangeArrowheads="1"/>
            </p:cNvSpPr>
            <p:nvPr/>
          </p:nvSpPr>
          <p:spPr bwMode="auto">
            <a:xfrm>
              <a:off x="2776" y="2813"/>
              <a:ext cx="87" cy="83"/>
            </a:xfrm>
            <a:prstGeom prst="ellipse">
              <a:avLst/>
            </a:prstGeom>
            <a:solidFill>
              <a:srgbClr val="FF0000"/>
            </a:solidFill>
            <a:ln w="9525">
              <a:solidFill>
                <a:schemeClr val="folHlink"/>
              </a:solidFill>
              <a:round/>
              <a:headEnd/>
              <a:tailEnd/>
            </a:ln>
          </p:spPr>
          <p:txBody>
            <a:bodyPr wrap="none" anchor="ctr"/>
            <a:lstStyle/>
            <a:p>
              <a:endParaRPr lang="en-US"/>
            </a:p>
          </p:txBody>
        </p:sp>
        <p:sp>
          <p:nvSpPr>
            <p:cNvPr id="15601" name="Oval 303"/>
            <p:cNvSpPr>
              <a:spLocks noChangeArrowheads="1"/>
            </p:cNvSpPr>
            <p:nvPr/>
          </p:nvSpPr>
          <p:spPr bwMode="auto">
            <a:xfrm>
              <a:off x="2863" y="2069"/>
              <a:ext cx="87" cy="83"/>
            </a:xfrm>
            <a:prstGeom prst="ellipse">
              <a:avLst/>
            </a:prstGeom>
            <a:solidFill>
              <a:srgbClr val="FF0000"/>
            </a:solidFill>
            <a:ln w="9525">
              <a:solidFill>
                <a:schemeClr val="folHlink"/>
              </a:solidFill>
              <a:round/>
              <a:headEnd/>
              <a:tailEnd/>
            </a:ln>
          </p:spPr>
          <p:txBody>
            <a:bodyPr wrap="none" anchor="ctr"/>
            <a:lstStyle/>
            <a:p>
              <a:endParaRPr lang="en-US"/>
            </a:p>
          </p:txBody>
        </p:sp>
        <p:sp>
          <p:nvSpPr>
            <p:cNvPr id="15602" name="Oval 304"/>
            <p:cNvSpPr>
              <a:spLocks noChangeArrowheads="1"/>
            </p:cNvSpPr>
            <p:nvPr/>
          </p:nvSpPr>
          <p:spPr bwMode="auto">
            <a:xfrm>
              <a:off x="3036" y="3061"/>
              <a:ext cx="87" cy="83"/>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603" name="Oval 305"/>
            <p:cNvSpPr>
              <a:spLocks noChangeArrowheads="1"/>
            </p:cNvSpPr>
            <p:nvPr/>
          </p:nvSpPr>
          <p:spPr bwMode="auto">
            <a:xfrm>
              <a:off x="3079" y="1862"/>
              <a:ext cx="87" cy="83"/>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604" name="Oval 306"/>
            <p:cNvSpPr>
              <a:spLocks noChangeArrowheads="1"/>
            </p:cNvSpPr>
            <p:nvPr/>
          </p:nvSpPr>
          <p:spPr bwMode="auto">
            <a:xfrm>
              <a:off x="3425" y="2565"/>
              <a:ext cx="87" cy="83"/>
            </a:xfrm>
            <a:prstGeom prst="ellipse">
              <a:avLst/>
            </a:prstGeom>
            <a:solidFill>
              <a:schemeClr val="accent1"/>
            </a:solidFill>
            <a:ln w="9525">
              <a:solidFill>
                <a:schemeClr val="folHlink"/>
              </a:solidFill>
              <a:round/>
              <a:headEnd/>
              <a:tailEnd/>
            </a:ln>
          </p:spPr>
          <p:txBody>
            <a:bodyPr wrap="none" anchor="ctr"/>
            <a:lstStyle/>
            <a:p>
              <a:endParaRPr lang="en-US"/>
            </a:p>
          </p:txBody>
        </p:sp>
        <p:sp>
          <p:nvSpPr>
            <p:cNvPr id="15605" name="Text Box 307"/>
            <p:cNvSpPr txBox="1">
              <a:spLocks noChangeArrowheads="1"/>
            </p:cNvSpPr>
            <p:nvPr/>
          </p:nvSpPr>
          <p:spPr bwMode="auto">
            <a:xfrm>
              <a:off x="295" y="2818"/>
              <a:ext cx="867" cy="288"/>
            </a:xfrm>
            <a:prstGeom prst="rect">
              <a:avLst/>
            </a:prstGeom>
            <a:noFill/>
            <a:ln w="9525">
              <a:noFill/>
              <a:miter lim="800000"/>
              <a:headEnd/>
              <a:tailEnd/>
            </a:ln>
          </p:spPr>
          <p:txBody>
            <a:bodyPr wrap="none">
              <a:spAutoFit/>
            </a:bodyPr>
            <a:lstStyle/>
            <a:p>
              <a:r>
                <a:rPr lang="en-US" sz="900" b="1">
                  <a:solidFill>
                    <a:schemeClr val="accent2"/>
                  </a:solidFill>
                  <a:latin typeface="Times New Roman" pitchFamily="18" charset="0"/>
                </a:rPr>
                <a:t>Key Nodes</a:t>
              </a:r>
            </a:p>
          </p:txBody>
        </p:sp>
        <p:sp>
          <p:nvSpPr>
            <p:cNvPr id="15606" name="Text Box 308"/>
            <p:cNvSpPr txBox="1">
              <a:spLocks noChangeArrowheads="1"/>
            </p:cNvSpPr>
            <p:nvPr/>
          </p:nvSpPr>
          <p:spPr bwMode="auto">
            <a:xfrm>
              <a:off x="495" y="2240"/>
              <a:ext cx="564" cy="270"/>
            </a:xfrm>
            <a:prstGeom prst="rect">
              <a:avLst/>
            </a:prstGeom>
            <a:noFill/>
            <a:ln w="9525">
              <a:noFill/>
              <a:miter lim="800000"/>
              <a:headEnd/>
              <a:tailEnd/>
            </a:ln>
          </p:spPr>
          <p:txBody>
            <a:bodyPr wrap="none">
              <a:spAutoFit/>
            </a:bodyPr>
            <a:lstStyle/>
            <a:p>
              <a:r>
                <a:rPr lang="en-US" sz="800" b="1">
                  <a:solidFill>
                    <a:schemeClr val="accent2"/>
                  </a:solidFill>
                  <a:latin typeface="Times New Roman" pitchFamily="18" charset="0"/>
                </a:rPr>
                <a:t> Links</a:t>
              </a:r>
            </a:p>
          </p:txBody>
        </p:sp>
        <p:sp>
          <p:nvSpPr>
            <p:cNvPr id="15607" name="Text Box 309"/>
            <p:cNvSpPr txBox="1">
              <a:spLocks noChangeArrowheads="1"/>
            </p:cNvSpPr>
            <p:nvPr/>
          </p:nvSpPr>
          <p:spPr bwMode="auto">
            <a:xfrm>
              <a:off x="456" y="1650"/>
              <a:ext cx="1112" cy="288"/>
            </a:xfrm>
            <a:prstGeom prst="rect">
              <a:avLst/>
            </a:prstGeom>
            <a:noFill/>
            <a:ln w="9525">
              <a:noFill/>
              <a:miter lim="800000"/>
              <a:headEnd/>
              <a:tailEnd/>
            </a:ln>
          </p:spPr>
          <p:txBody>
            <a:bodyPr wrap="none">
              <a:spAutoFit/>
            </a:bodyPr>
            <a:lstStyle/>
            <a:p>
              <a:r>
                <a:rPr lang="en-US" sz="900" b="1">
                  <a:solidFill>
                    <a:schemeClr val="accent2"/>
                  </a:solidFill>
                  <a:latin typeface="Times New Roman" pitchFamily="18" charset="0"/>
                </a:rPr>
                <a:t>Vulnerabilities</a:t>
              </a:r>
            </a:p>
          </p:txBody>
        </p:sp>
        <p:sp>
          <p:nvSpPr>
            <p:cNvPr id="15608" name="Text Box 310"/>
            <p:cNvSpPr txBox="1">
              <a:spLocks noChangeArrowheads="1"/>
            </p:cNvSpPr>
            <p:nvPr/>
          </p:nvSpPr>
          <p:spPr bwMode="auto">
            <a:xfrm>
              <a:off x="4704" y="2396"/>
              <a:ext cx="801" cy="288"/>
            </a:xfrm>
            <a:prstGeom prst="rect">
              <a:avLst/>
            </a:prstGeom>
            <a:noFill/>
            <a:ln w="9525">
              <a:noFill/>
              <a:miter lim="800000"/>
              <a:headEnd/>
              <a:tailEnd/>
            </a:ln>
          </p:spPr>
          <p:txBody>
            <a:bodyPr wrap="none">
              <a:spAutoFit/>
            </a:bodyPr>
            <a:lstStyle/>
            <a:p>
              <a:r>
                <a:rPr lang="en-US" sz="900" b="1">
                  <a:solidFill>
                    <a:schemeClr val="accent2"/>
                  </a:solidFill>
                  <a:latin typeface="Times New Roman" pitchFamily="18" charset="0"/>
                </a:rPr>
                <a:t>Strengths</a:t>
              </a:r>
            </a:p>
          </p:txBody>
        </p:sp>
        <p:sp>
          <p:nvSpPr>
            <p:cNvPr id="15609" name="Text Box 311"/>
            <p:cNvSpPr txBox="1">
              <a:spLocks noChangeArrowheads="1"/>
            </p:cNvSpPr>
            <p:nvPr/>
          </p:nvSpPr>
          <p:spPr bwMode="auto">
            <a:xfrm>
              <a:off x="410" y="3316"/>
              <a:ext cx="941" cy="288"/>
            </a:xfrm>
            <a:prstGeom prst="rect">
              <a:avLst/>
            </a:prstGeom>
            <a:noFill/>
            <a:ln w="9525">
              <a:noFill/>
              <a:miter lim="800000"/>
              <a:headEnd/>
              <a:tailEnd/>
            </a:ln>
          </p:spPr>
          <p:txBody>
            <a:bodyPr wrap="none">
              <a:spAutoFit/>
            </a:bodyPr>
            <a:lstStyle/>
            <a:p>
              <a:r>
                <a:rPr lang="en-US" sz="900" b="1">
                  <a:solidFill>
                    <a:schemeClr val="accent2"/>
                  </a:solidFill>
                  <a:latin typeface="Times New Roman" pitchFamily="18" charset="0"/>
                </a:rPr>
                <a:t>Weaknesses</a:t>
              </a:r>
            </a:p>
          </p:txBody>
        </p:sp>
        <p:sp>
          <p:nvSpPr>
            <p:cNvPr id="15610" name="Text Box 312"/>
            <p:cNvSpPr txBox="1">
              <a:spLocks noChangeArrowheads="1"/>
            </p:cNvSpPr>
            <p:nvPr/>
          </p:nvSpPr>
          <p:spPr bwMode="auto">
            <a:xfrm>
              <a:off x="4370" y="3522"/>
              <a:ext cx="1034" cy="288"/>
            </a:xfrm>
            <a:prstGeom prst="rect">
              <a:avLst/>
            </a:prstGeom>
            <a:noFill/>
            <a:ln w="9525">
              <a:noFill/>
              <a:miter lim="800000"/>
              <a:headEnd/>
              <a:tailEnd/>
            </a:ln>
          </p:spPr>
          <p:txBody>
            <a:bodyPr wrap="none">
              <a:spAutoFit/>
            </a:bodyPr>
            <a:lstStyle/>
            <a:p>
              <a:r>
                <a:rPr lang="en-US" sz="900" b="1">
                  <a:solidFill>
                    <a:schemeClr val="accent2"/>
                  </a:solidFill>
                  <a:latin typeface="Times New Roman" pitchFamily="18" charset="0"/>
                </a:rPr>
                <a:t>Relationships</a:t>
              </a:r>
            </a:p>
          </p:txBody>
        </p:sp>
        <p:sp>
          <p:nvSpPr>
            <p:cNvPr id="15611" name="Line 313"/>
            <p:cNvSpPr>
              <a:spLocks noChangeShapeType="1"/>
            </p:cNvSpPr>
            <p:nvPr/>
          </p:nvSpPr>
          <p:spPr bwMode="auto">
            <a:xfrm>
              <a:off x="1552" y="1752"/>
              <a:ext cx="1040" cy="120"/>
            </a:xfrm>
            <a:prstGeom prst="line">
              <a:avLst/>
            </a:prstGeom>
            <a:noFill/>
            <a:ln w="9525">
              <a:solidFill>
                <a:schemeClr val="tx1"/>
              </a:solidFill>
              <a:round/>
              <a:headEnd/>
              <a:tailEnd type="triangle" w="med" len="med"/>
            </a:ln>
          </p:spPr>
          <p:txBody>
            <a:bodyPr/>
            <a:lstStyle/>
            <a:p>
              <a:endParaRPr lang="en-US"/>
            </a:p>
          </p:txBody>
        </p:sp>
        <p:sp>
          <p:nvSpPr>
            <p:cNvPr id="15612" name="Line 314"/>
            <p:cNvSpPr>
              <a:spLocks noChangeShapeType="1"/>
            </p:cNvSpPr>
            <p:nvPr/>
          </p:nvSpPr>
          <p:spPr bwMode="auto">
            <a:xfrm>
              <a:off x="1063" y="2256"/>
              <a:ext cx="1241" cy="48"/>
            </a:xfrm>
            <a:prstGeom prst="line">
              <a:avLst/>
            </a:prstGeom>
            <a:noFill/>
            <a:ln w="9525">
              <a:solidFill>
                <a:schemeClr val="tx1"/>
              </a:solidFill>
              <a:round/>
              <a:headEnd/>
              <a:tailEnd type="triangle" w="med" len="med"/>
            </a:ln>
          </p:spPr>
          <p:txBody>
            <a:bodyPr/>
            <a:lstStyle/>
            <a:p>
              <a:endParaRPr lang="en-US"/>
            </a:p>
          </p:txBody>
        </p:sp>
        <p:sp>
          <p:nvSpPr>
            <p:cNvPr id="15613" name="Line 315"/>
            <p:cNvSpPr>
              <a:spLocks noChangeShapeType="1"/>
            </p:cNvSpPr>
            <p:nvPr/>
          </p:nvSpPr>
          <p:spPr bwMode="auto">
            <a:xfrm>
              <a:off x="1038" y="2292"/>
              <a:ext cx="1266" cy="348"/>
            </a:xfrm>
            <a:prstGeom prst="line">
              <a:avLst/>
            </a:prstGeom>
            <a:noFill/>
            <a:ln w="9525">
              <a:solidFill>
                <a:schemeClr val="tx1"/>
              </a:solidFill>
              <a:round/>
              <a:headEnd/>
              <a:tailEnd type="triangle" w="med" len="med"/>
            </a:ln>
          </p:spPr>
          <p:txBody>
            <a:bodyPr/>
            <a:lstStyle/>
            <a:p>
              <a:endParaRPr lang="en-US"/>
            </a:p>
          </p:txBody>
        </p:sp>
        <p:sp>
          <p:nvSpPr>
            <p:cNvPr id="15614" name="Line 316"/>
            <p:cNvSpPr>
              <a:spLocks noChangeShapeType="1"/>
            </p:cNvSpPr>
            <p:nvPr/>
          </p:nvSpPr>
          <p:spPr bwMode="auto">
            <a:xfrm flipV="1">
              <a:off x="1392" y="2688"/>
              <a:ext cx="1056" cy="144"/>
            </a:xfrm>
            <a:prstGeom prst="line">
              <a:avLst/>
            </a:prstGeom>
            <a:noFill/>
            <a:ln w="9525">
              <a:solidFill>
                <a:schemeClr val="tx1"/>
              </a:solidFill>
              <a:round/>
              <a:headEnd/>
              <a:tailEnd type="triangle" w="med" len="med"/>
            </a:ln>
          </p:spPr>
          <p:txBody>
            <a:bodyPr/>
            <a:lstStyle/>
            <a:p>
              <a:endParaRPr lang="en-US"/>
            </a:p>
          </p:txBody>
        </p:sp>
        <p:sp>
          <p:nvSpPr>
            <p:cNvPr id="15615" name="Line 317"/>
            <p:cNvSpPr>
              <a:spLocks noChangeShapeType="1"/>
            </p:cNvSpPr>
            <p:nvPr/>
          </p:nvSpPr>
          <p:spPr bwMode="auto">
            <a:xfrm flipV="1">
              <a:off x="1432" y="3264"/>
              <a:ext cx="1160" cy="8"/>
            </a:xfrm>
            <a:prstGeom prst="line">
              <a:avLst/>
            </a:prstGeom>
            <a:noFill/>
            <a:ln w="9525">
              <a:solidFill>
                <a:schemeClr val="tx1"/>
              </a:solidFill>
              <a:round/>
              <a:headEnd/>
              <a:tailEnd type="triangle" w="med" len="med"/>
            </a:ln>
          </p:spPr>
          <p:txBody>
            <a:bodyPr/>
            <a:lstStyle/>
            <a:p>
              <a:endParaRPr lang="en-US"/>
            </a:p>
          </p:txBody>
        </p:sp>
        <p:sp>
          <p:nvSpPr>
            <p:cNvPr id="15616" name="Line 318"/>
            <p:cNvSpPr>
              <a:spLocks noChangeShapeType="1"/>
            </p:cNvSpPr>
            <p:nvPr/>
          </p:nvSpPr>
          <p:spPr bwMode="auto">
            <a:xfrm>
              <a:off x="1392" y="2832"/>
              <a:ext cx="1296" cy="0"/>
            </a:xfrm>
            <a:prstGeom prst="line">
              <a:avLst/>
            </a:prstGeom>
            <a:noFill/>
            <a:ln w="9525">
              <a:solidFill>
                <a:schemeClr val="tx1"/>
              </a:solidFill>
              <a:round/>
              <a:headEnd/>
              <a:tailEnd type="triangle" w="med" len="med"/>
            </a:ln>
          </p:spPr>
          <p:txBody>
            <a:bodyPr/>
            <a:lstStyle/>
            <a:p>
              <a:endParaRPr lang="en-US"/>
            </a:p>
          </p:txBody>
        </p:sp>
        <p:sp>
          <p:nvSpPr>
            <p:cNvPr id="15617" name="Line 319"/>
            <p:cNvSpPr>
              <a:spLocks noChangeShapeType="1"/>
            </p:cNvSpPr>
            <p:nvPr/>
          </p:nvSpPr>
          <p:spPr bwMode="auto">
            <a:xfrm flipH="1">
              <a:off x="3456" y="2400"/>
              <a:ext cx="1248" cy="48"/>
            </a:xfrm>
            <a:prstGeom prst="line">
              <a:avLst/>
            </a:prstGeom>
            <a:noFill/>
            <a:ln w="9525">
              <a:solidFill>
                <a:schemeClr val="tx1"/>
              </a:solidFill>
              <a:round/>
              <a:headEnd/>
              <a:tailEnd type="triangle" w="med" len="med"/>
            </a:ln>
          </p:spPr>
          <p:txBody>
            <a:bodyPr/>
            <a:lstStyle/>
            <a:p>
              <a:endParaRPr lang="en-US"/>
            </a:p>
          </p:txBody>
        </p:sp>
        <p:sp>
          <p:nvSpPr>
            <p:cNvPr id="15618" name="Line 320"/>
            <p:cNvSpPr>
              <a:spLocks noChangeShapeType="1"/>
            </p:cNvSpPr>
            <p:nvPr/>
          </p:nvSpPr>
          <p:spPr bwMode="auto">
            <a:xfrm flipH="1">
              <a:off x="3456" y="2400"/>
              <a:ext cx="1248" cy="336"/>
            </a:xfrm>
            <a:prstGeom prst="line">
              <a:avLst/>
            </a:prstGeom>
            <a:noFill/>
            <a:ln w="9525">
              <a:solidFill>
                <a:schemeClr val="tx1"/>
              </a:solidFill>
              <a:round/>
              <a:headEnd/>
              <a:tailEnd type="triangle" w="med" len="med"/>
            </a:ln>
          </p:spPr>
          <p:txBody>
            <a:bodyPr/>
            <a:lstStyle/>
            <a:p>
              <a:endParaRPr lang="en-US"/>
            </a:p>
          </p:txBody>
        </p:sp>
        <p:sp>
          <p:nvSpPr>
            <p:cNvPr id="15619" name="Line 321"/>
            <p:cNvSpPr>
              <a:spLocks noChangeShapeType="1"/>
            </p:cNvSpPr>
            <p:nvPr/>
          </p:nvSpPr>
          <p:spPr bwMode="auto">
            <a:xfrm flipH="1" flipV="1">
              <a:off x="2391" y="3459"/>
              <a:ext cx="1977" cy="93"/>
            </a:xfrm>
            <a:prstGeom prst="line">
              <a:avLst/>
            </a:prstGeom>
            <a:noFill/>
            <a:ln w="9525">
              <a:solidFill>
                <a:schemeClr val="tx1"/>
              </a:solidFill>
              <a:round/>
              <a:headEnd/>
              <a:tailEnd type="triangle" w="med" len="med"/>
            </a:ln>
          </p:spPr>
          <p:txBody>
            <a:bodyPr/>
            <a:lstStyle/>
            <a:p>
              <a:endParaRPr lang="en-US"/>
            </a:p>
          </p:txBody>
        </p:sp>
        <p:sp>
          <p:nvSpPr>
            <p:cNvPr id="15620" name="Line 322"/>
            <p:cNvSpPr>
              <a:spLocks noChangeShapeType="1"/>
            </p:cNvSpPr>
            <p:nvPr/>
          </p:nvSpPr>
          <p:spPr bwMode="auto">
            <a:xfrm flipH="1" flipV="1">
              <a:off x="3408" y="2976"/>
              <a:ext cx="960" cy="576"/>
            </a:xfrm>
            <a:prstGeom prst="line">
              <a:avLst/>
            </a:prstGeom>
            <a:noFill/>
            <a:ln w="9525">
              <a:solidFill>
                <a:schemeClr val="tx1"/>
              </a:solidFill>
              <a:round/>
              <a:headEnd/>
              <a:tailEnd type="triangle" w="med" len="med"/>
            </a:ln>
          </p:spPr>
          <p:txBody>
            <a:bodyPr/>
            <a:lstStyle/>
            <a:p>
              <a:endParaRPr lang="en-US"/>
            </a:p>
          </p:txBody>
        </p:sp>
        <p:sp>
          <p:nvSpPr>
            <p:cNvPr id="15621" name="Line 323"/>
            <p:cNvSpPr>
              <a:spLocks noChangeShapeType="1"/>
            </p:cNvSpPr>
            <p:nvPr/>
          </p:nvSpPr>
          <p:spPr bwMode="auto">
            <a:xfrm flipH="1" flipV="1">
              <a:off x="4032" y="2928"/>
              <a:ext cx="336" cy="624"/>
            </a:xfrm>
            <a:prstGeom prst="line">
              <a:avLst/>
            </a:prstGeom>
            <a:noFill/>
            <a:ln w="9525">
              <a:solidFill>
                <a:schemeClr val="tx1"/>
              </a:solidFill>
              <a:round/>
              <a:headEnd/>
              <a:tailEnd type="triangle" w="med" len="med"/>
            </a:ln>
          </p:spPr>
          <p:txBody>
            <a:bodyPr/>
            <a:lstStyle/>
            <a:p>
              <a:endParaRPr lang="en-US"/>
            </a:p>
          </p:txBody>
        </p:sp>
        <p:sp>
          <p:nvSpPr>
            <p:cNvPr id="15622" name="Text Box 324"/>
            <p:cNvSpPr txBox="1">
              <a:spLocks noChangeArrowheads="1"/>
            </p:cNvSpPr>
            <p:nvPr/>
          </p:nvSpPr>
          <p:spPr bwMode="auto">
            <a:xfrm>
              <a:off x="1804" y="1610"/>
              <a:ext cx="715" cy="288"/>
            </a:xfrm>
            <a:prstGeom prst="rect">
              <a:avLst/>
            </a:prstGeom>
            <a:noFill/>
            <a:ln w="9525">
              <a:noFill/>
              <a:miter lim="800000"/>
              <a:headEnd/>
              <a:tailEnd/>
            </a:ln>
          </p:spPr>
          <p:txBody>
            <a:bodyPr wrap="none">
              <a:spAutoFit/>
            </a:bodyPr>
            <a:lstStyle/>
            <a:p>
              <a:pPr algn="ctr"/>
              <a:r>
                <a:rPr lang="en-US" sz="900" b="1">
                  <a:latin typeface="Times New Roman" pitchFamily="18" charset="0"/>
                </a:rPr>
                <a:t>Political</a:t>
              </a:r>
            </a:p>
          </p:txBody>
        </p:sp>
        <p:sp>
          <p:nvSpPr>
            <p:cNvPr id="15623" name="Text Box 325"/>
            <p:cNvSpPr txBox="1">
              <a:spLocks noChangeArrowheads="1"/>
            </p:cNvSpPr>
            <p:nvPr/>
          </p:nvSpPr>
          <p:spPr bwMode="auto">
            <a:xfrm>
              <a:off x="2313" y="1358"/>
              <a:ext cx="956" cy="288"/>
            </a:xfrm>
            <a:prstGeom prst="rect">
              <a:avLst/>
            </a:prstGeom>
            <a:noFill/>
            <a:ln w="9525">
              <a:noFill/>
              <a:miter lim="800000"/>
              <a:headEnd/>
              <a:tailEnd/>
            </a:ln>
          </p:spPr>
          <p:txBody>
            <a:bodyPr wrap="none">
              <a:spAutoFit/>
            </a:bodyPr>
            <a:lstStyle/>
            <a:p>
              <a:pPr algn="ctr"/>
              <a:r>
                <a:rPr lang="en-US" sz="900" b="1">
                  <a:latin typeface="Times New Roman" pitchFamily="18" charset="0"/>
                </a:rPr>
                <a:t>Information</a:t>
              </a:r>
            </a:p>
          </p:txBody>
        </p:sp>
        <p:sp>
          <p:nvSpPr>
            <p:cNvPr id="15624" name="Text Box 326"/>
            <p:cNvSpPr txBox="1">
              <a:spLocks noChangeArrowheads="1"/>
            </p:cNvSpPr>
            <p:nvPr/>
          </p:nvSpPr>
          <p:spPr bwMode="auto">
            <a:xfrm>
              <a:off x="1549" y="2174"/>
              <a:ext cx="583" cy="288"/>
            </a:xfrm>
            <a:prstGeom prst="rect">
              <a:avLst/>
            </a:prstGeom>
            <a:noFill/>
            <a:ln w="9525">
              <a:noFill/>
              <a:miter lim="800000"/>
              <a:headEnd/>
              <a:tailEnd/>
            </a:ln>
          </p:spPr>
          <p:txBody>
            <a:bodyPr wrap="none">
              <a:spAutoFit/>
            </a:bodyPr>
            <a:lstStyle/>
            <a:p>
              <a:pPr algn="ctr"/>
              <a:r>
                <a:rPr lang="en-US" sz="900" b="1">
                  <a:latin typeface="Times New Roman" pitchFamily="18" charset="0"/>
                </a:rPr>
                <a:t>Social</a:t>
              </a:r>
            </a:p>
          </p:txBody>
        </p:sp>
        <p:sp>
          <p:nvSpPr>
            <p:cNvPr id="15625" name="Text Box 327"/>
            <p:cNvSpPr txBox="1">
              <a:spLocks noChangeArrowheads="1"/>
            </p:cNvSpPr>
            <p:nvPr/>
          </p:nvSpPr>
          <p:spPr bwMode="auto">
            <a:xfrm>
              <a:off x="2513" y="1742"/>
              <a:ext cx="723" cy="288"/>
            </a:xfrm>
            <a:prstGeom prst="rect">
              <a:avLst/>
            </a:prstGeom>
            <a:noFill/>
            <a:ln w="9525">
              <a:noFill/>
              <a:miter lim="800000"/>
              <a:headEnd/>
              <a:tailEnd/>
            </a:ln>
          </p:spPr>
          <p:txBody>
            <a:bodyPr wrap="none">
              <a:spAutoFit/>
            </a:bodyPr>
            <a:lstStyle/>
            <a:p>
              <a:pPr algn="ctr"/>
              <a:r>
                <a:rPr lang="en-US" sz="900" b="1">
                  <a:latin typeface="Times New Roman" pitchFamily="18" charset="0"/>
                </a:rPr>
                <a:t>Military</a:t>
              </a:r>
            </a:p>
          </p:txBody>
        </p:sp>
        <p:sp>
          <p:nvSpPr>
            <p:cNvPr id="15626" name="Text Box 328"/>
            <p:cNvSpPr txBox="1">
              <a:spLocks noChangeArrowheads="1"/>
            </p:cNvSpPr>
            <p:nvPr/>
          </p:nvSpPr>
          <p:spPr bwMode="auto">
            <a:xfrm>
              <a:off x="3627" y="2846"/>
              <a:ext cx="817" cy="288"/>
            </a:xfrm>
            <a:prstGeom prst="rect">
              <a:avLst/>
            </a:prstGeom>
            <a:noFill/>
            <a:ln w="9525">
              <a:noFill/>
              <a:miter lim="800000"/>
              <a:headEnd/>
              <a:tailEnd/>
            </a:ln>
          </p:spPr>
          <p:txBody>
            <a:bodyPr wrap="none">
              <a:spAutoFit/>
            </a:bodyPr>
            <a:lstStyle/>
            <a:p>
              <a:pPr algn="ctr"/>
              <a:r>
                <a:rPr lang="en-US" sz="900" b="1">
                  <a:latin typeface="Times New Roman" pitchFamily="18" charset="0"/>
                </a:rPr>
                <a:t>Economic</a:t>
              </a:r>
            </a:p>
          </p:txBody>
        </p:sp>
        <p:sp>
          <p:nvSpPr>
            <p:cNvPr id="15627" name="Rectangle 329"/>
            <p:cNvSpPr>
              <a:spLocks noChangeArrowheads="1"/>
            </p:cNvSpPr>
            <p:nvPr/>
          </p:nvSpPr>
          <p:spPr bwMode="auto">
            <a:xfrm>
              <a:off x="3411" y="1642"/>
              <a:ext cx="1089" cy="288"/>
            </a:xfrm>
            <a:prstGeom prst="rect">
              <a:avLst/>
            </a:prstGeom>
            <a:noFill/>
            <a:ln w="9525">
              <a:noFill/>
              <a:miter lim="800000"/>
              <a:headEnd/>
              <a:tailEnd/>
            </a:ln>
          </p:spPr>
          <p:txBody>
            <a:bodyPr wrap="none">
              <a:spAutoFit/>
            </a:bodyPr>
            <a:lstStyle/>
            <a:p>
              <a:r>
                <a:rPr lang="en-US" sz="900" b="1">
                  <a:latin typeface="Times New Roman" pitchFamily="18" charset="0"/>
                </a:rPr>
                <a:t>Infrastructure</a:t>
              </a:r>
            </a:p>
          </p:txBody>
        </p:sp>
      </p:grpSp>
      <p:sp>
        <p:nvSpPr>
          <p:cNvPr id="15364" name="AutoShape 330"/>
          <p:cNvSpPr>
            <a:spLocks noChangeArrowheads="1"/>
          </p:cNvSpPr>
          <p:nvPr/>
        </p:nvSpPr>
        <p:spPr bwMode="auto">
          <a:xfrm rot="-419177">
            <a:off x="2057400" y="2057400"/>
            <a:ext cx="5181600" cy="685800"/>
          </a:xfrm>
          <a:prstGeom prst="curvedDownArrow">
            <a:avLst>
              <a:gd name="adj1" fmla="val 151111"/>
              <a:gd name="adj2" fmla="val 302222"/>
              <a:gd name="adj3" fmla="val 33333"/>
            </a:avLst>
          </a:prstGeom>
          <a:solidFill>
            <a:srgbClr val="FF00FF"/>
          </a:solidFill>
          <a:ln w="9525">
            <a:solidFill>
              <a:schemeClr val="tx1"/>
            </a:solidFill>
            <a:miter lim="800000"/>
            <a:headEnd/>
            <a:tailEnd/>
          </a:ln>
        </p:spPr>
        <p:txBody>
          <a:bodyPr wrap="none" anchor="ctr"/>
          <a:lstStyle/>
          <a:p>
            <a:pPr algn="ctr"/>
            <a:endParaRPr lang="en-US" sz="2000">
              <a:latin typeface="Times New Roman" pitchFamily="18" charset="0"/>
            </a:endParaRPr>
          </a:p>
        </p:txBody>
      </p:sp>
      <p:sp>
        <p:nvSpPr>
          <p:cNvPr id="173387" name="Rectangle 331"/>
          <p:cNvSpPr>
            <a:spLocks noChangeArrowheads="1"/>
          </p:cNvSpPr>
          <p:nvPr/>
        </p:nvSpPr>
        <p:spPr bwMode="auto">
          <a:xfrm>
            <a:off x="304800" y="2743200"/>
            <a:ext cx="2971800" cy="2857500"/>
          </a:xfrm>
          <a:prstGeom prst="rect">
            <a:avLst/>
          </a:prstGeom>
          <a:solidFill>
            <a:srgbClr val="FFFFFF"/>
          </a:solidFill>
          <a:ln w="9525">
            <a:noFill/>
            <a:miter lim="800000"/>
            <a:headEnd/>
            <a:tailEnd/>
          </a:ln>
        </p:spPr>
        <p:txBody>
          <a:bodyPr/>
          <a:lstStyle/>
          <a:p>
            <a:pPr eaLnBrk="0" hangingPunct="0">
              <a:defRPr/>
            </a:pPr>
            <a:endParaRPr lang="en-US" sz="2800" b="1">
              <a:effectLst>
                <a:outerShdw blurRad="38100" dist="38100" dir="2700000" algn="tl">
                  <a:srgbClr val="C0C0C0"/>
                </a:outerShdw>
              </a:effectLst>
              <a:latin typeface="Times New Roman" pitchFamily="18" charset="0"/>
            </a:endParaRPr>
          </a:p>
        </p:txBody>
      </p:sp>
      <p:sp>
        <p:nvSpPr>
          <p:cNvPr id="15366" name="Rectangle 332"/>
          <p:cNvSpPr>
            <a:spLocks noChangeArrowheads="1"/>
          </p:cNvSpPr>
          <p:nvPr/>
        </p:nvSpPr>
        <p:spPr bwMode="auto">
          <a:xfrm>
            <a:off x="3384550" y="2743200"/>
            <a:ext cx="622300" cy="219075"/>
          </a:xfrm>
          <a:prstGeom prst="rect">
            <a:avLst/>
          </a:prstGeom>
          <a:noFill/>
          <a:ln w="9525">
            <a:noFill/>
            <a:miter lim="800000"/>
            <a:headEnd/>
            <a:tailEnd/>
          </a:ln>
        </p:spPr>
        <p:txBody>
          <a:bodyPr/>
          <a:lstStyle/>
          <a:p>
            <a:endParaRPr lang="en-US"/>
          </a:p>
        </p:txBody>
      </p:sp>
      <p:grpSp>
        <p:nvGrpSpPr>
          <p:cNvPr id="18" name="Group 333"/>
          <p:cNvGrpSpPr>
            <a:grpSpLocks/>
          </p:cNvGrpSpPr>
          <p:nvPr/>
        </p:nvGrpSpPr>
        <p:grpSpPr bwMode="auto">
          <a:xfrm>
            <a:off x="304800" y="2743200"/>
            <a:ext cx="2952750" cy="2622550"/>
            <a:chOff x="192" y="2160"/>
            <a:chExt cx="1860" cy="1652"/>
          </a:xfrm>
        </p:grpSpPr>
        <p:grpSp>
          <p:nvGrpSpPr>
            <p:cNvPr id="19" name="Group 334"/>
            <p:cNvGrpSpPr>
              <a:grpSpLocks/>
            </p:cNvGrpSpPr>
            <p:nvPr/>
          </p:nvGrpSpPr>
          <p:grpSpPr bwMode="auto">
            <a:xfrm>
              <a:off x="192" y="2160"/>
              <a:ext cx="136" cy="213"/>
              <a:chOff x="192" y="2160"/>
              <a:chExt cx="136" cy="213"/>
            </a:xfrm>
          </p:grpSpPr>
          <p:grpSp>
            <p:nvGrpSpPr>
              <p:cNvPr id="20" name="Group 335"/>
              <p:cNvGrpSpPr>
                <a:grpSpLocks/>
              </p:cNvGrpSpPr>
              <p:nvPr/>
            </p:nvGrpSpPr>
            <p:grpSpPr bwMode="auto">
              <a:xfrm>
                <a:off x="192" y="2160"/>
                <a:ext cx="136" cy="213"/>
                <a:chOff x="192" y="2160"/>
                <a:chExt cx="136" cy="213"/>
              </a:xfrm>
            </p:grpSpPr>
            <p:sp>
              <p:nvSpPr>
                <p:cNvPr id="15550" name="Freeform 336"/>
                <p:cNvSpPr>
                  <a:spLocks/>
                </p:cNvSpPr>
                <p:nvPr/>
              </p:nvSpPr>
              <p:spPr bwMode="auto">
                <a:xfrm>
                  <a:off x="192" y="2160"/>
                  <a:ext cx="136" cy="213"/>
                </a:xfrm>
                <a:custGeom>
                  <a:avLst/>
                  <a:gdLst>
                    <a:gd name="T0" fmla="*/ 1 w 272"/>
                    <a:gd name="T1" fmla="*/ 1 h 425"/>
                    <a:gd name="T2" fmla="*/ 1 w 272"/>
                    <a:gd name="T3" fmla="*/ 1 h 425"/>
                    <a:gd name="T4" fmla="*/ 1 w 272"/>
                    <a:gd name="T5" fmla="*/ 1 h 425"/>
                    <a:gd name="T6" fmla="*/ 1 w 272"/>
                    <a:gd name="T7" fmla="*/ 1 h 425"/>
                    <a:gd name="T8" fmla="*/ 1 w 272"/>
                    <a:gd name="T9" fmla="*/ 1 h 425"/>
                    <a:gd name="T10" fmla="*/ 1 w 272"/>
                    <a:gd name="T11" fmla="*/ 1 h 425"/>
                    <a:gd name="T12" fmla="*/ 1 w 272"/>
                    <a:gd name="T13" fmla="*/ 1 h 425"/>
                    <a:gd name="T14" fmla="*/ 1 w 272"/>
                    <a:gd name="T15" fmla="*/ 1 h 425"/>
                    <a:gd name="T16" fmla="*/ 1 w 272"/>
                    <a:gd name="T17" fmla="*/ 1 h 425"/>
                    <a:gd name="T18" fmla="*/ 1 w 272"/>
                    <a:gd name="T19" fmla="*/ 1 h 425"/>
                    <a:gd name="T20" fmla="*/ 1 w 272"/>
                    <a:gd name="T21" fmla="*/ 1 h 425"/>
                    <a:gd name="T22" fmla="*/ 1 w 272"/>
                    <a:gd name="T23" fmla="*/ 1 h 425"/>
                    <a:gd name="T24" fmla="*/ 1 w 272"/>
                    <a:gd name="T25" fmla="*/ 1 h 425"/>
                    <a:gd name="T26" fmla="*/ 1 w 272"/>
                    <a:gd name="T27" fmla="*/ 0 h 425"/>
                    <a:gd name="T28" fmla="*/ 1 w 272"/>
                    <a:gd name="T29" fmla="*/ 1 h 425"/>
                    <a:gd name="T30" fmla="*/ 1 w 272"/>
                    <a:gd name="T31" fmla="*/ 1 h 425"/>
                    <a:gd name="T32" fmla="*/ 1 w 272"/>
                    <a:gd name="T33" fmla="*/ 1 h 425"/>
                    <a:gd name="T34" fmla="*/ 1 w 272"/>
                    <a:gd name="T35" fmla="*/ 1 h 425"/>
                    <a:gd name="T36" fmla="*/ 1 w 272"/>
                    <a:gd name="T37" fmla="*/ 1 h 425"/>
                    <a:gd name="T38" fmla="*/ 1 w 272"/>
                    <a:gd name="T39" fmla="*/ 1 h 425"/>
                    <a:gd name="T40" fmla="*/ 1 w 272"/>
                    <a:gd name="T41" fmla="*/ 1 h 425"/>
                    <a:gd name="T42" fmla="*/ 1 w 272"/>
                    <a:gd name="T43" fmla="*/ 1 h 425"/>
                    <a:gd name="T44" fmla="*/ 1 w 272"/>
                    <a:gd name="T45" fmla="*/ 1 h 425"/>
                    <a:gd name="T46" fmla="*/ 1 w 272"/>
                    <a:gd name="T47" fmla="*/ 1 h 425"/>
                    <a:gd name="T48" fmla="*/ 1 w 272"/>
                    <a:gd name="T49" fmla="*/ 1 h 425"/>
                    <a:gd name="T50" fmla="*/ 0 w 272"/>
                    <a:gd name="T51" fmla="*/ 1 h 425"/>
                    <a:gd name="T52" fmla="*/ 0 w 272"/>
                    <a:gd name="T53" fmla="*/ 1 h 425"/>
                    <a:gd name="T54" fmla="*/ 1 w 272"/>
                    <a:gd name="T55" fmla="*/ 1 h 425"/>
                    <a:gd name="T56" fmla="*/ 1 w 272"/>
                    <a:gd name="T57" fmla="*/ 1 h 425"/>
                    <a:gd name="T58" fmla="*/ 1 w 272"/>
                    <a:gd name="T59" fmla="*/ 1 h 425"/>
                    <a:gd name="T60" fmla="*/ 1 w 272"/>
                    <a:gd name="T61" fmla="*/ 1 h 425"/>
                    <a:gd name="T62" fmla="*/ 1 w 272"/>
                    <a:gd name="T63" fmla="*/ 1 h 425"/>
                    <a:gd name="T64" fmla="*/ 1 w 272"/>
                    <a:gd name="T65" fmla="*/ 1 h 425"/>
                    <a:gd name="T66" fmla="*/ 1 w 272"/>
                    <a:gd name="T67" fmla="*/ 1 h 425"/>
                    <a:gd name="T68" fmla="*/ 1 w 272"/>
                    <a:gd name="T69" fmla="*/ 1 h 425"/>
                    <a:gd name="T70" fmla="*/ 1 w 272"/>
                    <a:gd name="T71" fmla="*/ 1 h 425"/>
                    <a:gd name="T72" fmla="*/ 1 w 272"/>
                    <a:gd name="T73" fmla="*/ 1 h 425"/>
                    <a:gd name="T74" fmla="*/ 1 w 272"/>
                    <a:gd name="T75" fmla="*/ 1 h 425"/>
                    <a:gd name="T76" fmla="*/ 1 w 272"/>
                    <a:gd name="T77" fmla="*/ 1 h 425"/>
                    <a:gd name="T78" fmla="*/ 1 w 272"/>
                    <a:gd name="T79" fmla="*/ 1 h 425"/>
                    <a:gd name="T80" fmla="*/ 1 w 272"/>
                    <a:gd name="T81" fmla="*/ 1 h 425"/>
                    <a:gd name="T82" fmla="*/ 1 w 272"/>
                    <a:gd name="T83" fmla="*/ 1 h 425"/>
                    <a:gd name="T84" fmla="*/ 1 w 272"/>
                    <a:gd name="T85" fmla="*/ 1 h 425"/>
                    <a:gd name="T86" fmla="*/ 1 w 272"/>
                    <a:gd name="T87" fmla="*/ 1 h 425"/>
                    <a:gd name="T88" fmla="*/ 1 w 272"/>
                    <a:gd name="T89" fmla="*/ 1 h 425"/>
                    <a:gd name="T90" fmla="*/ 1 w 272"/>
                    <a:gd name="T91" fmla="*/ 1 h 425"/>
                    <a:gd name="T92" fmla="*/ 1 w 272"/>
                    <a:gd name="T93" fmla="*/ 1 h 425"/>
                    <a:gd name="T94" fmla="*/ 1 w 272"/>
                    <a:gd name="T95" fmla="*/ 1 h 425"/>
                    <a:gd name="T96" fmla="*/ 1 w 272"/>
                    <a:gd name="T97" fmla="*/ 1 h 425"/>
                    <a:gd name="T98" fmla="*/ 1 w 272"/>
                    <a:gd name="T99" fmla="*/ 1 h 425"/>
                    <a:gd name="T100" fmla="*/ 1 w 272"/>
                    <a:gd name="T101" fmla="*/ 1 h 425"/>
                    <a:gd name="T102" fmla="*/ 1 w 272"/>
                    <a:gd name="T103" fmla="*/ 1 h 425"/>
                    <a:gd name="T104" fmla="*/ 1 w 272"/>
                    <a:gd name="T105" fmla="*/ 1 h 425"/>
                    <a:gd name="T106" fmla="*/ 1 w 272"/>
                    <a:gd name="T107" fmla="*/ 1 h 425"/>
                    <a:gd name="T108" fmla="*/ 1 w 272"/>
                    <a:gd name="T109" fmla="*/ 1 h 425"/>
                    <a:gd name="T110" fmla="*/ 1 w 272"/>
                    <a:gd name="T111" fmla="*/ 1 h 425"/>
                    <a:gd name="T112" fmla="*/ 1 w 272"/>
                    <a:gd name="T113" fmla="*/ 1 h 425"/>
                    <a:gd name="T114" fmla="*/ 1 w 272"/>
                    <a:gd name="T115" fmla="*/ 1 h 425"/>
                    <a:gd name="T116" fmla="*/ 1 w 272"/>
                    <a:gd name="T117" fmla="*/ 1 h 425"/>
                    <a:gd name="T118" fmla="*/ 1 w 272"/>
                    <a:gd name="T119" fmla="*/ 1 h 425"/>
                    <a:gd name="T120" fmla="*/ 1 w 272"/>
                    <a:gd name="T121" fmla="*/ 1 h 4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425"/>
                    <a:gd name="T185" fmla="*/ 272 w 272"/>
                    <a:gd name="T186" fmla="*/ 425 h 4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425">
                      <a:moveTo>
                        <a:pt x="252" y="210"/>
                      </a:moveTo>
                      <a:lnTo>
                        <a:pt x="257" y="188"/>
                      </a:lnTo>
                      <a:lnTo>
                        <a:pt x="263" y="163"/>
                      </a:lnTo>
                      <a:lnTo>
                        <a:pt x="272" y="145"/>
                      </a:lnTo>
                      <a:lnTo>
                        <a:pt x="265" y="120"/>
                      </a:lnTo>
                      <a:lnTo>
                        <a:pt x="255" y="103"/>
                      </a:lnTo>
                      <a:lnTo>
                        <a:pt x="245" y="83"/>
                      </a:lnTo>
                      <a:lnTo>
                        <a:pt x="238" y="63"/>
                      </a:lnTo>
                      <a:lnTo>
                        <a:pt x="232" y="43"/>
                      </a:lnTo>
                      <a:lnTo>
                        <a:pt x="218" y="27"/>
                      </a:lnTo>
                      <a:lnTo>
                        <a:pt x="200" y="22"/>
                      </a:lnTo>
                      <a:lnTo>
                        <a:pt x="182" y="27"/>
                      </a:lnTo>
                      <a:lnTo>
                        <a:pt x="165" y="17"/>
                      </a:lnTo>
                      <a:lnTo>
                        <a:pt x="152" y="0"/>
                      </a:lnTo>
                      <a:lnTo>
                        <a:pt x="133" y="3"/>
                      </a:lnTo>
                      <a:lnTo>
                        <a:pt x="120" y="20"/>
                      </a:lnTo>
                      <a:lnTo>
                        <a:pt x="108" y="28"/>
                      </a:lnTo>
                      <a:lnTo>
                        <a:pt x="88" y="22"/>
                      </a:lnTo>
                      <a:lnTo>
                        <a:pt x="70" y="22"/>
                      </a:lnTo>
                      <a:lnTo>
                        <a:pt x="55" y="33"/>
                      </a:lnTo>
                      <a:lnTo>
                        <a:pt x="38" y="43"/>
                      </a:lnTo>
                      <a:lnTo>
                        <a:pt x="28" y="63"/>
                      </a:lnTo>
                      <a:lnTo>
                        <a:pt x="23" y="87"/>
                      </a:lnTo>
                      <a:lnTo>
                        <a:pt x="13" y="107"/>
                      </a:lnTo>
                      <a:lnTo>
                        <a:pt x="10" y="130"/>
                      </a:lnTo>
                      <a:lnTo>
                        <a:pt x="0" y="150"/>
                      </a:lnTo>
                      <a:lnTo>
                        <a:pt x="0" y="175"/>
                      </a:lnTo>
                      <a:lnTo>
                        <a:pt x="7" y="195"/>
                      </a:lnTo>
                      <a:lnTo>
                        <a:pt x="12" y="217"/>
                      </a:lnTo>
                      <a:lnTo>
                        <a:pt x="10" y="242"/>
                      </a:lnTo>
                      <a:lnTo>
                        <a:pt x="13" y="262"/>
                      </a:lnTo>
                      <a:lnTo>
                        <a:pt x="28" y="277"/>
                      </a:lnTo>
                      <a:lnTo>
                        <a:pt x="33" y="280"/>
                      </a:lnTo>
                      <a:lnTo>
                        <a:pt x="38" y="292"/>
                      </a:lnTo>
                      <a:lnTo>
                        <a:pt x="43" y="305"/>
                      </a:lnTo>
                      <a:lnTo>
                        <a:pt x="50" y="318"/>
                      </a:lnTo>
                      <a:lnTo>
                        <a:pt x="52" y="330"/>
                      </a:lnTo>
                      <a:lnTo>
                        <a:pt x="55" y="342"/>
                      </a:lnTo>
                      <a:lnTo>
                        <a:pt x="63" y="353"/>
                      </a:lnTo>
                      <a:lnTo>
                        <a:pt x="73" y="358"/>
                      </a:lnTo>
                      <a:lnTo>
                        <a:pt x="83" y="368"/>
                      </a:lnTo>
                      <a:lnTo>
                        <a:pt x="90" y="378"/>
                      </a:lnTo>
                      <a:lnTo>
                        <a:pt x="93" y="393"/>
                      </a:lnTo>
                      <a:lnTo>
                        <a:pt x="98" y="405"/>
                      </a:lnTo>
                      <a:lnTo>
                        <a:pt x="108" y="415"/>
                      </a:lnTo>
                      <a:lnTo>
                        <a:pt x="118" y="422"/>
                      </a:lnTo>
                      <a:lnTo>
                        <a:pt x="130" y="425"/>
                      </a:lnTo>
                      <a:lnTo>
                        <a:pt x="140" y="422"/>
                      </a:lnTo>
                      <a:lnTo>
                        <a:pt x="158" y="418"/>
                      </a:lnTo>
                      <a:lnTo>
                        <a:pt x="173" y="410"/>
                      </a:lnTo>
                      <a:lnTo>
                        <a:pt x="187" y="393"/>
                      </a:lnTo>
                      <a:lnTo>
                        <a:pt x="197" y="377"/>
                      </a:lnTo>
                      <a:lnTo>
                        <a:pt x="210" y="358"/>
                      </a:lnTo>
                      <a:lnTo>
                        <a:pt x="225" y="348"/>
                      </a:lnTo>
                      <a:lnTo>
                        <a:pt x="232" y="325"/>
                      </a:lnTo>
                      <a:lnTo>
                        <a:pt x="238" y="305"/>
                      </a:lnTo>
                      <a:lnTo>
                        <a:pt x="252" y="288"/>
                      </a:lnTo>
                      <a:lnTo>
                        <a:pt x="263" y="270"/>
                      </a:lnTo>
                      <a:lnTo>
                        <a:pt x="260" y="248"/>
                      </a:lnTo>
                      <a:lnTo>
                        <a:pt x="255" y="223"/>
                      </a:lnTo>
                      <a:lnTo>
                        <a:pt x="252" y="210"/>
                      </a:lnTo>
                      <a:close/>
                    </a:path>
                  </a:pathLst>
                </a:custGeom>
                <a:solidFill>
                  <a:srgbClr val="FFFF00"/>
                </a:solidFill>
                <a:ln w="9525">
                  <a:noFill/>
                  <a:round/>
                  <a:headEnd/>
                  <a:tailEnd/>
                </a:ln>
              </p:spPr>
              <p:txBody>
                <a:bodyPr/>
                <a:lstStyle/>
                <a:p>
                  <a:endParaRPr lang="en-US"/>
                </a:p>
              </p:txBody>
            </p:sp>
            <p:sp>
              <p:nvSpPr>
                <p:cNvPr id="15551" name="Freeform 337"/>
                <p:cNvSpPr>
                  <a:spLocks/>
                </p:cNvSpPr>
                <p:nvPr/>
              </p:nvSpPr>
              <p:spPr bwMode="auto">
                <a:xfrm>
                  <a:off x="192" y="2160"/>
                  <a:ext cx="136" cy="213"/>
                </a:xfrm>
                <a:custGeom>
                  <a:avLst/>
                  <a:gdLst>
                    <a:gd name="T0" fmla="*/ 1 w 272"/>
                    <a:gd name="T1" fmla="*/ 1 h 425"/>
                    <a:gd name="T2" fmla="*/ 1 w 272"/>
                    <a:gd name="T3" fmla="*/ 1 h 425"/>
                    <a:gd name="T4" fmla="*/ 1 w 272"/>
                    <a:gd name="T5" fmla="*/ 1 h 425"/>
                    <a:gd name="T6" fmla="*/ 1 w 272"/>
                    <a:gd name="T7" fmla="*/ 1 h 425"/>
                    <a:gd name="T8" fmla="*/ 1 w 272"/>
                    <a:gd name="T9" fmla="*/ 1 h 425"/>
                    <a:gd name="T10" fmla="*/ 1 w 272"/>
                    <a:gd name="T11" fmla="*/ 1 h 425"/>
                    <a:gd name="T12" fmla="*/ 1 w 272"/>
                    <a:gd name="T13" fmla="*/ 1 h 425"/>
                    <a:gd name="T14" fmla="*/ 1 w 272"/>
                    <a:gd name="T15" fmla="*/ 1 h 425"/>
                    <a:gd name="T16" fmla="*/ 1 w 272"/>
                    <a:gd name="T17" fmla="*/ 1 h 425"/>
                    <a:gd name="T18" fmla="*/ 1 w 272"/>
                    <a:gd name="T19" fmla="*/ 1 h 425"/>
                    <a:gd name="T20" fmla="*/ 1 w 272"/>
                    <a:gd name="T21" fmla="*/ 1 h 425"/>
                    <a:gd name="T22" fmla="*/ 1 w 272"/>
                    <a:gd name="T23" fmla="*/ 1 h 425"/>
                    <a:gd name="T24" fmla="*/ 1 w 272"/>
                    <a:gd name="T25" fmla="*/ 1 h 425"/>
                    <a:gd name="T26" fmla="*/ 1 w 272"/>
                    <a:gd name="T27" fmla="*/ 0 h 425"/>
                    <a:gd name="T28" fmla="*/ 1 w 272"/>
                    <a:gd name="T29" fmla="*/ 1 h 425"/>
                    <a:gd name="T30" fmla="*/ 1 w 272"/>
                    <a:gd name="T31" fmla="*/ 1 h 425"/>
                    <a:gd name="T32" fmla="*/ 1 w 272"/>
                    <a:gd name="T33" fmla="*/ 1 h 425"/>
                    <a:gd name="T34" fmla="*/ 1 w 272"/>
                    <a:gd name="T35" fmla="*/ 1 h 425"/>
                    <a:gd name="T36" fmla="*/ 1 w 272"/>
                    <a:gd name="T37" fmla="*/ 1 h 425"/>
                    <a:gd name="T38" fmla="*/ 1 w 272"/>
                    <a:gd name="T39" fmla="*/ 1 h 425"/>
                    <a:gd name="T40" fmla="*/ 1 w 272"/>
                    <a:gd name="T41" fmla="*/ 1 h 425"/>
                    <a:gd name="T42" fmla="*/ 1 w 272"/>
                    <a:gd name="T43" fmla="*/ 1 h 425"/>
                    <a:gd name="T44" fmla="*/ 1 w 272"/>
                    <a:gd name="T45" fmla="*/ 1 h 425"/>
                    <a:gd name="T46" fmla="*/ 1 w 272"/>
                    <a:gd name="T47" fmla="*/ 1 h 425"/>
                    <a:gd name="T48" fmla="*/ 1 w 272"/>
                    <a:gd name="T49" fmla="*/ 1 h 425"/>
                    <a:gd name="T50" fmla="*/ 0 w 272"/>
                    <a:gd name="T51" fmla="*/ 1 h 425"/>
                    <a:gd name="T52" fmla="*/ 0 w 272"/>
                    <a:gd name="T53" fmla="*/ 1 h 425"/>
                    <a:gd name="T54" fmla="*/ 1 w 272"/>
                    <a:gd name="T55" fmla="*/ 1 h 425"/>
                    <a:gd name="T56" fmla="*/ 1 w 272"/>
                    <a:gd name="T57" fmla="*/ 1 h 425"/>
                    <a:gd name="T58" fmla="*/ 1 w 272"/>
                    <a:gd name="T59" fmla="*/ 1 h 425"/>
                    <a:gd name="T60" fmla="*/ 1 w 272"/>
                    <a:gd name="T61" fmla="*/ 1 h 425"/>
                    <a:gd name="T62" fmla="*/ 1 w 272"/>
                    <a:gd name="T63" fmla="*/ 1 h 425"/>
                    <a:gd name="T64" fmla="*/ 1 w 272"/>
                    <a:gd name="T65" fmla="*/ 1 h 425"/>
                    <a:gd name="T66" fmla="*/ 1 w 272"/>
                    <a:gd name="T67" fmla="*/ 1 h 425"/>
                    <a:gd name="T68" fmla="*/ 1 w 272"/>
                    <a:gd name="T69" fmla="*/ 1 h 425"/>
                    <a:gd name="T70" fmla="*/ 1 w 272"/>
                    <a:gd name="T71" fmla="*/ 1 h 425"/>
                    <a:gd name="T72" fmla="*/ 1 w 272"/>
                    <a:gd name="T73" fmla="*/ 1 h 425"/>
                    <a:gd name="T74" fmla="*/ 1 w 272"/>
                    <a:gd name="T75" fmla="*/ 1 h 425"/>
                    <a:gd name="T76" fmla="*/ 1 w 272"/>
                    <a:gd name="T77" fmla="*/ 1 h 425"/>
                    <a:gd name="T78" fmla="*/ 1 w 272"/>
                    <a:gd name="T79" fmla="*/ 1 h 425"/>
                    <a:gd name="T80" fmla="*/ 1 w 272"/>
                    <a:gd name="T81" fmla="*/ 1 h 425"/>
                    <a:gd name="T82" fmla="*/ 1 w 272"/>
                    <a:gd name="T83" fmla="*/ 1 h 425"/>
                    <a:gd name="T84" fmla="*/ 1 w 272"/>
                    <a:gd name="T85" fmla="*/ 1 h 425"/>
                    <a:gd name="T86" fmla="*/ 1 w 272"/>
                    <a:gd name="T87" fmla="*/ 1 h 425"/>
                    <a:gd name="T88" fmla="*/ 1 w 272"/>
                    <a:gd name="T89" fmla="*/ 1 h 425"/>
                    <a:gd name="T90" fmla="*/ 1 w 272"/>
                    <a:gd name="T91" fmla="*/ 1 h 425"/>
                    <a:gd name="T92" fmla="*/ 1 w 272"/>
                    <a:gd name="T93" fmla="*/ 1 h 425"/>
                    <a:gd name="T94" fmla="*/ 1 w 272"/>
                    <a:gd name="T95" fmla="*/ 1 h 425"/>
                    <a:gd name="T96" fmla="*/ 1 w 272"/>
                    <a:gd name="T97" fmla="*/ 1 h 425"/>
                    <a:gd name="T98" fmla="*/ 1 w 272"/>
                    <a:gd name="T99" fmla="*/ 1 h 425"/>
                    <a:gd name="T100" fmla="*/ 1 w 272"/>
                    <a:gd name="T101" fmla="*/ 1 h 425"/>
                    <a:gd name="T102" fmla="*/ 1 w 272"/>
                    <a:gd name="T103" fmla="*/ 1 h 425"/>
                    <a:gd name="T104" fmla="*/ 1 w 272"/>
                    <a:gd name="T105" fmla="*/ 1 h 425"/>
                    <a:gd name="T106" fmla="*/ 1 w 272"/>
                    <a:gd name="T107" fmla="*/ 1 h 425"/>
                    <a:gd name="T108" fmla="*/ 1 w 272"/>
                    <a:gd name="T109" fmla="*/ 1 h 425"/>
                    <a:gd name="T110" fmla="*/ 1 w 272"/>
                    <a:gd name="T111" fmla="*/ 1 h 425"/>
                    <a:gd name="T112" fmla="*/ 1 w 272"/>
                    <a:gd name="T113" fmla="*/ 1 h 425"/>
                    <a:gd name="T114" fmla="*/ 1 w 272"/>
                    <a:gd name="T115" fmla="*/ 1 h 425"/>
                    <a:gd name="T116" fmla="*/ 1 w 272"/>
                    <a:gd name="T117" fmla="*/ 1 h 425"/>
                    <a:gd name="T118" fmla="*/ 1 w 272"/>
                    <a:gd name="T119" fmla="*/ 1 h 425"/>
                    <a:gd name="T120" fmla="*/ 1 w 272"/>
                    <a:gd name="T121" fmla="*/ 1 h 4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2"/>
                    <a:gd name="T184" fmla="*/ 0 h 425"/>
                    <a:gd name="T185" fmla="*/ 272 w 272"/>
                    <a:gd name="T186" fmla="*/ 425 h 42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2" h="425">
                      <a:moveTo>
                        <a:pt x="252" y="210"/>
                      </a:moveTo>
                      <a:lnTo>
                        <a:pt x="257" y="188"/>
                      </a:lnTo>
                      <a:lnTo>
                        <a:pt x="263" y="163"/>
                      </a:lnTo>
                      <a:lnTo>
                        <a:pt x="272" y="145"/>
                      </a:lnTo>
                      <a:lnTo>
                        <a:pt x="265" y="120"/>
                      </a:lnTo>
                      <a:lnTo>
                        <a:pt x="255" y="103"/>
                      </a:lnTo>
                      <a:lnTo>
                        <a:pt x="245" y="83"/>
                      </a:lnTo>
                      <a:lnTo>
                        <a:pt x="238" y="63"/>
                      </a:lnTo>
                      <a:lnTo>
                        <a:pt x="232" y="43"/>
                      </a:lnTo>
                      <a:lnTo>
                        <a:pt x="218" y="27"/>
                      </a:lnTo>
                      <a:lnTo>
                        <a:pt x="200" y="22"/>
                      </a:lnTo>
                      <a:lnTo>
                        <a:pt x="182" y="27"/>
                      </a:lnTo>
                      <a:lnTo>
                        <a:pt x="165" y="17"/>
                      </a:lnTo>
                      <a:lnTo>
                        <a:pt x="152" y="0"/>
                      </a:lnTo>
                      <a:lnTo>
                        <a:pt x="133" y="3"/>
                      </a:lnTo>
                      <a:lnTo>
                        <a:pt x="120" y="20"/>
                      </a:lnTo>
                      <a:lnTo>
                        <a:pt x="108" y="28"/>
                      </a:lnTo>
                      <a:lnTo>
                        <a:pt x="88" y="22"/>
                      </a:lnTo>
                      <a:lnTo>
                        <a:pt x="70" y="22"/>
                      </a:lnTo>
                      <a:lnTo>
                        <a:pt x="55" y="33"/>
                      </a:lnTo>
                      <a:lnTo>
                        <a:pt x="38" y="43"/>
                      </a:lnTo>
                      <a:lnTo>
                        <a:pt x="28" y="63"/>
                      </a:lnTo>
                      <a:lnTo>
                        <a:pt x="23" y="87"/>
                      </a:lnTo>
                      <a:lnTo>
                        <a:pt x="13" y="107"/>
                      </a:lnTo>
                      <a:lnTo>
                        <a:pt x="10" y="130"/>
                      </a:lnTo>
                      <a:lnTo>
                        <a:pt x="0" y="150"/>
                      </a:lnTo>
                      <a:lnTo>
                        <a:pt x="0" y="175"/>
                      </a:lnTo>
                      <a:lnTo>
                        <a:pt x="7" y="195"/>
                      </a:lnTo>
                      <a:lnTo>
                        <a:pt x="12" y="217"/>
                      </a:lnTo>
                      <a:lnTo>
                        <a:pt x="10" y="242"/>
                      </a:lnTo>
                      <a:lnTo>
                        <a:pt x="13" y="262"/>
                      </a:lnTo>
                      <a:lnTo>
                        <a:pt x="28" y="277"/>
                      </a:lnTo>
                      <a:lnTo>
                        <a:pt x="33" y="280"/>
                      </a:lnTo>
                      <a:lnTo>
                        <a:pt x="38" y="292"/>
                      </a:lnTo>
                      <a:lnTo>
                        <a:pt x="43" y="305"/>
                      </a:lnTo>
                      <a:lnTo>
                        <a:pt x="50" y="318"/>
                      </a:lnTo>
                      <a:lnTo>
                        <a:pt x="52" y="330"/>
                      </a:lnTo>
                      <a:lnTo>
                        <a:pt x="55" y="342"/>
                      </a:lnTo>
                      <a:lnTo>
                        <a:pt x="63" y="353"/>
                      </a:lnTo>
                      <a:lnTo>
                        <a:pt x="73" y="358"/>
                      </a:lnTo>
                      <a:lnTo>
                        <a:pt x="83" y="368"/>
                      </a:lnTo>
                      <a:lnTo>
                        <a:pt x="90" y="378"/>
                      </a:lnTo>
                      <a:lnTo>
                        <a:pt x="93" y="393"/>
                      </a:lnTo>
                      <a:lnTo>
                        <a:pt x="98" y="405"/>
                      </a:lnTo>
                      <a:lnTo>
                        <a:pt x="108" y="415"/>
                      </a:lnTo>
                      <a:lnTo>
                        <a:pt x="118" y="422"/>
                      </a:lnTo>
                      <a:lnTo>
                        <a:pt x="130" y="425"/>
                      </a:lnTo>
                      <a:lnTo>
                        <a:pt x="140" y="422"/>
                      </a:lnTo>
                      <a:lnTo>
                        <a:pt x="158" y="418"/>
                      </a:lnTo>
                      <a:lnTo>
                        <a:pt x="173" y="410"/>
                      </a:lnTo>
                      <a:lnTo>
                        <a:pt x="187" y="393"/>
                      </a:lnTo>
                      <a:lnTo>
                        <a:pt x="197" y="377"/>
                      </a:lnTo>
                      <a:lnTo>
                        <a:pt x="210" y="358"/>
                      </a:lnTo>
                      <a:lnTo>
                        <a:pt x="225" y="348"/>
                      </a:lnTo>
                      <a:lnTo>
                        <a:pt x="232" y="325"/>
                      </a:lnTo>
                      <a:lnTo>
                        <a:pt x="238" y="305"/>
                      </a:lnTo>
                      <a:lnTo>
                        <a:pt x="252" y="288"/>
                      </a:lnTo>
                      <a:lnTo>
                        <a:pt x="263" y="270"/>
                      </a:lnTo>
                      <a:lnTo>
                        <a:pt x="260" y="248"/>
                      </a:lnTo>
                      <a:lnTo>
                        <a:pt x="255" y="223"/>
                      </a:lnTo>
                      <a:lnTo>
                        <a:pt x="252" y="210"/>
                      </a:lnTo>
                    </a:path>
                  </a:pathLst>
                </a:custGeom>
                <a:noFill/>
                <a:ln w="4763">
                  <a:solidFill>
                    <a:srgbClr val="000000"/>
                  </a:solidFill>
                  <a:round/>
                  <a:headEnd/>
                  <a:tailEnd/>
                </a:ln>
              </p:spPr>
              <p:txBody>
                <a:bodyPr/>
                <a:lstStyle/>
                <a:p>
                  <a:endParaRPr lang="en-US"/>
                </a:p>
              </p:txBody>
            </p:sp>
          </p:grpSp>
          <p:grpSp>
            <p:nvGrpSpPr>
              <p:cNvPr id="21" name="Group 338"/>
              <p:cNvGrpSpPr>
                <a:grpSpLocks/>
              </p:cNvGrpSpPr>
              <p:nvPr/>
            </p:nvGrpSpPr>
            <p:grpSpPr bwMode="auto">
              <a:xfrm>
                <a:off x="208" y="2178"/>
                <a:ext cx="104" cy="180"/>
                <a:chOff x="208" y="2178"/>
                <a:chExt cx="104" cy="180"/>
              </a:xfrm>
            </p:grpSpPr>
            <p:sp>
              <p:nvSpPr>
                <p:cNvPr id="15548" name="Freeform 339"/>
                <p:cNvSpPr>
                  <a:spLocks/>
                </p:cNvSpPr>
                <p:nvPr/>
              </p:nvSpPr>
              <p:spPr bwMode="auto">
                <a:xfrm>
                  <a:off x="208" y="2178"/>
                  <a:ext cx="104" cy="180"/>
                </a:xfrm>
                <a:custGeom>
                  <a:avLst/>
                  <a:gdLst>
                    <a:gd name="T0" fmla="*/ 1 w 208"/>
                    <a:gd name="T1" fmla="*/ 0 h 362"/>
                    <a:gd name="T2" fmla="*/ 1 w 208"/>
                    <a:gd name="T3" fmla="*/ 0 h 362"/>
                    <a:gd name="T4" fmla="*/ 1 w 208"/>
                    <a:gd name="T5" fmla="*/ 0 h 362"/>
                    <a:gd name="T6" fmla="*/ 1 w 208"/>
                    <a:gd name="T7" fmla="*/ 0 h 362"/>
                    <a:gd name="T8" fmla="*/ 1 w 208"/>
                    <a:gd name="T9" fmla="*/ 0 h 362"/>
                    <a:gd name="T10" fmla="*/ 1 w 208"/>
                    <a:gd name="T11" fmla="*/ 0 h 362"/>
                    <a:gd name="T12" fmla="*/ 1 w 208"/>
                    <a:gd name="T13" fmla="*/ 0 h 362"/>
                    <a:gd name="T14" fmla="*/ 1 w 208"/>
                    <a:gd name="T15" fmla="*/ 0 h 362"/>
                    <a:gd name="T16" fmla="*/ 1 w 208"/>
                    <a:gd name="T17" fmla="*/ 0 h 362"/>
                    <a:gd name="T18" fmla="*/ 1 w 208"/>
                    <a:gd name="T19" fmla="*/ 0 h 362"/>
                    <a:gd name="T20" fmla="*/ 1 w 208"/>
                    <a:gd name="T21" fmla="*/ 0 h 362"/>
                    <a:gd name="T22" fmla="*/ 1 w 208"/>
                    <a:gd name="T23" fmla="*/ 0 h 362"/>
                    <a:gd name="T24" fmla="*/ 1 w 208"/>
                    <a:gd name="T25" fmla="*/ 0 h 362"/>
                    <a:gd name="T26" fmla="*/ 1 w 208"/>
                    <a:gd name="T27" fmla="*/ 0 h 362"/>
                    <a:gd name="T28" fmla="*/ 1 w 208"/>
                    <a:gd name="T29" fmla="*/ 0 h 362"/>
                    <a:gd name="T30" fmla="*/ 1 w 208"/>
                    <a:gd name="T31" fmla="*/ 0 h 362"/>
                    <a:gd name="T32" fmla="*/ 1 w 208"/>
                    <a:gd name="T33" fmla="*/ 0 h 362"/>
                    <a:gd name="T34" fmla="*/ 1 w 208"/>
                    <a:gd name="T35" fmla="*/ 0 h 362"/>
                    <a:gd name="T36" fmla="*/ 1 w 208"/>
                    <a:gd name="T37" fmla="*/ 0 h 362"/>
                    <a:gd name="T38" fmla="*/ 1 w 208"/>
                    <a:gd name="T39" fmla="*/ 0 h 362"/>
                    <a:gd name="T40" fmla="*/ 1 w 208"/>
                    <a:gd name="T41" fmla="*/ 0 h 362"/>
                    <a:gd name="T42" fmla="*/ 1 w 208"/>
                    <a:gd name="T43" fmla="*/ 0 h 362"/>
                    <a:gd name="T44" fmla="*/ 1 w 208"/>
                    <a:gd name="T45" fmla="*/ 0 h 362"/>
                    <a:gd name="T46" fmla="*/ 1 w 208"/>
                    <a:gd name="T47" fmla="*/ 0 h 362"/>
                    <a:gd name="T48" fmla="*/ 1 w 208"/>
                    <a:gd name="T49" fmla="*/ 0 h 362"/>
                    <a:gd name="T50" fmla="*/ 1 w 208"/>
                    <a:gd name="T51" fmla="*/ 0 h 362"/>
                    <a:gd name="T52" fmla="*/ 1 w 208"/>
                    <a:gd name="T53" fmla="*/ 0 h 362"/>
                    <a:gd name="T54" fmla="*/ 1 w 208"/>
                    <a:gd name="T55" fmla="*/ 0 h 362"/>
                    <a:gd name="T56" fmla="*/ 1 w 208"/>
                    <a:gd name="T57" fmla="*/ 0 h 362"/>
                    <a:gd name="T58" fmla="*/ 1 w 208"/>
                    <a:gd name="T59" fmla="*/ 0 h 362"/>
                    <a:gd name="T60" fmla="*/ 1 w 208"/>
                    <a:gd name="T61" fmla="*/ 0 h 362"/>
                    <a:gd name="T62" fmla="*/ 1 w 208"/>
                    <a:gd name="T63" fmla="*/ 0 h 362"/>
                    <a:gd name="T64" fmla="*/ 1 w 208"/>
                    <a:gd name="T65" fmla="*/ 0 h 362"/>
                    <a:gd name="T66" fmla="*/ 1 w 208"/>
                    <a:gd name="T67" fmla="*/ 0 h 362"/>
                    <a:gd name="T68" fmla="*/ 1 w 208"/>
                    <a:gd name="T69" fmla="*/ 0 h 362"/>
                    <a:gd name="T70" fmla="*/ 0 w 208"/>
                    <a:gd name="T71" fmla="*/ 0 h 362"/>
                    <a:gd name="T72" fmla="*/ 1 w 208"/>
                    <a:gd name="T73" fmla="*/ 0 h 362"/>
                    <a:gd name="T74" fmla="*/ 1 w 208"/>
                    <a:gd name="T75" fmla="*/ 0 h 362"/>
                    <a:gd name="T76" fmla="*/ 1 w 208"/>
                    <a:gd name="T77" fmla="*/ 0 h 362"/>
                    <a:gd name="T78" fmla="*/ 1 w 208"/>
                    <a:gd name="T79" fmla="*/ 0 h 362"/>
                    <a:gd name="T80" fmla="*/ 1 w 208"/>
                    <a:gd name="T81" fmla="*/ 0 h 362"/>
                    <a:gd name="T82" fmla="*/ 1 w 208"/>
                    <a:gd name="T83" fmla="*/ 0 h 362"/>
                    <a:gd name="T84" fmla="*/ 1 w 208"/>
                    <a:gd name="T85" fmla="*/ 0 h 362"/>
                    <a:gd name="T86" fmla="*/ 1 w 208"/>
                    <a:gd name="T87" fmla="*/ 0 h 362"/>
                    <a:gd name="T88" fmla="*/ 1 w 208"/>
                    <a:gd name="T89" fmla="*/ 0 h 362"/>
                    <a:gd name="T90" fmla="*/ 1 w 208"/>
                    <a:gd name="T91" fmla="*/ 0 h 362"/>
                    <a:gd name="T92" fmla="*/ 1 w 208"/>
                    <a:gd name="T93" fmla="*/ 0 h 362"/>
                    <a:gd name="T94" fmla="*/ 1 w 208"/>
                    <a:gd name="T95" fmla="*/ 0 h 362"/>
                    <a:gd name="T96" fmla="*/ 1 w 208"/>
                    <a:gd name="T97" fmla="*/ 0 h 362"/>
                    <a:gd name="T98" fmla="*/ 1 w 208"/>
                    <a:gd name="T99" fmla="*/ 0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362"/>
                    <a:gd name="T152" fmla="*/ 208 w 208"/>
                    <a:gd name="T153" fmla="*/ 362 h 3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362">
                      <a:moveTo>
                        <a:pt x="106" y="362"/>
                      </a:moveTo>
                      <a:lnTo>
                        <a:pt x="121" y="352"/>
                      </a:lnTo>
                      <a:lnTo>
                        <a:pt x="133" y="332"/>
                      </a:lnTo>
                      <a:lnTo>
                        <a:pt x="146" y="318"/>
                      </a:lnTo>
                      <a:lnTo>
                        <a:pt x="160" y="305"/>
                      </a:lnTo>
                      <a:lnTo>
                        <a:pt x="173" y="292"/>
                      </a:lnTo>
                      <a:lnTo>
                        <a:pt x="175" y="267"/>
                      </a:lnTo>
                      <a:lnTo>
                        <a:pt x="188" y="250"/>
                      </a:lnTo>
                      <a:lnTo>
                        <a:pt x="198" y="232"/>
                      </a:lnTo>
                      <a:lnTo>
                        <a:pt x="196" y="208"/>
                      </a:lnTo>
                      <a:lnTo>
                        <a:pt x="191" y="183"/>
                      </a:lnTo>
                      <a:lnTo>
                        <a:pt x="196" y="160"/>
                      </a:lnTo>
                      <a:lnTo>
                        <a:pt x="206" y="143"/>
                      </a:lnTo>
                      <a:lnTo>
                        <a:pt x="208" y="120"/>
                      </a:lnTo>
                      <a:lnTo>
                        <a:pt x="203" y="97"/>
                      </a:lnTo>
                      <a:lnTo>
                        <a:pt x="191" y="80"/>
                      </a:lnTo>
                      <a:lnTo>
                        <a:pt x="185" y="57"/>
                      </a:lnTo>
                      <a:lnTo>
                        <a:pt x="181" y="33"/>
                      </a:lnTo>
                      <a:lnTo>
                        <a:pt x="166" y="20"/>
                      </a:lnTo>
                      <a:lnTo>
                        <a:pt x="150" y="30"/>
                      </a:lnTo>
                      <a:lnTo>
                        <a:pt x="138" y="47"/>
                      </a:lnTo>
                      <a:lnTo>
                        <a:pt x="121" y="57"/>
                      </a:lnTo>
                      <a:lnTo>
                        <a:pt x="120" y="33"/>
                      </a:lnTo>
                      <a:lnTo>
                        <a:pt x="128" y="15"/>
                      </a:lnTo>
                      <a:lnTo>
                        <a:pt x="115" y="0"/>
                      </a:lnTo>
                      <a:lnTo>
                        <a:pt x="100" y="10"/>
                      </a:lnTo>
                      <a:lnTo>
                        <a:pt x="88" y="27"/>
                      </a:lnTo>
                      <a:lnTo>
                        <a:pt x="85" y="47"/>
                      </a:lnTo>
                      <a:lnTo>
                        <a:pt x="68" y="43"/>
                      </a:lnTo>
                      <a:lnTo>
                        <a:pt x="65" y="23"/>
                      </a:lnTo>
                      <a:lnTo>
                        <a:pt x="48" y="13"/>
                      </a:lnTo>
                      <a:lnTo>
                        <a:pt x="33" y="23"/>
                      </a:lnTo>
                      <a:lnTo>
                        <a:pt x="25" y="43"/>
                      </a:lnTo>
                      <a:lnTo>
                        <a:pt x="21" y="67"/>
                      </a:lnTo>
                      <a:lnTo>
                        <a:pt x="11" y="87"/>
                      </a:lnTo>
                      <a:lnTo>
                        <a:pt x="0" y="102"/>
                      </a:lnTo>
                      <a:lnTo>
                        <a:pt x="1" y="120"/>
                      </a:lnTo>
                      <a:lnTo>
                        <a:pt x="6" y="143"/>
                      </a:lnTo>
                      <a:lnTo>
                        <a:pt x="6" y="167"/>
                      </a:lnTo>
                      <a:lnTo>
                        <a:pt x="1" y="188"/>
                      </a:lnTo>
                      <a:lnTo>
                        <a:pt x="8" y="208"/>
                      </a:lnTo>
                      <a:lnTo>
                        <a:pt x="21" y="225"/>
                      </a:lnTo>
                      <a:lnTo>
                        <a:pt x="35" y="240"/>
                      </a:lnTo>
                      <a:lnTo>
                        <a:pt x="43" y="260"/>
                      </a:lnTo>
                      <a:lnTo>
                        <a:pt x="46" y="285"/>
                      </a:lnTo>
                      <a:lnTo>
                        <a:pt x="61" y="298"/>
                      </a:lnTo>
                      <a:lnTo>
                        <a:pt x="75" y="315"/>
                      </a:lnTo>
                      <a:lnTo>
                        <a:pt x="81" y="335"/>
                      </a:lnTo>
                      <a:lnTo>
                        <a:pt x="91" y="355"/>
                      </a:lnTo>
                      <a:lnTo>
                        <a:pt x="106" y="362"/>
                      </a:lnTo>
                      <a:close/>
                    </a:path>
                  </a:pathLst>
                </a:custGeom>
                <a:solidFill>
                  <a:srgbClr val="FFFFFF"/>
                </a:solidFill>
                <a:ln w="9525">
                  <a:noFill/>
                  <a:round/>
                  <a:headEnd/>
                  <a:tailEnd/>
                </a:ln>
              </p:spPr>
              <p:txBody>
                <a:bodyPr/>
                <a:lstStyle/>
                <a:p>
                  <a:endParaRPr lang="en-US"/>
                </a:p>
              </p:txBody>
            </p:sp>
            <p:sp>
              <p:nvSpPr>
                <p:cNvPr id="15549" name="Freeform 340"/>
                <p:cNvSpPr>
                  <a:spLocks/>
                </p:cNvSpPr>
                <p:nvPr/>
              </p:nvSpPr>
              <p:spPr bwMode="auto">
                <a:xfrm>
                  <a:off x="208" y="2178"/>
                  <a:ext cx="104" cy="180"/>
                </a:xfrm>
                <a:custGeom>
                  <a:avLst/>
                  <a:gdLst>
                    <a:gd name="T0" fmla="*/ 1 w 208"/>
                    <a:gd name="T1" fmla="*/ 0 h 362"/>
                    <a:gd name="T2" fmla="*/ 1 w 208"/>
                    <a:gd name="T3" fmla="*/ 0 h 362"/>
                    <a:gd name="T4" fmla="*/ 1 w 208"/>
                    <a:gd name="T5" fmla="*/ 0 h 362"/>
                    <a:gd name="T6" fmla="*/ 1 w 208"/>
                    <a:gd name="T7" fmla="*/ 0 h 362"/>
                    <a:gd name="T8" fmla="*/ 1 w 208"/>
                    <a:gd name="T9" fmla="*/ 0 h 362"/>
                    <a:gd name="T10" fmla="*/ 1 w 208"/>
                    <a:gd name="T11" fmla="*/ 0 h 362"/>
                    <a:gd name="T12" fmla="*/ 1 w 208"/>
                    <a:gd name="T13" fmla="*/ 0 h 362"/>
                    <a:gd name="T14" fmla="*/ 1 w 208"/>
                    <a:gd name="T15" fmla="*/ 0 h 362"/>
                    <a:gd name="T16" fmla="*/ 1 w 208"/>
                    <a:gd name="T17" fmla="*/ 0 h 362"/>
                    <a:gd name="T18" fmla="*/ 1 w 208"/>
                    <a:gd name="T19" fmla="*/ 0 h 362"/>
                    <a:gd name="T20" fmla="*/ 1 w 208"/>
                    <a:gd name="T21" fmla="*/ 0 h 362"/>
                    <a:gd name="T22" fmla="*/ 1 w 208"/>
                    <a:gd name="T23" fmla="*/ 0 h 362"/>
                    <a:gd name="T24" fmla="*/ 1 w 208"/>
                    <a:gd name="T25" fmla="*/ 0 h 362"/>
                    <a:gd name="T26" fmla="*/ 1 w 208"/>
                    <a:gd name="T27" fmla="*/ 0 h 362"/>
                    <a:gd name="T28" fmla="*/ 1 w 208"/>
                    <a:gd name="T29" fmla="*/ 0 h 362"/>
                    <a:gd name="T30" fmla="*/ 1 w 208"/>
                    <a:gd name="T31" fmla="*/ 0 h 362"/>
                    <a:gd name="T32" fmla="*/ 1 w 208"/>
                    <a:gd name="T33" fmla="*/ 0 h 362"/>
                    <a:gd name="T34" fmla="*/ 1 w 208"/>
                    <a:gd name="T35" fmla="*/ 0 h 362"/>
                    <a:gd name="T36" fmla="*/ 1 w 208"/>
                    <a:gd name="T37" fmla="*/ 0 h 362"/>
                    <a:gd name="T38" fmla="*/ 1 w 208"/>
                    <a:gd name="T39" fmla="*/ 0 h 362"/>
                    <a:gd name="T40" fmla="*/ 1 w 208"/>
                    <a:gd name="T41" fmla="*/ 0 h 362"/>
                    <a:gd name="T42" fmla="*/ 1 w 208"/>
                    <a:gd name="T43" fmla="*/ 0 h 362"/>
                    <a:gd name="T44" fmla="*/ 1 w 208"/>
                    <a:gd name="T45" fmla="*/ 0 h 362"/>
                    <a:gd name="T46" fmla="*/ 1 w 208"/>
                    <a:gd name="T47" fmla="*/ 0 h 362"/>
                    <a:gd name="T48" fmla="*/ 1 w 208"/>
                    <a:gd name="T49" fmla="*/ 0 h 362"/>
                    <a:gd name="T50" fmla="*/ 1 w 208"/>
                    <a:gd name="T51" fmla="*/ 0 h 362"/>
                    <a:gd name="T52" fmla="*/ 1 w 208"/>
                    <a:gd name="T53" fmla="*/ 0 h 362"/>
                    <a:gd name="T54" fmla="*/ 1 w 208"/>
                    <a:gd name="T55" fmla="*/ 0 h 362"/>
                    <a:gd name="T56" fmla="*/ 1 w 208"/>
                    <a:gd name="T57" fmla="*/ 0 h 362"/>
                    <a:gd name="T58" fmla="*/ 1 w 208"/>
                    <a:gd name="T59" fmla="*/ 0 h 362"/>
                    <a:gd name="T60" fmla="*/ 1 w 208"/>
                    <a:gd name="T61" fmla="*/ 0 h 362"/>
                    <a:gd name="T62" fmla="*/ 1 w 208"/>
                    <a:gd name="T63" fmla="*/ 0 h 362"/>
                    <a:gd name="T64" fmla="*/ 1 w 208"/>
                    <a:gd name="T65" fmla="*/ 0 h 362"/>
                    <a:gd name="T66" fmla="*/ 1 w 208"/>
                    <a:gd name="T67" fmla="*/ 0 h 362"/>
                    <a:gd name="T68" fmla="*/ 1 w 208"/>
                    <a:gd name="T69" fmla="*/ 0 h 362"/>
                    <a:gd name="T70" fmla="*/ 0 w 208"/>
                    <a:gd name="T71" fmla="*/ 0 h 362"/>
                    <a:gd name="T72" fmla="*/ 1 w 208"/>
                    <a:gd name="T73" fmla="*/ 0 h 362"/>
                    <a:gd name="T74" fmla="*/ 1 w 208"/>
                    <a:gd name="T75" fmla="*/ 0 h 362"/>
                    <a:gd name="T76" fmla="*/ 1 w 208"/>
                    <a:gd name="T77" fmla="*/ 0 h 362"/>
                    <a:gd name="T78" fmla="*/ 1 w 208"/>
                    <a:gd name="T79" fmla="*/ 0 h 362"/>
                    <a:gd name="T80" fmla="*/ 1 w 208"/>
                    <a:gd name="T81" fmla="*/ 0 h 362"/>
                    <a:gd name="T82" fmla="*/ 1 w 208"/>
                    <a:gd name="T83" fmla="*/ 0 h 362"/>
                    <a:gd name="T84" fmla="*/ 1 w 208"/>
                    <a:gd name="T85" fmla="*/ 0 h 362"/>
                    <a:gd name="T86" fmla="*/ 1 w 208"/>
                    <a:gd name="T87" fmla="*/ 0 h 362"/>
                    <a:gd name="T88" fmla="*/ 1 w 208"/>
                    <a:gd name="T89" fmla="*/ 0 h 362"/>
                    <a:gd name="T90" fmla="*/ 1 w 208"/>
                    <a:gd name="T91" fmla="*/ 0 h 362"/>
                    <a:gd name="T92" fmla="*/ 1 w 208"/>
                    <a:gd name="T93" fmla="*/ 0 h 362"/>
                    <a:gd name="T94" fmla="*/ 1 w 208"/>
                    <a:gd name="T95" fmla="*/ 0 h 362"/>
                    <a:gd name="T96" fmla="*/ 1 w 208"/>
                    <a:gd name="T97" fmla="*/ 0 h 362"/>
                    <a:gd name="T98" fmla="*/ 1 w 208"/>
                    <a:gd name="T99" fmla="*/ 0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8"/>
                    <a:gd name="T151" fmla="*/ 0 h 362"/>
                    <a:gd name="T152" fmla="*/ 208 w 208"/>
                    <a:gd name="T153" fmla="*/ 362 h 3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8" h="362">
                      <a:moveTo>
                        <a:pt x="106" y="362"/>
                      </a:moveTo>
                      <a:lnTo>
                        <a:pt x="121" y="352"/>
                      </a:lnTo>
                      <a:lnTo>
                        <a:pt x="133" y="332"/>
                      </a:lnTo>
                      <a:lnTo>
                        <a:pt x="146" y="318"/>
                      </a:lnTo>
                      <a:lnTo>
                        <a:pt x="160" y="305"/>
                      </a:lnTo>
                      <a:lnTo>
                        <a:pt x="173" y="292"/>
                      </a:lnTo>
                      <a:lnTo>
                        <a:pt x="175" y="267"/>
                      </a:lnTo>
                      <a:lnTo>
                        <a:pt x="188" y="250"/>
                      </a:lnTo>
                      <a:lnTo>
                        <a:pt x="198" y="232"/>
                      </a:lnTo>
                      <a:lnTo>
                        <a:pt x="196" y="208"/>
                      </a:lnTo>
                      <a:lnTo>
                        <a:pt x="191" y="183"/>
                      </a:lnTo>
                      <a:lnTo>
                        <a:pt x="196" y="160"/>
                      </a:lnTo>
                      <a:lnTo>
                        <a:pt x="206" y="143"/>
                      </a:lnTo>
                      <a:lnTo>
                        <a:pt x="208" y="120"/>
                      </a:lnTo>
                      <a:lnTo>
                        <a:pt x="203" y="97"/>
                      </a:lnTo>
                      <a:lnTo>
                        <a:pt x="191" y="80"/>
                      </a:lnTo>
                      <a:lnTo>
                        <a:pt x="185" y="57"/>
                      </a:lnTo>
                      <a:lnTo>
                        <a:pt x="181" y="33"/>
                      </a:lnTo>
                      <a:lnTo>
                        <a:pt x="166" y="20"/>
                      </a:lnTo>
                      <a:lnTo>
                        <a:pt x="150" y="30"/>
                      </a:lnTo>
                      <a:lnTo>
                        <a:pt x="138" y="47"/>
                      </a:lnTo>
                      <a:lnTo>
                        <a:pt x="121" y="57"/>
                      </a:lnTo>
                      <a:lnTo>
                        <a:pt x="120" y="33"/>
                      </a:lnTo>
                      <a:lnTo>
                        <a:pt x="128" y="15"/>
                      </a:lnTo>
                      <a:lnTo>
                        <a:pt x="115" y="0"/>
                      </a:lnTo>
                      <a:lnTo>
                        <a:pt x="100" y="10"/>
                      </a:lnTo>
                      <a:lnTo>
                        <a:pt x="88" y="27"/>
                      </a:lnTo>
                      <a:lnTo>
                        <a:pt x="85" y="47"/>
                      </a:lnTo>
                      <a:lnTo>
                        <a:pt x="68" y="43"/>
                      </a:lnTo>
                      <a:lnTo>
                        <a:pt x="65" y="23"/>
                      </a:lnTo>
                      <a:lnTo>
                        <a:pt x="48" y="13"/>
                      </a:lnTo>
                      <a:lnTo>
                        <a:pt x="33" y="23"/>
                      </a:lnTo>
                      <a:lnTo>
                        <a:pt x="25" y="43"/>
                      </a:lnTo>
                      <a:lnTo>
                        <a:pt x="21" y="67"/>
                      </a:lnTo>
                      <a:lnTo>
                        <a:pt x="11" y="87"/>
                      </a:lnTo>
                      <a:lnTo>
                        <a:pt x="0" y="102"/>
                      </a:lnTo>
                      <a:lnTo>
                        <a:pt x="1" y="120"/>
                      </a:lnTo>
                      <a:lnTo>
                        <a:pt x="6" y="143"/>
                      </a:lnTo>
                      <a:lnTo>
                        <a:pt x="6" y="167"/>
                      </a:lnTo>
                      <a:lnTo>
                        <a:pt x="1" y="188"/>
                      </a:lnTo>
                      <a:lnTo>
                        <a:pt x="8" y="208"/>
                      </a:lnTo>
                      <a:lnTo>
                        <a:pt x="21" y="225"/>
                      </a:lnTo>
                      <a:lnTo>
                        <a:pt x="35" y="240"/>
                      </a:lnTo>
                      <a:lnTo>
                        <a:pt x="43" y="260"/>
                      </a:lnTo>
                      <a:lnTo>
                        <a:pt x="46" y="285"/>
                      </a:lnTo>
                      <a:lnTo>
                        <a:pt x="61" y="298"/>
                      </a:lnTo>
                      <a:lnTo>
                        <a:pt x="75" y="315"/>
                      </a:lnTo>
                      <a:lnTo>
                        <a:pt x="81" y="335"/>
                      </a:lnTo>
                      <a:lnTo>
                        <a:pt x="91" y="355"/>
                      </a:lnTo>
                      <a:lnTo>
                        <a:pt x="106" y="362"/>
                      </a:lnTo>
                    </a:path>
                  </a:pathLst>
                </a:custGeom>
                <a:noFill/>
                <a:ln w="4763">
                  <a:solidFill>
                    <a:srgbClr val="000000"/>
                  </a:solidFill>
                  <a:round/>
                  <a:headEnd/>
                  <a:tailEnd/>
                </a:ln>
              </p:spPr>
              <p:txBody>
                <a:bodyPr/>
                <a:lstStyle/>
                <a:p>
                  <a:endParaRPr lang="en-US"/>
                </a:p>
              </p:txBody>
            </p:sp>
          </p:grpSp>
          <p:grpSp>
            <p:nvGrpSpPr>
              <p:cNvPr id="22" name="Group 341"/>
              <p:cNvGrpSpPr>
                <a:grpSpLocks/>
              </p:cNvGrpSpPr>
              <p:nvPr/>
            </p:nvGrpSpPr>
            <p:grpSpPr bwMode="auto">
              <a:xfrm>
                <a:off x="207" y="2178"/>
                <a:ext cx="105" cy="180"/>
                <a:chOff x="207" y="2178"/>
                <a:chExt cx="105" cy="180"/>
              </a:xfrm>
            </p:grpSpPr>
            <p:sp>
              <p:nvSpPr>
                <p:cNvPr id="15546" name="Freeform 342"/>
                <p:cNvSpPr>
                  <a:spLocks/>
                </p:cNvSpPr>
                <p:nvPr/>
              </p:nvSpPr>
              <p:spPr bwMode="auto">
                <a:xfrm>
                  <a:off x="207" y="2178"/>
                  <a:ext cx="105" cy="180"/>
                </a:xfrm>
                <a:custGeom>
                  <a:avLst/>
                  <a:gdLst>
                    <a:gd name="T0" fmla="*/ 1 w 210"/>
                    <a:gd name="T1" fmla="*/ 0 h 362"/>
                    <a:gd name="T2" fmla="*/ 1 w 210"/>
                    <a:gd name="T3" fmla="*/ 0 h 362"/>
                    <a:gd name="T4" fmla="*/ 1 w 210"/>
                    <a:gd name="T5" fmla="*/ 0 h 362"/>
                    <a:gd name="T6" fmla="*/ 1 w 210"/>
                    <a:gd name="T7" fmla="*/ 0 h 362"/>
                    <a:gd name="T8" fmla="*/ 1 w 210"/>
                    <a:gd name="T9" fmla="*/ 0 h 362"/>
                    <a:gd name="T10" fmla="*/ 1 w 210"/>
                    <a:gd name="T11" fmla="*/ 0 h 362"/>
                    <a:gd name="T12" fmla="*/ 1 w 210"/>
                    <a:gd name="T13" fmla="*/ 0 h 362"/>
                    <a:gd name="T14" fmla="*/ 1 w 210"/>
                    <a:gd name="T15" fmla="*/ 0 h 362"/>
                    <a:gd name="T16" fmla="*/ 1 w 210"/>
                    <a:gd name="T17" fmla="*/ 0 h 362"/>
                    <a:gd name="T18" fmla="*/ 1 w 210"/>
                    <a:gd name="T19" fmla="*/ 0 h 362"/>
                    <a:gd name="T20" fmla="*/ 1 w 210"/>
                    <a:gd name="T21" fmla="*/ 0 h 362"/>
                    <a:gd name="T22" fmla="*/ 1 w 210"/>
                    <a:gd name="T23" fmla="*/ 0 h 362"/>
                    <a:gd name="T24" fmla="*/ 1 w 210"/>
                    <a:gd name="T25" fmla="*/ 0 h 362"/>
                    <a:gd name="T26" fmla="*/ 1 w 210"/>
                    <a:gd name="T27" fmla="*/ 0 h 362"/>
                    <a:gd name="T28" fmla="*/ 1 w 210"/>
                    <a:gd name="T29" fmla="*/ 0 h 362"/>
                    <a:gd name="T30" fmla="*/ 1 w 210"/>
                    <a:gd name="T31" fmla="*/ 0 h 362"/>
                    <a:gd name="T32" fmla="*/ 1 w 210"/>
                    <a:gd name="T33" fmla="*/ 0 h 362"/>
                    <a:gd name="T34" fmla="*/ 1 w 210"/>
                    <a:gd name="T35" fmla="*/ 0 h 362"/>
                    <a:gd name="T36" fmla="*/ 1 w 210"/>
                    <a:gd name="T37" fmla="*/ 0 h 362"/>
                    <a:gd name="T38" fmla="*/ 1 w 210"/>
                    <a:gd name="T39" fmla="*/ 0 h 362"/>
                    <a:gd name="T40" fmla="*/ 1 w 210"/>
                    <a:gd name="T41" fmla="*/ 0 h 362"/>
                    <a:gd name="T42" fmla="*/ 1 w 210"/>
                    <a:gd name="T43" fmla="*/ 0 h 362"/>
                    <a:gd name="T44" fmla="*/ 1 w 210"/>
                    <a:gd name="T45" fmla="*/ 0 h 362"/>
                    <a:gd name="T46" fmla="*/ 1 w 210"/>
                    <a:gd name="T47" fmla="*/ 0 h 362"/>
                    <a:gd name="T48" fmla="*/ 1 w 210"/>
                    <a:gd name="T49" fmla="*/ 0 h 362"/>
                    <a:gd name="T50" fmla="*/ 1 w 210"/>
                    <a:gd name="T51" fmla="*/ 0 h 362"/>
                    <a:gd name="T52" fmla="*/ 1 w 210"/>
                    <a:gd name="T53" fmla="*/ 0 h 362"/>
                    <a:gd name="T54" fmla="*/ 1 w 210"/>
                    <a:gd name="T55" fmla="*/ 0 h 362"/>
                    <a:gd name="T56" fmla="*/ 1 w 210"/>
                    <a:gd name="T57" fmla="*/ 0 h 362"/>
                    <a:gd name="T58" fmla="*/ 1 w 210"/>
                    <a:gd name="T59" fmla="*/ 0 h 362"/>
                    <a:gd name="T60" fmla="*/ 1 w 210"/>
                    <a:gd name="T61" fmla="*/ 0 h 362"/>
                    <a:gd name="T62" fmla="*/ 1 w 210"/>
                    <a:gd name="T63" fmla="*/ 0 h 362"/>
                    <a:gd name="T64" fmla="*/ 1 w 210"/>
                    <a:gd name="T65" fmla="*/ 0 h 362"/>
                    <a:gd name="T66" fmla="*/ 1 w 210"/>
                    <a:gd name="T67" fmla="*/ 0 h 362"/>
                    <a:gd name="T68" fmla="*/ 1 w 210"/>
                    <a:gd name="T69" fmla="*/ 0 h 362"/>
                    <a:gd name="T70" fmla="*/ 0 w 210"/>
                    <a:gd name="T71" fmla="*/ 0 h 362"/>
                    <a:gd name="T72" fmla="*/ 1 w 210"/>
                    <a:gd name="T73" fmla="*/ 0 h 362"/>
                    <a:gd name="T74" fmla="*/ 1 w 210"/>
                    <a:gd name="T75" fmla="*/ 0 h 362"/>
                    <a:gd name="T76" fmla="*/ 1 w 210"/>
                    <a:gd name="T77" fmla="*/ 0 h 362"/>
                    <a:gd name="T78" fmla="*/ 1 w 210"/>
                    <a:gd name="T79" fmla="*/ 0 h 362"/>
                    <a:gd name="T80" fmla="*/ 1 w 210"/>
                    <a:gd name="T81" fmla="*/ 0 h 362"/>
                    <a:gd name="T82" fmla="*/ 1 w 210"/>
                    <a:gd name="T83" fmla="*/ 0 h 362"/>
                    <a:gd name="T84" fmla="*/ 1 w 210"/>
                    <a:gd name="T85" fmla="*/ 0 h 362"/>
                    <a:gd name="T86" fmla="*/ 1 w 210"/>
                    <a:gd name="T87" fmla="*/ 0 h 362"/>
                    <a:gd name="T88" fmla="*/ 1 w 210"/>
                    <a:gd name="T89" fmla="*/ 0 h 362"/>
                    <a:gd name="T90" fmla="*/ 1 w 210"/>
                    <a:gd name="T91" fmla="*/ 0 h 362"/>
                    <a:gd name="T92" fmla="*/ 1 w 210"/>
                    <a:gd name="T93" fmla="*/ 0 h 362"/>
                    <a:gd name="T94" fmla="*/ 1 w 210"/>
                    <a:gd name="T95" fmla="*/ 0 h 362"/>
                    <a:gd name="T96" fmla="*/ 1 w 210"/>
                    <a:gd name="T97" fmla="*/ 0 h 362"/>
                    <a:gd name="T98" fmla="*/ 1 w 210"/>
                    <a:gd name="T99" fmla="*/ 0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0"/>
                    <a:gd name="T151" fmla="*/ 0 h 362"/>
                    <a:gd name="T152" fmla="*/ 210 w 210"/>
                    <a:gd name="T153" fmla="*/ 362 h 3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0" h="362">
                      <a:moveTo>
                        <a:pt x="108" y="362"/>
                      </a:moveTo>
                      <a:lnTo>
                        <a:pt x="123" y="352"/>
                      </a:lnTo>
                      <a:lnTo>
                        <a:pt x="133" y="332"/>
                      </a:lnTo>
                      <a:lnTo>
                        <a:pt x="148" y="318"/>
                      </a:lnTo>
                      <a:lnTo>
                        <a:pt x="160" y="305"/>
                      </a:lnTo>
                      <a:lnTo>
                        <a:pt x="173" y="292"/>
                      </a:lnTo>
                      <a:lnTo>
                        <a:pt x="177" y="268"/>
                      </a:lnTo>
                      <a:lnTo>
                        <a:pt x="190" y="252"/>
                      </a:lnTo>
                      <a:lnTo>
                        <a:pt x="200" y="232"/>
                      </a:lnTo>
                      <a:lnTo>
                        <a:pt x="198" y="208"/>
                      </a:lnTo>
                      <a:lnTo>
                        <a:pt x="192" y="183"/>
                      </a:lnTo>
                      <a:lnTo>
                        <a:pt x="198" y="160"/>
                      </a:lnTo>
                      <a:lnTo>
                        <a:pt x="208" y="145"/>
                      </a:lnTo>
                      <a:lnTo>
                        <a:pt x="210" y="120"/>
                      </a:lnTo>
                      <a:lnTo>
                        <a:pt x="205" y="97"/>
                      </a:lnTo>
                      <a:lnTo>
                        <a:pt x="192" y="80"/>
                      </a:lnTo>
                      <a:lnTo>
                        <a:pt x="187" y="57"/>
                      </a:lnTo>
                      <a:lnTo>
                        <a:pt x="183" y="33"/>
                      </a:lnTo>
                      <a:lnTo>
                        <a:pt x="168" y="20"/>
                      </a:lnTo>
                      <a:lnTo>
                        <a:pt x="152" y="30"/>
                      </a:lnTo>
                      <a:lnTo>
                        <a:pt x="138" y="47"/>
                      </a:lnTo>
                      <a:lnTo>
                        <a:pt x="123" y="57"/>
                      </a:lnTo>
                      <a:lnTo>
                        <a:pt x="120" y="33"/>
                      </a:lnTo>
                      <a:lnTo>
                        <a:pt x="128" y="17"/>
                      </a:lnTo>
                      <a:lnTo>
                        <a:pt x="115" y="0"/>
                      </a:lnTo>
                      <a:lnTo>
                        <a:pt x="100" y="10"/>
                      </a:lnTo>
                      <a:lnTo>
                        <a:pt x="90" y="27"/>
                      </a:lnTo>
                      <a:lnTo>
                        <a:pt x="87" y="47"/>
                      </a:lnTo>
                      <a:lnTo>
                        <a:pt x="70" y="43"/>
                      </a:lnTo>
                      <a:lnTo>
                        <a:pt x="67" y="23"/>
                      </a:lnTo>
                      <a:lnTo>
                        <a:pt x="50" y="13"/>
                      </a:lnTo>
                      <a:lnTo>
                        <a:pt x="33" y="23"/>
                      </a:lnTo>
                      <a:lnTo>
                        <a:pt x="25" y="43"/>
                      </a:lnTo>
                      <a:lnTo>
                        <a:pt x="23" y="67"/>
                      </a:lnTo>
                      <a:lnTo>
                        <a:pt x="13" y="87"/>
                      </a:lnTo>
                      <a:lnTo>
                        <a:pt x="0" y="100"/>
                      </a:lnTo>
                      <a:lnTo>
                        <a:pt x="2" y="120"/>
                      </a:lnTo>
                      <a:lnTo>
                        <a:pt x="7" y="145"/>
                      </a:lnTo>
                      <a:lnTo>
                        <a:pt x="7" y="167"/>
                      </a:lnTo>
                      <a:lnTo>
                        <a:pt x="2" y="187"/>
                      </a:lnTo>
                      <a:lnTo>
                        <a:pt x="10" y="208"/>
                      </a:lnTo>
                      <a:lnTo>
                        <a:pt x="23" y="223"/>
                      </a:lnTo>
                      <a:lnTo>
                        <a:pt x="37" y="242"/>
                      </a:lnTo>
                      <a:lnTo>
                        <a:pt x="43" y="262"/>
                      </a:lnTo>
                      <a:lnTo>
                        <a:pt x="48" y="285"/>
                      </a:lnTo>
                      <a:lnTo>
                        <a:pt x="62" y="298"/>
                      </a:lnTo>
                      <a:lnTo>
                        <a:pt x="77" y="315"/>
                      </a:lnTo>
                      <a:lnTo>
                        <a:pt x="83" y="335"/>
                      </a:lnTo>
                      <a:lnTo>
                        <a:pt x="92" y="355"/>
                      </a:lnTo>
                      <a:lnTo>
                        <a:pt x="108" y="362"/>
                      </a:lnTo>
                      <a:close/>
                    </a:path>
                  </a:pathLst>
                </a:custGeom>
                <a:solidFill>
                  <a:srgbClr val="CF0E30"/>
                </a:solidFill>
                <a:ln w="9525">
                  <a:noFill/>
                  <a:round/>
                  <a:headEnd/>
                  <a:tailEnd/>
                </a:ln>
              </p:spPr>
              <p:txBody>
                <a:bodyPr/>
                <a:lstStyle/>
                <a:p>
                  <a:endParaRPr lang="en-US"/>
                </a:p>
              </p:txBody>
            </p:sp>
            <p:sp>
              <p:nvSpPr>
                <p:cNvPr id="15547" name="Freeform 343"/>
                <p:cNvSpPr>
                  <a:spLocks/>
                </p:cNvSpPr>
                <p:nvPr/>
              </p:nvSpPr>
              <p:spPr bwMode="auto">
                <a:xfrm>
                  <a:off x="207" y="2178"/>
                  <a:ext cx="105" cy="180"/>
                </a:xfrm>
                <a:custGeom>
                  <a:avLst/>
                  <a:gdLst>
                    <a:gd name="T0" fmla="*/ 1 w 210"/>
                    <a:gd name="T1" fmla="*/ 0 h 362"/>
                    <a:gd name="T2" fmla="*/ 1 w 210"/>
                    <a:gd name="T3" fmla="*/ 0 h 362"/>
                    <a:gd name="T4" fmla="*/ 1 w 210"/>
                    <a:gd name="T5" fmla="*/ 0 h 362"/>
                    <a:gd name="T6" fmla="*/ 1 w 210"/>
                    <a:gd name="T7" fmla="*/ 0 h 362"/>
                    <a:gd name="T8" fmla="*/ 1 w 210"/>
                    <a:gd name="T9" fmla="*/ 0 h 362"/>
                    <a:gd name="T10" fmla="*/ 1 w 210"/>
                    <a:gd name="T11" fmla="*/ 0 h 362"/>
                    <a:gd name="T12" fmla="*/ 1 w 210"/>
                    <a:gd name="T13" fmla="*/ 0 h 362"/>
                    <a:gd name="T14" fmla="*/ 1 w 210"/>
                    <a:gd name="T15" fmla="*/ 0 h 362"/>
                    <a:gd name="T16" fmla="*/ 1 w 210"/>
                    <a:gd name="T17" fmla="*/ 0 h 362"/>
                    <a:gd name="T18" fmla="*/ 1 w 210"/>
                    <a:gd name="T19" fmla="*/ 0 h 362"/>
                    <a:gd name="T20" fmla="*/ 1 w 210"/>
                    <a:gd name="T21" fmla="*/ 0 h 362"/>
                    <a:gd name="T22" fmla="*/ 1 w 210"/>
                    <a:gd name="T23" fmla="*/ 0 h 362"/>
                    <a:gd name="T24" fmla="*/ 1 w 210"/>
                    <a:gd name="T25" fmla="*/ 0 h 362"/>
                    <a:gd name="T26" fmla="*/ 1 w 210"/>
                    <a:gd name="T27" fmla="*/ 0 h 362"/>
                    <a:gd name="T28" fmla="*/ 1 w 210"/>
                    <a:gd name="T29" fmla="*/ 0 h 362"/>
                    <a:gd name="T30" fmla="*/ 1 w 210"/>
                    <a:gd name="T31" fmla="*/ 0 h 362"/>
                    <a:gd name="T32" fmla="*/ 1 w 210"/>
                    <a:gd name="T33" fmla="*/ 0 h 362"/>
                    <a:gd name="T34" fmla="*/ 1 w 210"/>
                    <a:gd name="T35" fmla="*/ 0 h 362"/>
                    <a:gd name="T36" fmla="*/ 1 w 210"/>
                    <a:gd name="T37" fmla="*/ 0 h 362"/>
                    <a:gd name="T38" fmla="*/ 1 w 210"/>
                    <a:gd name="T39" fmla="*/ 0 h 362"/>
                    <a:gd name="T40" fmla="*/ 1 w 210"/>
                    <a:gd name="T41" fmla="*/ 0 h 362"/>
                    <a:gd name="T42" fmla="*/ 1 w 210"/>
                    <a:gd name="T43" fmla="*/ 0 h 362"/>
                    <a:gd name="T44" fmla="*/ 1 w 210"/>
                    <a:gd name="T45" fmla="*/ 0 h 362"/>
                    <a:gd name="T46" fmla="*/ 1 w 210"/>
                    <a:gd name="T47" fmla="*/ 0 h 362"/>
                    <a:gd name="T48" fmla="*/ 1 w 210"/>
                    <a:gd name="T49" fmla="*/ 0 h 362"/>
                    <a:gd name="T50" fmla="*/ 1 w 210"/>
                    <a:gd name="T51" fmla="*/ 0 h 362"/>
                    <a:gd name="T52" fmla="*/ 1 w 210"/>
                    <a:gd name="T53" fmla="*/ 0 h 362"/>
                    <a:gd name="T54" fmla="*/ 1 w 210"/>
                    <a:gd name="T55" fmla="*/ 0 h 362"/>
                    <a:gd name="T56" fmla="*/ 1 w 210"/>
                    <a:gd name="T57" fmla="*/ 0 h 362"/>
                    <a:gd name="T58" fmla="*/ 1 w 210"/>
                    <a:gd name="T59" fmla="*/ 0 h 362"/>
                    <a:gd name="T60" fmla="*/ 1 w 210"/>
                    <a:gd name="T61" fmla="*/ 0 h 362"/>
                    <a:gd name="T62" fmla="*/ 1 w 210"/>
                    <a:gd name="T63" fmla="*/ 0 h 362"/>
                    <a:gd name="T64" fmla="*/ 1 w 210"/>
                    <a:gd name="T65" fmla="*/ 0 h 362"/>
                    <a:gd name="T66" fmla="*/ 1 w 210"/>
                    <a:gd name="T67" fmla="*/ 0 h 362"/>
                    <a:gd name="T68" fmla="*/ 1 w 210"/>
                    <a:gd name="T69" fmla="*/ 0 h 362"/>
                    <a:gd name="T70" fmla="*/ 0 w 210"/>
                    <a:gd name="T71" fmla="*/ 0 h 362"/>
                    <a:gd name="T72" fmla="*/ 1 w 210"/>
                    <a:gd name="T73" fmla="*/ 0 h 362"/>
                    <a:gd name="T74" fmla="*/ 1 w 210"/>
                    <a:gd name="T75" fmla="*/ 0 h 362"/>
                    <a:gd name="T76" fmla="*/ 1 w 210"/>
                    <a:gd name="T77" fmla="*/ 0 h 362"/>
                    <a:gd name="T78" fmla="*/ 1 w 210"/>
                    <a:gd name="T79" fmla="*/ 0 h 362"/>
                    <a:gd name="T80" fmla="*/ 1 w 210"/>
                    <a:gd name="T81" fmla="*/ 0 h 362"/>
                    <a:gd name="T82" fmla="*/ 1 w 210"/>
                    <a:gd name="T83" fmla="*/ 0 h 362"/>
                    <a:gd name="T84" fmla="*/ 1 w 210"/>
                    <a:gd name="T85" fmla="*/ 0 h 362"/>
                    <a:gd name="T86" fmla="*/ 1 w 210"/>
                    <a:gd name="T87" fmla="*/ 0 h 362"/>
                    <a:gd name="T88" fmla="*/ 1 w 210"/>
                    <a:gd name="T89" fmla="*/ 0 h 362"/>
                    <a:gd name="T90" fmla="*/ 1 w 210"/>
                    <a:gd name="T91" fmla="*/ 0 h 362"/>
                    <a:gd name="T92" fmla="*/ 1 w 210"/>
                    <a:gd name="T93" fmla="*/ 0 h 362"/>
                    <a:gd name="T94" fmla="*/ 1 w 210"/>
                    <a:gd name="T95" fmla="*/ 0 h 362"/>
                    <a:gd name="T96" fmla="*/ 1 w 210"/>
                    <a:gd name="T97" fmla="*/ 0 h 362"/>
                    <a:gd name="T98" fmla="*/ 1 w 210"/>
                    <a:gd name="T99" fmla="*/ 0 h 3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10"/>
                    <a:gd name="T151" fmla="*/ 0 h 362"/>
                    <a:gd name="T152" fmla="*/ 210 w 210"/>
                    <a:gd name="T153" fmla="*/ 362 h 3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10" h="362">
                      <a:moveTo>
                        <a:pt x="108" y="362"/>
                      </a:moveTo>
                      <a:lnTo>
                        <a:pt x="123" y="352"/>
                      </a:lnTo>
                      <a:lnTo>
                        <a:pt x="133" y="332"/>
                      </a:lnTo>
                      <a:lnTo>
                        <a:pt x="148" y="318"/>
                      </a:lnTo>
                      <a:lnTo>
                        <a:pt x="160" y="305"/>
                      </a:lnTo>
                      <a:lnTo>
                        <a:pt x="173" y="292"/>
                      </a:lnTo>
                      <a:lnTo>
                        <a:pt x="177" y="268"/>
                      </a:lnTo>
                      <a:lnTo>
                        <a:pt x="190" y="252"/>
                      </a:lnTo>
                      <a:lnTo>
                        <a:pt x="200" y="232"/>
                      </a:lnTo>
                      <a:lnTo>
                        <a:pt x="198" y="208"/>
                      </a:lnTo>
                      <a:lnTo>
                        <a:pt x="192" y="183"/>
                      </a:lnTo>
                      <a:lnTo>
                        <a:pt x="198" y="160"/>
                      </a:lnTo>
                      <a:lnTo>
                        <a:pt x="208" y="145"/>
                      </a:lnTo>
                      <a:lnTo>
                        <a:pt x="210" y="120"/>
                      </a:lnTo>
                      <a:lnTo>
                        <a:pt x="205" y="97"/>
                      </a:lnTo>
                      <a:lnTo>
                        <a:pt x="192" y="80"/>
                      </a:lnTo>
                      <a:lnTo>
                        <a:pt x="187" y="57"/>
                      </a:lnTo>
                      <a:lnTo>
                        <a:pt x="183" y="33"/>
                      </a:lnTo>
                      <a:lnTo>
                        <a:pt x="168" y="20"/>
                      </a:lnTo>
                      <a:lnTo>
                        <a:pt x="152" y="30"/>
                      </a:lnTo>
                      <a:lnTo>
                        <a:pt x="138" y="47"/>
                      </a:lnTo>
                      <a:lnTo>
                        <a:pt x="123" y="57"/>
                      </a:lnTo>
                      <a:lnTo>
                        <a:pt x="120" y="33"/>
                      </a:lnTo>
                      <a:lnTo>
                        <a:pt x="128" y="17"/>
                      </a:lnTo>
                      <a:lnTo>
                        <a:pt x="115" y="0"/>
                      </a:lnTo>
                      <a:lnTo>
                        <a:pt x="100" y="10"/>
                      </a:lnTo>
                      <a:lnTo>
                        <a:pt x="90" y="27"/>
                      </a:lnTo>
                      <a:lnTo>
                        <a:pt x="87" y="47"/>
                      </a:lnTo>
                      <a:lnTo>
                        <a:pt x="70" y="43"/>
                      </a:lnTo>
                      <a:lnTo>
                        <a:pt x="67" y="23"/>
                      </a:lnTo>
                      <a:lnTo>
                        <a:pt x="50" y="13"/>
                      </a:lnTo>
                      <a:lnTo>
                        <a:pt x="33" y="23"/>
                      </a:lnTo>
                      <a:lnTo>
                        <a:pt x="25" y="43"/>
                      </a:lnTo>
                      <a:lnTo>
                        <a:pt x="23" y="67"/>
                      </a:lnTo>
                      <a:lnTo>
                        <a:pt x="13" y="87"/>
                      </a:lnTo>
                      <a:lnTo>
                        <a:pt x="0" y="100"/>
                      </a:lnTo>
                      <a:lnTo>
                        <a:pt x="2" y="120"/>
                      </a:lnTo>
                      <a:lnTo>
                        <a:pt x="7" y="145"/>
                      </a:lnTo>
                      <a:lnTo>
                        <a:pt x="7" y="167"/>
                      </a:lnTo>
                      <a:lnTo>
                        <a:pt x="2" y="187"/>
                      </a:lnTo>
                      <a:lnTo>
                        <a:pt x="10" y="208"/>
                      </a:lnTo>
                      <a:lnTo>
                        <a:pt x="23" y="223"/>
                      </a:lnTo>
                      <a:lnTo>
                        <a:pt x="37" y="242"/>
                      </a:lnTo>
                      <a:lnTo>
                        <a:pt x="43" y="262"/>
                      </a:lnTo>
                      <a:lnTo>
                        <a:pt x="48" y="285"/>
                      </a:lnTo>
                      <a:lnTo>
                        <a:pt x="62" y="298"/>
                      </a:lnTo>
                      <a:lnTo>
                        <a:pt x="77" y="315"/>
                      </a:lnTo>
                      <a:lnTo>
                        <a:pt x="83" y="335"/>
                      </a:lnTo>
                      <a:lnTo>
                        <a:pt x="92" y="355"/>
                      </a:lnTo>
                      <a:lnTo>
                        <a:pt x="108" y="362"/>
                      </a:lnTo>
                    </a:path>
                  </a:pathLst>
                </a:custGeom>
                <a:noFill/>
                <a:ln w="4763">
                  <a:solidFill>
                    <a:srgbClr val="000000"/>
                  </a:solidFill>
                  <a:round/>
                  <a:headEnd/>
                  <a:tailEnd/>
                </a:ln>
              </p:spPr>
              <p:txBody>
                <a:bodyPr/>
                <a:lstStyle/>
                <a:p>
                  <a:endParaRPr lang="en-US"/>
                </a:p>
              </p:txBody>
            </p:sp>
          </p:grpSp>
          <p:grpSp>
            <p:nvGrpSpPr>
              <p:cNvPr id="23" name="Group 344"/>
              <p:cNvGrpSpPr>
                <a:grpSpLocks/>
              </p:cNvGrpSpPr>
              <p:nvPr/>
            </p:nvGrpSpPr>
            <p:grpSpPr bwMode="auto">
              <a:xfrm>
                <a:off x="241" y="2198"/>
                <a:ext cx="35" cy="144"/>
                <a:chOff x="241" y="2198"/>
                <a:chExt cx="35" cy="144"/>
              </a:xfrm>
            </p:grpSpPr>
            <p:sp>
              <p:nvSpPr>
                <p:cNvPr id="15544" name="Freeform 345"/>
                <p:cNvSpPr>
                  <a:spLocks/>
                </p:cNvSpPr>
                <p:nvPr/>
              </p:nvSpPr>
              <p:spPr bwMode="auto">
                <a:xfrm>
                  <a:off x="241" y="2198"/>
                  <a:ext cx="35" cy="144"/>
                </a:xfrm>
                <a:custGeom>
                  <a:avLst/>
                  <a:gdLst>
                    <a:gd name="T0" fmla="*/ 1 w 70"/>
                    <a:gd name="T1" fmla="*/ 1 h 286"/>
                    <a:gd name="T2" fmla="*/ 1 w 70"/>
                    <a:gd name="T3" fmla="*/ 1 h 286"/>
                    <a:gd name="T4" fmla="*/ 1 w 70"/>
                    <a:gd name="T5" fmla="*/ 1 h 286"/>
                    <a:gd name="T6" fmla="*/ 1 w 70"/>
                    <a:gd name="T7" fmla="*/ 1 h 286"/>
                    <a:gd name="T8" fmla="*/ 1 w 70"/>
                    <a:gd name="T9" fmla="*/ 1 h 286"/>
                    <a:gd name="T10" fmla="*/ 1 w 70"/>
                    <a:gd name="T11" fmla="*/ 1 h 286"/>
                    <a:gd name="T12" fmla="*/ 1 w 70"/>
                    <a:gd name="T13" fmla="*/ 1 h 286"/>
                    <a:gd name="T14" fmla="*/ 0 w 70"/>
                    <a:gd name="T15" fmla="*/ 1 h 286"/>
                    <a:gd name="T16" fmla="*/ 1 w 70"/>
                    <a:gd name="T17" fmla="*/ 1 h 286"/>
                    <a:gd name="T18" fmla="*/ 1 w 70"/>
                    <a:gd name="T19" fmla="*/ 1 h 286"/>
                    <a:gd name="T20" fmla="*/ 1 w 70"/>
                    <a:gd name="T21" fmla="*/ 0 h 286"/>
                    <a:gd name="T22" fmla="*/ 1 w 70"/>
                    <a:gd name="T23" fmla="*/ 0 h 286"/>
                    <a:gd name="T24" fmla="*/ 1 w 70"/>
                    <a:gd name="T25" fmla="*/ 1 h 286"/>
                    <a:gd name="T26" fmla="*/ 1 w 70"/>
                    <a:gd name="T27" fmla="*/ 1 h 286"/>
                    <a:gd name="T28" fmla="*/ 1 w 70"/>
                    <a:gd name="T29" fmla="*/ 1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286"/>
                    <a:gd name="T47" fmla="*/ 70 w 70"/>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286">
                      <a:moveTo>
                        <a:pt x="35" y="106"/>
                      </a:moveTo>
                      <a:lnTo>
                        <a:pt x="70" y="211"/>
                      </a:lnTo>
                      <a:lnTo>
                        <a:pt x="35" y="211"/>
                      </a:lnTo>
                      <a:lnTo>
                        <a:pt x="35" y="286"/>
                      </a:lnTo>
                      <a:lnTo>
                        <a:pt x="2" y="181"/>
                      </a:lnTo>
                      <a:lnTo>
                        <a:pt x="35" y="181"/>
                      </a:lnTo>
                      <a:lnTo>
                        <a:pt x="0" y="76"/>
                      </a:lnTo>
                      <a:lnTo>
                        <a:pt x="2" y="76"/>
                      </a:lnTo>
                      <a:lnTo>
                        <a:pt x="35" y="76"/>
                      </a:lnTo>
                      <a:lnTo>
                        <a:pt x="35" y="0"/>
                      </a:lnTo>
                      <a:lnTo>
                        <a:pt x="70" y="103"/>
                      </a:lnTo>
                      <a:lnTo>
                        <a:pt x="37" y="103"/>
                      </a:lnTo>
                      <a:lnTo>
                        <a:pt x="35" y="106"/>
                      </a:lnTo>
                      <a:close/>
                    </a:path>
                  </a:pathLst>
                </a:custGeom>
                <a:solidFill>
                  <a:srgbClr val="FFFF30"/>
                </a:solidFill>
                <a:ln w="9525">
                  <a:noFill/>
                  <a:round/>
                  <a:headEnd/>
                  <a:tailEnd/>
                </a:ln>
              </p:spPr>
              <p:txBody>
                <a:bodyPr/>
                <a:lstStyle/>
                <a:p>
                  <a:endParaRPr lang="en-US"/>
                </a:p>
              </p:txBody>
            </p:sp>
            <p:sp>
              <p:nvSpPr>
                <p:cNvPr id="15545" name="Freeform 346"/>
                <p:cNvSpPr>
                  <a:spLocks/>
                </p:cNvSpPr>
                <p:nvPr/>
              </p:nvSpPr>
              <p:spPr bwMode="auto">
                <a:xfrm>
                  <a:off x="241" y="2198"/>
                  <a:ext cx="35" cy="144"/>
                </a:xfrm>
                <a:custGeom>
                  <a:avLst/>
                  <a:gdLst>
                    <a:gd name="T0" fmla="*/ 1 w 70"/>
                    <a:gd name="T1" fmla="*/ 1 h 286"/>
                    <a:gd name="T2" fmla="*/ 1 w 70"/>
                    <a:gd name="T3" fmla="*/ 1 h 286"/>
                    <a:gd name="T4" fmla="*/ 1 w 70"/>
                    <a:gd name="T5" fmla="*/ 1 h 286"/>
                    <a:gd name="T6" fmla="*/ 1 w 70"/>
                    <a:gd name="T7" fmla="*/ 1 h 286"/>
                    <a:gd name="T8" fmla="*/ 1 w 70"/>
                    <a:gd name="T9" fmla="*/ 1 h 286"/>
                    <a:gd name="T10" fmla="*/ 1 w 70"/>
                    <a:gd name="T11" fmla="*/ 1 h 286"/>
                    <a:gd name="T12" fmla="*/ 1 w 70"/>
                    <a:gd name="T13" fmla="*/ 1 h 286"/>
                    <a:gd name="T14" fmla="*/ 0 w 70"/>
                    <a:gd name="T15" fmla="*/ 1 h 286"/>
                    <a:gd name="T16" fmla="*/ 1 w 70"/>
                    <a:gd name="T17" fmla="*/ 1 h 286"/>
                    <a:gd name="T18" fmla="*/ 1 w 70"/>
                    <a:gd name="T19" fmla="*/ 1 h 286"/>
                    <a:gd name="T20" fmla="*/ 1 w 70"/>
                    <a:gd name="T21" fmla="*/ 0 h 286"/>
                    <a:gd name="T22" fmla="*/ 1 w 70"/>
                    <a:gd name="T23" fmla="*/ 0 h 286"/>
                    <a:gd name="T24" fmla="*/ 1 w 70"/>
                    <a:gd name="T25" fmla="*/ 1 h 286"/>
                    <a:gd name="T26" fmla="*/ 1 w 70"/>
                    <a:gd name="T27" fmla="*/ 1 h 286"/>
                    <a:gd name="T28" fmla="*/ 1 w 70"/>
                    <a:gd name="T29" fmla="*/ 1 h 2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
                    <a:gd name="T46" fmla="*/ 0 h 286"/>
                    <a:gd name="T47" fmla="*/ 70 w 70"/>
                    <a:gd name="T48" fmla="*/ 286 h 2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 h="286">
                      <a:moveTo>
                        <a:pt x="35" y="106"/>
                      </a:moveTo>
                      <a:lnTo>
                        <a:pt x="70" y="211"/>
                      </a:lnTo>
                      <a:lnTo>
                        <a:pt x="35" y="211"/>
                      </a:lnTo>
                      <a:lnTo>
                        <a:pt x="35" y="286"/>
                      </a:lnTo>
                      <a:lnTo>
                        <a:pt x="2" y="181"/>
                      </a:lnTo>
                      <a:lnTo>
                        <a:pt x="35" y="181"/>
                      </a:lnTo>
                      <a:lnTo>
                        <a:pt x="0" y="76"/>
                      </a:lnTo>
                      <a:lnTo>
                        <a:pt x="2" y="76"/>
                      </a:lnTo>
                      <a:lnTo>
                        <a:pt x="35" y="76"/>
                      </a:lnTo>
                      <a:lnTo>
                        <a:pt x="35" y="0"/>
                      </a:lnTo>
                      <a:lnTo>
                        <a:pt x="70" y="103"/>
                      </a:lnTo>
                      <a:lnTo>
                        <a:pt x="37" y="103"/>
                      </a:lnTo>
                      <a:lnTo>
                        <a:pt x="35" y="106"/>
                      </a:lnTo>
                    </a:path>
                  </a:pathLst>
                </a:custGeom>
                <a:noFill/>
                <a:ln w="4763">
                  <a:solidFill>
                    <a:srgbClr val="000000"/>
                  </a:solidFill>
                  <a:round/>
                  <a:headEnd/>
                  <a:tailEnd/>
                </a:ln>
              </p:spPr>
              <p:txBody>
                <a:bodyPr/>
                <a:lstStyle/>
                <a:p>
                  <a:endParaRPr lang="en-US"/>
                </a:p>
              </p:txBody>
            </p:sp>
          </p:grpSp>
        </p:grpSp>
        <p:sp>
          <p:nvSpPr>
            <p:cNvPr id="15376" name="Rectangle 347"/>
            <p:cNvSpPr>
              <a:spLocks noChangeArrowheads="1"/>
            </p:cNvSpPr>
            <p:nvPr/>
          </p:nvSpPr>
          <p:spPr bwMode="auto">
            <a:xfrm>
              <a:off x="1167" y="2197"/>
              <a:ext cx="535" cy="67"/>
            </a:xfrm>
            <a:prstGeom prst="rect">
              <a:avLst/>
            </a:prstGeom>
            <a:noFill/>
            <a:ln w="9525">
              <a:noFill/>
              <a:miter lim="800000"/>
              <a:headEnd/>
              <a:tailEnd/>
            </a:ln>
          </p:spPr>
          <p:txBody>
            <a:bodyPr wrap="none" lIns="0" tIns="0" rIns="0" bIns="0">
              <a:spAutoFit/>
            </a:bodyPr>
            <a:lstStyle/>
            <a:p>
              <a:r>
                <a:rPr lang="en-US" sz="700" b="1">
                  <a:solidFill>
                    <a:srgbClr val="000000"/>
                  </a:solidFill>
                </a:rPr>
                <a:t>TROPIC LIGHTNING</a:t>
              </a:r>
              <a:endParaRPr lang="en-US" sz="2000">
                <a:latin typeface="Times New Roman" pitchFamily="18" charset="0"/>
              </a:endParaRPr>
            </a:p>
          </p:txBody>
        </p:sp>
        <p:sp>
          <p:nvSpPr>
            <p:cNvPr id="15377" name="Rectangle 348"/>
            <p:cNvSpPr>
              <a:spLocks noChangeArrowheads="1"/>
            </p:cNvSpPr>
            <p:nvPr/>
          </p:nvSpPr>
          <p:spPr bwMode="auto">
            <a:xfrm>
              <a:off x="1159" y="2195"/>
              <a:ext cx="535" cy="67"/>
            </a:xfrm>
            <a:prstGeom prst="rect">
              <a:avLst/>
            </a:prstGeom>
            <a:noFill/>
            <a:ln w="9525">
              <a:noFill/>
              <a:miter lim="800000"/>
              <a:headEnd/>
              <a:tailEnd/>
            </a:ln>
          </p:spPr>
          <p:txBody>
            <a:bodyPr wrap="none" lIns="0" tIns="0" rIns="0" bIns="0">
              <a:spAutoFit/>
            </a:bodyPr>
            <a:lstStyle/>
            <a:p>
              <a:r>
                <a:rPr lang="en-US" sz="700" b="1">
                  <a:solidFill>
                    <a:srgbClr val="000000"/>
                  </a:solidFill>
                </a:rPr>
                <a:t>TROPIC LIGHTNING</a:t>
              </a:r>
              <a:endParaRPr lang="en-US" sz="2000">
                <a:latin typeface="Times New Roman" pitchFamily="18" charset="0"/>
              </a:endParaRPr>
            </a:p>
          </p:txBody>
        </p:sp>
        <p:sp>
          <p:nvSpPr>
            <p:cNvPr id="15378" name="Rectangle 349"/>
            <p:cNvSpPr>
              <a:spLocks noChangeArrowheads="1"/>
            </p:cNvSpPr>
            <p:nvPr/>
          </p:nvSpPr>
          <p:spPr bwMode="auto">
            <a:xfrm>
              <a:off x="1157" y="2193"/>
              <a:ext cx="535" cy="67"/>
            </a:xfrm>
            <a:prstGeom prst="rect">
              <a:avLst/>
            </a:prstGeom>
            <a:noFill/>
            <a:ln w="9525">
              <a:noFill/>
              <a:miter lim="800000"/>
              <a:headEnd/>
              <a:tailEnd/>
            </a:ln>
          </p:spPr>
          <p:txBody>
            <a:bodyPr wrap="none" lIns="0" tIns="0" rIns="0" bIns="0">
              <a:spAutoFit/>
            </a:bodyPr>
            <a:lstStyle/>
            <a:p>
              <a:r>
                <a:rPr lang="en-US" sz="700" b="1">
                  <a:solidFill>
                    <a:srgbClr val="CC0000"/>
                  </a:solidFill>
                </a:rPr>
                <a:t>TROPIC LIGHTNING</a:t>
              </a:r>
              <a:endParaRPr lang="en-US" sz="2000">
                <a:latin typeface="Times New Roman" pitchFamily="18" charset="0"/>
              </a:endParaRPr>
            </a:p>
          </p:txBody>
        </p:sp>
        <p:pic>
          <p:nvPicPr>
            <p:cNvPr id="15379" name="Picture 350"/>
            <p:cNvPicPr>
              <a:picLocks noChangeAspect="1" noChangeArrowheads="1"/>
            </p:cNvPicPr>
            <p:nvPr/>
          </p:nvPicPr>
          <p:blipFill>
            <a:blip r:embed="rId5" cstate="print"/>
            <a:srcRect/>
            <a:stretch>
              <a:fillRect/>
            </a:stretch>
          </p:blipFill>
          <p:spPr bwMode="auto">
            <a:xfrm>
              <a:off x="192" y="2160"/>
              <a:ext cx="1860" cy="1652"/>
            </a:xfrm>
            <a:prstGeom prst="rect">
              <a:avLst/>
            </a:prstGeom>
            <a:noFill/>
            <a:ln w="9525">
              <a:noFill/>
              <a:miter lim="800000"/>
              <a:headEnd/>
              <a:tailEnd/>
            </a:ln>
          </p:spPr>
        </p:pic>
        <p:sp>
          <p:nvSpPr>
            <p:cNvPr id="15380" name="Rectangle 351"/>
            <p:cNvSpPr>
              <a:spLocks noChangeArrowheads="1"/>
            </p:cNvSpPr>
            <p:nvPr/>
          </p:nvSpPr>
          <p:spPr bwMode="auto">
            <a:xfrm>
              <a:off x="1062" y="2468"/>
              <a:ext cx="201" cy="96"/>
            </a:xfrm>
            <a:prstGeom prst="rect">
              <a:avLst/>
            </a:prstGeom>
            <a:noFill/>
            <a:ln w="9525">
              <a:noFill/>
              <a:miter lim="800000"/>
              <a:headEnd/>
              <a:tailEnd/>
            </a:ln>
          </p:spPr>
          <p:txBody>
            <a:bodyPr/>
            <a:lstStyle/>
            <a:p>
              <a:endParaRPr lang="en-US"/>
            </a:p>
          </p:txBody>
        </p:sp>
        <p:grpSp>
          <p:nvGrpSpPr>
            <p:cNvPr id="24" name="Group 352"/>
            <p:cNvGrpSpPr>
              <a:grpSpLocks/>
            </p:cNvGrpSpPr>
            <p:nvPr/>
          </p:nvGrpSpPr>
          <p:grpSpPr bwMode="auto">
            <a:xfrm>
              <a:off x="882" y="2788"/>
              <a:ext cx="459" cy="50"/>
              <a:chOff x="882" y="2788"/>
              <a:chExt cx="459" cy="50"/>
            </a:xfrm>
          </p:grpSpPr>
          <p:sp>
            <p:nvSpPr>
              <p:cNvPr id="15523" name="Freeform 353"/>
              <p:cNvSpPr>
                <a:spLocks/>
              </p:cNvSpPr>
              <p:nvPr/>
            </p:nvSpPr>
            <p:spPr bwMode="auto">
              <a:xfrm>
                <a:off x="882" y="2788"/>
                <a:ext cx="30" cy="49"/>
              </a:xfrm>
              <a:custGeom>
                <a:avLst/>
                <a:gdLst>
                  <a:gd name="T0" fmla="*/ 0 w 60"/>
                  <a:gd name="T1" fmla="*/ 0 h 98"/>
                  <a:gd name="T2" fmla="*/ 1 w 60"/>
                  <a:gd name="T3" fmla="*/ 0 h 98"/>
                  <a:gd name="T4" fmla="*/ 1 w 60"/>
                  <a:gd name="T5" fmla="*/ 0 h 98"/>
                  <a:gd name="T6" fmla="*/ 1 w 60"/>
                  <a:gd name="T7" fmla="*/ 1 h 98"/>
                  <a:gd name="T8" fmla="*/ 1 w 60"/>
                  <a:gd name="T9" fmla="*/ 1 h 98"/>
                  <a:gd name="T10" fmla="*/ 1 w 60"/>
                  <a:gd name="T11" fmla="*/ 1 h 98"/>
                  <a:gd name="T12" fmla="*/ 1 w 60"/>
                  <a:gd name="T13" fmla="*/ 0 h 98"/>
                  <a:gd name="T14" fmla="*/ 1 w 60"/>
                  <a:gd name="T15" fmla="*/ 0 h 98"/>
                  <a:gd name="T16" fmla="*/ 1 w 60"/>
                  <a:gd name="T17" fmla="*/ 0 h 98"/>
                  <a:gd name="T18" fmla="*/ 1 w 60"/>
                  <a:gd name="T19" fmla="*/ 1 h 98"/>
                  <a:gd name="T20" fmla="*/ 1 w 60"/>
                  <a:gd name="T21" fmla="*/ 1 h 98"/>
                  <a:gd name="T22" fmla="*/ 1 w 60"/>
                  <a:gd name="T23" fmla="*/ 1 h 98"/>
                  <a:gd name="T24" fmla="*/ 1 w 60"/>
                  <a:gd name="T25" fmla="*/ 1 h 98"/>
                  <a:gd name="T26" fmla="*/ 1 w 60"/>
                  <a:gd name="T27" fmla="*/ 1 h 98"/>
                  <a:gd name="T28" fmla="*/ 1 w 60"/>
                  <a:gd name="T29" fmla="*/ 1 h 98"/>
                  <a:gd name="T30" fmla="*/ 1 w 60"/>
                  <a:gd name="T31" fmla="*/ 1 h 98"/>
                  <a:gd name="T32" fmla="*/ 1 w 60"/>
                  <a:gd name="T33" fmla="*/ 1 h 98"/>
                  <a:gd name="T34" fmla="*/ 1 w 60"/>
                  <a:gd name="T35" fmla="*/ 1 h 98"/>
                  <a:gd name="T36" fmla="*/ 1 w 60"/>
                  <a:gd name="T37" fmla="*/ 1 h 98"/>
                  <a:gd name="T38" fmla="*/ 1 w 60"/>
                  <a:gd name="T39" fmla="*/ 1 h 98"/>
                  <a:gd name="T40" fmla="*/ 1 w 60"/>
                  <a:gd name="T41" fmla="*/ 1 h 98"/>
                  <a:gd name="T42" fmla="*/ 0 w 60"/>
                  <a:gd name="T43" fmla="*/ 1 h 98"/>
                  <a:gd name="T44" fmla="*/ 0 w 60"/>
                  <a:gd name="T45" fmla="*/ 1 h 98"/>
                  <a:gd name="T46" fmla="*/ 0 w 60"/>
                  <a:gd name="T47" fmla="*/ 0 h 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0"/>
                  <a:gd name="T73" fmla="*/ 0 h 98"/>
                  <a:gd name="T74" fmla="*/ 60 w 60"/>
                  <a:gd name="T75" fmla="*/ 98 h 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0" h="98">
                    <a:moveTo>
                      <a:pt x="0" y="0"/>
                    </a:moveTo>
                    <a:lnTo>
                      <a:pt x="10" y="0"/>
                    </a:lnTo>
                    <a:lnTo>
                      <a:pt x="22" y="0"/>
                    </a:lnTo>
                    <a:lnTo>
                      <a:pt x="25" y="30"/>
                    </a:lnTo>
                    <a:lnTo>
                      <a:pt x="30" y="60"/>
                    </a:lnTo>
                    <a:lnTo>
                      <a:pt x="33" y="30"/>
                    </a:lnTo>
                    <a:lnTo>
                      <a:pt x="38" y="0"/>
                    </a:lnTo>
                    <a:lnTo>
                      <a:pt x="50" y="0"/>
                    </a:lnTo>
                    <a:lnTo>
                      <a:pt x="60" y="0"/>
                    </a:lnTo>
                    <a:lnTo>
                      <a:pt x="60" y="48"/>
                    </a:lnTo>
                    <a:lnTo>
                      <a:pt x="60" y="98"/>
                    </a:lnTo>
                    <a:lnTo>
                      <a:pt x="53" y="98"/>
                    </a:lnTo>
                    <a:lnTo>
                      <a:pt x="47" y="98"/>
                    </a:lnTo>
                    <a:lnTo>
                      <a:pt x="47" y="23"/>
                    </a:lnTo>
                    <a:lnTo>
                      <a:pt x="42" y="62"/>
                    </a:lnTo>
                    <a:lnTo>
                      <a:pt x="35" y="98"/>
                    </a:lnTo>
                    <a:lnTo>
                      <a:pt x="30" y="98"/>
                    </a:lnTo>
                    <a:lnTo>
                      <a:pt x="23" y="98"/>
                    </a:lnTo>
                    <a:lnTo>
                      <a:pt x="13" y="23"/>
                    </a:lnTo>
                    <a:lnTo>
                      <a:pt x="13" y="98"/>
                    </a:lnTo>
                    <a:lnTo>
                      <a:pt x="7"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24" name="Freeform 354"/>
              <p:cNvSpPr>
                <a:spLocks noEditPoints="1"/>
              </p:cNvSpPr>
              <p:nvPr/>
            </p:nvSpPr>
            <p:spPr bwMode="auto">
              <a:xfrm>
                <a:off x="916" y="2800"/>
                <a:ext cx="23" cy="38"/>
              </a:xfrm>
              <a:custGeom>
                <a:avLst/>
                <a:gdLst>
                  <a:gd name="T0" fmla="*/ 1 w 45"/>
                  <a:gd name="T1" fmla="*/ 1 h 75"/>
                  <a:gd name="T2" fmla="*/ 1 w 45"/>
                  <a:gd name="T3" fmla="*/ 1 h 75"/>
                  <a:gd name="T4" fmla="*/ 1 w 45"/>
                  <a:gd name="T5" fmla="*/ 1 h 75"/>
                  <a:gd name="T6" fmla="*/ 1 w 45"/>
                  <a:gd name="T7" fmla="*/ 1 h 75"/>
                  <a:gd name="T8" fmla="*/ 1 w 45"/>
                  <a:gd name="T9" fmla="*/ 0 h 75"/>
                  <a:gd name="T10" fmla="*/ 1 w 45"/>
                  <a:gd name="T11" fmla="*/ 0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0 w 45"/>
                  <a:gd name="T37" fmla="*/ 1 h 75"/>
                  <a:gd name="T38" fmla="*/ 1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75"/>
                  <a:gd name="T110" fmla="*/ 45 w 45"/>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75">
                    <a:moveTo>
                      <a:pt x="15" y="25"/>
                    </a:moveTo>
                    <a:lnTo>
                      <a:pt x="9" y="23"/>
                    </a:lnTo>
                    <a:lnTo>
                      <a:pt x="0" y="22"/>
                    </a:lnTo>
                    <a:lnTo>
                      <a:pt x="2" y="17"/>
                    </a:lnTo>
                    <a:lnTo>
                      <a:pt x="4" y="12"/>
                    </a:lnTo>
                    <a:lnTo>
                      <a:pt x="5" y="8"/>
                    </a:lnTo>
                    <a:lnTo>
                      <a:pt x="7" y="5"/>
                    </a:lnTo>
                    <a:lnTo>
                      <a:pt x="10" y="3"/>
                    </a:lnTo>
                    <a:lnTo>
                      <a:pt x="14" y="2"/>
                    </a:lnTo>
                    <a:lnTo>
                      <a:pt x="17" y="0"/>
                    </a:lnTo>
                    <a:lnTo>
                      <a:pt x="22" y="0"/>
                    </a:lnTo>
                    <a:lnTo>
                      <a:pt x="27" y="0"/>
                    </a:lnTo>
                    <a:lnTo>
                      <a:pt x="32" y="2"/>
                    </a:lnTo>
                    <a:lnTo>
                      <a:pt x="35" y="3"/>
                    </a:lnTo>
                    <a:lnTo>
                      <a:pt x="39" y="7"/>
                    </a:lnTo>
                    <a:lnTo>
                      <a:pt x="40" y="12"/>
                    </a:lnTo>
                    <a:lnTo>
                      <a:pt x="42" y="17"/>
                    </a:lnTo>
                    <a:lnTo>
                      <a:pt x="44" y="22"/>
                    </a:lnTo>
                    <a:lnTo>
                      <a:pt x="44" y="27"/>
                    </a:lnTo>
                    <a:lnTo>
                      <a:pt x="44" y="43"/>
                    </a:lnTo>
                    <a:lnTo>
                      <a:pt x="44" y="58"/>
                    </a:lnTo>
                    <a:lnTo>
                      <a:pt x="44" y="63"/>
                    </a:lnTo>
                    <a:lnTo>
                      <a:pt x="44" y="67"/>
                    </a:lnTo>
                    <a:lnTo>
                      <a:pt x="44" y="70"/>
                    </a:lnTo>
                    <a:lnTo>
                      <a:pt x="45" y="73"/>
                    </a:lnTo>
                    <a:lnTo>
                      <a:pt x="30" y="73"/>
                    </a:lnTo>
                    <a:lnTo>
                      <a:pt x="30" y="72"/>
                    </a:lnTo>
                    <a:lnTo>
                      <a:pt x="30" y="70"/>
                    </a:lnTo>
                    <a:lnTo>
                      <a:pt x="30" y="68"/>
                    </a:lnTo>
                    <a:lnTo>
                      <a:pt x="29" y="65"/>
                    </a:lnTo>
                    <a:lnTo>
                      <a:pt x="27" y="70"/>
                    </a:lnTo>
                    <a:lnTo>
                      <a:pt x="24" y="73"/>
                    </a:lnTo>
                    <a:lnTo>
                      <a:pt x="19" y="75"/>
                    </a:lnTo>
                    <a:lnTo>
                      <a:pt x="14" y="75"/>
                    </a:lnTo>
                    <a:lnTo>
                      <a:pt x="7" y="73"/>
                    </a:lnTo>
                    <a:lnTo>
                      <a:pt x="4" y="70"/>
                    </a:lnTo>
                    <a:lnTo>
                      <a:pt x="0" y="63"/>
                    </a:lnTo>
                    <a:lnTo>
                      <a:pt x="0" y="55"/>
                    </a:lnTo>
                    <a:lnTo>
                      <a:pt x="0" y="48"/>
                    </a:lnTo>
                    <a:lnTo>
                      <a:pt x="2" y="42"/>
                    </a:lnTo>
                    <a:lnTo>
                      <a:pt x="5" y="37"/>
                    </a:lnTo>
                    <a:lnTo>
                      <a:pt x="12" y="33"/>
                    </a:lnTo>
                    <a:lnTo>
                      <a:pt x="19" y="32"/>
                    </a:lnTo>
                    <a:lnTo>
                      <a:pt x="24" y="28"/>
                    </a:lnTo>
                    <a:lnTo>
                      <a:pt x="27" y="27"/>
                    </a:lnTo>
                    <a:lnTo>
                      <a:pt x="29" y="25"/>
                    </a:lnTo>
                    <a:lnTo>
                      <a:pt x="29" y="22"/>
                    </a:lnTo>
                    <a:lnTo>
                      <a:pt x="27" y="18"/>
                    </a:lnTo>
                    <a:lnTo>
                      <a:pt x="25" y="17"/>
                    </a:lnTo>
                    <a:lnTo>
                      <a:pt x="24" y="17"/>
                    </a:lnTo>
                    <a:lnTo>
                      <a:pt x="20" y="17"/>
                    </a:lnTo>
                    <a:lnTo>
                      <a:pt x="17" y="18"/>
                    </a:lnTo>
                    <a:lnTo>
                      <a:pt x="17" y="22"/>
                    </a:lnTo>
                    <a:lnTo>
                      <a:pt x="15" y="25"/>
                    </a:lnTo>
                    <a:close/>
                    <a:moveTo>
                      <a:pt x="29" y="40"/>
                    </a:moveTo>
                    <a:lnTo>
                      <a:pt x="25" y="42"/>
                    </a:lnTo>
                    <a:lnTo>
                      <a:pt x="22" y="43"/>
                    </a:lnTo>
                    <a:lnTo>
                      <a:pt x="19" y="47"/>
                    </a:lnTo>
                    <a:lnTo>
                      <a:pt x="15" y="48"/>
                    </a:lnTo>
                    <a:lnTo>
                      <a:pt x="15" y="53"/>
                    </a:lnTo>
                    <a:lnTo>
                      <a:pt x="15" y="58"/>
                    </a:lnTo>
                    <a:lnTo>
                      <a:pt x="19" y="60"/>
                    </a:lnTo>
                    <a:lnTo>
                      <a:pt x="20" y="60"/>
                    </a:lnTo>
                    <a:lnTo>
                      <a:pt x="22" y="60"/>
                    </a:lnTo>
                    <a:lnTo>
                      <a:pt x="24" y="58"/>
                    </a:lnTo>
                    <a:lnTo>
                      <a:pt x="25" y="57"/>
                    </a:lnTo>
                    <a:lnTo>
                      <a:pt x="27" y="53"/>
                    </a:lnTo>
                    <a:lnTo>
                      <a:pt x="29" y="50"/>
                    </a:lnTo>
                    <a:lnTo>
                      <a:pt x="29" y="45"/>
                    </a:lnTo>
                    <a:lnTo>
                      <a:pt x="29" y="40"/>
                    </a:lnTo>
                    <a:close/>
                  </a:path>
                </a:pathLst>
              </a:custGeom>
              <a:solidFill>
                <a:srgbClr val="FFFFFF"/>
              </a:solidFill>
              <a:ln w="4763">
                <a:solidFill>
                  <a:srgbClr val="000000"/>
                </a:solidFill>
                <a:round/>
                <a:headEnd/>
                <a:tailEnd/>
              </a:ln>
            </p:spPr>
            <p:txBody>
              <a:bodyPr/>
              <a:lstStyle/>
              <a:p>
                <a:endParaRPr lang="en-US"/>
              </a:p>
            </p:txBody>
          </p:sp>
          <p:sp>
            <p:nvSpPr>
              <p:cNvPr id="15525" name="Freeform 355"/>
              <p:cNvSpPr>
                <a:spLocks/>
              </p:cNvSpPr>
              <p:nvPr/>
            </p:nvSpPr>
            <p:spPr bwMode="auto">
              <a:xfrm>
                <a:off x="942" y="2801"/>
                <a:ext cx="21" cy="37"/>
              </a:xfrm>
              <a:custGeom>
                <a:avLst/>
                <a:gdLst>
                  <a:gd name="T0" fmla="*/ 1 w 42"/>
                  <a:gd name="T1" fmla="*/ 1 h 73"/>
                  <a:gd name="T2" fmla="*/ 1 w 42"/>
                  <a:gd name="T3" fmla="*/ 1 h 73"/>
                  <a:gd name="T4" fmla="*/ 1 w 42"/>
                  <a:gd name="T5" fmla="*/ 1 h 73"/>
                  <a:gd name="T6" fmla="*/ 1 w 42"/>
                  <a:gd name="T7" fmla="*/ 1 h 73"/>
                  <a:gd name="T8" fmla="*/ 1 w 42"/>
                  <a:gd name="T9" fmla="*/ 1 h 73"/>
                  <a:gd name="T10" fmla="*/ 1 w 42"/>
                  <a:gd name="T11" fmla="*/ 1 h 73"/>
                  <a:gd name="T12" fmla="*/ 1 w 42"/>
                  <a:gd name="T13" fmla="*/ 1 h 73"/>
                  <a:gd name="T14" fmla="*/ 1 w 42"/>
                  <a:gd name="T15" fmla="*/ 1 h 73"/>
                  <a:gd name="T16" fmla="*/ 1 w 42"/>
                  <a:gd name="T17" fmla="*/ 1 h 73"/>
                  <a:gd name="T18" fmla="*/ 1 w 42"/>
                  <a:gd name="T19" fmla="*/ 1 h 73"/>
                  <a:gd name="T20" fmla="*/ 1 w 42"/>
                  <a:gd name="T21" fmla="*/ 1 h 73"/>
                  <a:gd name="T22" fmla="*/ 1 w 42"/>
                  <a:gd name="T23" fmla="*/ 1 h 73"/>
                  <a:gd name="T24" fmla="*/ 0 w 42"/>
                  <a:gd name="T25" fmla="*/ 1 h 73"/>
                  <a:gd name="T26" fmla="*/ 0 w 42"/>
                  <a:gd name="T27" fmla="*/ 1 h 73"/>
                  <a:gd name="T28" fmla="*/ 0 w 42"/>
                  <a:gd name="T29" fmla="*/ 0 h 73"/>
                  <a:gd name="T30" fmla="*/ 1 w 42"/>
                  <a:gd name="T31" fmla="*/ 0 h 73"/>
                  <a:gd name="T32" fmla="*/ 1 w 42"/>
                  <a:gd name="T33" fmla="*/ 1 h 73"/>
                  <a:gd name="T34" fmla="*/ 1 w 42"/>
                  <a:gd name="T35" fmla="*/ 1 h 73"/>
                  <a:gd name="T36" fmla="*/ 1 w 42"/>
                  <a:gd name="T37" fmla="*/ 1 h 73"/>
                  <a:gd name="T38" fmla="*/ 1 w 42"/>
                  <a:gd name="T39" fmla="*/ 1 h 73"/>
                  <a:gd name="T40" fmla="*/ 1 w 42"/>
                  <a:gd name="T41" fmla="*/ 1 h 73"/>
                  <a:gd name="T42" fmla="*/ 1 w 42"/>
                  <a:gd name="T43" fmla="*/ 1 h 73"/>
                  <a:gd name="T44" fmla="*/ 1 w 42"/>
                  <a:gd name="T45" fmla="*/ 1 h 73"/>
                  <a:gd name="T46" fmla="*/ 1 w 42"/>
                  <a:gd name="T47" fmla="*/ 1 h 73"/>
                  <a:gd name="T48" fmla="*/ 1 w 42"/>
                  <a:gd name="T49" fmla="*/ 1 h 73"/>
                  <a:gd name="T50" fmla="*/ 1 w 42"/>
                  <a:gd name="T51" fmla="*/ 0 h 73"/>
                  <a:gd name="T52" fmla="*/ 1 w 42"/>
                  <a:gd name="T53" fmla="*/ 0 h 73"/>
                  <a:gd name="T54" fmla="*/ 1 w 42"/>
                  <a:gd name="T55" fmla="*/ 1 h 73"/>
                  <a:gd name="T56" fmla="*/ 1 w 42"/>
                  <a:gd name="T57" fmla="*/ 1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73"/>
                  <a:gd name="T89" fmla="*/ 42 w 42"/>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73">
                    <a:moveTo>
                      <a:pt x="42" y="71"/>
                    </a:moveTo>
                    <a:lnTo>
                      <a:pt x="27" y="71"/>
                    </a:lnTo>
                    <a:lnTo>
                      <a:pt x="27" y="66"/>
                    </a:lnTo>
                    <a:lnTo>
                      <a:pt x="27" y="60"/>
                    </a:lnTo>
                    <a:lnTo>
                      <a:pt x="25" y="66"/>
                    </a:lnTo>
                    <a:lnTo>
                      <a:pt x="22" y="71"/>
                    </a:lnTo>
                    <a:lnTo>
                      <a:pt x="18" y="73"/>
                    </a:lnTo>
                    <a:lnTo>
                      <a:pt x="13" y="73"/>
                    </a:lnTo>
                    <a:lnTo>
                      <a:pt x="7" y="71"/>
                    </a:lnTo>
                    <a:lnTo>
                      <a:pt x="3" y="66"/>
                    </a:lnTo>
                    <a:lnTo>
                      <a:pt x="2" y="63"/>
                    </a:lnTo>
                    <a:lnTo>
                      <a:pt x="2" y="58"/>
                    </a:lnTo>
                    <a:lnTo>
                      <a:pt x="0" y="46"/>
                    </a:lnTo>
                    <a:lnTo>
                      <a:pt x="0" y="23"/>
                    </a:lnTo>
                    <a:lnTo>
                      <a:pt x="0" y="0"/>
                    </a:lnTo>
                    <a:lnTo>
                      <a:pt x="15" y="0"/>
                    </a:lnTo>
                    <a:lnTo>
                      <a:pt x="15" y="40"/>
                    </a:lnTo>
                    <a:lnTo>
                      <a:pt x="15" y="46"/>
                    </a:lnTo>
                    <a:lnTo>
                      <a:pt x="17" y="50"/>
                    </a:lnTo>
                    <a:lnTo>
                      <a:pt x="18" y="51"/>
                    </a:lnTo>
                    <a:lnTo>
                      <a:pt x="20" y="51"/>
                    </a:lnTo>
                    <a:lnTo>
                      <a:pt x="23" y="51"/>
                    </a:lnTo>
                    <a:lnTo>
                      <a:pt x="25" y="48"/>
                    </a:lnTo>
                    <a:lnTo>
                      <a:pt x="27" y="43"/>
                    </a:lnTo>
                    <a:lnTo>
                      <a:pt x="27" y="35"/>
                    </a:lnTo>
                    <a:lnTo>
                      <a:pt x="27" y="0"/>
                    </a:lnTo>
                    <a:lnTo>
                      <a:pt x="42" y="0"/>
                    </a:lnTo>
                    <a:lnTo>
                      <a:pt x="42" y="36"/>
                    </a:lnTo>
                    <a:lnTo>
                      <a:pt x="42" y="71"/>
                    </a:lnTo>
                    <a:close/>
                  </a:path>
                </a:pathLst>
              </a:custGeom>
              <a:solidFill>
                <a:srgbClr val="FFFFFF"/>
              </a:solidFill>
              <a:ln w="4763">
                <a:solidFill>
                  <a:srgbClr val="000000"/>
                </a:solidFill>
                <a:round/>
                <a:headEnd/>
                <a:tailEnd/>
              </a:ln>
            </p:spPr>
            <p:txBody>
              <a:bodyPr/>
              <a:lstStyle/>
              <a:p>
                <a:endParaRPr lang="en-US"/>
              </a:p>
            </p:txBody>
          </p:sp>
          <p:sp>
            <p:nvSpPr>
              <p:cNvPr id="15526" name="Freeform 356"/>
              <p:cNvSpPr>
                <a:spLocks/>
              </p:cNvSpPr>
              <p:nvPr/>
            </p:nvSpPr>
            <p:spPr bwMode="auto">
              <a:xfrm>
                <a:off x="967" y="2800"/>
                <a:ext cx="21" cy="37"/>
              </a:xfrm>
              <a:custGeom>
                <a:avLst/>
                <a:gdLst>
                  <a:gd name="T0" fmla="*/ 0 w 42"/>
                  <a:gd name="T1" fmla="*/ 1 h 73"/>
                  <a:gd name="T2" fmla="*/ 1 w 42"/>
                  <a:gd name="T3" fmla="*/ 1 h 73"/>
                  <a:gd name="T4" fmla="*/ 1 w 42"/>
                  <a:gd name="T5" fmla="*/ 1 h 73"/>
                  <a:gd name="T6" fmla="*/ 1 w 42"/>
                  <a:gd name="T7" fmla="*/ 1 h 73"/>
                  <a:gd name="T8" fmla="*/ 1 w 42"/>
                  <a:gd name="T9" fmla="*/ 1 h 73"/>
                  <a:gd name="T10" fmla="*/ 1 w 42"/>
                  <a:gd name="T11" fmla="*/ 1 h 73"/>
                  <a:gd name="T12" fmla="*/ 1 w 42"/>
                  <a:gd name="T13" fmla="*/ 1 h 73"/>
                  <a:gd name="T14" fmla="*/ 1 w 42"/>
                  <a:gd name="T15" fmla="*/ 0 h 73"/>
                  <a:gd name="T16" fmla="*/ 1 w 42"/>
                  <a:gd name="T17" fmla="*/ 1 h 73"/>
                  <a:gd name="T18" fmla="*/ 1 w 42"/>
                  <a:gd name="T19" fmla="*/ 1 h 73"/>
                  <a:gd name="T20" fmla="*/ 1 w 42"/>
                  <a:gd name="T21" fmla="*/ 1 h 73"/>
                  <a:gd name="T22" fmla="*/ 1 w 42"/>
                  <a:gd name="T23" fmla="*/ 1 h 73"/>
                  <a:gd name="T24" fmla="*/ 1 w 42"/>
                  <a:gd name="T25" fmla="*/ 1 h 73"/>
                  <a:gd name="T26" fmla="*/ 1 w 42"/>
                  <a:gd name="T27" fmla="*/ 1 h 73"/>
                  <a:gd name="T28" fmla="*/ 1 w 42"/>
                  <a:gd name="T29" fmla="*/ 1 h 73"/>
                  <a:gd name="T30" fmla="*/ 1 w 42"/>
                  <a:gd name="T31" fmla="*/ 1 h 73"/>
                  <a:gd name="T32" fmla="*/ 1 w 42"/>
                  <a:gd name="T33" fmla="*/ 1 h 73"/>
                  <a:gd name="T34" fmla="*/ 1 w 42"/>
                  <a:gd name="T35" fmla="*/ 1 h 73"/>
                  <a:gd name="T36" fmla="*/ 1 w 42"/>
                  <a:gd name="T37" fmla="*/ 1 h 73"/>
                  <a:gd name="T38" fmla="*/ 1 w 42"/>
                  <a:gd name="T39" fmla="*/ 1 h 73"/>
                  <a:gd name="T40" fmla="*/ 1 w 42"/>
                  <a:gd name="T41" fmla="*/ 1 h 73"/>
                  <a:gd name="T42" fmla="*/ 1 w 42"/>
                  <a:gd name="T43" fmla="*/ 1 h 73"/>
                  <a:gd name="T44" fmla="*/ 1 w 42"/>
                  <a:gd name="T45" fmla="*/ 1 h 73"/>
                  <a:gd name="T46" fmla="*/ 1 w 42"/>
                  <a:gd name="T47" fmla="*/ 1 h 73"/>
                  <a:gd name="T48" fmla="*/ 1 w 42"/>
                  <a:gd name="T49" fmla="*/ 1 h 73"/>
                  <a:gd name="T50" fmla="*/ 1 w 42"/>
                  <a:gd name="T51" fmla="*/ 1 h 73"/>
                  <a:gd name="T52" fmla="*/ 0 w 42"/>
                  <a:gd name="T53" fmla="*/ 1 h 73"/>
                  <a:gd name="T54" fmla="*/ 0 w 42"/>
                  <a:gd name="T55" fmla="*/ 1 h 73"/>
                  <a:gd name="T56" fmla="*/ 0 w 42"/>
                  <a:gd name="T57" fmla="*/ 1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73"/>
                  <a:gd name="T89" fmla="*/ 42 w 42"/>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73">
                    <a:moveTo>
                      <a:pt x="0" y="2"/>
                    </a:moveTo>
                    <a:lnTo>
                      <a:pt x="15" y="2"/>
                    </a:lnTo>
                    <a:lnTo>
                      <a:pt x="15" y="8"/>
                    </a:lnTo>
                    <a:lnTo>
                      <a:pt x="15" y="13"/>
                    </a:lnTo>
                    <a:lnTo>
                      <a:pt x="18" y="7"/>
                    </a:lnTo>
                    <a:lnTo>
                      <a:pt x="20" y="3"/>
                    </a:lnTo>
                    <a:lnTo>
                      <a:pt x="25" y="2"/>
                    </a:lnTo>
                    <a:lnTo>
                      <a:pt x="28" y="0"/>
                    </a:lnTo>
                    <a:lnTo>
                      <a:pt x="35" y="2"/>
                    </a:lnTo>
                    <a:lnTo>
                      <a:pt x="38" y="7"/>
                    </a:lnTo>
                    <a:lnTo>
                      <a:pt x="40" y="15"/>
                    </a:lnTo>
                    <a:lnTo>
                      <a:pt x="42" y="28"/>
                    </a:lnTo>
                    <a:lnTo>
                      <a:pt x="42" y="73"/>
                    </a:lnTo>
                    <a:lnTo>
                      <a:pt x="27" y="73"/>
                    </a:lnTo>
                    <a:lnTo>
                      <a:pt x="27" y="55"/>
                    </a:lnTo>
                    <a:lnTo>
                      <a:pt x="27" y="35"/>
                    </a:lnTo>
                    <a:lnTo>
                      <a:pt x="27" y="28"/>
                    </a:lnTo>
                    <a:lnTo>
                      <a:pt x="25" y="25"/>
                    </a:lnTo>
                    <a:lnTo>
                      <a:pt x="23" y="23"/>
                    </a:lnTo>
                    <a:lnTo>
                      <a:pt x="22" y="22"/>
                    </a:lnTo>
                    <a:lnTo>
                      <a:pt x="20" y="23"/>
                    </a:lnTo>
                    <a:lnTo>
                      <a:pt x="17" y="25"/>
                    </a:lnTo>
                    <a:lnTo>
                      <a:pt x="17" y="32"/>
                    </a:lnTo>
                    <a:lnTo>
                      <a:pt x="15" y="40"/>
                    </a:lnTo>
                    <a:lnTo>
                      <a:pt x="15" y="57"/>
                    </a:lnTo>
                    <a:lnTo>
                      <a:pt x="15"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27" name="Freeform 357"/>
              <p:cNvSpPr>
                <a:spLocks noEditPoints="1"/>
              </p:cNvSpPr>
              <p:nvPr/>
            </p:nvSpPr>
            <p:spPr bwMode="auto">
              <a:xfrm>
                <a:off x="991" y="2800"/>
                <a:ext cx="23" cy="38"/>
              </a:xfrm>
              <a:custGeom>
                <a:avLst/>
                <a:gdLst>
                  <a:gd name="T0" fmla="*/ 1 w 45"/>
                  <a:gd name="T1" fmla="*/ 1 h 75"/>
                  <a:gd name="T2" fmla="*/ 1 w 45"/>
                  <a:gd name="T3" fmla="*/ 1 h 75"/>
                  <a:gd name="T4" fmla="*/ 1 w 45"/>
                  <a:gd name="T5" fmla="*/ 1 h 75"/>
                  <a:gd name="T6" fmla="*/ 1 w 45"/>
                  <a:gd name="T7" fmla="*/ 1 h 75"/>
                  <a:gd name="T8" fmla="*/ 1 w 45"/>
                  <a:gd name="T9" fmla="*/ 0 h 75"/>
                  <a:gd name="T10" fmla="*/ 1 w 45"/>
                  <a:gd name="T11" fmla="*/ 0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1 w 45"/>
                  <a:gd name="T37" fmla="*/ 1 h 75"/>
                  <a:gd name="T38" fmla="*/ 1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75"/>
                  <a:gd name="T110" fmla="*/ 45 w 45"/>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75">
                    <a:moveTo>
                      <a:pt x="17" y="25"/>
                    </a:moveTo>
                    <a:lnTo>
                      <a:pt x="10" y="23"/>
                    </a:lnTo>
                    <a:lnTo>
                      <a:pt x="2" y="22"/>
                    </a:lnTo>
                    <a:lnTo>
                      <a:pt x="4" y="17"/>
                    </a:lnTo>
                    <a:lnTo>
                      <a:pt x="5" y="12"/>
                    </a:lnTo>
                    <a:lnTo>
                      <a:pt x="7" y="8"/>
                    </a:lnTo>
                    <a:lnTo>
                      <a:pt x="9" y="5"/>
                    </a:lnTo>
                    <a:lnTo>
                      <a:pt x="12" y="3"/>
                    </a:lnTo>
                    <a:lnTo>
                      <a:pt x="15" y="2"/>
                    </a:lnTo>
                    <a:lnTo>
                      <a:pt x="19" y="0"/>
                    </a:lnTo>
                    <a:lnTo>
                      <a:pt x="22" y="0"/>
                    </a:lnTo>
                    <a:lnTo>
                      <a:pt x="29" y="0"/>
                    </a:lnTo>
                    <a:lnTo>
                      <a:pt x="34" y="2"/>
                    </a:lnTo>
                    <a:lnTo>
                      <a:pt x="37" y="3"/>
                    </a:lnTo>
                    <a:lnTo>
                      <a:pt x="40" y="7"/>
                    </a:lnTo>
                    <a:lnTo>
                      <a:pt x="42" y="12"/>
                    </a:lnTo>
                    <a:lnTo>
                      <a:pt x="44" y="17"/>
                    </a:lnTo>
                    <a:lnTo>
                      <a:pt x="44" y="27"/>
                    </a:lnTo>
                    <a:lnTo>
                      <a:pt x="44" y="43"/>
                    </a:lnTo>
                    <a:lnTo>
                      <a:pt x="44" y="58"/>
                    </a:lnTo>
                    <a:lnTo>
                      <a:pt x="44" y="63"/>
                    </a:lnTo>
                    <a:lnTo>
                      <a:pt x="45" y="67"/>
                    </a:lnTo>
                    <a:lnTo>
                      <a:pt x="45" y="70"/>
                    </a:lnTo>
                    <a:lnTo>
                      <a:pt x="45" y="73"/>
                    </a:lnTo>
                    <a:lnTo>
                      <a:pt x="39" y="73"/>
                    </a:lnTo>
                    <a:lnTo>
                      <a:pt x="32" y="73"/>
                    </a:lnTo>
                    <a:lnTo>
                      <a:pt x="32" y="72"/>
                    </a:lnTo>
                    <a:lnTo>
                      <a:pt x="30" y="70"/>
                    </a:lnTo>
                    <a:lnTo>
                      <a:pt x="30" y="65"/>
                    </a:lnTo>
                    <a:lnTo>
                      <a:pt x="29" y="70"/>
                    </a:lnTo>
                    <a:lnTo>
                      <a:pt x="25" y="73"/>
                    </a:lnTo>
                    <a:lnTo>
                      <a:pt x="20" y="75"/>
                    </a:lnTo>
                    <a:lnTo>
                      <a:pt x="15" y="75"/>
                    </a:lnTo>
                    <a:lnTo>
                      <a:pt x="9" y="73"/>
                    </a:lnTo>
                    <a:lnTo>
                      <a:pt x="5" y="70"/>
                    </a:lnTo>
                    <a:lnTo>
                      <a:pt x="2" y="63"/>
                    </a:lnTo>
                    <a:lnTo>
                      <a:pt x="0" y="55"/>
                    </a:lnTo>
                    <a:lnTo>
                      <a:pt x="2" y="48"/>
                    </a:lnTo>
                    <a:lnTo>
                      <a:pt x="4" y="42"/>
                    </a:lnTo>
                    <a:lnTo>
                      <a:pt x="7" y="37"/>
                    </a:lnTo>
                    <a:lnTo>
                      <a:pt x="14" y="33"/>
                    </a:lnTo>
                    <a:lnTo>
                      <a:pt x="20" y="32"/>
                    </a:lnTo>
                    <a:lnTo>
                      <a:pt x="24" y="28"/>
                    </a:lnTo>
                    <a:lnTo>
                      <a:pt x="27" y="27"/>
                    </a:lnTo>
                    <a:lnTo>
                      <a:pt x="30" y="25"/>
                    </a:lnTo>
                    <a:lnTo>
                      <a:pt x="30" y="22"/>
                    </a:lnTo>
                    <a:lnTo>
                      <a:pt x="29" y="18"/>
                    </a:lnTo>
                    <a:lnTo>
                      <a:pt x="27" y="17"/>
                    </a:lnTo>
                    <a:lnTo>
                      <a:pt x="24" y="17"/>
                    </a:lnTo>
                    <a:lnTo>
                      <a:pt x="22" y="17"/>
                    </a:lnTo>
                    <a:lnTo>
                      <a:pt x="19" y="18"/>
                    </a:lnTo>
                    <a:lnTo>
                      <a:pt x="19" y="22"/>
                    </a:lnTo>
                    <a:lnTo>
                      <a:pt x="17" y="25"/>
                    </a:lnTo>
                    <a:close/>
                    <a:moveTo>
                      <a:pt x="30" y="40"/>
                    </a:moveTo>
                    <a:lnTo>
                      <a:pt x="27" y="42"/>
                    </a:lnTo>
                    <a:lnTo>
                      <a:pt x="24" y="43"/>
                    </a:lnTo>
                    <a:lnTo>
                      <a:pt x="20" y="47"/>
                    </a:lnTo>
                    <a:lnTo>
                      <a:pt x="17" y="48"/>
                    </a:lnTo>
                    <a:lnTo>
                      <a:pt x="17" y="52"/>
                    </a:lnTo>
                    <a:lnTo>
                      <a:pt x="15" y="53"/>
                    </a:lnTo>
                    <a:lnTo>
                      <a:pt x="17" y="57"/>
                    </a:lnTo>
                    <a:lnTo>
                      <a:pt x="17" y="58"/>
                    </a:lnTo>
                    <a:lnTo>
                      <a:pt x="19" y="60"/>
                    </a:lnTo>
                    <a:lnTo>
                      <a:pt x="20" y="60"/>
                    </a:lnTo>
                    <a:lnTo>
                      <a:pt x="24" y="60"/>
                    </a:lnTo>
                    <a:lnTo>
                      <a:pt x="25" y="58"/>
                    </a:lnTo>
                    <a:lnTo>
                      <a:pt x="27" y="57"/>
                    </a:lnTo>
                    <a:lnTo>
                      <a:pt x="29" y="53"/>
                    </a:lnTo>
                    <a:lnTo>
                      <a:pt x="30" y="50"/>
                    </a:lnTo>
                    <a:lnTo>
                      <a:pt x="30" y="45"/>
                    </a:lnTo>
                    <a:lnTo>
                      <a:pt x="30" y="40"/>
                    </a:lnTo>
                    <a:close/>
                  </a:path>
                </a:pathLst>
              </a:custGeom>
              <a:solidFill>
                <a:srgbClr val="FFFFFF"/>
              </a:solidFill>
              <a:ln w="4763">
                <a:solidFill>
                  <a:srgbClr val="000000"/>
                </a:solidFill>
                <a:round/>
                <a:headEnd/>
                <a:tailEnd/>
              </a:ln>
            </p:spPr>
            <p:txBody>
              <a:bodyPr/>
              <a:lstStyle/>
              <a:p>
                <a:endParaRPr lang="en-US"/>
              </a:p>
            </p:txBody>
          </p:sp>
          <p:sp>
            <p:nvSpPr>
              <p:cNvPr id="15528" name="Freeform 358"/>
              <p:cNvSpPr>
                <a:spLocks/>
              </p:cNvSpPr>
              <p:nvPr/>
            </p:nvSpPr>
            <p:spPr bwMode="auto">
              <a:xfrm>
                <a:off x="1044" y="2788"/>
                <a:ext cx="21" cy="49"/>
              </a:xfrm>
              <a:custGeom>
                <a:avLst/>
                <a:gdLst>
                  <a:gd name="T0" fmla="*/ 0 w 42"/>
                  <a:gd name="T1" fmla="*/ 0 h 98"/>
                  <a:gd name="T2" fmla="*/ 1 w 42"/>
                  <a:gd name="T3" fmla="*/ 0 h 98"/>
                  <a:gd name="T4" fmla="*/ 1 w 42"/>
                  <a:gd name="T5" fmla="*/ 0 h 98"/>
                  <a:gd name="T6" fmla="*/ 1 w 42"/>
                  <a:gd name="T7" fmla="*/ 1 h 98"/>
                  <a:gd name="T8" fmla="*/ 1 w 42"/>
                  <a:gd name="T9" fmla="*/ 1 h 98"/>
                  <a:gd name="T10" fmla="*/ 1 w 42"/>
                  <a:gd name="T11" fmla="*/ 1 h 98"/>
                  <a:gd name="T12" fmla="*/ 1 w 42"/>
                  <a:gd name="T13" fmla="*/ 1 h 98"/>
                  <a:gd name="T14" fmla="*/ 1 w 42"/>
                  <a:gd name="T15" fmla="*/ 1 h 98"/>
                  <a:gd name="T16" fmla="*/ 0 w 42"/>
                  <a:gd name="T17" fmla="*/ 1 h 98"/>
                  <a:gd name="T18" fmla="*/ 0 w 42"/>
                  <a:gd name="T19" fmla="*/ 1 h 98"/>
                  <a:gd name="T20" fmla="*/ 0 w 42"/>
                  <a:gd name="T21" fmla="*/ 0 h 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
                  <a:gd name="T34" fmla="*/ 0 h 98"/>
                  <a:gd name="T35" fmla="*/ 42 w 42"/>
                  <a:gd name="T36" fmla="*/ 98 h 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 h="98">
                    <a:moveTo>
                      <a:pt x="0" y="0"/>
                    </a:moveTo>
                    <a:lnTo>
                      <a:pt x="9" y="0"/>
                    </a:lnTo>
                    <a:lnTo>
                      <a:pt x="17" y="0"/>
                    </a:lnTo>
                    <a:lnTo>
                      <a:pt x="17" y="75"/>
                    </a:lnTo>
                    <a:lnTo>
                      <a:pt x="42" y="75"/>
                    </a:lnTo>
                    <a:lnTo>
                      <a:pt x="42" y="87"/>
                    </a:lnTo>
                    <a:lnTo>
                      <a:pt x="42" y="98"/>
                    </a:lnTo>
                    <a:lnTo>
                      <a:pt x="22"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29" name="Freeform 359"/>
              <p:cNvSpPr>
                <a:spLocks noEditPoints="1"/>
              </p:cNvSpPr>
              <p:nvPr/>
            </p:nvSpPr>
            <p:spPr bwMode="auto">
              <a:xfrm>
                <a:off x="1067" y="2800"/>
                <a:ext cx="23" cy="38"/>
              </a:xfrm>
              <a:custGeom>
                <a:avLst/>
                <a:gdLst>
                  <a:gd name="T0" fmla="*/ 0 w 45"/>
                  <a:gd name="T1" fmla="*/ 1 h 75"/>
                  <a:gd name="T2" fmla="*/ 1 w 45"/>
                  <a:gd name="T3" fmla="*/ 1 h 75"/>
                  <a:gd name="T4" fmla="*/ 1 w 45"/>
                  <a:gd name="T5" fmla="*/ 1 h 75"/>
                  <a:gd name="T6" fmla="*/ 1 w 45"/>
                  <a:gd name="T7" fmla="*/ 1 h 75"/>
                  <a:gd name="T8" fmla="*/ 1 w 45"/>
                  <a:gd name="T9" fmla="*/ 0 h 75"/>
                  <a:gd name="T10" fmla="*/ 1 w 45"/>
                  <a:gd name="T11" fmla="*/ 1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0 w 45"/>
                  <a:gd name="T37" fmla="*/ 1 h 75"/>
                  <a:gd name="T38" fmla="*/ 0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1 w 45"/>
                  <a:gd name="T73" fmla="*/ 1 h 75"/>
                  <a:gd name="T74" fmla="*/ 1 w 45"/>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75"/>
                  <a:gd name="T116" fmla="*/ 45 w 4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75">
                    <a:moveTo>
                      <a:pt x="0" y="38"/>
                    </a:moveTo>
                    <a:lnTo>
                      <a:pt x="2" y="23"/>
                    </a:lnTo>
                    <a:lnTo>
                      <a:pt x="7" y="10"/>
                    </a:lnTo>
                    <a:lnTo>
                      <a:pt x="13" y="3"/>
                    </a:lnTo>
                    <a:lnTo>
                      <a:pt x="23" y="0"/>
                    </a:lnTo>
                    <a:lnTo>
                      <a:pt x="28" y="2"/>
                    </a:lnTo>
                    <a:lnTo>
                      <a:pt x="33" y="3"/>
                    </a:lnTo>
                    <a:lnTo>
                      <a:pt x="40" y="13"/>
                    </a:lnTo>
                    <a:lnTo>
                      <a:pt x="43" y="25"/>
                    </a:lnTo>
                    <a:lnTo>
                      <a:pt x="45" y="38"/>
                    </a:lnTo>
                    <a:lnTo>
                      <a:pt x="43" y="53"/>
                    </a:lnTo>
                    <a:lnTo>
                      <a:pt x="40" y="65"/>
                    </a:lnTo>
                    <a:lnTo>
                      <a:pt x="32" y="73"/>
                    </a:lnTo>
                    <a:lnTo>
                      <a:pt x="23" y="75"/>
                    </a:lnTo>
                    <a:lnTo>
                      <a:pt x="15" y="73"/>
                    </a:lnTo>
                    <a:lnTo>
                      <a:pt x="10" y="72"/>
                    </a:lnTo>
                    <a:lnTo>
                      <a:pt x="7" y="67"/>
                    </a:lnTo>
                    <a:lnTo>
                      <a:pt x="2" y="55"/>
                    </a:lnTo>
                    <a:lnTo>
                      <a:pt x="0" y="38"/>
                    </a:lnTo>
                    <a:close/>
                    <a:moveTo>
                      <a:pt x="15" y="38"/>
                    </a:moveTo>
                    <a:lnTo>
                      <a:pt x="17" y="47"/>
                    </a:lnTo>
                    <a:lnTo>
                      <a:pt x="17" y="52"/>
                    </a:lnTo>
                    <a:lnTo>
                      <a:pt x="20" y="55"/>
                    </a:lnTo>
                    <a:lnTo>
                      <a:pt x="23" y="57"/>
                    </a:lnTo>
                    <a:lnTo>
                      <a:pt x="27" y="55"/>
                    </a:lnTo>
                    <a:lnTo>
                      <a:pt x="28" y="52"/>
                    </a:lnTo>
                    <a:lnTo>
                      <a:pt x="30" y="47"/>
                    </a:lnTo>
                    <a:lnTo>
                      <a:pt x="30" y="38"/>
                    </a:lnTo>
                    <a:lnTo>
                      <a:pt x="30" y="30"/>
                    </a:lnTo>
                    <a:lnTo>
                      <a:pt x="28" y="23"/>
                    </a:lnTo>
                    <a:lnTo>
                      <a:pt x="27" y="20"/>
                    </a:lnTo>
                    <a:lnTo>
                      <a:pt x="23" y="18"/>
                    </a:lnTo>
                    <a:lnTo>
                      <a:pt x="20" y="20"/>
                    </a:lnTo>
                    <a:lnTo>
                      <a:pt x="17" y="23"/>
                    </a:lnTo>
                    <a:lnTo>
                      <a:pt x="17" y="30"/>
                    </a:lnTo>
                    <a:lnTo>
                      <a:pt x="15" y="38"/>
                    </a:lnTo>
                    <a:close/>
                  </a:path>
                </a:pathLst>
              </a:custGeom>
              <a:solidFill>
                <a:srgbClr val="FFFFFF"/>
              </a:solidFill>
              <a:ln w="4763">
                <a:solidFill>
                  <a:srgbClr val="000000"/>
                </a:solidFill>
                <a:round/>
                <a:headEnd/>
                <a:tailEnd/>
              </a:ln>
            </p:spPr>
            <p:txBody>
              <a:bodyPr/>
              <a:lstStyle/>
              <a:p>
                <a:endParaRPr lang="en-US"/>
              </a:p>
            </p:txBody>
          </p:sp>
          <p:sp>
            <p:nvSpPr>
              <p:cNvPr id="15530" name="Freeform 360"/>
              <p:cNvSpPr>
                <a:spLocks noEditPoints="1"/>
              </p:cNvSpPr>
              <p:nvPr/>
            </p:nvSpPr>
            <p:spPr bwMode="auto">
              <a:xfrm>
                <a:off x="1092" y="2800"/>
                <a:ext cx="23" cy="38"/>
              </a:xfrm>
              <a:custGeom>
                <a:avLst/>
                <a:gdLst>
                  <a:gd name="T0" fmla="*/ 1 w 45"/>
                  <a:gd name="T1" fmla="*/ 1 h 75"/>
                  <a:gd name="T2" fmla="*/ 1 w 45"/>
                  <a:gd name="T3" fmla="*/ 1 h 75"/>
                  <a:gd name="T4" fmla="*/ 1 w 45"/>
                  <a:gd name="T5" fmla="*/ 1 h 75"/>
                  <a:gd name="T6" fmla="*/ 1 w 45"/>
                  <a:gd name="T7" fmla="*/ 1 h 75"/>
                  <a:gd name="T8" fmla="*/ 1 w 45"/>
                  <a:gd name="T9" fmla="*/ 0 h 75"/>
                  <a:gd name="T10" fmla="*/ 1 w 45"/>
                  <a:gd name="T11" fmla="*/ 0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1 w 45"/>
                  <a:gd name="T37" fmla="*/ 1 h 75"/>
                  <a:gd name="T38" fmla="*/ 1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75"/>
                  <a:gd name="T110" fmla="*/ 45 w 45"/>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75">
                    <a:moveTo>
                      <a:pt x="17" y="25"/>
                    </a:moveTo>
                    <a:lnTo>
                      <a:pt x="10" y="23"/>
                    </a:lnTo>
                    <a:lnTo>
                      <a:pt x="2" y="22"/>
                    </a:lnTo>
                    <a:lnTo>
                      <a:pt x="3" y="17"/>
                    </a:lnTo>
                    <a:lnTo>
                      <a:pt x="5" y="12"/>
                    </a:lnTo>
                    <a:lnTo>
                      <a:pt x="7" y="8"/>
                    </a:lnTo>
                    <a:lnTo>
                      <a:pt x="8" y="5"/>
                    </a:lnTo>
                    <a:lnTo>
                      <a:pt x="12" y="3"/>
                    </a:lnTo>
                    <a:lnTo>
                      <a:pt x="15" y="2"/>
                    </a:lnTo>
                    <a:lnTo>
                      <a:pt x="18" y="0"/>
                    </a:lnTo>
                    <a:lnTo>
                      <a:pt x="22" y="0"/>
                    </a:lnTo>
                    <a:lnTo>
                      <a:pt x="28" y="0"/>
                    </a:lnTo>
                    <a:lnTo>
                      <a:pt x="33" y="2"/>
                    </a:lnTo>
                    <a:lnTo>
                      <a:pt x="37" y="3"/>
                    </a:lnTo>
                    <a:lnTo>
                      <a:pt x="40" y="7"/>
                    </a:lnTo>
                    <a:lnTo>
                      <a:pt x="42" y="12"/>
                    </a:lnTo>
                    <a:lnTo>
                      <a:pt x="43" y="17"/>
                    </a:lnTo>
                    <a:lnTo>
                      <a:pt x="43" y="27"/>
                    </a:lnTo>
                    <a:lnTo>
                      <a:pt x="43" y="43"/>
                    </a:lnTo>
                    <a:lnTo>
                      <a:pt x="43" y="58"/>
                    </a:lnTo>
                    <a:lnTo>
                      <a:pt x="43" y="63"/>
                    </a:lnTo>
                    <a:lnTo>
                      <a:pt x="45" y="67"/>
                    </a:lnTo>
                    <a:lnTo>
                      <a:pt x="45" y="70"/>
                    </a:lnTo>
                    <a:lnTo>
                      <a:pt x="45" y="73"/>
                    </a:lnTo>
                    <a:lnTo>
                      <a:pt x="38" y="73"/>
                    </a:lnTo>
                    <a:lnTo>
                      <a:pt x="32" y="73"/>
                    </a:lnTo>
                    <a:lnTo>
                      <a:pt x="32" y="72"/>
                    </a:lnTo>
                    <a:lnTo>
                      <a:pt x="30" y="70"/>
                    </a:lnTo>
                    <a:lnTo>
                      <a:pt x="30" y="65"/>
                    </a:lnTo>
                    <a:lnTo>
                      <a:pt x="28" y="70"/>
                    </a:lnTo>
                    <a:lnTo>
                      <a:pt x="25" y="73"/>
                    </a:lnTo>
                    <a:lnTo>
                      <a:pt x="20" y="75"/>
                    </a:lnTo>
                    <a:lnTo>
                      <a:pt x="15" y="75"/>
                    </a:lnTo>
                    <a:lnTo>
                      <a:pt x="8" y="73"/>
                    </a:lnTo>
                    <a:lnTo>
                      <a:pt x="5" y="70"/>
                    </a:lnTo>
                    <a:lnTo>
                      <a:pt x="2" y="63"/>
                    </a:lnTo>
                    <a:lnTo>
                      <a:pt x="0" y="55"/>
                    </a:lnTo>
                    <a:lnTo>
                      <a:pt x="2" y="48"/>
                    </a:lnTo>
                    <a:lnTo>
                      <a:pt x="3" y="42"/>
                    </a:lnTo>
                    <a:lnTo>
                      <a:pt x="7" y="37"/>
                    </a:lnTo>
                    <a:lnTo>
                      <a:pt x="13" y="33"/>
                    </a:lnTo>
                    <a:lnTo>
                      <a:pt x="20" y="32"/>
                    </a:lnTo>
                    <a:lnTo>
                      <a:pt x="23" y="28"/>
                    </a:lnTo>
                    <a:lnTo>
                      <a:pt x="27" y="27"/>
                    </a:lnTo>
                    <a:lnTo>
                      <a:pt x="30" y="25"/>
                    </a:lnTo>
                    <a:lnTo>
                      <a:pt x="30" y="22"/>
                    </a:lnTo>
                    <a:lnTo>
                      <a:pt x="28" y="18"/>
                    </a:lnTo>
                    <a:lnTo>
                      <a:pt x="27" y="17"/>
                    </a:lnTo>
                    <a:lnTo>
                      <a:pt x="23" y="17"/>
                    </a:lnTo>
                    <a:lnTo>
                      <a:pt x="22" y="17"/>
                    </a:lnTo>
                    <a:lnTo>
                      <a:pt x="18" y="18"/>
                    </a:lnTo>
                    <a:lnTo>
                      <a:pt x="18" y="22"/>
                    </a:lnTo>
                    <a:lnTo>
                      <a:pt x="17" y="25"/>
                    </a:lnTo>
                    <a:close/>
                    <a:moveTo>
                      <a:pt x="30" y="40"/>
                    </a:moveTo>
                    <a:lnTo>
                      <a:pt x="27" y="42"/>
                    </a:lnTo>
                    <a:lnTo>
                      <a:pt x="23" y="43"/>
                    </a:lnTo>
                    <a:lnTo>
                      <a:pt x="20" y="47"/>
                    </a:lnTo>
                    <a:lnTo>
                      <a:pt x="17" y="48"/>
                    </a:lnTo>
                    <a:lnTo>
                      <a:pt x="17" y="52"/>
                    </a:lnTo>
                    <a:lnTo>
                      <a:pt x="15" y="53"/>
                    </a:lnTo>
                    <a:lnTo>
                      <a:pt x="17" y="57"/>
                    </a:lnTo>
                    <a:lnTo>
                      <a:pt x="17" y="58"/>
                    </a:lnTo>
                    <a:lnTo>
                      <a:pt x="18" y="60"/>
                    </a:lnTo>
                    <a:lnTo>
                      <a:pt x="20" y="60"/>
                    </a:lnTo>
                    <a:lnTo>
                      <a:pt x="23" y="60"/>
                    </a:lnTo>
                    <a:lnTo>
                      <a:pt x="25" y="58"/>
                    </a:lnTo>
                    <a:lnTo>
                      <a:pt x="27" y="57"/>
                    </a:lnTo>
                    <a:lnTo>
                      <a:pt x="28" y="53"/>
                    </a:lnTo>
                    <a:lnTo>
                      <a:pt x="30" y="50"/>
                    </a:lnTo>
                    <a:lnTo>
                      <a:pt x="30" y="45"/>
                    </a:lnTo>
                    <a:lnTo>
                      <a:pt x="30" y="40"/>
                    </a:lnTo>
                    <a:close/>
                  </a:path>
                </a:pathLst>
              </a:custGeom>
              <a:solidFill>
                <a:srgbClr val="FFFFFF"/>
              </a:solidFill>
              <a:ln w="4763">
                <a:solidFill>
                  <a:srgbClr val="000000"/>
                </a:solidFill>
                <a:round/>
                <a:headEnd/>
                <a:tailEnd/>
              </a:ln>
            </p:spPr>
            <p:txBody>
              <a:bodyPr/>
              <a:lstStyle/>
              <a:p>
                <a:endParaRPr lang="en-US"/>
              </a:p>
            </p:txBody>
          </p:sp>
          <p:sp>
            <p:nvSpPr>
              <p:cNvPr id="15531" name="Freeform 361"/>
              <p:cNvSpPr>
                <a:spLocks/>
              </p:cNvSpPr>
              <p:nvPr/>
            </p:nvSpPr>
            <p:spPr bwMode="auto">
              <a:xfrm>
                <a:off x="1131" y="2788"/>
                <a:ext cx="31" cy="49"/>
              </a:xfrm>
              <a:custGeom>
                <a:avLst/>
                <a:gdLst>
                  <a:gd name="T0" fmla="*/ 0 w 62"/>
                  <a:gd name="T1" fmla="*/ 0 h 98"/>
                  <a:gd name="T2" fmla="*/ 1 w 62"/>
                  <a:gd name="T3" fmla="*/ 0 h 98"/>
                  <a:gd name="T4" fmla="*/ 1 w 62"/>
                  <a:gd name="T5" fmla="*/ 0 h 98"/>
                  <a:gd name="T6" fmla="*/ 1 w 62"/>
                  <a:gd name="T7" fmla="*/ 1 h 98"/>
                  <a:gd name="T8" fmla="*/ 1 w 62"/>
                  <a:gd name="T9" fmla="*/ 1 h 98"/>
                  <a:gd name="T10" fmla="*/ 1 w 62"/>
                  <a:gd name="T11" fmla="*/ 1 h 98"/>
                  <a:gd name="T12" fmla="*/ 1 w 62"/>
                  <a:gd name="T13" fmla="*/ 0 h 98"/>
                  <a:gd name="T14" fmla="*/ 1 w 62"/>
                  <a:gd name="T15" fmla="*/ 0 h 98"/>
                  <a:gd name="T16" fmla="*/ 1 w 62"/>
                  <a:gd name="T17" fmla="*/ 0 h 98"/>
                  <a:gd name="T18" fmla="*/ 1 w 62"/>
                  <a:gd name="T19" fmla="*/ 1 h 98"/>
                  <a:gd name="T20" fmla="*/ 1 w 62"/>
                  <a:gd name="T21" fmla="*/ 1 h 98"/>
                  <a:gd name="T22" fmla="*/ 1 w 62"/>
                  <a:gd name="T23" fmla="*/ 1 h 98"/>
                  <a:gd name="T24" fmla="*/ 1 w 62"/>
                  <a:gd name="T25" fmla="*/ 1 h 98"/>
                  <a:gd name="T26" fmla="*/ 1 w 62"/>
                  <a:gd name="T27" fmla="*/ 1 h 98"/>
                  <a:gd name="T28" fmla="*/ 1 w 62"/>
                  <a:gd name="T29" fmla="*/ 1 h 98"/>
                  <a:gd name="T30" fmla="*/ 1 w 62"/>
                  <a:gd name="T31" fmla="*/ 1 h 98"/>
                  <a:gd name="T32" fmla="*/ 1 w 62"/>
                  <a:gd name="T33" fmla="*/ 1 h 98"/>
                  <a:gd name="T34" fmla="*/ 1 w 62"/>
                  <a:gd name="T35" fmla="*/ 1 h 98"/>
                  <a:gd name="T36" fmla="*/ 1 w 62"/>
                  <a:gd name="T37" fmla="*/ 1 h 98"/>
                  <a:gd name="T38" fmla="*/ 1 w 62"/>
                  <a:gd name="T39" fmla="*/ 1 h 98"/>
                  <a:gd name="T40" fmla="*/ 0 w 62"/>
                  <a:gd name="T41" fmla="*/ 1 h 98"/>
                  <a:gd name="T42" fmla="*/ 0 w 62"/>
                  <a:gd name="T43" fmla="*/ 1 h 98"/>
                  <a:gd name="T44" fmla="*/ 0 w 62"/>
                  <a:gd name="T45" fmla="*/ 0 h 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98"/>
                  <a:gd name="T71" fmla="*/ 62 w 62"/>
                  <a:gd name="T72" fmla="*/ 98 h 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98">
                    <a:moveTo>
                      <a:pt x="0" y="0"/>
                    </a:moveTo>
                    <a:lnTo>
                      <a:pt x="12" y="0"/>
                    </a:lnTo>
                    <a:lnTo>
                      <a:pt x="24" y="0"/>
                    </a:lnTo>
                    <a:lnTo>
                      <a:pt x="27" y="30"/>
                    </a:lnTo>
                    <a:lnTo>
                      <a:pt x="32" y="60"/>
                    </a:lnTo>
                    <a:lnTo>
                      <a:pt x="35" y="30"/>
                    </a:lnTo>
                    <a:lnTo>
                      <a:pt x="40" y="0"/>
                    </a:lnTo>
                    <a:lnTo>
                      <a:pt x="50" y="0"/>
                    </a:lnTo>
                    <a:lnTo>
                      <a:pt x="62" y="0"/>
                    </a:lnTo>
                    <a:lnTo>
                      <a:pt x="62" y="48"/>
                    </a:lnTo>
                    <a:lnTo>
                      <a:pt x="62" y="98"/>
                    </a:lnTo>
                    <a:lnTo>
                      <a:pt x="55" y="98"/>
                    </a:lnTo>
                    <a:lnTo>
                      <a:pt x="49" y="98"/>
                    </a:lnTo>
                    <a:lnTo>
                      <a:pt x="49" y="23"/>
                    </a:lnTo>
                    <a:lnTo>
                      <a:pt x="44" y="62"/>
                    </a:lnTo>
                    <a:lnTo>
                      <a:pt x="37" y="98"/>
                    </a:lnTo>
                    <a:lnTo>
                      <a:pt x="32" y="98"/>
                    </a:lnTo>
                    <a:lnTo>
                      <a:pt x="25" y="98"/>
                    </a:lnTo>
                    <a:lnTo>
                      <a:pt x="15" y="23"/>
                    </a:lnTo>
                    <a:lnTo>
                      <a:pt x="15"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32" name="Freeform 362"/>
              <p:cNvSpPr>
                <a:spLocks noEditPoints="1"/>
              </p:cNvSpPr>
              <p:nvPr/>
            </p:nvSpPr>
            <p:spPr bwMode="auto">
              <a:xfrm>
                <a:off x="1166" y="2800"/>
                <a:ext cx="23" cy="38"/>
              </a:xfrm>
              <a:custGeom>
                <a:avLst/>
                <a:gdLst>
                  <a:gd name="T0" fmla="*/ 0 w 45"/>
                  <a:gd name="T1" fmla="*/ 1 h 75"/>
                  <a:gd name="T2" fmla="*/ 1 w 45"/>
                  <a:gd name="T3" fmla="*/ 1 h 75"/>
                  <a:gd name="T4" fmla="*/ 1 w 45"/>
                  <a:gd name="T5" fmla="*/ 1 h 75"/>
                  <a:gd name="T6" fmla="*/ 1 w 45"/>
                  <a:gd name="T7" fmla="*/ 1 h 75"/>
                  <a:gd name="T8" fmla="*/ 1 w 45"/>
                  <a:gd name="T9" fmla="*/ 0 h 75"/>
                  <a:gd name="T10" fmla="*/ 1 w 45"/>
                  <a:gd name="T11" fmla="*/ 1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0 w 45"/>
                  <a:gd name="T37" fmla="*/ 1 h 75"/>
                  <a:gd name="T38" fmla="*/ 0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1 w 45"/>
                  <a:gd name="T73" fmla="*/ 1 h 75"/>
                  <a:gd name="T74" fmla="*/ 1 w 45"/>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75"/>
                  <a:gd name="T116" fmla="*/ 45 w 4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75">
                    <a:moveTo>
                      <a:pt x="0" y="38"/>
                    </a:moveTo>
                    <a:lnTo>
                      <a:pt x="2" y="23"/>
                    </a:lnTo>
                    <a:lnTo>
                      <a:pt x="5" y="10"/>
                    </a:lnTo>
                    <a:lnTo>
                      <a:pt x="14" y="3"/>
                    </a:lnTo>
                    <a:lnTo>
                      <a:pt x="22" y="0"/>
                    </a:lnTo>
                    <a:lnTo>
                      <a:pt x="27" y="2"/>
                    </a:lnTo>
                    <a:lnTo>
                      <a:pt x="32" y="3"/>
                    </a:lnTo>
                    <a:lnTo>
                      <a:pt x="40" y="13"/>
                    </a:lnTo>
                    <a:lnTo>
                      <a:pt x="44" y="25"/>
                    </a:lnTo>
                    <a:lnTo>
                      <a:pt x="45" y="38"/>
                    </a:lnTo>
                    <a:lnTo>
                      <a:pt x="44" y="53"/>
                    </a:lnTo>
                    <a:lnTo>
                      <a:pt x="39" y="65"/>
                    </a:lnTo>
                    <a:lnTo>
                      <a:pt x="32" y="73"/>
                    </a:lnTo>
                    <a:lnTo>
                      <a:pt x="22" y="75"/>
                    </a:lnTo>
                    <a:lnTo>
                      <a:pt x="14" y="73"/>
                    </a:lnTo>
                    <a:lnTo>
                      <a:pt x="10" y="72"/>
                    </a:lnTo>
                    <a:lnTo>
                      <a:pt x="7" y="67"/>
                    </a:lnTo>
                    <a:lnTo>
                      <a:pt x="2" y="55"/>
                    </a:lnTo>
                    <a:lnTo>
                      <a:pt x="0" y="38"/>
                    </a:lnTo>
                    <a:close/>
                    <a:moveTo>
                      <a:pt x="15" y="38"/>
                    </a:moveTo>
                    <a:lnTo>
                      <a:pt x="15" y="47"/>
                    </a:lnTo>
                    <a:lnTo>
                      <a:pt x="17" y="52"/>
                    </a:lnTo>
                    <a:lnTo>
                      <a:pt x="20" y="55"/>
                    </a:lnTo>
                    <a:lnTo>
                      <a:pt x="22" y="57"/>
                    </a:lnTo>
                    <a:lnTo>
                      <a:pt x="25" y="55"/>
                    </a:lnTo>
                    <a:lnTo>
                      <a:pt x="27" y="52"/>
                    </a:lnTo>
                    <a:lnTo>
                      <a:pt x="29" y="47"/>
                    </a:lnTo>
                    <a:lnTo>
                      <a:pt x="29" y="38"/>
                    </a:lnTo>
                    <a:lnTo>
                      <a:pt x="29" y="30"/>
                    </a:lnTo>
                    <a:lnTo>
                      <a:pt x="27" y="23"/>
                    </a:lnTo>
                    <a:lnTo>
                      <a:pt x="25" y="20"/>
                    </a:lnTo>
                    <a:lnTo>
                      <a:pt x="22" y="18"/>
                    </a:lnTo>
                    <a:lnTo>
                      <a:pt x="20" y="20"/>
                    </a:lnTo>
                    <a:lnTo>
                      <a:pt x="17" y="23"/>
                    </a:lnTo>
                    <a:lnTo>
                      <a:pt x="15" y="30"/>
                    </a:lnTo>
                    <a:lnTo>
                      <a:pt x="15" y="38"/>
                    </a:lnTo>
                    <a:close/>
                  </a:path>
                </a:pathLst>
              </a:custGeom>
              <a:solidFill>
                <a:srgbClr val="FFFFFF"/>
              </a:solidFill>
              <a:ln w="4763">
                <a:solidFill>
                  <a:srgbClr val="000000"/>
                </a:solidFill>
                <a:round/>
                <a:headEnd/>
                <a:tailEnd/>
              </a:ln>
            </p:spPr>
            <p:txBody>
              <a:bodyPr/>
              <a:lstStyle/>
              <a:p>
                <a:endParaRPr lang="en-US"/>
              </a:p>
            </p:txBody>
          </p:sp>
          <p:sp>
            <p:nvSpPr>
              <p:cNvPr id="15533" name="Freeform 363"/>
              <p:cNvSpPr>
                <a:spLocks/>
              </p:cNvSpPr>
              <p:nvPr/>
            </p:nvSpPr>
            <p:spPr bwMode="auto">
              <a:xfrm>
                <a:off x="1192" y="2801"/>
                <a:ext cx="21" cy="37"/>
              </a:xfrm>
              <a:custGeom>
                <a:avLst/>
                <a:gdLst>
                  <a:gd name="T0" fmla="*/ 1 w 42"/>
                  <a:gd name="T1" fmla="*/ 1 h 73"/>
                  <a:gd name="T2" fmla="*/ 1 w 42"/>
                  <a:gd name="T3" fmla="*/ 1 h 73"/>
                  <a:gd name="T4" fmla="*/ 1 w 42"/>
                  <a:gd name="T5" fmla="*/ 1 h 73"/>
                  <a:gd name="T6" fmla="*/ 1 w 42"/>
                  <a:gd name="T7" fmla="*/ 1 h 73"/>
                  <a:gd name="T8" fmla="*/ 1 w 42"/>
                  <a:gd name="T9" fmla="*/ 1 h 73"/>
                  <a:gd name="T10" fmla="*/ 1 w 42"/>
                  <a:gd name="T11" fmla="*/ 1 h 73"/>
                  <a:gd name="T12" fmla="*/ 1 w 42"/>
                  <a:gd name="T13" fmla="*/ 1 h 73"/>
                  <a:gd name="T14" fmla="*/ 1 w 42"/>
                  <a:gd name="T15" fmla="*/ 1 h 73"/>
                  <a:gd name="T16" fmla="*/ 1 w 42"/>
                  <a:gd name="T17" fmla="*/ 1 h 73"/>
                  <a:gd name="T18" fmla="*/ 1 w 42"/>
                  <a:gd name="T19" fmla="*/ 1 h 73"/>
                  <a:gd name="T20" fmla="*/ 1 w 42"/>
                  <a:gd name="T21" fmla="*/ 1 h 73"/>
                  <a:gd name="T22" fmla="*/ 1 w 42"/>
                  <a:gd name="T23" fmla="*/ 1 h 73"/>
                  <a:gd name="T24" fmla="*/ 0 w 42"/>
                  <a:gd name="T25" fmla="*/ 1 h 73"/>
                  <a:gd name="T26" fmla="*/ 0 w 42"/>
                  <a:gd name="T27" fmla="*/ 1 h 73"/>
                  <a:gd name="T28" fmla="*/ 0 w 42"/>
                  <a:gd name="T29" fmla="*/ 0 h 73"/>
                  <a:gd name="T30" fmla="*/ 1 w 42"/>
                  <a:gd name="T31" fmla="*/ 0 h 73"/>
                  <a:gd name="T32" fmla="*/ 1 w 42"/>
                  <a:gd name="T33" fmla="*/ 1 h 73"/>
                  <a:gd name="T34" fmla="*/ 1 w 42"/>
                  <a:gd name="T35" fmla="*/ 1 h 73"/>
                  <a:gd name="T36" fmla="*/ 1 w 42"/>
                  <a:gd name="T37" fmla="*/ 1 h 73"/>
                  <a:gd name="T38" fmla="*/ 1 w 42"/>
                  <a:gd name="T39" fmla="*/ 1 h 73"/>
                  <a:gd name="T40" fmla="*/ 1 w 42"/>
                  <a:gd name="T41" fmla="*/ 1 h 73"/>
                  <a:gd name="T42" fmla="*/ 1 w 42"/>
                  <a:gd name="T43" fmla="*/ 1 h 73"/>
                  <a:gd name="T44" fmla="*/ 1 w 42"/>
                  <a:gd name="T45" fmla="*/ 1 h 73"/>
                  <a:gd name="T46" fmla="*/ 1 w 42"/>
                  <a:gd name="T47" fmla="*/ 1 h 73"/>
                  <a:gd name="T48" fmla="*/ 1 w 42"/>
                  <a:gd name="T49" fmla="*/ 1 h 73"/>
                  <a:gd name="T50" fmla="*/ 1 w 42"/>
                  <a:gd name="T51" fmla="*/ 0 h 73"/>
                  <a:gd name="T52" fmla="*/ 1 w 42"/>
                  <a:gd name="T53" fmla="*/ 0 h 73"/>
                  <a:gd name="T54" fmla="*/ 1 w 42"/>
                  <a:gd name="T55" fmla="*/ 1 h 73"/>
                  <a:gd name="T56" fmla="*/ 1 w 42"/>
                  <a:gd name="T57" fmla="*/ 1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73"/>
                  <a:gd name="T89" fmla="*/ 42 w 42"/>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73">
                    <a:moveTo>
                      <a:pt x="42" y="71"/>
                    </a:moveTo>
                    <a:lnTo>
                      <a:pt x="27" y="71"/>
                    </a:lnTo>
                    <a:lnTo>
                      <a:pt x="27" y="66"/>
                    </a:lnTo>
                    <a:lnTo>
                      <a:pt x="27" y="60"/>
                    </a:lnTo>
                    <a:lnTo>
                      <a:pt x="23" y="66"/>
                    </a:lnTo>
                    <a:lnTo>
                      <a:pt x="20" y="71"/>
                    </a:lnTo>
                    <a:lnTo>
                      <a:pt x="17" y="73"/>
                    </a:lnTo>
                    <a:lnTo>
                      <a:pt x="13" y="73"/>
                    </a:lnTo>
                    <a:lnTo>
                      <a:pt x="7" y="71"/>
                    </a:lnTo>
                    <a:lnTo>
                      <a:pt x="3" y="66"/>
                    </a:lnTo>
                    <a:lnTo>
                      <a:pt x="2" y="63"/>
                    </a:lnTo>
                    <a:lnTo>
                      <a:pt x="2" y="58"/>
                    </a:lnTo>
                    <a:lnTo>
                      <a:pt x="0" y="46"/>
                    </a:lnTo>
                    <a:lnTo>
                      <a:pt x="0" y="23"/>
                    </a:lnTo>
                    <a:lnTo>
                      <a:pt x="0" y="0"/>
                    </a:lnTo>
                    <a:lnTo>
                      <a:pt x="15" y="0"/>
                    </a:lnTo>
                    <a:lnTo>
                      <a:pt x="15" y="40"/>
                    </a:lnTo>
                    <a:lnTo>
                      <a:pt x="15" y="46"/>
                    </a:lnTo>
                    <a:lnTo>
                      <a:pt x="17" y="50"/>
                    </a:lnTo>
                    <a:lnTo>
                      <a:pt x="18" y="51"/>
                    </a:lnTo>
                    <a:lnTo>
                      <a:pt x="20" y="51"/>
                    </a:lnTo>
                    <a:lnTo>
                      <a:pt x="23" y="51"/>
                    </a:lnTo>
                    <a:lnTo>
                      <a:pt x="25" y="48"/>
                    </a:lnTo>
                    <a:lnTo>
                      <a:pt x="27" y="43"/>
                    </a:lnTo>
                    <a:lnTo>
                      <a:pt x="27" y="35"/>
                    </a:lnTo>
                    <a:lnTo>
                      <a:pt x="27" y="0"/>
                    </a:lnTo>
                    <a:lnTo>
                      <a:pt x="42" y="0"/>
                    </a:lnTo>
                    <a:lnTo>
                      <a:pt x="42" y="36"/>
                    </a:lnTo>
                    <a:lnTo>
                      <a:pt x="42" y="71"/>
                    </a:lnTo>
                    <a:close/>
                  </a:path>
                </a:pathLst>
              </a:custGeom>
              <a:solidFill>
                <a:srgbClr val="FFFFFF"/>
              </a:solidFill>
              <a:ln w="4763">
                <a:solidFill>
                  <a:srgbClr val="000000"/>
                </a:solidFill>
                <a:round/>
                <a:headEnd/>
                <a:tailEnd/>
              </a:ln>
            </p:spPr>
            <p:txBody>
              <a:bodyPr/>
              <a:lstStyle/>
              <a:p>
                <a:endParaRPr lang="en-US"/>
              </a:p>
            </p:txBody>
          </p:sp>
          <p:sp>
            <p:nvSpPr>
              <p:cNvPr id="15534" name="Freeform 364"/>
              <p:cNvSpPr>
                <a:spLocks/>
              </p:cNvSpPr>
              <p:nvPr/>
            </p:nvSpPr>
            <p:spPr bwMode="auto">
              <a:xfrm>
                <a:off x="1217" y="2800"/>
                <a:ext cx="21" cy="37"/>
              </a:xfrm>
              <a:custGeom>
                <a:avLst/>
                <a:gdLst>
                  <a:gd name="T0" fmla="*/ 0 w 42"/>
                  <a:gd name="T1" fmla="*/ 1 h 73"/>
                  <a:gd name="T2" fmla="*/ 1 w 42"/>
                  <a:gd name="T3" fmla="*/ 1 h 73"/>
                  <a:gd name="T4" fmla="*/ 1 w 42"/>
                  <a:gd name="T5" fmla="*/ 1 h 73"/>
                  <a:gd name="T6" fmla="*/ 1 w 42"/>
                  <a:gd name="T7" fmla="*/ 1 h 73"/>
                  <a:gd name="T8" fmla="*/ 1 w 42"/>
                  <a:gd name="T9" fmla="*/ 1 h 73"/>
                  <a:gd name="T10" fmla="*/ 1 w 42"/>
                  <a:gd name="T11" fmla="*/ 1 h 73"/>
                  <a:gd name="T12" fmla="*/ 1 w 42"/>
                  <a:gd name="T13" fmla="*/ 1 h 73"/>
                  <a:gd name="T14" fmla="*/ 1 w 42"/>
                  <a:gd name="T15" fmla="*/ 0 h 73"/>
                  <a:gd name="T16" fmla="*/ 1 w 42"/>
                  <a:gd name="T17" fmla="*/ 1 h 73"/>
                  <a:gd name="T18" fmla="*/ 1 w 42"/>
                  <a:gd name="T19" fmla="*/ 1 h 73"/>
                  <a:gd name="T20" fmla="*/ 1 w 42"/>
                  <a:gd name="T21" fmla="*/ 1 h 73"/>
                  <a:gd name="T22" fmla="*/ 1 w 42"/>
                  <a:gd name="T23" fmla="*/ 1 h 73"/>
                  <a:gd name="T24" fmla="*/ 1 w 42"/>
                  <a:gd name="T25" fmla="*/ 1 h 73"/>
                  <a:gd name="T26" fmla="*/ 1 w 42"/>
                  <a:gd name="T27" fmla="*/ 1 h 73"/>
                  <a:gd name="T28" fmla="*/ 1 w 42"/>
                  <a:gd name="T29" fmla="*/ 1 h 73"/>
                  <a:gd name="T30" fmla="*/ 1 w 42"/>
                  <a:gd name="T31" fmla="*/ 1 h 73"/>
                  <a:gd name="T32" fmla="*/ 1 w 42"/>
                  <a:gd name="T33" fmla="*/ 1 h 73"/>
                  <a:gd name="T34" fmla="*/ 1 w 42"/>
                  <a:gd name="T35" fmla="*/ 1 h 73"/>
                  <a:gd name="T36" fmla="*/ 1 w 42"/>
                  <a:gd name="T37" fmla="*/ 1 h 73"/>
                  <a:gd name="T38" fmla="*/ 1 w 42"/>
                  <a:gd name="T39" fmla="*/ 1 h 73"/>
                  <a:gd name="T40" fmla="*/ 1 w 42"/>
                  <a:gd name="T41" fmla="*/ 1 h 73"/>
                  <a:gd name="T42" fmla="*/ 1 w 42"/>
                  <a:gd name="T43" fmla="*/ 1 h 73"/>
                  <a:gd name="T44" fmla="*/ 1 w 42"/>
                  <a:gd name="T45" fmla="*/ 1 h 73"/>
                  <a:gd name="T46" fmla="*/ 1 w 42"/>
                  <a:gd name="T47" fmla="*/ 1 h 73"/>
                  <a:gd name="T48" fmla="*/ 1 w 42"/>
                  <a:gd name="T49" fmla="*/ 1 h 73"/>
                  <a:gd name="T50" fmla="*/ 1 w 42"/>
                  <a:gd name="T51" fmla="*/ 1 h 73"/>
                  <a:gd name="T52" fmla="*/ 0 w 42"/>
                  <a:gd name="T53" fmla="*/ 1 h 73"/>
                  <a:gd name="T54" fmla="*/ 0 w 42"/>
                  <a:gd name="T55" fmla="*/ 1 h 73"/>
                  <a:gd name="T56" fmla="*/ 0 w 42"/>
                  <a:gd name="T57" fmla="*/ 1 h 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
                  <a:gd name="T88" fmla="*/ 0 h 73"/>
                  <a:gd name="T89" fmla="*/ 42 w 42"/>
                  <a:gd name="T90" fmla="*/ 73 h 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 h="73">
                    <a:moveTo>
                      <a:pt x="0" y="2"/>
                    </a:moveTo>
                    <a:lnTo>
                      <a:pt x="15" y="2"/>
                    </a:lnTo>
                    <a:lnTo>
                      <a:pt x="15" y="8"/>
                    </a:lnTo>
                    <a:lnTo>
                      <a:pt x="15" y="13"/>
                    </a:lnTo>
                    <a:lnTo>
                      <a:pt x="18" y="7"/>
                    </a:lnTo>
                    <a:lnTo>
                      <a:pt x="20" y="3"/>
                    </a:lnTo>
                    <a:lnTo>
                      <a:pt x="25" y="2"/>
                    </a:lnTo>
                    <a:lnTo>
                      <a:pt x="28" y="0"/>
                    </a:lnTo>
                    <a:lnTo>
                      <a:pt x="33" y="2"/>
                    </a:lnTo>
                    <a:lnTo>
                      <a:pt x="38" y="7"/>
                    </a:lnTo>
                    <a:lnTo>
                      <a:pt x="40" y="15"/>
                    </a:lnTo>
                    <a:lnTo>
                      <a:pt x="42" y="28"/>
                    </a:lnTo>
                    <a:lnTo>
                      <a:pt x="42" y="73"/>
                    </a:lnTo>
                    <a:lnTo>
                      <a:pt x="27" y="73"/>
                    </a:lnTo>
                    <a:lnTo>
                      <a:pt x="27" y="55"/>
                    </a:lnTo>
                    <a:lnTo>
                      <a:pt x="27" y="35"/>
                    </a:lnTo>
                    <a:lnTo>
                      <a:pt x="27" y="28"/>
                    </a:lnTo>
                    <a:lnTo>
                      <a:pt x="25" y="25"/>
                    </a:lnTo>
                    <a:lnTo>
                      <a:pt x="23" y="23"/>
                    </a:lnTo>
                    <a:lnTo>
                      <a:pt x="22" y="22"/>
                    </a:lnTo>
                    <a:lnTo>
                      <a:pt x="20" y="23"/>
                    </a:lnTo>
                    <a:lnTo>
                      <a:pt x="17" y="25"/>
                    </a:lnTo>
                    <a:lnTo>
                      <a:pt x="15" y="32"/>
                    </a:lnTo>
                    <a:lnTo>
                      <a:pt x="15" y="40"/>
                    </a:lnTo>
                    <a:lnTo>
                      <a:pt x="15" y="57"/>
                    </a:lnTo>
                    <a:lnTo>
                      <a:pt x="15"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35" name="Freeform 365"/>
              <p:cNvSpPr>
                <a:spLocks/>
              </p:cNvSpPr>
              <p:nvPr/>
            </p:nvSpPr>
            <p:spPr bwMode="auto">
              <a:xfrm>
                <a:off x="1241" y="2788"/>
                <a:ext cx="15" cy="50"/>
              </a:xfrm>
              <a:custGeom>
                <a:avLst/>
                <a:gdLst>
                  <a:gd name="T0" fmla="*/ 1 w 30"/>
                  <a:gd name="T1" fmla="*/ 0 h 100"/>
                  <a:gd name="T2" fmla="*/ 1 w 30"/>
                  <a:gd name="T3" fmla="*/ 1 h 100"/>
                  <a:gd name="T4" fmla="*/ 1 w 30"/>
                  <a:gd name="T5" fmla="*/ 1 h 100"/>
                  <a:gd name="T6" fmla="*/ 1 w 30"/>
                  <a:gd name="T7" fmla="*/ 1 h 100"/>
                  <a:gd name="T8" fmla="*/ 1 w 30"/>
                  <a:gd name="T9" fmla="*/ 1 h 100"/>
                  <a:gd name="T10" fmla="*/ 1 w 30"/>
                  <a:gd name="T11" fmla="*/ 1 h 100"/>
                  <a:gd name="T12" fmla="*/ 1 w 30"/>
                  <a:gd name="T13" fmla="*/ 1 h 100"/>
                  <a:gd name="T14" fmla="*/ 1 w 30"/>
                  <a:gd name="T15" fmla="*/ 1 h 100"/>
                  <a:gd name="T16" fmla="*/ 1 w 30"/>
                  <a:gd name="T17" fmla="*/ 1 h 100"/>
                  <a:gd name="T18" fmla="*/ 1 w 30"/>
                  <a:gd name="T19" fmla="*/ 1 h 100"/>
                  <a:gd name="T20" fmla="*/ 1 w 30"/>
                  <a:gd name="T21" fmla="*/ 1 h 100"/>
                  <a:gd name="T22" fmla="*/ 1 w 30"/>
                  <a:gd name="T23" fmla="*/ 1 h 100"/>
                  <a:gd name="T24" fmla="*/ 1 w 30"/>
                  <a:gd name="T25" fmla="*/ 1 h 100"/>
                  <a:gd name="T26" fmla="*/ 1 w 30"/>
                  <a:gd name="T27" fmla="*/ 1 h 100"/>
                  <a:gd name="T28" fmla="*/ 1 w 30"/>
                  <a:gd name="T29" fmla="*/ 1 h 100"/>
                  <a:gd name="T30" fmla="*/ 1 w 30"/>
                  <a:gd name="T31" fmla="*/ 1 h 100"/>
                  <a:gd name="T32" fmla="*/ 1 w 30"/>
                  <a:gd name="T33" fmla="*/ 1 h 100"/>
                  <a:gd name="T34" fmla="*/ 1 w 30"/>
                  <a:gd name="T35" fmla="*/ 1 h 100"/>
                  <a:gd name="T36" fmla="*/ 1 w 30"/>
                  <a:gd name="T37" fmla="*/ 1 h 100"/>
                  <a:gd name="T38" fmla="*/ 1 w 30"/>
                  <a:gd name="T39" fmla="*/ 1 h 100"/>
                  <a:gd name="T40" fmla="*/ 1 w 30"/>
                  <a:gd name="T41" fmla="*/ 1 h 100"/>
                  <a:gd name="T42" fmla="*/ 1 w 30"/>
                  <a:gd name="T43" fmla="*/ 1 h 100"/>
                  <a:gd name="T44" fmla="*/ 1 w 30"/>
                  <a:gd name="T45" fmla="*/ 1 h 100"/>
                  <a:gd name="T46" fmla="*/ 1 w 30"/>
                  <a:gd name="T47" fmla="*/ 1 h 100"/>
                  <a:gd name="T48" fmla="*/ 1 w 30"/>
                  <a:gd name="T49" fmla="*/ 1 h 100"/>
                  <a:gd name="T50" fmla="*/ 1 w 30"/>
                  <a:gd name="T51" fmla="*/ 1 h 100"/>
                  <a:gd name="T52" fmla="*/ 1 w 30"/>
                  <a:gd name="T53" fmla="*/ 1 h 100"/>
                  <a:gd name="T54" fmla="*/ 1 w 30"/>
                  <a:gd name="T55" fmla="*/ 1 h 100"/>
                  <a:gd name="T56" fmla="*/ 0 w 30"/>
                  <a:gd name="T57" fmla="*/ 1 h 100"/>
                  <a:gd name="T58" fmla="*/ 0 w 30"/>
                  <a:gd name="T59" fmla="*/ 1 h 100"/>
                  <a:gd name="T60" fmla="*/ 1 w 30"/>
                  <a:gd name="T61" fmla="*/ 1 h 100"/>
                  <a:gd name="T62" fmla="*/ 1 w 30"/>
                  <a:gd name="T63" fmla="*/ 1 h 100"/>
                  <a:gd name="T64" fmla="*/ 1 w 30"/>
                  <a:gd name="T65" fmla="*/ 1 h 100"/>
                  <a:gd name="T66" fmla="*/ 1 w 30"/>
                  <a:gd name="T67" fmla="*/ 1 h 100"/>
                  <a:gd name="T68" fmla="*/ 1 w 30"/>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
                  <a:gd name="T106" fmla="*/ 0 h 100"/>
                  <a:gd name="T107" fmla="*/ 30 w 30"/>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 h="100">
                    <a:moveTo>
                      <a:pt x="20" y="0"/>
                    </a:moveTo>
                    <a:lnTo>
                      <a:pt x="20" y="13"/>
                    </a:lnTo>
                    <a:lnTo>
                      <a:pt x="20" y="27"/>
                    </a:lnTo>
                    <a:lnTo>
                      <a:pt x="25" y="27"/>
                    </a:lnTo>
                    <a:lnTo>
                      <a:pt x="29" y="27"/>
                    </a:lnTo>
                    <a:lnTo>
                      <a:pt x="29" y="47"/>
                    </a:lnTo>
                    <a:lnTo>
                      <a:pt x="25" y="47"/>
                    </a:lnTo>
                    <a:lnTo>
                      <a:pt x="20" y="47"/>
                    </a:lnTo>
                    <a:lnTo>
                      <a:pt x="20" y="60"/>
                    </a:lnTo>
                    <a:lnTo>
                      <a:pt x="20" y="73"/>
                    </a:lnTo>
                    <a:lnTo>
                      <a:pt x="20" y="77"/>
                    </a:lnTo>
                    <a:lnTo>
                      <a:pt x="22" y="78"/>
                    </a:lnTo>
                    <a:lnTo>
                      <a:pt x="22" y="80"/>
                    </a:lnTo>
                    <a:lnTo>
                      <a:pt x="24" y="82"/>
                    </a:lnTo>
                    <a:lnTo>
                      <a:pt x="27" y="82"/>
                    </a:lnTo>
                    <a:lnTo>
                      <a:pt x="29" y="80"/>
                    </a:lnTo>
                    <a:lnTo>
                      <a:pt x="29" y="88"/>
                    </a:lnTo>
                    <a:lnTo>
                      <a:pt x="30" y="98"/>
                    </a:lnTo>
                    <a:lnTo>
                      <a:pt x="24" y="100"/>
                    </a:lnTo>
                    <a:lnTo>
                      <a:pt x="19" y="100"/>
                    </a:lnTo>
                    <a:lnTo>
                      <a:pt x="14" y="100"/>
                    </a:lnTo>
                    <a:lnTo>
                      <a:pt x="10" y="98"/>
                    </a:lnTo>
                    <a:lnTo>
                      <a:pt x="9" y="95"/>
                    </a:lnTo>
                    <a:lnTo>
                      <a:pt x="7" y="90"/>
                    </a:lnTo>
                    <a:lnTo>
                      <a:pt x="5" y="83"/>
                    </a:lnTo>
                    <a:lnTo>
                      <a:pt x="5" y="73"/>
                    </a:lnTo>
                    <a:lnTo>
                      <a:pt x="5" y="60"/>
                    </a:lnTo>
                    <a:lnTo>
                      <a:pt x="5" y="47"/>
                    </a:lnTo>
                    <a:lnTo>
                      <a:pt x="0" y="47"/>
                    </a:lnTo>
                    <a:lnTo>
                      <a:pt x="0" y="27"/>
                    </a:lnTo>
                    <a:lnTo>
                      <a:pt x="5" y="27"/>
                    </a:lnTo>
                    <a:lnTo>
                      <a:pt x="5" y="20"/>
                    </a:lnTo>
                    <a:lnTo>
                      <a:pt x="5" y="13"/>
                    </a:lnTo>
                    <a:lnTo>
                      <a:pt x="14" y="7"/>
                    </a:lnTo>
                    <a:lnTo>
                      <a:pt x="20" y="0"/>
                    </a:lnTo>
                    <a:close/>
                  </a:path>
                </a:pathLst>
              </a:custGeom>
              <a:solidFill>
                <a:srgbClr val="FFFFFF"/>
              </a:solidFill>
              <a:ln w="4763">
                <a:solidFill>
                  <a:srgbClr val="000000"/>
                </a:solidFill>
                <a:round/>
                <a:headEnd/>
                <a:tailEnd/>
              </a:ln>
            </p:spPr>
            <p:txBody>
              <a:bodyPr/>
              <a:lstStyle/>
              <a:p>
                <a:endParaRPr lang="en-US"/>
              </a:p>
            </p:txBody>
          </p:sp>
          <p:sp>
            <p:nvSpPr>
              <p:cNvPr id="15536" name="Freeform 366"/>
              <p:cNvSpPr>
                <a:spLocks noEditPoints="1"/>
              </p:cNvSpPr>
              <p:nvPr/>
            </p:nvSpPr>
            <p:spPr bwMode="auto">
              <a:xfrm>
                <a:off x="1258" y="2800"/>
                <a:ext cx="22" cy="38"/>
              </a:xfrm>
              <a:custGeom>
                <a:avLst/>
                <a:gdLst>
                  <a:gd name="T0" fmla="*/ 0 w 45"/>
                  <a:gd name="T1" fmla="*/ 1 h 75"/>
                  <a:gd name="T2" fmla="*/ 0 w 45"/>
                  <a:gd name="T3" fmla="*/ 1 h 75"/>
                  <a:gd name="T4" fmla="*/ 0 w 45"/>
                  <a:gd name="T5" fmla="*/ 1 h 75"/>
                  <a:gd name="T6" fmla="*/ 0 w 45"/>
                  <a:gd name="T7" fmla="*/ 1 h 75"/>
                  <a:gd name="T8" fmla="*/ 0 w 45"/>
                  <a:gd name="T9" fmla="*/ 0 h 75"/>
                  <a:gd name="T10" fmla="*/ 0 w 45"/>
                  <a:gd name="T11" fmla="*/ 0 h 75"/>
                  <a:gd name="T12" fmla="*/ 0 w 45"/>
                  <a:gd name="T13" fmla="*/ 1 h 75"/>
                  <a:gd name="T14" fmla="*/ 0 w 45"/>
                  <a:gd name="T15" fmla="*/ 1 h 75"/>
                  <a:gd name="T16" fmla="*/ 0 w 45"/>
                  <a:gd name="T17" fmla="*/ 1 h 75"/>
                  <a:gd name="T18" fmla="*/ 0 w 45"/>
                  <a:gd name="T19" fmla="*/ 1 h 75"/>
                  <a:gd name="T20" fmla="*/ 0 w 45"/>
                  <a:gd name="T21" fmla="*/ 1 h 75"/>
                  <a:gd name="T22" fmla="*/ 0 w 45"/>
                  <a:gd name="T23" fmla="*/ 1 h 75"/>
                  <a:gd name="T24" fmla="*/ 0 w 45"/>
                  <a:gd name="T25" fmla="*/ 1 h 75"/>
                  <a:gd name="T26" fmla="*/ 0 w 45"/>
                  <a:gd name="T27" fmla="*/ 1 h 75"/>
                  <a:gd name="T28" fmla="*/ 0 w 45"/>
                  <a:gd name="T29" fmla="*/ 1 h 75"/>
                  <a:gd name="T30" fmla="*/ 0 w 45"/>
                  <a:gd name="T31" fmla="*/ 1 h 75"/>
                  <a:gd name="T32" fmla="*/ 0 w 45"/>
                  <a:gd name="T33" fmla="*/ 1 h 75"/>
                  <a:gd name="T34" fmla="*/ 0 w 45"/>
                  <a:gd name="T35" fmla="*/ 1 h 75"/>
                  <a:gd name="T36" fmla="*/ 0 w 45"/>
                  <a:gd name="T37" fmla="*/ 1 h 75"/>
                  <a:gd name="T38" fmla="*/ 0 w 45"/>
                  <a:gd name="T39" fmla="*/ 1 h 75"/>
                  <a:gd name="T40" fmla="*/ 0 w 45"/>
                  <a:gd name="T41" fmla="*/ 1 h 75"/>
                  <a:gd name="T42" fmla="*/ 0 w 45"/>
                  <a:gd name="T43" fmla="*/ 1 h 75"/>
                  <a:gd name="T44" fmla="*/ 0 w 45"/>
                  <a:gd name="T45" fmla="*/ 1 h 75"/>
                  <a:gd name="T46" fmla="*/ 0 w 45"/>
                  <a:gd name="T47" fmla="*/ 1 h 75"/>
                  <a:gd name="T48" fmla="*/ 0 w 45"/>
                  <a:gd name="T49" fmla="*/ 1 h 75"/>
                  <a:gd name="T50" fmla="*/ 0 w 45"/>
                  <a:gd name="T51" fmla="*/ 1 h 75"/>
                  <a:gd name="T52" fmla="*/ 0 w 45"/>
                  <a:gd name="T53" fmla="*/ 1 h 75"/>
                  <a:gd name="T54" fmla="*/ 0 w 45"/>
                  <a:gd name="T55" fmla="*/ 1 h 75"/>
                  <a:gd name="T56" fmla="*/ 0 w 45"/>
                  <a:gd name="T57" fmla="*/ 1 h 75"/>
                  <a:gd name="T58" fmla="*/ 0 w 45"/>
                  <a:gd name="T59" fmla="*/ 1 h 75"/>
                  <a:gd name="T60" fmla="*/ 0 w 45"/>
                  <a:gd name="T61" fmla="*/ 1 h 75"/>
                  <a:gd name="T62" fmla="*/ 0 w 45"/>
                  <a:gd name="T63" fmla="*/ 1 h 75"/>
                  <a:gd name="T64" fmla="*/ 0 w 45"/>
                  <a:gd name="T65" fmla="*/ 1 h 75"/>
                  <a:gd name="T66" fmla="*/ 0 w 45"/>
                  <a:gd name="T67" fmla="*/ 1 h 75"/>
                  <a:gd name="T68" fmla="*/ 0 w 45"/>
                  <a:gd name="T69" fmla="*/ 1 h 75"/>
                  <a:gd name="T70" fmla="*/ 0 w 45"/>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
                  <a:gd name="T109" fmla="*/ 0 h 75"/>
                  <a:gd name="T110" fmla="*/ 45 w 45"/>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 h="75">
                    <a:moveTo>
                      <a:pt x="16" y="25"/>
                    </a:moveTo>
                    <a:lnTo>
                      <a:pt x="10" y="23"/>
                    </a:lnTo>
                    <a:lnTo>
                      <a:pt x="1" y="22"/>
                    </a:lnTo>
                    <a:lnTo>
                      <a:pt x="3" y="17"/>
                    </a:lnTo>
                    <a:lnTo>
                      <a:pt x="5" y="12"/>
                    </a:lnTo>
                    <a:lnTo>
                      <a:pt x="6" y="8"/>
                    </a:lnTo>
                    <a:lnTo>
                      <a:pt x="8" y="5"/>
                    </a:lnTo>
                    <a:lnTo>
                      <a:pt x="11" y="3"/>
                    </a:lnTo>
                    <a:lnTo>
                      <a:pt x="15" y="2"/>
                    </a:lnTo>
                    <a:lnTo>
                      <a:pt x="18" y="0"/>
                    </a:lnTo>
                    <a:lnTo>
                      <a:pt x="21" y="0"/>
                    </a:lnTo>
                    <a:lnTo>
                      <a:pt x="28" y="0"/>
                    </a:lnTo>
                    <a:lnTo>
                      <a:pt x="33" y="2"/>
                    </a:lnTo>
                    <a:lnTo>
                      <a:pt x="36" y="3"/>
                    </a:lnTo>
                    <a:lnTo>
                      <a:pt x="40" y="7"/>
                    </a:lnTo>
                    <a:lnTo>
                      <a:pt x="41" y="12"/>
                    </a:lnTo>
                    <a:lnTo>
                      <a:pt x="43" y="17"/>
                    </a:lnTo>
                    <a:lnTo>
                      <a:pt x="43" y="27"/>
                    </a:lnTo>
                    <a:lnTo>
                      <a:pt x="43" y="43"/>
                    </a:lnTo>
                    <a:lnTo>
                      <a:pt x="43" y="58"/>
                    </a:lnTo>
                    <a:lnTo>
                      <a:pt x="43" y="63"/>
                    </a:lnTo>
                    <a:lnTo>
                      <a:pt x="45" y="67"/>
                    </a:lnTo>
                    <a:lnTo>
                      <a:pt x="45" y="70"/>
                    </a:lnTo>
                    <a:lnTo>
                      <a:pt x="45" y="73"/>
                    </a:lnTo>
                    <a:lnTo>
                      <a:pt x="38" y="73"/>
                    </a:lnTo>
                    <a:lnTo>
                      <a:pt x="31" y="73"/>
                    </a:lnTo>
                    <a:lnTo>
                      <a:pt x="31" y="72"/>
                    </a:lnTo>
                    <a:lnTo>
                      <a:pt x="30" y="70"/>
                    </a:lnTo>
                    <a:lnTo>
                      <a:pt x="30" y="65"/>
                    </a:lnTo>
                    <a:lnTo>
                      <a:pt x="28" y="70"/>
                    </a:lnTo>
                    <a:lnTo>
                      <a:pt x="25" y="73"/>
                    </a:lnTo>
                    <a:lnTo>
                      <a:pt x="20" y="75"/>
                    </a:lnTo>
                    <a:lnTo>
                      <a:pt x="15" y="75"/>
                    </a:lnTo>
                    <a:lnTo>
                      <a:pt x="8" y="73"/>
                    </a:lnTo>
                    <a:lnTo>
                      <a:pt x="5" y="70"/>
                    </a:lnTo>
                    <a:lnTo>
                      <a:pt x="1" y="63"/>
                    </a:lnTo>
                    <a:lnTo>
                      <a:pt x="0" y="55"/>
                    </a:lnTo>
                    <a:lnTo>
                      <a:pt x="1" y="48"/>
                    </a:lnTo>
                    <a:lnTo>
                      <a:pt x="3" y="42"/>
                    </a:lnTo>
                    <a:lnTo>
                      <a:pt x="6" y="37"/>
                    </a:lnTo>
                    <a:lnTo>
                      <a:pt x="13" y="33"/>
                    </a:lnTo>
                    <a:lnTo>
                      <a:pt x="20" y="32"/>
                    </a:lnTo>
                    <a:lnTo>
                      <a:pt x="23" y="28"/>
                    </a:lnTo>
                    <a:lnTo>
                      <a:pt x="26" y="27"/>
                    </a:lnTo>
                    <a:lnTo>
                      <a:pt x="30" y="25"/>
                    </a:lnTo>
                    <a:lnTo>
                      <a:pt x="30" y="22"/>
                    </a:lnTo>
                    <a:lnTo>
                      <a:pt x="28" y="18"/>
                    </a:lnTo>
                    <a:lnTo>
                      <a:pt x="26" y="17"/>
                    </a:lnTo>
                    <a:lnTo>
                      <a:pt x="23" y="17"/>
                    </a:lnTo>
                    <a:lnTo>
                      <a:pt x="21" y="17"/>
                    </a:lnTo>
                    <a:lnTo>
                      <a:pt x="18" y="18"/>
                    </a:lnTo>
                    <a:lnTo>
                      <a:pt x="18" y="22"/>
                    </a:lnTo>
                    <a:lnTo>
                      <a:pt x="16" y="25"/>
                    </a:lnTo>
                    <a:close/>
                    <a:moveTo>
                      <a:pt x="30" y="40"/>
                    </a:moveTo>
                    <a:lnTo>
                      <a:pt x="26" y="42"/>
                    </a:lnTo>
                    <a:lnTo>
                      <a:pt x="23" y="43"/>
                    </a:lnTo>
                    <a:lnTo>
                      <a:pt x="20" y="47"/>
                    </a:lnTo>
                    <a:lnTo>
                      <a:pt x="16" y="48"/>
                    </a:lnTo>
                    <a:lnTo>
                      <a:pt x="16" y="52"/>
                    </a:lnTo>
                    <a:lnTo>
                      <a:pt x="15" y="53"/>
                    </a:lnTo>
                    <a:lnTo>
                      <a:pt x="16" y="57"/>
                    </a:lnTo>
                    <a:lnTo>
                      <a:pt x="16" y="58"/>
                    </a:lnTo>
                    <a:lnTo>
                      <a:pt x="18" y="60"/>
                    </a:lnTo>
                    <a:lnTo>
                      <a:pt x="20" y="60"/>
                    </a:lnTo>
                    <a:lnTo>
                      <a:pt x="23" y="60"/>
                    </a:lnTo>
                    <a:lnTo>
                      <a:pt x="25" y="58"/>
                    </a:lnTo>
                    <a:lnTo>
                      <a:pt x="26" y="57"/>
                    </a:lnTo>
                    <a:lnTo>
                      <a:pt x="28" y="53"/>
                    </a:lnTo>
                    <a:lnTo>
                      <a:pt x="30" y="50"/>
                    </a:lnTo>
                    <a:lnTo>
                      <a:pt x="30" y="45"/>
                    </a:lnTo>
                    <a:lnTo>
                      <a:pt x="30" y="40"/>
                    </a:lnTo>
                    <a:close/>
                  </a:path>
                </a:pathLst>
              </a:custGeom>
              <a:solidFill>
                <a:srgbClr val="FFFFFF"/>
              </a:solidFill>
              <a:ln w="4763">
                <a:solidFill>
                  <a:srgbClr val="000000"/>
                </a:solidFill>
                <a:round/>
                <a:headEnd/>
                <a:tailEnd/>
              </a:ln>
            </p:spPr>
            <p:txBody>
              <a:bodyPr/>
              <a:lstStyle/>
              <a:p>
                <a:endParaRPr lang="en-US"/>
              </a:p>
            </p:txBody>
          </p:sp>
          <p:sp>
            <p:nvSpPr>
              <p:cNvPr id="15537" name="Freeform 367"/>
              <p:cNvSpPr>
                <a:spLocks noEditPoints="1"/>
              </p:cNvSpPr>
              <p:nvPr/>
            </p:nvSpPr>
            <p:spPr bwMode="auto">
              <a:xfrm>
                <a:off x="1285" y="2788"/>
                <a:ext cx="7" cy="49"/>
              </a:xfrm>
              <a:custGeom>
                <a:avLst/>
                <a:gdLst>
                  <a:gd name="T0" fmla="*/ 0 w 15"/>
                  <a:gd name="T1" fmla="*/ 0 h 98"/>
                  <a:gd name="T2" fmla="*/ 0 w 15"/>
                  <a:gd name="T3" fmla="*/ 0 h 98"/>
                  <a:gd name="T4" fmla="*/ 0 w 15"/>
                  <a:gd name="T5" fmla="*/ 1 h 98"/>
                  <a:gd name="T6" fmla="*/ 0 w 15"/>
                  <a:gd name="T7" fmla="*/ 1 h 98"/>
                  <a:gd name="T8" fmla="*/ 0 w 15"/>
                  <a:gd name="T9" fmla="*/ 1 h 98"/>
                  <a:gd name="T10" fmla="*/ 0 w 15"/>
                  <a:gd name="T11" fmla="*/ 1 h 98"/>
                  <a:gd name="T12" fmla="*/ 0 w 15"/>
                  <a:gd name="T13" fmla="*/ 0 h 98"/>
                  <a:gd name="T14" fmla="*/ 0 w 15"/>
                  <a:gd name="T15" fmla="*/ 0 h 98"/>
                  <a:gd name="T16" fmla="*/ 0 w 15"/>
                  <a:gd name="T17" fmla="*/ 1 h 98"/>
                  <a:gd name="T18" fmla="*/ 0 w 15"/>
                  <a:gd name="T19" fmla="*/ 1 h 98"/>
                  <a:gd name="T20" fmla="*/ 0 w 15"/>
                  <a:gd name="T21" fmla="*/ 1 h 98"/>
                  <a:gd name="T22" fmla="*/ 0 w 15"/>
                  <a:gd name="T23" fmla="*/ 1 h 98"/>
                  <a:gd name="T24" fmla="*/ 0 w 15"/>
                  <a:gd name="T25" fmla="*/ 1 h 98"/>
                  <a:gd name="T26" fmla="*/ 0 w 15"/>
                  <a:gd name="T27" fmla="*/ 1 h 98"/>
                  <a:gd name="T28" fmla="*/ 0 w 15"/>
                  <a:gd name="T29" fmla="*/ 1 h 98"/>
                  <a:gd name="T30" fmla="*/ 0 w 15"/>
                  <a:gd name="T31" fmla="*/ 1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98"/>
                  <a:gd name="T50" fmla="*/ 15 w 15"/>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98">
                    <a:moveTo>
                      <a:pt x="0" y="0"/>
                    </a:moveTo>
                    <a:lnTo>
                      <a:pt x="15" y="0"/>
                    </a:lnTo>
                    <a:lnTo>
                      <a:pt x="15" y="8"/>
                    </a:lnTo>
                    <a:lnTo>
                      <a:pt x="15" y="18"/>
                    </a:lnTo>
                    <a:lnTo>
                      <a:pt x="0" y="18"/>
                    </a:lnTo>
                    <a:lnTo>
                      <a:pt x="0" y="8"/>
                    </a:lnTo>
                    <a:lnTo>
                      <a:pt x="0" y="0"/>
                    </a:lnTo>
                    <a:close/>
                    <a:moveTo>
                      <a:pt x="0" y="27"/>
                    </a:moveTo>
                    <a:lnTo>
                      <a:pt x="15" y="27"/>
                    </a:lnTo>
                    <a:lnTo>
                      <a:pt x="15" y="63"/>
                    </a:lnTo>
                    <a:lnTo>
                      <a:pt x="15" y="98"/>
                    </a:lnTo>
                    <a:lnTo>
                      <a:pt x="0" y="98"/>
                    </a:lnTo>
                    <a:lnTo>
                      <a:pt x="0" y="63"/>
                    </a:lnTo>
                    <a:lnTo>
                      <a:pt x="0" y="27"/>
                    </a:lnTo>
                    <a:close/>
                  </a:path>
                </a:pathLst>
              </a:custGeom>
              <a:solidFill>
                <a:srgbClr val="FFFFFF"/>
              </a:solidFill>
              <a:ln w="4763">
                <a:solidFill>
                  <a:srgbClr val="000000"/>
                </a:solidFill>
                <a:round/>
                <a:headEnd/>
                <a:tailEnd/>
              </a:ln>
            </p:spPr>
            <p:txBody>
              <a:bodyPr/>
              <a:lstStyle/>
              <a:p>
                <a:endParaRPr lang="en-US"/>
              </a:p>
            </p:txBody>
          </p:sp>
          <p:sp>
            <p:nvSpPr>
              <p:cNvPr id="15538" name="Freeform 368"/>
              <p:cNvSpPr>
                <a:spLocks/>
              </p:cNvSpPr>
              <p:nvPr/>
            </p:nvSpPr>
            <p:spPr bwMode="auto">
              <a:xfrm>
                <a:off x="1297" y="2800"/>
                <a:ext cx="21" cy="37"/>
              </a:xfrm>
              <a:custGeom>
                <a:avLst/>
                <a:gdLst>
                  <a:gd name="T0" fmla="*/ 0 w 42"/>
                  <a:gd name="T1" fmla="*/ 1 h 73"/>
                  <a:gd name="T2" fmla="*/ 1 w 42"/>
                  <a:gd name="T3" fmla="*/ 1 h 73"/>
                  <a:gd name="T4" fmla="*/ 1 w 42"/>
                  <a:gd name="T5" fmla="*/ 1 h 73"/>
                  <a:gd name="T6" fmla="*/ 1 w 42"/>
                  <a:gd name="T7" fmla="*/ 1 h 73"/>
                  <a:gd name="T8" fmla="*/ 1 w 42"/>
                  <a:gd name="T9" fmla="*/ 1 h 73"/>
                  <a:gd name="T10" fmla="*/ 1 w 42"/>
                  <a:gd name="T11" fmla="*/ 1 h 73"/>
                  <a:gd name="T12" fmla="*/ 1 w 42"/>
                  <a:gd name="T13" fmla="*/ 1 h 73"/>
                  <a:gd name="T14" fmla="*/ 1 w 42"/>
                  <a:gd name="T15" fmla="*/ 1 h 73"/>
                  <a:gd name="T16" fmla="*/ 1 w 42"/>
                  <a:gd name="T17" fmla="*/ 0 h 73"/>
                  <a:gd name="T18" fmla="*/ 1 w 42"/>
                  <a:gd name="T19" fmla="*/ 1 h 73"/>
                  <a:gd name="T20" fmla="*/ 1 w 42"/>
                  <a:gd name="T21" fmla="*/ 1 h 73"/>
                  <a:gd name="T22" fmla="*/ 1 w 42"/>
                  <a:gd name="T23" fmla="*/ 1 h 73"/>
                  <a:gd name="T24" fmla="*/ 1 w 42"/>
                  <a:gd name="T25" fmla="*/ 1 h 73"/>
                  <a:gd name="T26" fmla="*/ 1 w 42"/>
                  <a:gd name="T27" fmla="*/ 1 h 73"/>
                  <a:gd name="T28" fmla="*/ 1 w 42"/>
                  <a:gd name="T29" fmla="*/ 1 h 73"/>
                  <a:gd name="T30" fmla="*/ 1 w 42"/>
                  <a:gd name="T31" fmla="*/ 1 h 73"/>
                  <a:gd name="T32" fmla="*/ 1 w 42"/>
                  <a:gd name="T33" fmla="*/ 1 h 73"/>
                  <a:gd name="T34" fmla="*/ 1 w 42"/>
                  <a:gd name="T35" fmla="*/ 1 h 73"/>
                  <a:gd name="T36" fmla="*/ 1 w 42"/>
                  <a:gd name="T37" fmla="*/ 1 h 73"/>
                  <a:gd name="T38" fmla="*/ 1 w 42"/>
                  <a:gd name="T39" fmla="*/ 1 h 73"/>
                  <a:gd name="T40" fmla="*/ 1 w 42"/>
                  <a:gd name="T41" fmla="*/ 1 h 73"/>
                  <a:gd name="T42" fmla="*/ 1 w 42"/>
                  <a:gd name="T43" fmla="*/ 1 h 73"/>
                  <a:gd name="T44" fmla="*/ 1 w 42"/>
                  <a:gd name="T45" fmla="*/ 1 h 73"/>
                  <a:gd name="T46" fmla="*/ 1 w 42"/>
                  <a:gd name="T47" fmla="*/ 1 h 73"/>
                  <a:gd name="T48" fmla="*/ 1 w 42"/>
                  <a:gd name="T49" fmla="*/ 1 h 73"/>
                  <a:gd name="T50" fmla="*/ 1 w 42"/>
                  <a:gd name="T51" fmla="*/ 1 h 73"/>
                  <a:gd name="T52" fmla="*/ 1 w 42"/>
                  <a:gd name="T53" fmla="*/ 1 h 73"/>
                  <a:gd name="T54" fmla="*/ 0 w 42"/>
                  <a:gd name="T55" fmla="*/ 1 h 73"/>
                  <a:gd name="T56" fmla="*/ 0 w 42"/>
                  <a:gd name="T57" fmla="*/ 1 h 73"/>
                  <a:gd name="T58" fmla="*/ 0 w 42"/>
                  <a:gd name="T59" fmla="*/ 1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
                  <a:gd name="T91" fmla="*/ 0 h 73"/>
                  <a:gd name="T92" fmla="*/ 42 w 42"/>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 h="73">
                    <a:moveTo>
                      <a:pt x="0" y="2"/>
                    </a:moveTo>
                    <a:lnTo>
                      <a:pt x="7" y="2"/>
                    </a:lnTo>
                    <a:lnTo>
                      <a:pt x="13" y="2"/>
                    </a:lnTo>
                    <a:lnTo>
                      <a:pt x="13" y="8"/>
                    </a:lnTo>
                    <a:lnTo>
                      <a:pt x="13" y="13"/>
                    </a:lnTo>
                    <a:lnTo>
                      <a:pt x="17" y="7"/>
                    </a:lnTo>
                    <a:lnTo>
                      <a:pt x="20" y="3"/>
                    </a:lnTo>
                    <a:lnTo>
                      <a:pt x="23" y="2"/>
                    </a:lnTo>
                    <a:lnTo>
                      <a:pt x="28" y="0"/>
                    </a:lnTo>
                    <a:lnTo>
                      <a:pt x="33" y="2"/>
                    </a:lnTo>
                    <a:lnTo>
                      <a:pt x="38" y="7"/>
                    </a:lnTo>
                    <a:lnTo>
                      <a:pt x="40" y="15"/>
                    </a:lnTo>
                    <a:lnTo>
                      <a:pt x="42" y="28"/>
                    </a:lnTo>
                    <a:lnTo>
                      <a:pt x="42" y="73"/>
                    </a:lnTo>
                    <a:lnTo>
                      <a:pt x="27" y="73"/>
                    </a:lnTo>
                    <a:lnTo>
                      <a:pt x="27" y="55"/>
                    </a:lnTo>
                    <a:lnTo>
                      <a:pt x="27" y="35"/>
                    </a:lnTo>
                    <a:lnTo>
                      <a:pt x="27" y="28"/>
                    </a:lnTo>
                    <a:lnTo>
                      <a:pt x="25" y="25"/>
                    </a:lnTo>
                    <a:lnTo>
                      <a:pt x="23" y="23"/>
                    </a:lnTo>
                    <a:lnTo>
                      <a:pt x="22" y="22"/>
                    </a:lnTo>
                    <a:lnTo>
                      <a:pt x="18" y="23"/>
                    </a:lnTo>
                    <a:lnTo>
                      <a:pt x="17" y="25"/>
                    </a:lnTo>
                    <a:lnTo>
                      <a:pt x="15" y="32"/>
                    </a:lnTo>
                    <a:lnTo>
                      <a:pt x="15" y="40"/>
                    </a:lnTo>
                    <a:lnTo>
                      <a:pt x="15" y="57"/>
                    </a:lnTo>
                    <a:lnTo>
                      <a:pt x="15"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39" name="Freeform 369"/>
              <p:cNvSpPr>
                <a:spLocks/>
              </p:cNvSpPr>
              <p:nvPr/>
            </p:nvSpPr>
            <p:spPr bwMode="auto">
              <a:xfrm>
                <a:off x="1320" y="2800"/>
                <a:ext cx="21" cy="38"/>
              </a:xfrm>
              <a:custGeom>
                <a:avLst/>
                <a:gdLst>
                  <a:gd name="T0" fmla="*/ 0 w 41"/>
                  <a:gd name="T1" fmla="*/ 1 h 75"/>
                  <a:gd name="T2" fmla="*/ 1 w 41"/>
                  <a:gd name="T3" fmla="*/ 1 h 75"/>
                  <a:gd name="T4" fmla="*/ 1 w 41"/>
                  <a:gd name="T5" fmla="*/ 1 h 75"/>
                  <a:gd name="T6" fmla="*/ 1 w 41"/>
                  <a:gd name="T7" fmla="*/ 1 h 75"/>
                  <a:gd name="T8" fmla="*/ 1 w 41"/>
                  <a:gd name="T9" fmla="*/ 1 h 75"/>
                  <a:gd name="T10" fmla="*/ 1 w 41"/>
                  <a:gd name="T11" fmla="*/ 1 h 75"/>
                  <a:gd name="T12" fmla="*/ 1 w 41"/>
                  <a:gd name="T13" fmla="*/ 1 h 75"/>
                  <a:gd name="T14" fmla="*/ 1 w 41"/>
                  <a:gd name="T15" fmla="*/ 1 h 75"/>
                  <a:gd name="T16" fmla="*/ 1 w 41"/>
                  <a:gd name="T17" fmla="*/ 1 h 75"/>
                  <a:gd name="T18" fmla="*/ 1 w 41"/>
                  <a:gd name="T19" fmla="*/ 1 h 75"/>
                  <a:gd name="T20" fmla="*/ 1 w 41"/>
                  <a:gd name="T21" fmla="*/ 1 h 75"/>
                  <a:gd name="T22" fmla="*/ 1 w 41"/>
                  <a:gd name="T23" fmla="*/ 1 h 75"/>
                  <a:gd name="T24" fmla="*/ 1 w 41"/>
                  <a:gd name="T25" fmla="*/ 1 h 75"/>
                  <a:gd name="T26" fmla="*/ 1 w 41"/>
                  <a:gd name="T27" fmla="*/ 1 h 75"/>
                  <a:gd name="T28" fmla="*/ 1 w 41"/>
                  <a:gd name="T29" fmla="*/ 1 h 75"/>
                  <a:gd name="T30" fmla="*/ 1 w 41"/>
                  <a:gd name="T31" fmla="*/ 1 h 75"/>
                  <a:gd name="T32" fmla="*/ 1 w 41"/>
                  <a:gd name="T33" fmla="*/ 1 h 75"/>
                  <a:gd name="T34" fmla="*/ 1 w 41"/>
                  <a:gd name="T35" fmla="*/ 1 h 75"/>
                  <a:gd name="T36" fmla="*/ 1 w 41"/>
                  <a:gd name="T37" fmla="*/ 1 h 75"/>
                  <a:gd name="T38" fmla="*/ 1 w 41"/>
                  <a:gd name="T39" fmla="*/ 1 h 75"/>
                  <a:gd name="T40" fmla="*/ 1 w 41"/>
                  <a:gd name="T41" fmla="*/ 1 h 75"/>
                  <a:gd name="T42" fmla="*/ 1 w 41"/>
                  <a:gd name="T43" fmla="*/ 1 h 75"/>
                  <a:gd name="T44" fmla="*/ 1 w 41"/>
                  <a:gd name="T45" fmla="*/ 1 h 75"/>
                  <a:gd name="T46" fmla="*/ 1 w 41"/>
                  <a:gd name="T47" fmla="*/ 1 h 75"/>
                  <a:gd name="T48" fmla="*/ 1 w 41"/>
                  <a:gd name="T49" fmla="*/ 1 h 75"/>
                  <a:gd name="T50" fmla="*/ 1 w 41"/>
                  <a:gd name="T51" fmla="*/ 1 h 75"/>
                  <a:gd name="T52" fmla="*/ 1 w 41"/>
                  <a:gd name="T53" fmla="*/ 0 h 75"/>
                  <a:gd name="T54" fmla="*/ 1 w 41"/>
                  <a:gd name="T55" fmla="*/ 0 h 75"/>
                  <a:gd name="T56" fmla="*/ 1 w 41"/>
                  <a:gd name="T57" fmla="*/ 1 h 75"/>
                  <a:gd name="T58" fmla="*/ 1 w 41"/>
                  <a:gd name="T59" fmla="*/ 1 h 75"/>
                  <a:gd name="T60" fmla="*/ 1 w 41"/>
                  <a:gd name="T61" fmla="*/ 1 h 75"/>
                  <a:gd name="T62" fmla="*/ 1 w 41"/>
                  <a:gd name="T63" fmla="*/ 1 h 75"/>
                  <a:gd name="T64" fmla="*/ 1 w 41"/>
                  <a:gd name="T65" fmla="*/ 1 h 75"/>
                  <a:gd name="T66" fmla="*/ 1 w 41"/>
                  <a:gd name="T67" fmla="*/ 1 h 75"/>
                  <a:gd name="T68" fmla="*/ 1 w 41"/>
                  <a:gd name="T69" fmla="*/ 1 h 75"/>
                  <a:gd name="T70" fmla="*/ 1 w 41"/>
                  <a:gd name="T71" fmla="*/ 1 h 75"/>
                  <a:gd name="T72" fmla="*/ 1 w 41"/>
                  <a:gd name="T73" fmla="*/ 1 h 75"/>
                  <a:gd name="T74" fmla="*/ 1 w 41"/>
                  <a:gd name="T75" fmla="*/ 1 h 75"/>
                  <a:gd name="T76" fmla="*/ 1 w 41"/>
                  <a:gd name="T77" fmla="*/ 1 h 75"/>
                  <a:gd name="T78" fmla="*/ 1 w 41"/>
                  <a:gd name="T79" fmla="*/ 1 h 75"/>
                  <a:gd name="T80" fmla="*/ 1 w 41"/>
                  <a:gd name="T81" fmla="*/ 1 h 75"/>
                  <a:gd name="T82" fmla="*/ 1 w 41"/>
                  <a:gd name="T83" fmla="*/ 1 h 75"/>
                  <a:gd name="T84" fmla="*/ 1 w 41"/>
                  <a:gd name="T85" fmla="*/ 1 h 75"/>
                  <a:gd name="T86" fmla="*/ 1 w 41"/>
                  <a:gd name="T87" fmla="*/ 1 h 75"/>
                  <a:gd name="T88" fmla="*/ 1 w 41"/>
                  <a:gd name="T89" fmla="*/ 1 h 75"/>
                  <a:gd name="T90" fmla="*/ 1 w 41"/>
                  <a:gd name="T91" fmla="*/ 1 h 75"/>
                  <a:gd name="T92" fmla="*/ 1 w 41"/>
                  <a:gd name="T93" fmla="*/ 1 h 75"/>
                  <a:gd name="T94" fmla="*/ 1 w 41"/>
                  <a:gd name="T95" fmla="*/ 1 h 75"/>
                  <a:gd name="T96" fmla="*/ 1 w 41"/>
                  <a:gd name="T97" fmla="*/ 1 h 75"/>
                  <a:gd name="T98" fmla="*/ 1 w 41"/>
                  <a:gd name="T99" fmla="*/ 1 h 75"/>
                  <a:gd name="T100" fmla="*/ 1 w 41"/>
                  <a:gd name="T101" fmla="*/ 1 h 75"/>
                  <a:gd name="T102" fmla="*/ 1 w 41"/>
                  <a:gd name="T103" fmla="*/ 1 h 75"/>
                  <a:gd name="T104" fmla="*/ 1 w 41"/>
                  <a:gd name="T105" fmla="*/ 1 h 75"/>
                  <a:gd name="T106" fmla="*/ 1 w 41"/>
                  <a:gd name="T107" fmla="*/ 1 h 75"/>
                  <a:gd name="T108" fmla="*/ 1 w 41"/>
                  <a:gd name="T109" fmla="*/ 1 h 75"/>
                  <a:gd name="T110" fmla="*/ 1 w 41"/>
                  <a:gd name="T111" fmla="*/ 1 h 75"/>
                  <a:gd name="T112" fmla="*/ 1 w 41"/>
                  <a:gd name="T113" fmla="*/ 1 h 75"/>
                  <a:gd name="T114" fmla="*/ 1 w 41"/>
                  <a:gd name="T115" fmla="*/ 1 h 75"/>
                  <a:gd name="T116" fmla="*/ 1 w 41"/>
                  <a:gd name="T117" fmla="*/ 1 h 75"/>
                  <a:gd name="T118" fmla="*/ 1 w 41"/>
                  <a:gd name="T119" fmla="*/ 1 h 75"/>
                  <a:gd name="T120" fmla="*/ 1 w 41"/>
                  <a:gd name="T121" fmla="*/ 1 h 75"/>
                  <a:gd name="T122" fmla="*/ 0 w 41"/>
                  <a:gd name="T123" fmla="*/ 1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
                  <a:gd name="T187" fmla="*/ 0 h 75"/>
                  <a:gd name="T188" fmla="*/ 41 w 41"/>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 h="75">
                    <a:moveTo>
                      <a:pt x="0" y="53"/>
                    </a:moveTo>
                    <a:lnTo>
                      <a:pt x="8" y="53"/>
                    </a:lnTo>
                    <a:lnTo>
                      <a:pt x="15" y="52"/>
                    </a:lnTo>
                    <a:lnTo>
                      <a:pt x="16" y="55"/>
                    </a:lnTo>
                    <a:lnTo>
                      <a:pt x="18" y="58"/>
                    </a:lnTo>
                    <a:lnTo>
                      <a:pt x="21" y="60"/>
                    </a:lnTo>
                    <a:lnTo>
                      <a:pt x="23" y="60"/>
                    </a:lnTo>
                    <a:lnTo>
                      <a:pt x="25" y="60"/>
                    </a:lnTo>
                    <a:lnTo>
                      <a:pt x="26" y="58"/>
                    </a:lnTo>
                    <a:lnTo>
                      <a:pt x="28" y="57"/>
                    </a:lnTo>
                    <a:lnTo>
                      <a:pt x="28" y="53"/>
                    </a:lnTo>
                    <a:lnTo>
                      <a:pt x="28" y="52"/>
                    </a:lnTo>
                    <a:lnTo>
                      <a:pt x="26" y="50"/>
                    </a:lnTo>
                    <a:lnTo>
                      <a:pt x="25" y="48"/>
                    </a:lnTo>
                    <a:lnTo>
                      <a:pt x="20" y="47"/>
                    </a:lnTo>
                    <a:lnTo>
                      <a:pt x="13" y="45"/>
                    </a:lnTo>
                    <a:lnTo>
                      <a:pt x="10" y="42"/>
                    </a:lnTo>
                    <a:lnTo>
                      <a:pt x="8" y="38"/>
                    </a:lnTo>
                    <a:lnTo>
                      <a:pt x="5" y="35"/>
                    </a:lnTo>
                    <a:lnTo>
                      <a:pt x="3" y="30"/>
                    </a:lnTo>
                    <a:lnTo>
                      <a:pt x="1" y="23"/>
                    </a:lnTo>
                    <a:lnTo>
                      <a:pt x="3" y="17"/>
                    </a:lnTo>
                    <a:lnTo>
                      <a:pt x="5" y="10"/>
                    </a:lnTo>
                    <a:lnTo>
                      <a:pt x="8" y="7"/>
                    </a:lnTo>
                    <a:lnTo>
                      <a:pt x="11" y="3"/>
                    </a:lnTo>
                    <a:lnTo>
                      <a:pt x="15" y="2"/>
                    </a:lnTo>
                    <a:lnTo>
                      <a:pt x="21" y="0"/>
                    </a:lnTo>
                    <a:lnTo>
                      <a:pt x="28" y="0"/>
                    </a:lnTo>
                    <a:lnTo>
                      <a:pt x="31" y="2"/>
                    </a:lnTo>
                    <a:lnTo>
                      <a:pt x="35" y="5"/>
                    </a:lnTo>
                    <a:lnTo>
                      <a:pt x="36" y="8"/>
                    </a:lnTo>
                    <a:lnTo>
                      <a:pt x="40" y="13"/>
                    </a:lnTo>
                    <a:lnTo>
                      <a:pt x="41" y="20"/>
                    </a:lnTo>
                    <a:lnTo>
                      <a:pt x="35" y="22"/>
                    </a:lnTo>
                    <a:lnTo>
                      <a:pt x="26" y="22"/>
                    </a:lnTo>
                    <a:lnTo>
                      <a:pt x="26" y="20"/>
                    </a:lnTo>
                    <a:lnTo>
                      <a:pt x="25" y="17"/>
                    </a:lnTo>
                    <a:lnTo>
                      <a:pt x="23" y="15"/>
                    </a:lnTo>
                    <a:lnTo>
                      <a:pt x="20" y="15"/>
                    </a:lnTo>
                    <a:lnTo>
                      <a:pt x="18" y="15"/>
                    </a:lnTo>
                    <a:lnTo>
                      <a:pt x="16" y="17"/>
                    </a:lnTo>
                    <a:lnTo>
                      <a:pt x="16" y="18"/>
                    </a:lnTo>
                    <a:lnTo>
                      <a:pt x="16" y="20"/>
                    </a:lnTo>
                    <a:lnTo>
                      <a:pt x="16" y="25"/>
                    </a:lnTo>
                    <a:lnTo>
                      <a:pt x="20" y="27"/>
                    </a:lnTo>
                    <a:lnTo>
                      <a:pt x="23" y="27"/>
                    </a:lnTo>
                    <a:lnTo>
                      <a:pt x="30" y="30"/>
                    </a:lnTo>
                    <a:lnTo>
                      <a:pt x="35" y="32"/>
                    </a:lnTo>
                    <a:lnTo>
                      <a:pt x="38" y="35"/>
                    </a:lnTo>
                    <a:lnTo>
                      <a:pt x="40" y="40"/>
                    </a:lnTo>
                    <a:lnTo>
                      <a:pt x="41" y="45"/>
                    </a:lnTo>
                    <a:lnTo>
                      <a:pt x="41" y="50"/>
                    </a:lnTo>
                    <a:lnTo>
                      <a:pt x="41" y="57"/>
                    </a:lnTo>
                    <a:lnTo>
                      <a:pt x="40" y="63"/>
                    </a:lnTo>
                    <a:lnTo>
                      <a:pt x="36" y="68"/>
                    </a:lnTo>
                    <a:lnTo>
                      <a:pt x="33" y="72"/>
                    </a:lnTo>
                    <a:lnTo>
                      <a:pt x="28" y="75"/>
                    </a:lnTo>
                    <a:lnTo>
                      <a:pt x="21" y="75"/>
                    </a:lnTo>
                    <a:lnTo>
                      <a:pt x="13" y="73"/>
                    </a:lnTo>
                    <a:lnTo>
                      <a:pt x="6" y="70"/>
                    </a:lnTo>
                    <a:lnTo>
                      <a:pt x="3" y="63"/>
                    </a:lnTo>
                    <a:lnTo>
                      <a:pt x="0" y="53"/>
                    </a:lnTo>
                    <a:close/>
                  </a:path>
                </a:pathLst>
              </a:custGeom>
              <a:solidFill>
                <a:srgbClr val="FFFFFF"/>
              </a:solidFill>
              <a:ln w="4763">
                <a:solidFill>
                  <a:srgbClr val="000000"/>
                </a:solidFill>
                <a:round/>
                <a:headEnd/>
                <a:tailEnd/>
              </a:ln>
            </p:spPr>
            <p:txBody>
              <a:bodyPr/>
              <a:lstStyle/>
              <a:p>
                <a:endParaRPr lang="en-US"/>
              </a:p>
            </p:txBody>
          </p:sp>
        </p:grpSp>
        <p:grpSp>
          <p:nvGrpSpPr>
            <p:cNvPr id="25" name="Group 370"/>
            <p:cNvGrpSpPr>
              <a:grpSpLocks/>
            </p:cNvGrpSpPr>
            <p:nvPr/>
          </p:nvGrpSpPr>
          <p:grpSpPr bwMode="auto">
            <a:xfrm>
              <a:off x="962" y="2448"/>
              <a:ext cx="444" cy="50"/>
              <a:chOff x="962" y="2448"/>
              <a:chExt cx="444" cy="50"/>
            </a:xfrm>
          </p:grpSpPr>
          <p:sp>
            <p:nvSpPr>
              <p:cNvPr id="15506" name="Freeform 371"/>
              <p:cNvSpPr>
                <a:spLocks/>
              </p:cNvSpPr>
              <p:nvPr/>
            </p:nvSpPr>
            <p:spPr bwMode="auto">
              <a:xfrm>
                <a:off x="962" y="2448"/>
                <a:ext cx="29" cy="49"/>
              </a:xfrm>
              <a:custGeom>
                <a:avLst/>
                <a:gdLst>
                  <a:gd name="T0" fmla="*/ 0 w 58"/>
                  <a:gd name="T1" fmla="*/ 0 h 98"/>
                  <a:gd name="T2" fmla="*/ 1 w 58"/>
                  <a:gd name="T3" fmla="*/ 0 h 98"/>
                  <a:gd name="T4" fmla="*/ 1 w 58"/>
                  <a:gd name="T5" fmla="*/ 1 h 98"/>
                  <a:gd name="T6" fmla="*/ 1 w 58"/>
                  <a:gd name="T7" fmla="*/ 1 h 98"/>
                  <a:gd name="T8" fmla="*/ 1 w 58"/>
                  <a:gd name="T9" fmla="*/ 1 h 98"/>
                  <a:gd name="T10" fmla="*/ 1 w 58"/>
                  <a:gd name="T11" fmla="*/ 0 h 98"/>
                  <a:gd name="T12" fmla="*/ 1 w 58"/>
                  <a:gd name="T13" fmla="*/ 0 h 98"/>
                  <a:gd name="T14" fmla="*/ 1 w 58"/>
                  <a:gd name="T15" fmla="*/ 0 h 98"/>
                  <a:gd name="T16" fmla="*/ 1 w 58"/>
                  <a:gd name="T17" fmla="*/ 1 h 98"/>
                  <a:gd name="T18" fmla="*/ 1 w 58"/>
                  <a:gd name="T19" fmla="*/ 1 h 98"/>
                  <a:gd name="T20" fmla="*/ 1 w 58"/>
                  <a:gd name="T21" fmla="*/ 1 h 98"/>
                  <a:gd name="T22" fmla="*/ 1 w 58"/>
                  <a:gd name="T23" fmla="*/ 1 h 98"/>
                  <a:gd name="T24" fmla="*/ 1 w 58"/>
                  <a:gd name="T25" fmla="*/ 1 h 98"/>
                  <a:gd name="T26" fmla="*/ 1 w 58"/>
                  <a:gd name="T27" fmla="*/ 1 h 98"/>
                  <a:gd name="T28" fmla="*/ 1 w 58"/>
                  <a:gd name="T29" fmla="*/ 1 h 98"/>
                  <a:gd name="T30" fmla="*/ 1 w 58"/>
                  <a:gd name="T31" fmla="*/ 1 h 98"/>
                  <a:gd name="T32" fmla="*/ 1 w 58"/>
                  <a:gd name="T33" fmla="*/ 1 h 98"/>
                  <a:gd name="T34" fmla="*/ 1 w 58"/>
                  <a:gd name="T35" fmla="*/ 1 h 98"/>
                  <a:gd name="T36" fmla="*/ 1 w 58"/>
                  <a:gd name="T37" fmla="*/ 1 h 98"/>
                  <a:gd name="T38" fmla="*/ 0 w 58"/>
                  <a:gd name="T39" fmla="*/ 1 h 98"/>
                  <a:gd name="T40" fmla="*/ 0 w 58"/>
                  <a:gd name="T41" fmla="*/ 1 h 98"/>
                  <a:gd name="T42" fmla="*/ 0 w 58"/>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8"/>
                  <a:gd name="T67" fmla="*/ 0 h 98"/>
                  <a:gd name="T68" fmla="*/ 58 w 5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8" h="98">
                    <a:moveTo>
                      <a:pt x="0" y="0"/>
                    </a:moveTo>
                    <a:lnTo>
                      <a:pt x="20" y="0"/>
                    </a:lnTo>
                    <a:lnTo>
                      <a:pt x="25" y="30"/>
                    </a:lnTo>
                    <a:lnTo>
                      <a:pt x="28" y="60"/>
                    </a:lnTo>
                    <a:lnTo>
                      <a:pt x="33" y="30"/>
                    </a:lnTo>
                    <a:lnTo>
                      <a:pt x="37" y="0"/>
                    </a:lnTo>
                    <a:lnTo>
                      <a:pt x="48" y="0"/>
                    </a:lnTo>
                    <a:lnTo>
                      <a:pt x="58" y="0"/>
                    </a:lnTo>
                    <a:lnTo>
                      <a:pt x="58" y="48"/>
                    </a:lnTo>
                    <a:lnTo>
                      <a:pt x="58" y="98"/>
                    </a:lnTo>
                    <a:lnTo>
                      <a:pt x="52" y="98"/>
                    </a:lnTo>
                    <a:lnTo>
                      <a:pt x="45" y="98"/>
                    </a:lnTo>
                    <a:lnTo>
                      <a:pt x="45" y="23"/>
                    </a:lnTo>
                    <a:lnTo>
                      <a:pt x="35" y="98"/>
                    </a:lnTo>
                    <a:lnTo>
                      <a:pt x="30" y="98"/>
                    </a:lnTo>
                    <a:lnTo>
                      <a:pt x="23" y="98"/>
                    </a:lnTo>
                    <a:lnTo>
                      <a:pt x="13" y="23"/>
                    </a:lnTo>
                    <a:lnTo>
                      <a:pt x="13" y="98"/>
                    </a:lnTo>
                    <a:lnTo>
                      <a:pt x="7"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07" name="Freeform 372"/>
              <p:cNvSpPr>
                <a:spLocks noEditPoints="1"/>
              </p:cNvSpPr>
              <p:nvPr/>
            </p:nvSpPr>
            <p:spPr bwMode="auto">
              <a:xfrm>
                <a:off x="995" y="2460"/>
                <a:ext cx="23" cy="38"/>
              </a:xfrm>
              <a:custGeom>
                <a:avLst/>
                <a:gdLst>
                  <a:gd name="T0" fmla="*/ 1 w 45"/>
                  <a:gd name="T1" fmla="*/ 1 h 75"/>
                  <a:gd name="T2" fmla="*/ 1 w 45"/>
                  <a:gd name="T3" fmla="*/ 1 h 75"/>
                  <a:gd name="T4" fmla="*/ 1 w 45"/>
                  <a:gd name="T5" fmla="*/ 1 h 75"/>
                  <a:gd name="T6" fmla="*/ 1 w 45"/>
                  <a:gd name="T7" fmla="*/ 1 h 75"/>
                  <a:gd name="T8" fmla="*/ 1 w 45"/>
                  <a:gd name="T9" fmla="*/ 0 h 75"/>
                  <a:gd name="T10" fmla="*/ 1 w 45"/>
                  <a:gd name="T11" fmla="*/ 0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0 w 45"/>
                  <a:gd name="T37" fmla="*/ 1 h 75"/>
                  <a:gd name="T38" fmla="*/ 1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1 w 4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75"/>
                  <a:gd name="T113" fmla="*/ 45 w 4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75">
                    <a:moveTo>
                      <a:pt x="15" y="25"/>
                    </a:moveTo>
                    <a:lnTo>
                      <a:pt x="8" y="23"/>
                    </a:lnTo>
                    <a:lnTo>
                      <a:pt x="1" y="22"/>
                    </a:lnTo>
                    <a:lnTo>
                      <a:pt x="3" y="17"/>
                    </a:lnTo>
                    <a:lnTo>
                      <a:pt x="3" y="12"/>
                    </a:lnTo>
                    <a:lnTo>
                      <a:pt x="6" y="8"/>
                    </a:lnTo>
                    <a:lnTo>
                      <a:pt x="8" y="5"/>
                    </a:lnTo>
                    <a:lnTo>
                      <a:pt x="11" y="3"/>
                    </a:lnTo>
                    <a:lnTo>
                      <a:pt x="13" y="2"/>
                    </a:lnTo>
                    <a:lnTo>
                      <a:pt x="16" y="0"/>
                    </a:lnTo>
                    <a:lnTo>
                      <a:pt x="21" y="0"/>
                    </a:lnTo>
                    <a:lnTo>
                      <a:pt x="26" y="0"/>
                    </a:lnTo>
                    <a:lnTo>
                      <a:pt x="31" y="2"/>
                    </a:lnTo>
                    <a:lnTo>
                      <a:pt x="35" y="3"/>
                    </a:lnTo>
                    <a:lnTo>
                      <a:pt x="38" y="7"/>
                    </a:lnTo>
                    <a:lnTo>
                      <a:pt x="40" y="12"/>
                    </a:lnTo>
                    <a:lnTo>
                      <a:pt x="41" y="17"/>
                    </a:lnTo>
                    <a:lnTo>
                      <a:pt x="43" y="22"/>
                    </a:lnTo>
                    <a:lnTo>
                      <a:pt x="43" y="27"/>
                    </a:lnTo>
                    <a:lnTo>
                      <a:pt x="43" y="43"/>
                    </a:lnTo>
                    <a:lnTo>
                      <a:pt x="43" y="58"/>
                    </a:lnTo>
                    <a:lnTo>
                      <a:pt x="43" y="63"/>
                    </a:lnTo>
                    <a:lnTo>
                      <a:pt x="43" y="67"/>
                    </a:lnTo>
                    <a:lnTo>
                      <a:pt x="43" y="70"/>
                    </a:lnTo>
                    <a:lnTo>
                      <a:pt x="45" y="73"/>
                    </a:lnTo>
                    <a:lnTo>
                      <a:pt x="30" y="73"/>
                    </a:lnTo>
                    <a:lnTo>
                      <a:pt x="30" y="72"/>
                    </a:lnTo>
                    <a:lnTo>
                      <a:pt x="30" y="70"/>
                    </a:lnTo>
                    <a:lnTo>
                      <a:pt x="30" y="68"/>
                    </a:lnTo>
                    <a:lnTo>
                      <a:pt x="28" y="65"/>
                    </a:lnTo>
                    <a:lnTo>
                      <a:pt x="26" y="70"/>
                    </a:lnTo>
                    <a:lnTo>
                      <a:pt x="23" y="73"/>
                    </a:lnTo>
                    <a:lnTo>
                      <a:pt x="18" y="75"/>
                    </a:lnTo>
                    <a:lnTo>
                      <a:pt x="13" y="75"/>
                    </a:lnTo>
                    <a:lnTo>
                      <a:pt x="8" y="73"/>
                    </a:lnTo>
                    <a:lnTo>
                      <a:pt x="3" y="70"/>
                    </a:lnTo>
                    <a:lnTo>
                      <a:pt x="1" y="63"/>
                    </a:lnTo>
                    <a:lnTo>
                      <a:pt x="0" y="55"/>
                    </a:lnTo>
                    <a:lnTo>
                      <a:pt x="1" y="48"/>
                    </a:lnTo>
                    <a:lnTo>
                      <a:pt x="3" y="42"/>
                    </a:lnTo>
                    <a:lnTo>
                      <a:pt x="6" y="37"/>
                    </a:lnTo>
                    <a:lnTo>
                      <a:pt x="11" y="33"/>
                    </a:lnTo>
                    <a:lnTo>
                      <a:pt x="20" y="32"/>
                    </a:lnTo>
                    <a:lnTo>
                      <a:pt x="23" y="28"/>
                    </a:lnTo>
                    <a:lnTo>
                      <a:pt x="26" y="27"/>
                    </a:lnTo>
                    <a:lnTo>
                      <a:pt x="28" y="25"/>
                    </a:lnTo>
                    <a:lnTo>
                      <a:pt x="28" y="22"/>
                    </a:lnTo>
                    <a:lnTo>
                      <a:pt x="26" y="18"/>
                    </a:lnTo>
                    <a:lnTo>
                      <a:pt x="25" y="17"/>
                    </a:lnTo>
                    <a:lnTo>
                      <a:pt x="23" y="17"/>
                    </a:lnTo>
                    <a:lnTo>
                      <a:pt x="20" y="17"/>
                    </a:lnTo>
                    <a:lnTo>
                      <a:pt x="18" y="18"/>
                    </a:lnTo>
                    <a:lnTo>
                      <a:pt x="16" y="22"/>
                    </a:lnTo>
                    <a:lnTo>
                      <a:pt x="15" y="25"/>
                    </a:lnTo>
                    <a:close/>
                    <a:moveTo>
                      <a:pt x="28" y="40"/>
                    </a:moveTo>
                    <a:lnTo>
                      <a:pt x="25" y="42"/>
                    </a:lnTo>
                    <a:lnTo>
                      <a:pt x="21" y="43"/>
                    </a:lnTo>
                    <a:lnTo>
                      <a:pt x="18" y="47"/>
                    </a:lnTo>
                    <a:lnTo>
                      <a:pt x="16" y="48"/>
                    </a:lnTo>
                    <a:lnTo>
                      <a:pt x="15" y="52"/>
                    </a:lnTo>
                    <a:lnTo>
                      <a:pt x="15" y="53"/>
                    </a:lnTo>
                    <a:lnTo>
                      <a:pt x="15" y="57"/>
                    </a:lnTo>
                    <a:lnTo>
                      <a:pt x="16" y="58"/>
                    </a:lnTo>
                    <a:lnTo>
                      <a:pt x="18" y="60"/>
                    </a:lnTo>
                    <a:lnTo>
                      <a:pt x="20" y="60"/>
                    </a:lnTo>
                    <a:lnTo>
                      <a:pt x="23" y="60"/>
                    </a:lnTo>
                    <a:lnTo>
                      <a:pt x="25" y="58"/>
                    </a:lnTo>
                    <a:lnTo>
                      <a:pt x="26" y="57"/>
                    </a:lnTo>
                    <a:lnTo>
                      <a:pt x="26" y="53"/>
                    </a:lnTo>
                    <a:lnTo>
                      <a:pt x="28" y="50"/>
                    </a:lnTo>
                    <a:lnTo>
                      <a:pt x="28" y="45"/>
                    </a:lnTo>
                    <a:lnTo>
                      <a:pt x="28" y="40"/>
                    </a:lnTo>
                    <a:close/>
                  </a:path>
                </a:pathLst>
              </a:custGeom>
              <a:solidFill>
                <a:srgbClr val="FFFFFF"/>
              </a:solidFill>
              <a:ln w="4763">
                <a:solidFill>
                  <a:srgbClr val="000000"/>
                </a:solidFill>
                <a:round/>
                <a:headEnd/>
                <a:tailEnd/>
              </a:ln>
            </p:spPr>
            <p:txBody>
              <a:bodyPr/>
              <a:lstStyle/>
              <a:p>
                <a:endParaRPr lang="en-US"/>
              </a:p>
            </p:txBody>
          </p:sp>
          <p:sp>
            <p:nvSpPr>
              <p:cNvPr id="15508" name="Freeform 373"/>
              <p:cNvSpPr>
                <a:spLocks/>
              </p:cNvSpPr>
              <p:nvPr/>
            </p:nvSpPr>
            <p:spPr bwMode="auto">
              <a:xfrm>
                <a:off x="1021" y="2461"/>
                <a:ext cx="20" cy="37"/>
              </a:xfrm>
              <a:custGeom>
                <a:avLst/>
                <a:gdLst>
                  <a:gd name="T0" fmla="*/ 1 w 40"/>
                  <a:gd name="T1" fmla="*/ 1 h 73"/>
                  <a:gd name="T2" fmla="*/ 1 w 40"/>
                  <a:gd name="T3" fmla="*/ 1 h 73"/>
                  <a:gd name="T4" fmla="*/ 1 w 40"/>
                  <a:gd name="T5" fmla="*/ 1 h 73"/>
                  <a:gd name="T6" fmla="*/ 1 w 40"/>
                  <a:gd name="T7" fmla="*/ 1 h 73"/>
                  <a:gd name="T8" fmla="*/ 1 w 40"/>
                  <a:gd name="T9" fmla="*/ 1 h 73"/>
                  <a:gd name="T10" fmla="*/ 1 w 40"/>
                  <a:gd name="T11" fmla="*/ 1 h 73"/>
                  <a:gd name="T12" fmla="*/ 1 w 40"/>
                  <a:gd name="T13" fmla="*/ 1 h 73"/>
                  <a:gd name="T14" fmla="*/ 1 w 40"/>
                  <a:gd name="T15" fmla="*/ 1 h 73"/>
                  <a:gd name="T16" fmla="*/ 1 w 40"/>
                  <a:gd name="T17" fmla="*/ 1 h 73"/>
                  <a:gd name="T18" fmla="*/ 1 w 40"/>
                  <a:gd name="T19" fmla="*/ 1 h 73"/>
                  <a:gd name="T20" fmla="*/ 1 w 40"/>
                  <a:gd name="T21" fmla="*/ 1 h 73"/>
                  <a:gd name="T22" fmla="*/ 1 w 40"/>
                  <a:gd name="T23" fmla="*/ 1 h 73"/>
                  <a:gd name="T24" fmla="*/ 0 w 40"/>
                  <a:gd name="T25" fmla="*/ 1 h 73"/>
                  <a:gd name="T26" fmla="*/ 0 w 40"/>
                  <a:gd name="T27" fmla="*/ 1 h 73"/>
                  <a:gd name="T28" fmla="*/ 0 w 40"/>
                  <a:gd name="T29" fmla="*/ 1 h 73"/>
                  <a:gd name="T30" fmla="*/ 0 w 40"/>
                  <a:gd name="T31" fmla="*/ 0 h 73"/>
                  <a:gd name="T32" fmla="*/ 1 w 40"/>
                  <a:gd name="T33" fmla="*/ 0 h 73"/>
                  <a:gd name="T34" fmla="*/ 1 w 40"/>
                  <a:gd name="T35" fmla="*/ 1 h 73"/>
                  <a:gd name="T36" fmla="*/ 1 w 40"/>
                  <a:gd name="T37" fmla="*/ 1 h 73"/>
                  <a:gd name="T38" fmla="*/ 1 w 40"/>
                  <a:gd name="T39" fmla="*/ 1 h 73"/>
                  <a:gd name="T40" fmla="*/ 1 w 40"/>
                  <a:gd name="T41" fmla="*/ 1 h 73"/>
                  <a:gd name="T42" fmla="*/ 1 w 40"/>
                  <a:gd name="T43" fmla="*/ 1 h 73"/>
                  <a:gd name="T44" fmla="*/ 1 w 40"/>
                  <a:gd name="T45" fmla="*/ 1 h 73"/>
                  <a:gd name="T46" fmla="*/ 1 w 40"/>
                  <a:gd name="T47" fmla="*/ 1 h 73"/>
                  <a:gd name="T48" fmla="*/ 1 w 40"/>
                  <a:gd name="T49" fmla="*/ 1 h 73"/>
                  <a:gd name="T50" fmla="*/ 1 w 40"/>
                  <a:gd name="T51" fmla="*/ 1 h 73"/>
                  <a:gd name="T52" fmla="*/ 1 w 40"/>
                  <a:gd name="T53" fmla="*/ 0 h 73"/>
                  <a:gd name="T54" fmla="*/ 1 w 40"/>
                  <a:gd name="T55" fmla="*/ 0 h 73"/>
                  <a:gd name="T56" fmla="*/ 1 w 40"/>
                  <a:gd name="T57" fmla="*/ 1 h 73"/>
                  <a:gd name="T58" fmla="*/ 1 w 40"/>
                  <a:gd name="T59" fmla="*/ 1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3"/>
                  <a:gd name="T92" fmla="*/ 40 w 4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3">
                    <a:moveTo>
                      <a:pt x="40" y="71"/>
                    </a:moveTo>
                    <a:lnTo>
                      <a:pt x="34" y="71"/>
                    </a:lnTo>
                    <a:lnTo>
                      <a:pt x="27" y="71"/>
                    </a:lnTo>
                    <a:lnTo>
                      <a:pt x="27" y="66"/>
                    </a:lnTo>
                    <a:lnTo>
                      <a:pt x="27" y="60"/>
                    </a:lnTo>
                    <a:lnTo>
                      <a:pt x="24" y="66"/>
                    </a:lnTo>
                    <a:lnTo>
                      <a:pt x="20" y="71"/>
                    </a:lnTo>
                    <a:lnTo>
                      <a:pt x="17" y="73"/>
                    </a:lnTo>
                    <a:lnTo>
                      <a:pt x="14" y="73"/>
                    </a:lnTo>
                    <a:lnTo>
                      <a:pt x="7" y="71"/>
                    </a:lnTo>
                    <a:lnTo>
                      <a:pt x="4" y="66"/>
                    </a:lnTo>
                    <a:lnTo>
                      <a:pt x="2" y="63"/>
                    </a:lnTo>
                    <a:lnTo>
                      <a:pt x="0" y="58"/>
                    </a:lnTo>
                    <a:lnTo>
                      <a:pt x="0" y="46"/>
                    </a:lnTo>
                    <a:lnTo>
                      <a:pt x="0" y="23"/>
                    </a:lnTo>
                    <a:lnTo>
                      <a:pt x="0" y="0"/>
                    </a:lnTo>
                    <a:lnTo>
                      <a:pt x="15" y="0"/>
                    </a:lnTo>
                    <a:lnTo>
                      <a:pt x="15" y="40"/>
                    </a:lnTo>
                    <a:lnTo>
                      <a:pt x="15" y="46"/>
                    </a:lnTo>
                    <a:lnTo>
                      <a:pt x="15" y="50"/>
                    </a:lnTo>
                    <a:lnTo>
                      <a:pt x="19" y="51"/>
                    </a:lnTo>
                    <a:lnTo>
                      <a:pt x="20" y="51"/>
                    </a:lnTo>
                    <a:lnTo>
                      <a:pt x="22" y="51"/>
                    </a:lnTo>
                    <a:lnTo>
                      <a:pt x="24" y="48"/>
                    </a:lnTo>
                    <a:lnTo>
                      <a:pt x="25" y="43"/>
                    </a:lnTo>
                    <a:lnTo>
                      <a:pt x="25" y="35"/>
                    </a:lnTo>
                    <a:lnTo>
                      <a:pt x="25" y="0"/>
                    </a:lnTo>
                    <a:lnTo>
                      <a:pt x="40" y="0"/>
                    </a:lnTo>
                    <a:lnTo>
                      <a:pt x="40" y="36"/>
                    </a:lnTo>
                    <a:lnTo>
                      <a:pt x="40" y="71"/>
                    </a:lnTo>
                    <a:close/>
                  </a:path>
                </a:pathLst>
              </a:custGeom>
              <a:solidFill>
                <a:srgbClr val="FFFFFF"/>
              </a:solidFill>
              <a:ln w="4763">
                <a:solidFill>
                  <a:srgbClr val="000000"/>
                </a:solidFill>
                <a:round/>
                <a:headEnd/>
                <a:tailEnd/>
              </a:ln>
            </p:spPr>
            <p:txBody>
              <a:bodyPr/>
              <a:lstStyle/>
              <a:p>
                <a:endParaRPr lang="en-US"/>
              </a:p>
            </p:txBody>
          </p:sp>
          <p:sp>
            <p:nvSpPr>
              <p:cNvPr id="15509" name="Freeform 374"/>
              <p:cNvSpPr>
                <a:spLocks/>
              </p:cNvSpPr>
              <p:nvPr/>
            </p:nvSpPr>
            <p:spPr bwMode="auto">
              <a:xfrm>
                <a:off x="1046" y="2460"/>
                <a:ext cx="20" cy="37"/>
              </a:xfrm>
              <a:custGeom>
                <a:avLst/>
                <a:gdLst>
                  <a:gd name="T0" fmla="*/ 0 w 40"/>
                  <a:gd name="T1" fmla="*/ 1 h 73"/>
                  <a:gd name="T2" fmla="*/ 1 w 40"/>
                  <a:gd name="T3" fmla="*/ 1 h 73"/>
                  <a:gd name="T4" fmla="*/ 1 w 40"/>
                  <a:gd name="T5" fmla="*/ 1 h 73"/>
                  <a:gd name="T6" fmla="*/ 1 w 40"/>
                  <a:gd name="T7" fmla="*/ 1 h 73"/>
                  <a:gd name="T8" fmla="*/ 1 w 40"/>
                  <a:gd name="T9" fmla="*/ 1 h 73"/>
                  <a:gd name="T10" fmla="*/ 1 w 40"/>
                  <a:gd name="T11" fmla="*/ 1 h 73"/>
                  <a:gd name="T12" fmla="*/ 1 w 40"/>
                  <a:gd name="T13" fmla="*/ 1 h 73"/>
                  <a:gd name="T14" fmla="*/ 1 w 40"/>
                  <a:gd name="T15" fmla="*/ 1 h 73"/>
                  <a:gd name="T16" fmla="*/ 1 w 40"/>
                  <a:gd name="T17" fmla="*/ 0 h 73"/>
                  <a:gd name="T18" fmla="*/ 1 w 40"/>
                  <a:gd name="T19" fmla="*/ 1 h 73"/>
                  <a:gd name="T20" fmla="*/ 1 w 40"/>
                  <a:gd name="T21" fmla="*/ 1 h 73"/>
                  <a:gd name="T22" fmla="*/ 1 w 40"/>
                  <a:gd name="T23" fmla="*/ 1 h 73"/>
                  <a:gd name="T24" fmla="*/ 1 w 40"/>
                  <a:gd name="T25" fmla="*/ 1 h 73"/>
                  <a:gd name="T26" fmla="*/ 1 w 40"/>
                  <a:gd name="T27" fmla="*/ 1 h 73"/>
                  <a:gd name="T28" fmla="*/ 1 w 40"/>
                  <a:gd name="T29" fmla="*/ 1 h 73"/>
                  <a:gd name="T30" fmla="*/ 1 w 40"/>
                  <a:gd name="T31" fmla="*/ 1 h 73"/>
                  <a:gd name="T32" fmla="*/ 1 w 40"/>
                  <a:gd name="T33" fmla="*/ 1 h 73"/>
                  <a:gd name="T34" fmla="*/ 1 w 40"/>
                  <a:gd name="T35" fmla="*/ 1 h 73"/>
                  <a:gd name="T36" fmla="*/ 1 w 40"/>
                  <a:gd name="T37" fmla="*/ 1 h 73"/>
                  <a:gd name="T38" fmla="*/ 1 w 40"/>
                  <a:gd name="T39" fmla="*/ 1 h 73"/>
                  <a:gd name="T40" fmla="*/ 1 w 40"/>
                  <a:gd name="T41" fmla="*/ 1 h 73"/>
                  <a:gd name="T42" fmla="*/ 1 w 40"/>
                  <a:gd name="T43" fmla="*/ 1 h 73"/>
                  <a:gd name="T44" fmla="*/ 1 w 40"/>
                  <a:gd name="T45" fmla="*/ 1 h 73"/>
                  <a:gd name="T46" fmla="*/ 1 w 40"/>
                  <a:gd name="T47" fmla="*/ 1 h 73"/>
                  <a:gd name="T48" fmla="*/ 1 w 40"/>
                  <a:gd name="T49" fmla="*/ 1 h 73"/>
                  <a:gd name="T50" fmla="*/ 1 w 40"/>
                  <a:gd name="T51" fmla="*/ 1 h 73"/>
                  <a:gd name="T52" fmla="*/ 1 w 40"/>
                  <a:gd name="T53" fmla="*/ 1 h 73"/>
                  <a:gd name="T54" fmla="*/ 1 w 40"/>
                  <a:gd name="T55" fmla="*/ 1 h 73"/>
                  <a:gd name="T56" fmla="*/ 0 w 40"/>
                  <a:gd name="T57" fmla="*/ 1 h 73"/>
                  <a:gd name="T58" fmla="*/ 0 w 40"/>
                  <a:gd name="T59" fmla="*/ 1 h 73"/>
                  <a:gd name="T60" fmla="*/ 0 w 40"/>
                  <a:gd name="T61" fmla="*/ 1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73"/>
                  <a:gd name="T95" fmla="*/ 40 w 40"/>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73">
                    <a:moveTo>
                      <a:pt x="0" y="2"/>
                    </a:moveTo>
                    <a:lnTo>
                      <a:pt x="7" y="2"/>
                    </a:lnTo>
                    <a:lnTo>
                      <a:pt x="14" y="2"/>
                    </a:lnTo>
                    <a:lnTo>
                      <a:pt x="14" y="8"/>
                    </a:lnTo>
                    <a:lnTo>
                      <a:pt x="14" y="13"/>
                    </a:lnTo>
                    <a:lnTo>
                      <a:pt x="17" y="7"/>
                    </a:lnTo>
                    <a:lnTo>
                      <a:pt x="20" y="3"/>
                    </a:lnTo>
                    <a:lnTo>
                      <a:pt x="24" y="2"/>
                    </a:lnTo>
                    <a:lnTo>
                      <a:pt x="27" y="0"/>
                    </a:lnTo>
                    <a:lnTo>
                      <a:pt x="34" y="2"/>
                    </a:lnTo>
                    <a:lnTo>
                      <a:pt x="37" y="7"/>
                    </a:lnTo>
                    <a:lnTo>
                      <a:pt x="39" y="15"/>
                    </a:lnTo>
                    <a:lnTo>
                      <a:pt x="40" y="28"/>
                    </a:lnTo>
                    <a:lnTo>
                      <a:pt x="40" y="73"/>
                    </a:lnTo>
                    <a:lnTo>
                      <a:pt x="25" y="73"/>
                    </a:lnTo>
                    <a:lnTo>
                      <a:pt x="25" y="55"/>
                    </a:lnTo>
                    <a:lnTo>
                      <a:pt x="25" y="35"/>
                    </a:lnTo>
                    <a:lnTo>
                      <a:pt x="25" y="28"/>
                    </a:lnTo>
                    <a:lnTo>
                      <a:pt x="24" y="25"/>
                    </a:lnTo>
                    <a:lnTo>
                      <a:pt x="22" y="23"/>
                    </a:lnTo>
                    <a:lnTo>
                      <a:pt x="20" y="22"/>
                    </a:lnTo>
                    <a:lnTo>
                      <a:pt x="19" y="23"/>
                    </a:lnTo>
                    <a:lnTo>
                      <a:pt x="15" y="25"/>
                    </a:lnTo>
                    <a:lnTo>
                      <a:pt x="15" y="32"/>
                    </a:lnTo>
                    <a:lnTo>
                      <a:pt x="14" y="40"/>
                    </a:lnTo>
                    <a:lnTo>
                      <a:pt x="14" y="57"/>
                    </a:lnTo>
                    <a:lnTo>
                      <a:pt x="14" y="73"/>
                    </a:lnTo>
                    <a:lnTo>
                      <a:pt x="7"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10" name="Freeform 375"/>
              <p:cNvSpPr>
                <a:spLocks noEditPoints="1"/>
              </p:cNvSpPr>
              <p:nvPr/>
            </p:nvSpPr>
            <p:spPr bwMode="auto">
              <a:xfrm>
                <a:off x="1070" y="2460"/>
                <a:ext cx="22" cy="38"/>
              </a:xfrm>
              <a:custGeom>
                <a:avLst/>
                <a:gdLst>
                  <a:gd name="T0" fmla="*/ 0 w 45"/>
                  <a:gd name="T1" fmla="*/ 1 h 75"/>
                  <a:gd name="T2" fmla="*/ 0 w 45"/>
                  <a:gd name="T3" fmla="*/ 1 h 75"/>
                  <a:gd name="T4" fmla="*/ 0 w 45"/>
                  <a:gd name="T5" fmla="*/ 1 h 75"/>
                  <a:gd name="T6" fmla="*/ 0 w 45"/>
                  <a:gd name="T7" fmla="*/ 1 h 75"/>
                  <a:gd name="T8" fmla="*/ 0 w 45"/>
                  <a:gd name="T9" fmla="*/ 0 h 75"/>
                  <a:gd name="T10" fmla="*/ 0 w 45"/>
                  <a:gd name="T11" fmla="*/ 0 h 75"/>
                  <a:gd name="T12" fmla="*/ 0 w 45"/>
                  <a:gd name="T13" fmla="*/ 1 h 75"/>
                  <a:gd name="T14" fmla="*/ 0 w 45"/>
                  <a:gd name="T15" fmla="*/ 1 h 75"/>
                  <a:gd name="T16" fmla="*/ 0 w 45"/>
                  <a:gd name="T17" fmla="*/ 1 h 75"/>
                  <a:gd name="T18" fmla="*/ 0 w 45"/>
                  <a:gd name="T19" fmla="*/ 1 h 75"/>
                  <a:gd name="T20" fmla="*/ 0 w 45"/>
                  <a:gd name="T21" fmla="*/ 1 h 75"/>
                  <a:gd name="T22" fmla="*/ 0 w 45"/>
                  <a:gd name="T23" fmla="*/ 1 h 75"/>
                  <a:gd name="T24" fmla="*/ 0 w 45"/>
                  <a:gd name="T25" fmla="*/ 1 h 75"/>
                  <a:gd name="T26" fmla="*/ 0 w 45"/>
                  <a:gd name="T27" fmla="*/ 1 h 75"/>
                  <a:gd name="T28" fmla="*/ 0 w 45"/>
                  <a:gd name="T29" fmla="*/ 1 h 75"/>
                  <a:gd name="T30" fmla="*/ 0 w 45"/>
                  <a:gd name="T31" fmla="*/ 1 h 75"/>
                  <a:gd name="T32" fmla="*/ 0 w 45"/>
                  <a:gd name="T33" fmla="*/ 1 h 75"/>
                  <a:gd name="T34" fmla="*/ 0 w 45"/>
                  <a:gd name="T35" fmla="*/ 1 h 75"/>
                  <a:gd name="T36" fmla="*/ 0 w 45"/>
                  <a:gd name="T37" fmla="*/ 1 h 75"/>
                  <a:gd name="T38" fmla="*/ 0 w 45"/>
                  <a:gd name="T39" fmla="*/ 1 h 75"/>
                  <a:gd name="T40" fmla="*/ 0 w 45"/>
                  <a:gd name="T41" fmla="*/ 1 h 75"/>
                  <a:gd name="T42" fmla="*/ 0 w 45"/>
                  <a:gd name="T43" fmla="*/ 1 h 75"/>
                  <a:gd name="T44" fmla="*/ 0 w 45"/>
                  <a:gd name="T45" fmla="*/ 1 h 75"/>
                  <a:gd name="T46" fmla="*/ 0 w 45"/>
                  <a:gd name="T47" fmla="*/ 1 h 75"/>
                  <a:gd name="T48" fmla="*/ 0 w 45"/>
                  <a:gd name="T49" fmla="*/ 1 h 75"/>
                  <a:gd name="T50" fmla="*/ 0 w 45"/>
                  <a:gd name="T51" fmla="*/ 1 h 75"/>
                  <a:gd name="T52" fmla="*/ 0 w 45"/>
                  <a:gd name="T53" fmla="*/ 1 h 75"/>
                  <a:gd name="T54" fmla="*/ 0 w 45"/>
                  <a:gd name="T55" fmla="*/ 1 h 75"/>
                  <a:gd name="T56" fmla="*/ 0 w 45"/>
                  <a:gd name="T57" fmla="*/ 1 h 75"/>
                  <a:gd name="T58" fmla="*/ 0 w 45"/>
                  <a:gd name="T59" fmla="*/ 1 h 75"/>
                  <a:gd name="T60" fmla="*/ 0 w 45"/>
                  <a:gd name="T61" fmla="*/ 1 h 75"/>
                  <a:gd name="T62" fmla="*/ 0 w 45"/>
                  <a:gd name="T63" fmla="*/ 1 h 75"/>
                  <a:gd name="T64" fmla="*/ 0 w 45"/>
                  <a:gd name="T65" fmla="*/ 1 h 75"/>
                  <a:gd name="T66" fmla="*/ 0 w 45"/>
                  <a:gd name="T67" fmla="*/ 1 h 75"/>
                  <a:gd name="T68" fmla="*/ 0 w 45"/>
                  <a:gd name="T69" fmla="*/ 1 h 75"/>
                  <a:gd name="T70" fmla="*/ 0 w 45"/>
                  <a:gd name="T71" fmla="*/ 1 h 75"/>
                  <a:gd name="T72" fmla="*/ 0 w 4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75"/>
                  <a:gd name="T113" fmla="*/ 45 w 4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75">
                    <a:moveTo>
                      <a:pt x="15" y="25"/>
                    </a:moveTo>
                    <a:lnTo>
                      <a:pt x="8" y="23"/>
                    </a:lnTo>
                    <a:lnTo>
                      <a:pt x="2" y="22"/>
                    </a:lnTo>
                    <a:lnTo>
                      <a:pt x="3" y="17"/>
                    </a:lnTo>
                    <a:lnTo>
                      <a:pt x="3" y="12"/>
                    </a:lnTo>
                    <a:lnTo>
                      <a:pt x="7" y="8"/>
                    </a:lnTo>
                    <a:lnTo>
                      <a:pt x="8" y="5"/>
                    </a:lnTo>
                    <a:lnTo>
                      <a:pt x="12" y="3"/>
                    </a:lnTo>
                    <a:lnTo>
                      <a:pt x="13" y="2"/>
                    </a:lnTo>
                    <a:lnTo>
                      <a:pt x="18" y="0"/>
                    </a:lnTo>
                    <a:lnTo>
                      <a:pt x="22" y="0"/>
                    </a:lnTo>
                    <a:lnTo>
                      <a:pt x="28" y="0"/>
                    </a:lnTo>
                    <a:lnTo>
                      <a:pt x="32" y="2"/>
                    </a:lnTo>
                    <a:lnTo>
                      <a:pt x="35" y="3"/>
                    </a:lnTo>
                    <a:lnTo>
                      <a:pt x="38" y="7"/>
                    </a:lnTo>
                    <a:lnTo>
                      <a:pt x="40" y="12"/>
                    </a:lnTo>
                    <a:lnTo>
                      <a:pt x="42" y="17"/>
                    </a:lnTo>
                    <a:lnTo>
                      <a:pt x="43" y="22"/>
                    </a:lnTo>
                    <a:lnTo>
                      <a:pt x="43" y="27"/>
                    </a:lnTo>
                    <a:lnTo>
                      <a:pt x="43" y="43"/>
                    </a:lnTo>
                    <a:lnTo>
                      <a:pt x="43" y="58"/>
                    </a:lnTo>
                    <a:lnTo>
                      <a:pt x="43" y="63"/>
                    </a:lnTo>
                    <a:lnTo>
                      <a:pt x="43" y="67"/>
                    </a:lnTo>
                    <a:lnTo>
                      <a:pt x="43" y="70"/>
                    </a:lnTo>
                    <a:lnTo>
                      <a:pt x="45" y="73"/>
                    </a:lnTo>
                    <a:lnTo>
                      <a:pt x="38" y="73"/>
                    </a:lnTo>
                    <a:lnTo>
                      <a:pt x="32" y="73"/>
                    </a:lnTo>
                    <a:lnTo>
                      <a:pt x="30" y="72"/>
                    </a:lnTo>
                    <a:lnTo>
                      <a:pt x="30" y="70"/>
                    </a:lnTo>
                    <a:lnTo>
                      <a:pt x="30" y="65"/>
                    </a:lnTo>
                    <a:lnTo>
                      <a:pt x="27" y="70"/>
                    </a:lnTo>
                    <a:lnTo>
                      <a:pt x="23" y="73"/>
                    </a:lnTo>
                    <a:lnTo>
                      <a:pt x="20" y="75"/>
                    </a:lnTo>
                    <a:lnTo>
                      <a:pt x="15" y="75"/>
                    </a:lnTo>
                    <a:lnTo>
                      <a:pt x="8" y="73"/>
                    </a:lnTo>
                    <a:lnTo>
                      <a:pt x="3" y="70"/>
                    </a:lnTo>
                    <a:lnTo>
                      <a:pt x="2" y="63"/>
                    </a:lnTo>
                    <a:lnTo>
                      <a:pt x="0" y="55"/>
                    </a:lnTo>
                    <a:lnTo>
                      <a:pt x="2" y="48"/>
                    </a:lnTo>
                    <a:lnTo>
                      <a:pt x="3" y="42"/>
                    </a:lnTo>
                    <a:lnTo>
                      <a:pt x="7" y="37"/>
                    </a:lnTo>
                    <a:lnTo>
                      <a:pt x="13" y="33"/>
                    </a:lnTo>
                    <a:lnTo>
                      <a:pt x="20" y="32"/>
                    </a:lnTo>
                    <a:lnTo>
                      <a:pt x="23" y="28"/>
                    </a:lnTo>
                    <a:lnTo>
                      <a:pt x="27" y="27"/>
                    </a:lnTo>
                    <a:lnTo>
                      <a:pt x="28" y="25"/>
                    </a:lnTo>
                    <a:lnTo>
                      <a:pt x="28" y="22"/>
                    </a:lnTo>
                    <a:lnTo>
                      <a:pt x="27" y="18"/>
                    </a:lnTo>
                    <a:lnTo>
                      <a:pt x="25" y="17"/>
                    </a:lnTo>
                    <a:lnTo>
                      <a:pt x="23" y="17"/>
                    </a:lnTo>
                    <a:lnTo>
                      <a:pt x="22" y="17"/>
                    </a:lnTo>
                    <a:lnTo>
                      <a:pt x="18" y="18"/>
                    </a:lnTo>
                    <a:lnTo>
                      <a:pt x="17" y="22"/>
                    </a:lnTo>
                    <a:lnTo>
                      <a:pt x="15" y="25"/>
                    </a:lnTo>
                    <a:close/>
                    <a:moveTo>
                      <a:pt x="28" y="40"/>
                    </a:moveTo>
                    <a:lnTo>
                      <a:pt x="25" y="42"/>
                    </a:lnTo>
                    <a:lnTo>
                      <a:pt x="22" y="43"/>
                    </a:lnTo>
                    <a:lnTo>
                      <a:pt x="18" y="47"/>
                    </a:lnTo>
                    <a:lnTo>
                      <a:pt x="17" y="48"/>
                    </a:lnTo>
                    <a:lnTo>
                      <a:pt x="15" y="52"/>
                    </a:lnTo>
                    <a:lnTo>
                      <a:pt x="15" y="53"/>
                    </a:lnTo>
                    <a:lnTo>
                      <a:pt x="15" y="57"/>
                    </a:lnTo>
                    <a:lnTo>
                      <a:pt x="17" y="58"/>
                    </a:lnTo>
                    <a:lnTo>
                      <a:pt x="18" y="60"/>
                    </a:lnTo>
                    <a:lnTo>
                      <a:pt x="20" y="60"/>
                    </a:lnTo>
                    <a:lnTo>
                      <a:pt x="23" y="60"/>
                    </a:lnTo>
                    <a:lnTo>
                      <a:pt x="25" y="58"/>
                    </a:lnTo>
                    <a:lnTo>
                      <a:pt x="27" y="57"/>
                    </a:lnTo>
                    <a:lnTo>
                      <a:pt x="28" y="53"/>
                    </a:lnTo>
                    <a:lnTo>
                      <a:pt x="28" y="50"/>
                    </a:lnTo>
                    <a:lnTo>
                      <a:pt x="28" y="45"/>
                    </a:lnTo>
                    <a:lnTo>
                      <a:pt x="28" y="40"/>
                    </a:lnTo>
                    <a:close/>
                  </a:path>
                </a:pathLst>
              </a:custGeom>
              <a:solidFill>
                <a:srgbClr val="FFFFFF"/>
              </a:solidFill>
              <a:ln w="4763">
                <a:solidFill>
                  <a:srgbClr val="000000"/>
                </a:solidFill>
                <a:round/>
                <a:headEnd/>
                <a:tailEnd/>
              </a:ln>
            </p:spPr>
            <p:txBody>
              <a:bodyPr/>
              <a:lstStyle/>
              <a:p>
                <a:endParaRPr lang="en-US"/>
              </a:p>
            </p:txBody>
          </p:sp>
          <p:sp>
            <p:nvSpPr>
              <p:cNvPr id="15511" name="Freeform 376"/>
              <p:cNvSpPr>
                <a:spLocks/>
              </p:cNvSpPr>
              <p:nvPr/>
            </p:nvSpPr>
            <p:spPr bwMode="auto">
              <a:xfrm>
                <a:off x="1109" y="2448"/>
                <a:ext cx="27" cy="49"/>
              </a:xfrm>
              <a:custGeom>
                <a:avLst/>
                <a:gdLst>
                  <a:gd name="T0" fmla="*/ 0 w 55"/>
                  <a:gd name="T1" fmla="*/ 0 h 98"/>
                  <a:gd name="T2" fmla="*/ 0 w 55"/>
                  <a:gd name="T3" fmla="*/ 0 h 98"/>
                  <a:gd name="T4" fmla="*/ 0 w 55"/>
                  <a:gd name="T5" fmla="*/ 1 h 98"/>
                  <a:gd name="T6" fmla="*/ 0 w 55"/>
                  <a:gd name="T7" fmla="*/ 1 h 98"/>
                  <a:gd name="T8" fmla="*/ 0 w 55"/>
                  <a:gd name="T9" fmla="*/ 1 h 98"/>
                  <a:gd name="T10" fmla="*/ 0 w 55"/>
                  <a:gd name="T11" fmla="*/ 0 h 98"/>
                  <a:gd name="T12" fmla="*/ 0 w 55"/>
                  <a:gd name="T13" fmla="*/ 0 h 98"/>
                  <a:gd name="T14" fmla="*/ 0 w 55"/>
                  <a:gd name="T15" fmla="*/ 0 h 98"/>
                  <a:gd name="T16" fmla="*/ 0 w 55"/>
                  <a:gd name="T17" fmla="*/ 1 h 98"/>
                  <a:gd name="T18" fmla="*/ 0 w 55"/>
                  <a:gd name="T19" fmla="*/ 1 h 98"/>
                  <a:gd name="T20" fmla="*/ 0 w 55"/>
                  <a:gd name="T21" fmla="*/ 1 h 98"/>
                  <a:gd name="T22" fmla="*/ 0 w 55"/>
                  <a:gd name="T23" fmla="*/ 1 h 98"/>
                  <a:gd name="T24" fmla="*/ 0 w 55"/>
                  <a:gd name="T25" fmla="*/ 1 h 98"/>
                  <a:gd name="T26" fmla="*/ 0 w 55"/>
                  <a:gd name="T27" fmla="*/ 1 h 98"/>
                  <a:gd name="T28" fmla="*/ 0 w 55"/>
                  <a:gd name="T29" fmla="*/ 1 h 98"/>
                  <a:gd name="T30" fmla="*/ 0 w 55"/>
                  <a:gd name="T31" fmla="*/ 1 h 98"/>
                  <a:gd name="T32" fmla="*/ 0 w 55"/>
                  <a:gd name="T33" fmla="*/ 1 h 98"/>
                  <a:gd name="T34" fmla="*/ 0 w 55"/>
                  <a:gd name="T35" fmla="*/ 1 h 98"/>
                  <a:gd name="T36" fmla="*/ 0 w 55"/>
                  <a:gd name="T37" fmla="*/ 1 h 98"/>
                  <a:gd name="T38" fmla="*/ 0 w 55"/>
                  <a:gd name="T39" fmla="*/ 1 h 98"/>
                  <a:gd name="T40" fmla="*/ 0 w 55"/>
                  <a:gd name="T41" fmla="*/ 0 h 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
                  <a:gd name="T64" fmla="*/ 0 h 98"/>
                  <a:gd name="T65" fmla="*/ 55 w 55"/>
                  <a:gd name="T66" fmla="*/ 98 h 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 h="98">
                    <a:moveTo>
                      <a:pt x="0" y="0"/>
                    </a:moveTo>
                    <a:lnTo>
                      <a:pt x="15" y="0"/>
                    </a:lnTo>
                    <a:lnTo>
                      <a:pt x="15" y="18"/>
                    </a:lnTo>
                    <a:lnTo>
                      <a:pt x="15" y="37"/>
                    </a:lnTo>
                    <a:lnTo>
                      <a:pt x="25" y="18"/>
                    </a:lnTo>
                    <a:lnTo>
                      <a:pt x="34" y="0"/>
                    </a:lnTo>
                    <a:lnTo>
                      <a:pt x="45" y="0"/>
                    </a:lnTo>
                    <a:lnTo>
                      <a:pt x="55" y="0"/>
                    </a:lnTo>
                    <a:lnTo>
                      <a:pt x="45" y="18"/>
                    </a:lnTo>
                    <a:lnTo>
                      <a:pt x="35" y="37"/>
                    </a:lnTo>
                    <a:lnTo>
                      <a:pt x="45" y="68"/>
                    </a:lnTo>
                    <a:lnTo>
                      <a:pt x="55" y="98"/>
                    </a:lnTo>
                    <a:lnTo>
                      <a:pt x="35" y="98"/>
                    </a:lnTo>
                    <a:lnTo>
                      <a:pt x="25" y="58"/>
                    </a:lnTo>
                    <a:lnTo>
                      <a:pt x="20" y="67"/>
                    </a:lnTo>
                    <a:lnTo>
                      <a:pt x="15" y="75"/>
                    </a:lnTo>
                    <a:lnTo>
                      <a:pt x="15" y="87"/>
                    </a:lnTo>
                    <a:lnTo>
                      <a:pt x="15"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12" name="Freeform 377"/>
              <p:cNvSpPr>
                <a:spLocks noEditPoints="1"/>
              </p:cNvSpPr>
              <p:nvPr/>
            </p:nvSpPr>
            <p:spPr bwMode="auto">
              <a:xfrm>
                <a:off x="1136" y="2460"/>
                <a:ext cx="23" cy="38"/>
              </a:xfrm>
              <a:custGeom>
                <a:avLst/>
                <a:gdLst>
                  <a:gd name="T0" fmla="*/ 1 w 45"/>
                  <a:gd name="T1" fmla="*/ 1 h 75"/>
                  <a:gd name="T2" fmla="*/ 1 w 45"/>
                  <a:gd name="T3" fmla="*/ 1 h 75"/>
                  <a:gd name="T4" fmla="*/ 1 w 45"/>
                  <a:gd name="T5" fmla="*/ 1 h 75"/>
                  <a:gd name="T6" fmla="*/ 1 w 45"/>
                  <a:gd name="T7" fmla="*/ 1 h 75"/>
                  <a:gd name="T8" fmla="*/ 1 w 45"/>
                  <a:gd name="T9" fmla="*/ 1 h 75"/>
                  <a:gd name="T10" fmla="*/ 1 w 45"/>
                  <a:gd name="T11" fmla="*/ 1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1 w 45"/>
                  <a:gd name="T37" fmla="*/ 1 h 75"/>
                  <a:gd name="T38" fmla="*/ 1 w 45"/>
                  <a:gd name="T39" fmla="*/ 1 h 75"/>
                  <a:gd name="T40" fmla="*/ 1 w 45"/>
                  <a:gd name="T41" fmla="*/ 1 h 75"/>
                  <a:gd name="T42" fmla="*/ 1 w 45"/>
                  <a:gd name="T43" fmla="*/ 1 h 75"/>
                  <a:gd name="T44" fmla="*/ 0 w 45"/>
                  <a:gd name="T45" fmla="*/ 1 h 75"/>
                  <a:gd name="T46" fmla="*/ 1 w 45"/>
                  <a:gd name="T47" fmla="*/ 1 h 75"/>
                  <a:gd name="T48" fmla="*/ 1 w 45"/>
                  <a:gd name="T49" fmla="*/ 1 h 75"/>
                  <a:gd name="T50" fmla="*/ 1 w 45"/>
                  <a:gd name="T51" fmla="*/ 1 h 75"/>
                  <a:gd name="T52" fmla="*/ 1 w 45"/>
                  <a:gd name="T53" fmla="*/ 0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1 w 45"/>
                  <a:gd name="T73" fmla="*/ 1 h 75"/>
                  <a:gd name="T74" fmla="*/ 1 w 45"/>
                  <a:gd name="T75" fmla="*/ 1 h 75"/>
                  <a:gd name="T76" fmla="*/ 1 w 45"/>
                  <a:gd name="T77" fmla="*/ 1 h 75"/>
                  <a:gd name="T78" fmla="*/ 1 w 45"/>
                  <a:gd name="T79" fmla="*/ 1 h 75"/>
                  <a:gd name="T80" fmla="*/ 1 w 45"/>
                  <a:gd name="T81" fmla="*/ 1 h 75"/>
                  <a:gd name="T82" fmla="*/ 1 w 45"/>
                  <a:gd name="T83" fmla="*/ 1 h 75"/>
                  <a:gd name="T84" fmla="*/ 1 w 45"/>
                  <a:gd name="T85" fmla="*/ 1 h 75"/>
                  <a:gd name="T86" fmla="*/ 1 w 45"/>
                  <a:gd name="T87" fmla="*/ 1 h 75"/>
                  <a:gd name="T88" fmla="*/ 1 w 45"/>
                  <a:gd name="T89" fmla="*/ 1 h 75"/>
                  <a:gd name="T90" fmla="*/ 1 w 45"/>
                  <a:gd name="T91" fmla="*/ 1 h 75"/>
                  <a:gd name="T92" fmla="*/ 1 w 45"/>
                  <a:gd name="T93" fmla="*/ 1 h 75"/>
                  <a:gd name="T94" fmla="*/ 1 w 45"/>
                  <a:gd name="T95" fmla="*/ 1 h 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
                  <a:gd name="T145" fmla="*/ 0 h 75"/>
                  <a:gd name="T146" fmla="*/ 45 w 45"/>
                  <a:gd name="T147" fmla="*/ 75 h 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 h="75">
                    <a:moveTo>
                      <a:pt x="45" y="45"/>
                    </a:moveTo>
                    <a:lnTo>
                      <a:pt x="30" y="45"/>
                    </a:lnTo>
                    <a:lnTo>
                      <a:pt x="17" y="45"/>
                    </a:lnTo>
                    <a:lnTo>
                      <a:pt x="17" y="52"/>
                    </a:lnTo>
                    <a:lnTo>
                      <a:pt x="19" y="55"/>
                    </a:lnTo>
                    <a:lnTo>
                      <a:pt x="20" y="58"/>
                    </a:lnTo>
                    <a:lnTo>
                      <a:pt x="24" y="60"/>
                    </a:lnTo>
                    <a:lnTo>
                      <a:pt x="25" y="58"/>
                    </a:lnTo>
                    <a:lnTo>
                      <a:pt x="27" y="57"/>
                    </a:lnTo>
                    <a:lnTo>
                      <a:pt x="29" y="55"/>
                    </a:lnTo>
                    <a:lnTo>
                      <a:pt x="30" y="53"/>
                    </a:lnTo>
                    <a:lnTo>
                      <a:pt x="39" y="55"/>
                    </a:lnTo>
                    <a:lnTo>
                      <a:pt x="45" y="55"/>
                    </a:lnTo>
                    <a:lnTo>
                      <a:pt x="42" y="65"/>
                    </a:lnTo>
                    <a:lnTo>
                      <a:pt x="37" y="72"/>
                    </a:lnTo>
                    <a:lnTo>
                      <a:pt x="30" y="75"/>
                    </a:lnTo>
                    <a:lnTo>
                      <a:pt x="24" y="75"/>
                    </a:lnTo>
                    <a:lnTo>
                      <a:pt x="17" y="75"/>
                    </a:lnTo>
                    <a:lnTo>
                      <a:pt x="12" y="72"/>
                    </a:lnTo>
                    <a:lnTo>
                      <a:pt x="7" y="67"/>
                    </a:lnTo>
                    <a:lnTo>
                      <a:pt x="4" y="58"/>
                    </a:lnTo>
                    <a:lnTo>
                      <a:pt x="2" y="50"/>
                    </a:lnTo>
                    <a:lnTo>
                      <a:pt x="0" y="38"/>
                    </a:lnTo>
                    <a:lnTo>
                      <a:pt x="2" y="23"/>
                    </a:lnTo>
                    <a:lnTo>
                      <a:pt x="7" y="10"/>
                    </a:lnTo>
                    <a:lnTo>
                      <a:pt x="14" y="3"/>
                    </a:lnTo>
                    <a:lnTo>
                      <a:pt x="24" y="0"/>
                    </a:lnTo>
                    <a:lnTo>
                      <a:pt x="30" y="2"/>
                    </a:lnTo>
                    <a:lnTo>
                      <a:pt x="35" y="5"/>
                    </a:lnTo>
                    <a:lnTo>
                      <a:pt x="40" y="10"/>
                    </a:lnTo>
                    <a:lnTo>
                      <a:pt x="44" y="18"/>
                    </a:lnTo>
                    <a:lnTo>
                      <a:pt x="45" y="28"/>
                    </a:lnTo>
                    <a:lnTo>
                      <a:pt x="45" y="42"/>
                    </a:lnTo>
                    <a:lnTo>
                      <a:pt x="45" y="43"/>
                    </a:lnTo>
                    <a:lnTo>
                      <a:pt x="45" y="45"/>
                    </a:lnTo>
                    <a:close/>
                    <a:moveTo>
                      <a:pt x="30" y="32"/>
                    </a:moveTo>
                    <a:lnTo>
                      <a:pt x="30" y="25"/>
                    </a:lnTo>
                    <a:lnTo>
                      <a:pt x="29" y="20"/>
                    </a:lnTo>
                    <a:lnTo>
                      <a:pt x="27" y="18"/>
                    </a:lnTo>
                    <a:lnTo>
                      <a:pt x="24" y="17"/>
                    </a:lnTo>
                    <a:lnTo>
                      <a:pt x="20" y="18"/>
                    </a:lnTo>
                    <a:lnTo>
                      <a:pt x="19" y="22"/>
                    </a:lnTo>
                    <a:lnTo>
                      <a:pt x="17" y="25"/>
                    </a:lnTo>
                    <a:lnTo>
                      <a:pt x="17" y="32"/>
                    </a:lnTo>
                    <a:lnTo>
                      <a:pt x="24" y="32"/>
                    </a:lnTo>
                    <a:lnTo>
                      <a:pt x="30" y="32"/>
                    </a:lnTo>
                    <a:close/>
                  </a:path>
                </a:pathLst>
              </a:custGeom>
              <a:solidFill>
                <a:srgbClr val="FFFFFF"/>
              </a:solidFill>
              <a:ln w="4763">
                <a:solidFill>
                  <a:srgbClr val="000000"/>
                </a:solidFill>
                <a:round/>
                <a:headEnd/>
                <a:tailEnd/>
              </a:ln>
            </p:spPr>
            <p:txBody>
              <a:bodyPr/>
              <a:lstStyle/>
              <a:p>
                <a:endParaRPr lang="en-US"/>
              </a:p>
            </p:txBody>
          </p:sp>
          <p:sp>
            <p:nvSpPr>
              <p:cNvPr id="15513" name="Freeform 378"/>
              <p:cNvSpPr>
                <a:spLocks noEditPoints="1"/>
              </p:cNvSpPr>
              <p:nvPr/>
            </p:nvSpPr>
            <p:spPr bwMode="auto">
              <a:xfrm>
                <a:off x="1161" y="2460"/>
                <a:ext cx="23" cy="38"/>
              </a:xfrm>
              <a:custGeom>
                <a:avLst/>
                <a:gdLst>
                  <a:gd name="T0" fmla="*/ 1 w 45"/>
                  <a:gd name="T1" fmla="*/ 1 h 75"/>
                  <a:gd name="T2" fmla="*/ 1 w 45"/>
                  <a:gd name="T3" fmla="*/ 1 h 75"/>
                  <a:gd name="T4" fmla="*/ 1 w 45"/>
                  <a:gd name="T5" fmla="*/ 1 h 75"/>
                  <a:gd name="T6" fmla="*/ 1 w 45"/>
                  <a:gd name="T7" fmla="*/ 1 h 75"/>
                  <a:gd name="T8" fmla="*/ 1 w 45"/>
                  <a:gd name="T9" fmla="*/ 0 h 75"/>
                  <a:gd name="T10" fmla="*/ 1 w 45"/>
                  <a:gd name="T11" fmla="*/ 0 h 75"/>
                  <a:gd name="T12" fmla="*/ 1 w 45"/>
                  <a:gd name="T13" fmla="*/ 1 h 75"/>
                  <a:gd name="T14" fmla="*/ 1 w 45"/>
                  <a:gd name="T15" fmla="*/ 1 h 75"/>
                  <a:gd name="T16" fmla="*/ 1 w 45"/>
                  <a:gd name="T17" fmla="*/ 1 h 75"/>
                  <a:gd name="T18" fmla="*/ 1 w 45"/>
                  <a:gd name="T19" fmla="*/ 1 h 75"/>
                  <a:gd name="T20" fmla="*/ 1 w 45"/>
                  <a:gd name="T21" fmla="*/ 1 h 75"/>
                  <a:gd name="T22" fmla="*/ 1 w 45"/>
                  <a:gd name="T23" fmla="*/ 1 h 75"/>
                  <a:gd name="T24" fmla="*/ 1 w 45"/>
                  <a:gd name="T25" fmla="*/ 1 h 75"/>
                  <a:gd name="T26" fmla="*/ 1 w 45"/>
                  <a:gd name="T27" fmla="*/ 1 h 75"/>
                  <a:gd name="T28" fmla="*/ 1 w 45"/>
                  <a:gd name="T29" fmla="*/ 1 h 75"/>
                  <a:gd name="T30" fmla="*/ 1 w 45"/>
                  <a:gd name="T31" fmla="*/ 1 h 75"/>
                  <a:gd name="T32" fmla="*/ 1 w 45"/>
                  <a:gd name="T33" fmla="*/ 1 h 75"/>
                  <a:gd name="T34" fmla="*/ 1 w 45"/>
                  <a:gd name="T35" fmla="*/ 1 h 75"/>
                  <a:gd name="T36" fmla="*/ 0 w 45"/>
                  <a:gd name="T37" fmla="*/ 1 h 75"/>
                  <a:gd name="T38" fmla="*/ 1 w 45"/>
                  <a:gd name="T39" fmla="*/ 1 h 75"/>
                  <a:gd name="T40" fmla="*/ 1 w 45"/>
                  <a:gd name="T41" fmla="*/ 1 h 75"/>
                  <a:gd name="T42" fmla="*/ 1 w 45"/>
                  <a:gd name="T43" fmla="*/ 1 h 75"/>
                  <a:gd name="T44" fmla="*/ 1 w 45"/>
                  <a:gd name="T45" fmla="*/ 1 h 75"/>
                  <a:gd name="T46" fmla="*/ 1 w 45"/>
                  <a:gd name="T47" fmla="*/ 1 h 75"/>
                  <a:gd name="T48" fmla="*/ 1 w 45"/>
                  <a:gd name="T49" fmla="*/ 1 h 75"/>
                  <a:gd name="T50" fmla="*/ 1 w 45"/>
                  <a:gd name="T51" fmla="*/ 1 h 75"/>
                  <a:gd name="T52" fmla="*/ 1 w 45"/>
                  <a:gd name="T53" fmla="*/ 1 h 75"/>
                  <a:gd name="T54" fmla="*/ 1 w 45"/>
                  <a:gd name="T55" fmla="*/ 1 h 75"/>
                  <a:gd name="T56" fmla="*/ 1 w 45"/>
                  <a:gd name="T57" fmla="*/ 1 h 75"/>
                  <a:gd name="T58" fmla="*/ 1 w 45"/>
                  <a:gd name="T59" fmla="*/ 1 h 75"/>
                  <a:gd name="T60" fmla="*/ 1 w 45"/>
                  <a:gd name="T61" fmla="*/ 1 h 75"/>
                  <a:gd name="T62" fmla="*/ 1 w 45"/>
                  <a:gd name="T63" fmla="*/ 1 h 75"/>
                  <a:gd name="T64" fmla="*/ 1 w 45"/>
                  <a:gd name="T65" fmla="*/ 1 h 75"/>
                  <a:gd name="T66" fmla="*/ 1 w 45"/>
                  <a:gd name="T67" fmla="*/ 1 h 75"/>
                  <a:gd name="T68" fmla="*/ 1 w 45"/>
                  <a:gd name="T69" fmla="*/ 1 h 75"/>
                  <a:gd name="T70" fmla="*/ 1 w 45"/>
                  <a:gd name="T71" fmla="*/ 1 h 75"/>
                  <a:gd name="T72" fmla="*/ 1 w 4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75"/>
                  <a:gd name="T113" fmla="*/ 45 w 4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75">
                    <a:moveTo>
                      <a:pt x="15" y="25"/>
                    </a:moveTo>
                    <a:lnTo>
                      <a:pt x="9" y="23"/>
                    </a:lnTo>
                    <a:lnTo>
                      <a:pt x="2" y="22"/>
                    </a:lnTo>
                    <a:lnTo>
                      <a:pt x="4" y="17"/>
                    </a:lnTo>
                    <a:lnTo>
                      <a:pt x="4" y="12"/>
                    </a:lnTo>
                    <a:lnTo>
                      <a:pt x="7" y="8"/>
                    </a:lnTo>
                    <a:lnTo>
                      <a:pt x="9" y="5"/>
                    </a:lnTo>
                    <a:lnTo>
                      <a:pt x="12" y="3"/>
                    </a:lnTo>
                    <a:lnTo>
                      <a:pt x="14" y="2"/>
                    </a:lnTo>
                    <a:lnTo>
                      <a:pt x="19" y="0"/>
                    </a:lnTo>
                    <a:lnTo>
                      <a:pt x="22" y="0"/>
                    </a:lnTo>
                    <a:lnTo>
                      <a:pt x="29" y="0"/>
                    </a:lnTo>
                    <a:lnTo>
                      <a:pt x="32" y="2"/>
                    </a:lnTo>
                    <a:lnTo>
                      <a:pt x="35" y="3"/>
                    </a:lnTo>
                    <a:lnTo>
                      <a:pt x="39" y="7"/>
                    </a:lnTo>
                    <a:lnTo>
                      <a:pt x="40" y="12"/>
                    </a:lnTo>
                    <a:lnTo>
                      <a:pt x="42" y="17"/>
                    </a:lnTo>
                    <a:lnTo>
                      <a:pt x="44" y="22"/>
                    </a:lnTo>
                    <a:lnTo>
                      <a:pt x="44" y="27"/>
                    </a:lnTo>
                    <a:lnTo>
                      <a:pt x="44" y="43"/>
                    </a:lnTo>
                    <a:lnTo>
                      <a:pt x="44" y="58"/>
                    </a:lnTo>
                    <a:lnTo>
                      <a:pt x="44" y="63"/>
                    </a:lnTo>
                    <a:lnTo>
                      <a:pt x="44" y="67"/>
                    </a:lnTo>
                    <a:lnTo>
                      <a:pt x="44" y="70"/>
                    </a:lnTo>
                    <a:lnTo>
                      <a:pt x="45" y="73"/>
                    </a:lnTo>
                    <a:lnTo>
                      <a:pt x="39" y="73"/>
                    </a:lnTo>
                    <a:lnTo>
                      <a:pt x="32" y="73"/>
                    </a:lnTo>
                    <a:lnTo>
                      <a:pt x="30" y="72"/>
                    </a:lnTo>
                    <a:lnTo>
                      <a:pt x="30" y="70"/>
                    </a:lnTo>
                    <a:lnTo>
                      <a:pt x="30" y="65"/>
                    </a:lnTo>
                    <a:lnTo>
                      <a:pt x="27" y="70"/>
                    </a:lnTo>
                    <a:lnTo>
                      <a:pt x="24" y="73"/>
                    </a:lnTo>
                    <a:lnTo>
                      <a:pt x="20" y="75"/>
                    </a:lnTo>
                    <a:lnTo>
                      <a:pt x="15" y="75"/>
                    </a:lnTo>
                    <a:lnTo>
                      <a:pt x="9" y="73"/>
                    </a:lnTo>
                    <a:lnTo>
                      <a:pt x="4" y="70"/>
                    </a:lnTo>
                    <a:lnTo>
                      <a:pt x="2" y="63"/>
                    </a:lnTo>
                    <a:lnTo>
                      <a:pt x="0" y="55"/>
                    </a:lnTo>
                    <a:lnTo>
                      <a:pt x="2" y="48"/>
                    </a:lnTo>
                    <a:lnTo>
                      <a:pt x="4" y="42"/>
                    </a:lnTo>
                    <a:lnTo>
                      <a:pt x="7" y="37"/>
                    </a:lnTo>
                    <a:lnTo>
                      <a:pt x="14" y="33"/>
                    </a:lnTo>
                    <a:lnTo>
                      <a:pt x="20" y="32"/>
                    </a:lnTo>
                    <a:lnTo>
                      <a:pt x="24" y="28"/>
                    </a:lnTo>
                    <a:lnTo>
                      <a:pt x="27" y="27"/>
                    </a:lnTo>
                    <a:lnTo>
                      <a:pt x="29" y="25"/>
                    </a:lnTo>
                    <a:lnTo>
                      <a:pt x="29" y="22"/>
                    </a:lnTo>
                    <a:lnTo>
                      <a:pt x="27" y="18"/>
                    </a:lnTo>
                    <a:lnTo>
                      <a:pt x="25" y="17"/>
                    </a:lnTo>
                    <a:lnTo>
                      <a:pt x="24" y="17"/>
                    </a:lnTo>
                    <a:lnTo>
                      <a:pt x="22" y="17"/>
                    </a:lnTo>
                    <a:lnTo>
                      <a:pt x="19" y="18"/>
                    </a:lnTo>
                    <a:lnTo>
                      <a:pt x="17" y="22"/>
                    </a:lnTo>
                    <a:lnTo>
                      <a:pt x="15" y="25"/>
                    </a:lnTo>
                    <a:close/>
                    <a:moveTo>
                      <a:pt x="29" y="40"/>
                    </a:moveTo>
                    <a:lnTo>
                      <a:pt x="25" y="42"/>
                    </a:lnTo>
                    <a:lnTo>
                      <a:pt x="22" y="43"/>
                    </a:lnTo>
                    <a:lnTo>
                      <a:pt x="19" y="47"/>
                    </a:lnTo>
                    <a:lnTo>
                      <a:pt x="17" y="48"/>
                    </a:lnTo>
                    <a:lnTo>
                      <a:pt x="15" y="52"/>
                    </a:lnTo>
                    <a:lnTo>
                      <a:pt x="15" y="53"/>
                    </a:lnTo>
                    <a:lnTo>
                      <a:pt x="15" y="57"/>
                    </a:lnTo>
                    <a:lnTo>
                      <a:pt x="17" y="58"/>
                    </a:lnTo>
                    <a:lnTo>
                      <a:pt x="19" y="60"/>
                    </a:lnTo>
                    <a:lnTo>
                      <a:pt x="20" y="60"/>
                    </a:lnTo>
                    <a:lnTo>
                      <a:pt x="24" y="60"/>
                    </a:lnTo>
                    <a:lnTo>
                      <a:pt x="25" y="58"/>
                    </a:lnTo>
                    <a:lnTo>
                      <a:pt x="27" y="57"/>
                    </a:lnTo>
                    <a:lnTo>
                      <a:pt x="29" y="53"/>
                    </a:lnTo>
                    <a:lnTo>
                      <a:pt x="29" y="50"/>
                    </a:lnTo>
                    <a:lnTo>
                      <a:pt x="29" y="45"/>
                    </a:lnTo>
                    <a:lnTo>
                      <a:pt x="29" y="40"/>
                    </a:lnTo>
                    <a:close/>
                  </a:path>
                </a:pathLst>
              </a:custGeom>
              <a:solidFill>
                <a:srgbClr val="FFFFFF"/>
              </a:solidFill>
              <a:ln w="4763">
                <a:solidFill>
                  <a:srgbClr val="000000"/>
                </a:solidFill>
                <a:round/>
                <a:headEnd/>
                <a:tailEnd/>
              </a:ln>
            </p:spPr>
            <p:txBody>
              <a:bodyPr/>
              <a:lstStyle/>
              <a:p>
                <a:endParaRPr lang="en-US"/>
              </a:p>
            </p:txBody>
          </p:sp>
          <p:sp>
            <p:nvSpPr>
              <p:cNvPr id="15514" name="Freeform 379"/>
              <p:cNvSpPr>
                <a:spLocks/>
              </p:cNvSpPr>
              <p:nvPr/>
            </p:nvSpPr>
            <p:spPr bwMode="auto">
              <a:xfrm>
                <a:off x="1200" y="2448"/>
                <a:ext cx="30" cy="49"/>
              </a:xfrm>
              <a:custGeom>
                <a:avLst/>
                <a:gdLst>
                  <a:gd name="T0" fmla="*/ 0 w 60"/>
                  <a:gd name="T1" fmla="*/ 0 h 98"/>
                  <a:gd name="T2" fmla="*/ 1 w 60"/>
                  <a:gd name="T3" fmla="*/ 0 h 98"/>
                  <a:gd name="T4" fmla="*/ 1 w 60"/>
                  <a:gd name="T5" fmla="*/ 0 h 98"/>
                  <a:gd name="T6" fmla="*/ 1 w 60"/>
                  <a:gd name="T7" fmla="*/ 1 h 98"/>
                  <a:gd name="T8" fmla="*/ 1 w 60"/>
                  <a:gd name="T9" fmla="*/ 1 h 98"/>
                  <a:gd name="T10" fmla="*/ 1 w 60"/>
                  <a:gd name="T11" fmla="*/ 1 h 98"/>
                  <a:gd name="T12" fmla="*/ 1 w 60"/>
                  <a:gd name="T13" fmla="*/ 0 h 98"/>
                  <a:gd name="T14" fmla="*/ 1 w 60"/>
                  <a:gd name="T15" fmla="*/ 0 h 98"/>
                  <a:gd name="T16" fmla="*/ 1 w 60"/>
                  <a:gd name="T17" fmla="*/ 0 h 98"/>
                  <a:gd name="T18" fmla="*/ 1 w 60"/>
                  <a:gd name="T19" fmla="*/ 1 h 98"/>
                  <a:gd name="T20" fmla="*/ 1 w 60"/>
                  <a:gd name="T21" fmla="*/ 1 h 98"/>
                  <a:gd name="T22" fmla="*/ 1 w 60"/>
                  <a:gd name="T23" fmla="*/ 1 h 98"/>
                  <a:gd name="T24" fmla="*/ 1 w 60"/>
                  <a:gd name="T25" fmla="*/ 1 h 98"/>
                  <a:gd name="T26" fmla="*/ 1 w 60"/>
                  <a:gd name="T27" fmla="*/ 1 h 98"/>
                  <a:gd name="T28" fmla="*/ 1 w 60"/>
                  <a:gd name="T29" fmla="*/ 1 h 98"/>
                  <a:gd name="T30" fmla="*/ 1 w 60"/>
                  <a:gd name="T31" fmla="*/ 1 h 98"/>
                  <a:gd name="T32" fmla="*/ 1 w 60"/>
                  <a:gd name="T33" fmla="*/ 1 h 98"/>
                  <a:gd name="T34" fmla="*/ 1 w 60"/>
                  <a:gd name="T35" fmla="*/ 1 h 98"/>
                  <a:gd name="T36" fmla="*/ 1 w 60"/>
                  <a:gd name="T37" fmla="*/ 1 h 98"/>
                  <a:gd name="T38" fmla="*/ 0 w 60"/>
                  <a:gd name="T39" fmla="*/ 1 h 98"/>
                  <a:gd name="T40" fmla="*/ 0 w 60"/>
                  <a:gd name="T41" fmla="*/ 1 h 98"/>
                  <a:gd name="T42" fmla="*/ 0 w 60"/>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0"/>
                  <a:gd name="T67" fmla="*/ 0 h 98"/>
                  <a:gd name="T68" fmla="*/ 60 w 60"/>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0" h="98">
                    <a:moveTo>
                      <a:pt x="0" y="0"/>
                    </a:moveTo>
                    <a:lnTo>
                      <a:pt x="12" y="0"/>
                    </a:lnTo>
                    <a:lnTo>
                      <a:pt x="22" y="0"/>
                    </a:lnTo>
                    <a:lnTo>
                      <a:pt x="27" y="30"/>
                    </a:lnTo>
                    <a:lnTo>
                      <a:pt x="30" y="60"/>
                    </a:lnTo>
                    <a:lnTo>
                      <a:pt x="35" y="30"/>
                    </a:lnTo>
                    <a:lnTo>
                      <a:pt x="38" y="0"/>
                    </a:lnTo>
                    <a:lnTo>
                      <a:pt x="50" y="0"/>
                    </a:lnTo>
                    <a:lnTo>
                      <a:pt x="60" y="0"/>
                    </a:lnTo>
                    <a:lnTo>
                      <a:pt x="60" y="48"/>
                    </a:lnTo>
                    <a:lnTo>
                      <a:pt x="60" y="98"/>
                    </a:lnTo>
                    <a:lnTo>
                      <a:pt x="53" y="98"/>
                    </a:lnTo>
                    <a:lnTo>
                      <a:pt x="47" y="98"/>
                    </a:lnTo>
                    <a:lnTo>
                      <a:pt x="47" y="23"/>
                    </a:lnTo>
                    <a:lnTo>
                      <a:pt x="37" y="98"/>
                    </a:lnTo>
                    <a:lnTo>
                      <a:pt x="32" y="98"/>
                    </a:lnTo>
                    <a:lnTo>
                      <a:pt x="25" y="98"/>
                    </a:lnTo>
                    <a:lnTo>
                      <a:pt x="15" y="23"/>
                    </a:lnTo>
                    <a:lnTo>
                      <a:pt x="15"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515" name="Freeform 380"/>
              <p:cNvSpPr>
                <a:spLocks noEditPoints="1"/>
              </p:cNvSpPr>
              <p:nvPr/>
            </p:nvSpPr>
            <p:spPr bwMode="auto">
              <a:xfrm>
                <a:off x="1234" y="2460"/>
                <a:ext cx="22" cy="38"/>
              </a:xfrm>
              <a:custGeom>
                <a:avLst/>
                <a:gdLst>
                  <a:gd name="T0" fmla="*/ 0 w 45"/>
                  <a:gd name="T1" fmla="*/ 1 h 75"/>
                  <a:gd name="T2" fmla="*/ 0 w 45"/>
                  <a:gd name="T3" fmla="*/ 1 h 75"/>
                  <a:gd name="T4" fmla="*/ 0 w 45"/>
                  <a:gd name="T5" fmla="*/ 1 h 75"/>
                  <a:gd name="T6" fmla="*/ 0 w 45"/>
                  <a:gd name="T7" fmla="*/ 1 h 75"/>
                  <a:gd name="T8" fmla="*/ 0 w 45"/>
                  <a:gd name="T9" fmla="*/ 0 h 75"/>
                  <a:gd name="T10" fmla="*/ 0 w 45"/>
                  <a:gd name="T11" fmla="*/ 1 h 75"/>
                  <a:gd name="T12" fmla="*/ 0 w 45"/>
                  <a:gd name="T13" fmla="*/ 1 h 75"/>
                  <a:gd name="T14" fmla="*/ 0 w 45"/>
                  <a:gd name="T15" fmla="*/ 1 h 75"/>
                  <a:gd name="T16" fmla="*/ 0 w 45"/>
                  <a:gd name="T17" fmla="*/ 1 h 75"/>
                  <a:gd name="T18" fmla="*/ 0 w 45"/>
                  <a:gd name="T19" fmla="*/ 1 h 75"/>
                  <a:gd name="T20" fmla="*/ 0 w 45"/>
                  <a:gd name="T21" fmla="*/ 1 h 75"/>
                  <a:gd name="T22" fmla="*/ 0 w 45"/>
                  <a:gd name="T23" fmla="*/ 1 h 75"/>
                  <a:gd name="T24" fmla="*/ 0 w 45"/>
                  <a:gd name="T25" fmla="*/ 1 h 75"/>
                  <a:gd name="T26" fmla="*/ 0 w 45"/>
                  <a:gd name="T27" fmla="*/ 1 h 75"/>
                  <a:gd name="T28" fmla="*/ 0 w 45"/>
                  <a:gd name="T29" fmla="*/ 1 h 75"/>
                  <a:gd name="T30" fmla="*/ 0 w 45"/>
                  <a:gd name="T31" fmla="*/ 1 h 75"/>
                  <a:gd name="T32" fmla="*/ 0 w 45"/>
                  <a:gd name="T33" fmla="*/ 1 h 75"/>
                  <a:gd name="T34" fmla="*/ 0 w 45"/>
                  <a:gd name="T35" fmla="*/ 1 h 75"/>
                  <a:gd name="T36" fmla="*/ 0 w 45"/>
                  <a:gd name="T37" fmla="*/ 1 h 75"/>
                  <a:gd name="T38" fmla="*/ 0 w 45"/>
                  <a:gd name="T39" fmla="*/ 1 h 75"/>
                  <a:gd name="T40" fmla="*/ 0 w 45"/>
                  <a:gd name="T41" fmla="*/ 1 h 75"/>
                  <a:gd name="T42" fmla="*/ 0 w 45"/>
                  <a:gd name="T43" fmla="*/ 1 h 75"/>
                  <a:gd name="T44" fmla="*/ 0 w 45"/>
                  <a:gd name="T45" fmla="*/ 1 h 75"/>
                  <a:gd name="T46" fmla="*/ 0 w 45"/>
                  <a:gd name="T47" fmla="*/ 1 h 75"/>
                  <a:gd name="T48" fmla="*/ 0 w 45"/>
                  <a:gd name="T49" fmla="*/ 1 h 75"/>
                  <a:gd name="T50" fmla="*/ 0 w 45"/>
                  <a:gd name="T51" fmla="*/ 1 h 75"/>
                  <a:gd name="T52" fmla="*/ 0 w 45"/>
                  <a:gd name="T53" fmla="*/ 1 h 75"/>
                  <a:gd name="T54" fmla="*/ 0 w 45"/>
                  <a:gd name="T55" fmla="*/ 1 h 75"/>
                  <a:gd name="T56" fmla="*/ 0 w 45"/>
                  <a:gd name="T57" fmla="*/ 1 h 75"/>
                  <a:gd name="T58" fmla="*/ 0 w 45"/>
                  <a:gd name="T59" fmla="*/ 1 h 75"/>
                  <a:gd name="T60" fmla="*/ 0 w 45"/>
                  <a:gd name="T61" fmla="*/ 1 h 75"/>
                  <a:gd name="T62" fmla="*/ 0 w 45"/>
                  <a:gd name="T63" fmla="*/ 1 h 75"/>
                  <a:gd name="T64" fmla="*/ 0 w 45"/>
                  <a:gd name="T65" fmla="*/ 1 h 75"/>
                  <a:gd name="T66" fmla="*/ 0 w 45"/>
                  <a:gd name="T67" fmla="*/ 1 h 75"/>
                  <a:gd name="T68" fmla="*/ 0 w 45"/>
                  <a:gd name="T69" fmla="*/ 1 h 75"/>
                  <a:gd name="T70" fmla="*/ 0 w 45"/>
                  <a:gd name="T71" fmla="*/ 1 h 75"/>
                  <a:gd name="T72" fmla="*/ 0 w 45"/>
                  <a:gd name="T73" fmla="*/ 1 h 75"/>
                  <a:gd name="T74" fmla="*/ 0 w 45"/>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
                  <a:gd name="T115" fmla="*/ 0 h 75"/>
                  <a:gd name="T116" fmla="*/ 45 w 4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 h="75">
                    <a:moveTo>
                      <a:pt x="0" y="38"/>
                    </a:moveTo>
                    <a:lnTo>
                      <a:pt x="2" y="23"/>
                    </a:lnTo>
                    <a:lnTo>
                      <a:pt x="7" y="10"/>
                    </a:lnTo>
                    <a:lnTo>
                      <a:pt x="14" y="3"/>
                    </a:lnTo>
                    <a:lnTo>
                      <a:pt x="22" y="0"/>
                    </a:lnTo>
                    <a:lnTo>
                      <a:pt x="27" y="2"/>
                    </a:lnTo>
                    <a:lnTo>
                      <a:pt x="32" y="3"/>
                    </a:lnTo>
                    <a:lnTo>
                      <a:pt x="40" y="13"/>
                    </a:lnTo>
                    <a:lnTo>
                      <a:pt x="44" y="25"/>
                    </a:lnTo>
                    <a:lnTo>
                      <a:pt x="45" y="38"/>
                    </a:lnTo>
                    <a:lnTo>
                      <a:pt x="44" y="53"/>
                    </a:lnTo>
                    <a:lnTo>
                      <a:pt x="39" y="65"/>
                    </a:lnTo>
                    <a:lnTo>
                      <a:pt x="32" y="73"/>
                    </a:lnTo>
                    <a:lnTo>
                      <a:pt x="22" y="75"/>
                    </a:lnTo>
                    <a:lnTo>
                      <a:pt x="14" y="73"/>
                    </a:lnTo>
                    <a:lnTo>
                      <a:pt x="10" y="72"/>
                    </a:lnTo>
                    <a:lnTo>
                      <a:pt x="7" y="67"/>
                    </a:lnTo>
                    <a:lnTo>
                      <a:pt x="2" y="55"/>
                    </a:lnTo>
                    <a:lnTo>
                      <a:pt x="0" y="38"/>
                    </a:lnTo>
                    <a:close/>
                    <a:moveTo>
                      <a:pt x="15" y="38"/>
                    </a:moveTo>
                    <a:lnTo>
                      <a:pt x="15" y="47"/>
                    </a:lnTo>
                    <a:lnTo>
                      <a:pt x="17" y="52"/>
                    </a:lnTo>
                    <a:lnTo>
                      <a:pt x="20" y="55"/>
                    </a:lnTo>
                    <a:lnTo>
                      <a:pt x="22" y="57"/>
                    </a:lnTo>
                    <a:lnTo>
                      <a:pt x="25" y="55"/>
                    </a:lnTo>
                    <a:lnTo>
                      <a:pt x="27" y="52"/>
                    </a:lnTo>
                    <a:lnTo>
                      <a:pt x="29" y="47"/>
                    </a:lnTo>
                    <a:lnTo>
                      <a:pt x="30" y="38"/>
                    </a:lnTo>
                    <a:lnTo>
                      <a:pt x="29" y="30"/>
                    </a:lnTo>
                    <a:lnTo>
                      <a:pt x="27" y="23"/>
                    </a:lnTo>
                    <a:lnTo>
                      <a:pt x="25" y="20"/>
                    </a:lnTo>
                    <a:lnTo>
                      <a:pt x="22" y="18"/>
                    </a:lnTo>
                    <a:lnTo>
                      <a:pt x="20" y="20"/>
                    </a:lnTo>
                    <a:lnTo>
                      <a:pt x="17" y="23"/>
                    </a:lnTo>
                    <a:lnTo>
                      <a:pt x="15" y="30"/>
                    </a:lnTo>
                    <a:lnTo>
                      <a:pt x="15" y="38"/>
                    </a:lnTo>
                    <a:close/>
                  </a:path>
                </a:pathLst>
              </a:custGeom>
              <a:solidFill>
                <a:srgbClr val="FFFFFF"/>
              </a:solidFill>
              <a:ln w="4763">
                <a:solidFill>
                  <a:srgbClr val="000000"/>
                </a:solidFill>
                <a:round/>
                <a:headEnd/>
                <a:tailEnd/>
              </a:ln>
            </p:spPr>
            <p:txBody>
              <a:bodyPr/>
              <a:lstStyle/>
              <a:p>
                <a:endParaRPr lang="en-US"/>
              </a:p>
            </p:txBody>
          </p:sp>
          <p:sp>
            <p:nvSpPr>
              <p:cNvPr id="15516" name="Freeform 381"/>
              <p:cNvSpPr>
                <a:spLocks/>
              </p:cNvSpPr>
              <p:nvPr/>
            </p:nvSpPr>
            <p:spPr bwMode="auto">
              <a:xfrm>
                <a:off x="1260" y="2461"/>
                <a:ext cx="20" cy="37"/>
              </a:xfrm>
              <a:custGeom>
                <a:avLst/>
                <a:gdLst>
                  <a:gd name="T0" fmla="*/ 1 w 40"/>
                  <a:gd name="T1" fmla="*/ 1 h 73"/>
                  <a:gd name="T2" fmla="*/ 1 w 40"/>
                  <a:gd name="T3" fmla="*/ 1 h 73"/>
                  <a:gd name="T4" fmla="*/ 1 w 40"/>
                  <a:gd name="T5" fmla="*/ 1 h 73"/>
                  <a:gd name="T6" fmla="*/ 1 w 40"/>
                  <a:gd name="T7" fmla="*/ 1 h 73"/>
                  <a:gd name="T8" fmla="*/ 1 w 40"/>
                  <a:gd name="T9" fmla="*/ 1 h 73"/>
                  <a:gd name="T10" fmla="*/ 1 w 40"/>
                  <a:gd name="T11" fmla="*/ 1 h 73"/>
                  <a:gd name="T12" fmla="*/ 1 w 40"/>
                  <a:gd name="T13" fmla="*/ 1 h 73"/>
                  <a:gd name="T14" fmla="*/ 1 w 40"/>
                  <a:gd name="T15" fmla="*/ 1 h 73"/>
                  <a:gd name="T16" fmla="*/ 1 w 40"/>
                  <a:gd name="T17" fmla="*/ 1 h 73"/>
                  <a:gd name="T18" fmla="*/ 1 w 40"/>
                  <a:gd name="T19" fmla="*/ 1 h 73"/>
                  <a:gd name="T20" fmla="*/ 1 w 40"/>
                  <a:gd name="T21" fmla="*/ 1 h 73"/>
                  <a:gd name="T22" fmla="*/ 1 w 40"/>
                  <a:gd name="T23" fmla="*/ 1 h 73"/>
                  <a:gd name="T24" fmla="*/ 0 w 40"/>
                  <a:gd name="T25" fmla="*/ 1 h 73"/>
                  <a:gd name="T26" fmla="*/ 0 w 40"/>
                  <a:gd name="T27" fmla="*/ 1 h 73"/>
                  <a:gd name="T28" fmla="*/ 0 w 40"/>
                  <a:gd name="T29" fmla="*/ 1 h 73"/>
                  <a:gd name="T30" fmla="*/ 0 w 40"/>
                  <a:gd name="T31" fmla="*/ 0 h 73"/>
                  <a:gd name="T32" fmla="*/ 1 w 40"/>
                  <a:gd name="T33" fmla="*/ 0 h 73"/>
                  <a:gd name="T34" fmla="*/ 1 w 40"/>
                  <a:gd name="T35" fmla="*/ 1 h 73"/>
                  <a:gd name="T36" fmla="*/ 1 w 40"/>
                  <a:gd name="T37" fmla="*/ 1 h 73"/>
                  <a:gd name="T38" fmla="*/ 1 w 40"/>
                  <a:gd name="T39" fmla="*/ 1 h 73"/>
                  <a:gd name="T40" fmla="*/ 1 w 40"/>
                  <a:gd name="T41" fmla="*/ 1 h 73"/>
                  <a:gd name="T42" fmla="*/ 1 w 40"/>
                  <a:gd name="T43" fmla="*/ 1 h 73"/>
                  <a:gd name="T44" fmla="*/ 1 w 40"/>
                  <a:gd name="T45" fmla="*/ 1 h 73"/>
                  <a:gd name="T46" fmla="*/ 1 w 40"/>
                  <a:gd name="T47" fmla="*/ 1 h 73"/>
                  <a:gd name="T48" fmla="*/ 1 w 40"/>
                  <a:gd name="T49" fmla="*/ 1 h 73"/>
                  <a:gd name="T50" fmla="*/ 1 w 40"/>
                  <a:gd name="T51" fmla="*/ 1 h 73"/>
                  <a:gd name="T52" fmla="*/ 1 w 40"/>
                  <a:gd name="T53" fmla="*/ 0 h 73"/>
                  <a:gd name="T54" fmla="*/ 1 w 40"/>
                  <a:gd name="T55" fmla="*/ 0 h 73"/>
                  <a:gd name="T56" fmla="*/ 1 w 40"/>
                  <a:gd name="T57" fmla="*/ 1 h 73"/>
                  <a:gd name="T58" fmla="*/ 1 w 40"/>
                  <a:gd name="T59" fmla="*/ 1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3"/>
                  <a:gd name="T92" fmla="*/ 40 w 4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3">
                    <a:moveTo>
                      <a:pt x="40" y="71"/>
                    </a:moveTo>
                    <a:lnTo>
                      <a:pt x="33" y="71"/>
                    </a:lnTo>
                    <a:lnTo>
                      <a:pt x="27" y="71"/>
                    </a:lnTo>
                    <a:lnTo>
                      <a:pt x="27" y="66"/>
                    </a:lnTo>
                    <a:lnTo>
                      <a:pt x="27" y="60"/>
                    </a:lnTo>
                    <a:lnTo>
                      <a:pt x="23" y="66"/>
                    </a:lnTo>
                    <a:lnTo>
                      <a:pt x="20" y="71"/>
                    </a:lnTo>
                    <a:lnTo>
                      <a:pt x="17" y="73"/>
                    </a:lnTo>
                    <a:lnTo>
                      <a:pt x="13" y="73"/>
                    </a:lnTo>
                    <a:lnTo>
                      <a:pt x="7" y="71"/>
                    </a:lnTo>
                    <a:lnTo>
                      <a:pt x="3" y="66"/>
                    </a:lnTo>
                    <a:lnTo>
                      <a:pt x="2" y="63"/>
                    </a:lnTo>
                    <a:lnTo>
                      <a:pt x="0" y="58"/>
                    </a:lnTo>
                    <a:lnTo>
                      <a:pt x="0" y="46"/>
                    </a:lnTo>
                    <a:lnTo>
                      <a:pt x="0" y="23"/>
                    </a:lnTo>
                    <a:lnTo>
                      <a:pt x="0" y="0"/>
                    </a:lnTo>
                    <a:lnTo>
                      <a:pt x="15" y="0"/>
                    </a:lnTo>
                    <a:lnTo>
                      <a:pt x="15" y="40"/>
                    </a:lnTo>
                    <a:lnTo>
                      <a:pt x="15" y="46"/>
                    </a:lnTo>
                    <a:lnTo>
                      <a:pt x="15" y="50"/>
                    </a:lnTo>
                    <a:lnTo>
                      <a:pt x="18" y="51"/>
                    </a:lnTo>
                    <a:lnTo>
                      <a:pt x="20" y="51"/>
                    </a:lnTo>
                    <a:lnTo>
                      <a:pt x="22" y="51"/>
                    </a:lnTo>
                    <a:lnTo>
                      <a:pt x="23" y="48"/>
                    </a:lnTo>
                    <a:lnTo>
                      <a:pt x="25" y="43"/>
                    </a:lnTo>
                    <a:lnTo>
                      <a:pt x="25" y="35"/>
                    </a:lnTo>
                    <a:lnTo>
                      <a:pt x="25" y="0"/>
                    </a:lnTo>
                    <a:lnTo>
                      <a:pt x="40" y="0"/>
                    </a:lnTo>
                    <a:lnTo>
                      <a:pt x="40" y="36"/>
                    </a:lnTo>
                    <a:lnTo>
                      <a:pt x="40" y="71"/>
                    </a:lnTo>
                    <a:close/>
                  </a:path>
                </a:pathLst>
              </a:custGeom>
              <a:solidFill>
                <a:srgbClr val="FFFFFF"/>
              </a:solidFill>
              <a:ln w="4763">
                <a:solidFill>
                  <a:srgbClr val="000000"/>
                </a:solidFill>
                <a:round/>
                <a:headEnd/>
                <a:tailEnd/>
              </a:ln>
            </p:spPr>
            <p:txBody>
              <a:bodyPr/>
              <a:lstStyle/>
              <a:p>
                <a:endParaRPr lang="en-US"/>
              </a:p>
            </p:txBody>
          </p:sp>
          <p:sp>
            <p:nvSpPr>
              <p:cNvPr id="15517" name="Freeform 382"/>
              <p:cNvSpPr>
                <a:spLocks/>
              </p:cNvSpPr>
              <p:nvPr/>
            </p:nvSpPr>
            <p:spPr bwMode="auto">
              <a:xfrm>
                <a:off x="1285" y="2460"/>
                <a:ext cx="20" cy="37"/>
              </a:xfrm>
              <a:custGeom>
                <a:avLst/>
                <a:gdLst>
                  <a:gd name="T0" fmla="*/ 0 w 40"/>
                  <a:gd name="T1" fmla="*/ 1 h 73"/>
                  <a:gd name="T2" fmla="*/ 1 w 40"/>
                  <a:gd name="T3" fmla="*/ 1 h 73"/>
                  <a:gd name="T4" fmla="*/ 1 w 40"/>
                  <a:gd name="T5" fmla="*/ 1 h 73"/>
                  <a:gd name="T6" fmla="*/ 1 w 40"/>
                  <a:gd name="T7" fmla="*/ 1 h 73"/>
                  <a:gd name="T8" fmla="*/ 1 w 40"/>
                  <a:gd name="T9" fmla="*/ 1 h 73"/>
                  <a:gd name="T10" fmla="*/ 1 w 40"/>
                  <a:gd name="T11" fmla="*/ 1 h 73"/>
                  <a:gd name="T12" fmla="*/ 1 w 40"/>
                  <a:gd name="T13" fmla="*/ 1 h 73"/>
                  <a:gd name="T14" fmla="*/ 1 w 40"/>
                  <a:gd name="T15" fmla="*/ 1 h 73"/>
                  <a:gd name="T16" fmla="*/ 1 w 40"/>
                  <a:gd name="T17" fmla="*/ 0 h 73"/>
                  <a:gd name="T18" fmla="*/ 1 w 40"/>
                  <a:gd name="T19" fmla="*/ 1 h 73"/>
                  <a:gd name="T20" fmla="*/ 1 w 40"/>
                  <a:gd name="T21" fmla="*/ 1 h 73"/>
                  <a:gd name="T22" fmla="*/ 1 w 40"/>
                  <a:gd name="T23" fmla="*/ 1 h 73"/>
                  <a:gd name="T24" fmla="*/ 1 w 40"/>
                  <a:gd name="T25" fmla="*/ 1 h 73"/>
                  <a:gd name="T26" fmla="*/ 1 w 40"/>
                  <a:gd name="T27" fmla="*/ 1 h 73"/>
                  <a:gd name="T28" fmla="*/ 1 w 40"/>
                  <a:gd name="T29" fmla="*/ 1 h 73"/>
                  <a:gd name="T30" fmla="*/ 1 w 40"/>
                  <a:gd name="T31" fmla="*/ 1 h 73"/>
                  <a:gd name="T32" fmla="*/ 1 w 40"/>
                  <a:gd name="T33" fmla="*/ 1 h 73"/>
                  <a:gd name="T34" fmla="*/ 1 w 40"/>
                  <a:gd name="T35" fmla="*/ 1 h 73"/>
                  <a:gd name="T36" fmla="*/ 1 w 40"/>
                  <a:gd name="T37" fmla="*/ 1 h 73"/>
                  <a:gd name="T38" fmla="*/ 1 w 40"/>
                  <a:gd name="T39" fmla="*/ 1 h 73"/>
                  <a:gd name="T40" fmla="*/ 1 w 40"/>
                  <a:gd name="T41" fmla="*/ 1 h 73"/>
                  <a:gd name="T42" fmla="*/ 1 w 40"/>
                  <a:gd name="T43" fmla="*/ 1 h 73"/>
                  <a:gd name="T44" fmla="*/ 1 w 40"/>
                  <a:gd name="T45" fmla="*/ 1 h 73"/>
                  <a:gd name="T46" fmla="*/ 1 w 40"/>
                  <a:gd name="T47" fmla="*/ 1 h 73"/>
                  <a:gd name="T48" fmla="*/ 1 w 40"/>
                  <a:gd name="T49" fmla="*/ 1 h 73"/>
                  <a:gd name="T50" fmla="*/ 1 w 40"/>
                  <a:gd name="T51" fmla="*/ 1 h 73"/>
                  <a:gd name="T52" fmla="*/ 1 w 40"/>
                  <a:gd name="T53" fmla="*/ 1 h 73"/>
                  <a:gd name="T54" fmla="*/ 1 w 40"/>
                  <a:gd name="T55" fmla="*/ 1 h 73"/>
                  <a:gd name="T56" fmla="*/ 0 w 40"/>
                  <a:gd name="T57" fmla="*/ 1 h 73"/>
                  <a:gd name="T58" fmla="*/ 0 w 40"/>
                  <a:gd name="T59" fmla="*/ 1 h 73"/>
                  <a:gd name="T60" fmla="*/ 0 w 40"/>
                  <a:gd name="T61" fmla="*/ 1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0"/>
                  <a:gd name="T94" fmla="*/ 0 h 73"/>
                  <a:gd name="T95" fmla="*/ 40 w 40"/>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0" h="73">
                    <a:moveTo>
                      <a:pt x="0" y="2"/>
                    </a:moveTo>
                    <a:lnTo>
                      <a:pt x="7" y="2"/>
                    </a:lnTo>
                    <a:lnTo>
                      <a:pt x="13" y="2"/>
                    </a:lnTo>
                    <a:lnTo>
                      <a:pt x="13" y="8"/>
                    </a:lnTo>
                    <a:lnTo>
                      <a:pt x="13" y="13"/>
                    </a:lnTo>
                    <a:lnTo>
                      <a:pt x="17" y="7"/>
                    </a:lnTo>
                    <a:lnTo>
                      <a:pt x="20" y="3"/>
                    </a:lnTo>
                    <a:lnTo>
                      <a:pt x="23" y="2"/>
                    </a:lnTo>
                    <a:lnTo>
                      <a:pt x="27" y="0"/>
                    </a:lnTo>
                    <a:lnTo>
                      <a:pt x="33" y="2"/>
                    </a:lnTo>
                    <a:lnTo>
                      <a:pt x="37" y="7"/>
                    </a:lnTo>
                    <a:lnTo>
                      <a:pt x="38" y="15"/>
                    </a:lnTo>
                    <a:lnTo>
                      <a:pt x="40" y="28"/>
                    </a:lnTo>
                    <a:lnTo>
                      <a:pt x="40" y="73"/>
                    </a:lnTo>
                    <a:lnTo>
                      <a:pt x="25" y="73"/>
                    </a:lnTo>
                    <a:lnTo>
                      <a:pt x="25" y="55"/>
                    </a:lnTo>
                    <a:lnTo>
                      <a:pt x="25" y="35"/>
                    </a:lnTo>
                    <a:lnTo>
                      <a:pt x="25" y="28"/>
                    </a:lnTo>
                    <a:lnTo>
                      <a:pt x="23" y="25"/>
                    </a:lnTo>
                    <a:lnTo>
                      <a:pt x="22" y="23"/>
                    </a:lnTo>
                    <a:lnTo>
                      <a:pt x="20" y="22"/>
                    </a:lnTo>
                    <a:lnTo>
                      <a:pt x="18" y="23"/>
                    </a:lnTo>
                    <a:lnTo>
                      <a:pt x="15" y="25"/>
                    </a:lnTo>
                    <a:lnTo>
                      <a:pt x="15" y="32"/>
                    </a:lnTo>
                    <a:lnTo>
                      <a:pt x="13" y="40"/>
                    </a:lnTo>
                    <a:lnTo>
                      <a:pt x="13" y="57"/>
                    </a:lnTo>
                    <a:lnTo>
                      <a:pt x="13" y="73"/>
                    </a:lnTo>
                    <a:lnTo>
                      <a:pt x="7"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18" name="Freeform 383"/>
              <p:cNvSpPr>
                <a:spLocks/>
              </p:cNvSpPr>
              <p:nvPr/>
            </p:nvSpPr>
            <p:spPr bwMode="auto">
              <a:xfrm>
                <a:off x="1308" y="2448"/>
                <a:ext cx="14" cy="50"/>
              </a:xfrm>
              <a:custGeom>
                <a:avLst/>
                <a:gdLst>
                  <a:gd name="T0" fmla="*/ 1 w 28"/>
                  <a:gd name="T1" fmla="*/ 0 h 100"/>
                  <a:gd name="T2" fmla="*/ 1 w 28"/>
                  <a:gd name="T3" fmla="*/ 1 h 100"/>
                  <a:gd name="T4" fmla="*/ 1 w 28"/>
                  <a:gd name="T5" fmla="*/ 1 h 100"/>
                  <a:gd name="T6" fmla="*/ 1 w 28"/>
                  <a:gd name="T7" fmla="*/ 1 h 100"/>
                  <a:gd name="T8" fmla="*/ 1 w 28"/>
                  <a:gd name="T9" fmla="*/ 1 h 100"/>
                  <a:gd name="T10" fmla="*/ 1 w 28"/>
                  <a:gd name="T11" fmla="*/ 1 h 100"/>
                  <a:gd name="T12" fmla="*/ 1 w 28"/>
                  <a:gd name="T13" fmla="*/ 1 h 100"/>
                  <a:gd name="T14" fmla="*/ 1 w 28"/>
                  <a:gd name="T15" fmla="*/ 1 h 100"/>
                  <a:gd name="T16" fmla="*/ 1 w 28"/>
                  <a:gd name="T17" fmla="*/ 1 h 100"/>
                  <a:gd name="T18" fmla="*/ 1 w 28"/>
                  <a:gd name="T19" fmla="*/ 1 h 100"/>
                  <a:gd name="T20" fmla="*/ 1 w 28"/>
                  <a:gd name="T21" fmla="*/ 1 h 100"/>
                  <a:gd name="T22" fmla="*/ 1 w 28"/>
                  <a:gd name="T23" fmla="*/ 1 h 100"/>
                  <a:gd name="T24" fmla="*/ 1 w 28"/>
                  <a:gd name="T25" fmla="*/ 1 h 100"/>
                  <a:gd name="T26" fmla="*/ 1 w 28"/>
                  <a:gd name="T27" fmla="*/ 1 h 100"/>
                  <a:gd name="T28" fmla="*/ 1 w 28"/>
                  <a:gd name="T29" fmla="*/ 1 h 100"/>
                  <a:gd name="T30" fmla="*/ 1 w 28"/>
                  <a:gd name="T31" fmla="*/ 1 h 100"/>
                  <a:gd name="T32" fmla="*/ 1 w 28"/>
                  <a:gd name="T33" fmla="*/ 1 h 100"/>
                  <a:gd name="T34" fmla="*/ 1 w 28"/>
                  <a:gd name="T35" fmla="*/ 1 h 100"/>
                  <a:gd name="T36" fmla="*/ 1 w 28"/>
                  <a:gd name="T37" fmla="*/ 1 h 100"/>
                  <a:gd name="T38" fmla="*/ 1 w 28"/>
                  <a:gd name="T39" fmla="*/ 1 h 100"/>
                  <a:gd name="T40" fmla="*/ 1 w 28"/>
                  <a:gd name="T41" fmla="*/ 1 h 100"/>
                  <a:gd name="T42" fmla="*/ 1 w 28"/>
                  <a:gd name="T43" fmla="*/ 1 h 100"/>
                  <a:gd name="T44" fmla="*/ 1 w 28"/>
                  <a:gd name="T45" fmla="*/ 1 h 100"/>
                  <a:gd name="T46" fmla="*/ 1 w 28"/>
                  <a:gd name="T47" fmla="*/ 1 h 100"/>
                  <a:gd name="T48" fmla="*/ 1 w 28"/>
                  <a:gd name="T49" fmla="*/ 1 h 100"/>
                  <a:gd name="T50" fmla="*/ 1 w 28"/>
                  <a:gd name="T51" fmla="*/ 1 h 100"/>
                  <a:gd name="T52" fmla="*/ 1 w 28"/>
                  <a:gd name="T53" fmla="*/ 1 h 100"/>
                  <a:gd name="T54" fmla="*/ 1 w 28"/>
                  <a:gd name="T55" fmla="*/ 1 h 100"/>
                  <a:gd name="T56" fmla="*/ 0 w 28"/>
                  <a:gd name="T57" fmla="*/ 1 h 100"/>
                  <a:gd name="T58" fmla="*/ 0 w 28"/>
                  <a:gd name="T59" fmla="*/ 1 h 100"/>
                  <a:gd name="T60" fmla="*/ 1 w 28"/>
                  <a:gd name="T61" fmla="*/ 1 h 100"/>
                  <a:gd name="T62" fmla="*/ 1 w 28"/>
                  <a:gd name="T63" fmla="*/ 1 h 100"/>
                  <a:gd name="T64" fmla="*/ 1 w 28"/>
                  <a:gd name="T65" fmla="*/ 1 h 100"/>
                  <a:gd name="T66" fmla="*/ 1 w 28"/>
                  <a:gd name="T67" fmla="*/ 1 h 100"/>
                  <a:gd name="T68" fmla="*/ 1 w 28"/>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
                  <a:gd name="T106" fmla="*/ 0 h 100"/>
                  <a:gd name="T107" fmla="*/ 28 w 28"/>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 h="100">
                    <a:moveTo>
                      <a:pt x="20" y="0"/>
                    </a:moveTo>
                    <a:lnTo>
                      <a:pt x="20" y="13"/>
                    </a:lnTo>
                    <a:lnTo>
                      <a:pt x="20" y="27"/>
                    </a:lnTo>
                    <a:lnTo>
                      <a:pt x="25" y="27"/>
                    </a:lnTo>
                    <a:lnTo>
                      <a:pt x="28" y="27"/>
                    </a:lnTo>
                    <a:lnTo>
                      <a:pt x="28" y="47"/>
                    </a:lnTo>
                    <a:lnTo>
                      <a:pt x="25" y="47"/>
                    </a:lnTo>
                    <a:lnTo>
                      <a:pt x="20" y="47"/>
                    </a:lnTo>
                    <a:lnTo>
                      <a:pt x="20" y="60"/>
                    </a:lnTo>
                    <a:lnTo>
                      <a:pt x="20" y="73"/>
                    </a:lnTo>
                    <a:lnTo>
                      <a:pt x="20" y="77"/>
                    </a:lnTo>
                    <a:lnTo>
                      <a:pt x="20" y="78"/>
                    </a:lnTo>
                    <a:lnTo>
                      <a:pt x="21" y="80"/>
                    </a:lnTo>
                    <a:lnTo>
                      <a:pt x="23" y="82"/>
                    </a:lnTo>
                    <a:lnTo>
                      <a:pt x="25" y="82"/>
                    </a:lnTo>
                    <a:lnTo>
                      <a:pt x="28" y="80"/>
                    </a:lnTo>
                    <a:lnTo>
                      <a:pt x="28" y="88"/>
                    </a:lnTo>
                    <a:lnTo>
                      <a:pt x="28" y="98"/>
                    </a:lnTo>
                    <a:lnTo>
                      <a:pt x="23" y="100"/>
                    </a:lnTo>
                    <a:lnTo>
                      <a:pt x="18" y="100"/>
                    </a:lnTo>
                    <a:lnTo>
                      <a:pt x="13" y="100"/>
                    </a:lnTo>
                    <a:lnTo>
                      <a:pt x="10" y="98"/>
                    </a:lnTo>
                    <a:lnTo>
                      <a:pt x="8" y="95"/>
                    </a:lnTo>
                    <a:lnTo>
                      <a:pt x="6" y="90"/>
                    </a:lnTo>
                    <a:lnTo>
                      <a:pt x="5" y="83"/>
                    </a:lnTo>
                    <a:lnTo>
                      <a:pt x="5" y="73"/>
                    </a:lnTo>
                    <a:lnTo>
                      <a:pt x="5" y="60"/>
                    </a:lnTo>
                    <a:lnTo>
                      <a:pt x="5" y="47"/>
                    </a:lnTo>
                    <a:lnTo>
                      <a:pt x="0" y="47"/>
                    </a:lnTo>
                    <a:lnTo>
                      <a:pt x="0" y="27"/>
                    </a:lnTo>
                    <a:lnTo>
                      <a:pt x="5" y="27"/>
                    </a:lnTo>
                    <a:lnTo>
                      <a:pt x="5" y="20"/>
                    </a:lnTo>
                    <a:lnTo>
                      <a:pt x="5" y="13"/>
                    </a:lnTo>
                    <a:lnTo>
                      <a:pt x="13" y="7"/>
                    </a:lnTo>
                    <a:lnTo>
                      <a:pt x="20" y="0"/>
                    </a:lnTo>
                    <a:close/>
                  </a:path>
                </a:pathLst>
              </a:custGeom>
              <a:solidFill>
                <a:srgbClr val="FFFFFF"/>
              </a:solidFill>
              <a:ln w="4763">
                <a:solidFill>
                  <a:srgbClr val="000000"/>
                </a:solidFill>
                <a:round/>
                <a:headEnd/>
                <a:tailEnd/>
              </a:ln>
            </p:spPr>
            <p:txBody>
              <a:bodyPr/>
              <a:lstStyle/>
              <a:p>
                <a:endParaRPr lang="en-US"/>
              </a:p>
            </p:txBody>
          </p:sp>
          <p:sp>
            <p:nvSpPr>
              <p:cNvPr id="15519" name="Freeform 384"/>
              <p:cNvSpPr>
                <a:spLocks noEditPoints="1"/>
              </p:cNvSpPr>
              <p:nvPr/>
            </p:nvSpPr>
            <p:spPr bwMode="auto">
              <a:xfrm>
                <a:off x="1325" y="2460"/>
                <a:ext cx="22" cy="38"/>
              </a:xfrm>
              <a:custGeom>
                <a:avLst/>
                <a:gdLst>
                  <a:gd name="T0" fmla="*/ 0 w 45"/>
                  <a:gd name="T1" fmla="*/ 1 h 75"/>
                  <a:gd name="T2" fmla="*/ 0 w 45"/>
                  <a:gd name="T3" fmla="*/ 1 h 75"/>
                  <a:gd name="T4" fmla="*/ 0 w 45"/>
                  <a:gd name="T5" fmla="*/ 1 h 75"/>
                  <a:gd name="T6" fmla="*/ 0 w 45"/>
                  <a:gd name="T7" fmla="*/ 1 h 75"/>
                  <a:gd name="T8" fmla="*/ 0 w 45"/>
                  <a:gd name="T9" fmla="*/ 0 h 75"/>
                  <a:gd name="T10" fmla="*/ 0 w 45"/>
                  <a:gd name="T11" fmla="*/ 0 h 75"/>
                  <a:gd name="T12" fmla="*/ 0 w 45"/>
                  <a:gd name="T13" fmla="*/ 1 h 75"/>
                  <a:gd name="T14" fmla="*/ 0 w 45"/>
                  <a:gd name="T15" fmla="*/ 1 h 75"/>
                  <a:gd name="T16" fmla="*/ 0 w 45"/>
                  <a:gd name="T17" fmla="*/ 1 h 75"/>
                  <a:gd name="T18" fmla="*/ 0 w 45"/>
                  <a:gd name="T19" fmla="*/ 1 h 75"/>
                  <a:gd name="T20" fmla="*/ 0 w 45"/>
                  <a:gd name="T21" fmla="*/ 1 h 75"/>
                  <a:gd name="T22" fmla="*/ 0 w 45"/>
                  <a:gd name="T23" fmla="*/ 1 h 75"/>
                  <a:gd name="T24" fmla="*/ 0 w 45"/>
                  <a:gd name="T25" fmla="*/ 1 h 75"/>
                  <a:gd name="T26" fmla="*/ 0 w 45"/>
                  <a:gd name="T27" fmla="*/ 1 h 75"/>
                  <a:gd name="T28" fmla="*/ 0 w 45"/>
                  <a:gd name="T29" fmla="*/ 1 h 75"/>
                  <a:gd name="T30" fmla="*/ 0 w 45"/>
                  <a:gd name="T31" fmla="*/ 1 h 75"/>
                  <a:gd name="T32" fmla="*/ 0 w 45"/>
                  <a:gd name="T33" fmla="*/ 1 h 75"/>
                  <a:gd name="T34" fmla="*/ 0 w 45"/>
                  <a:gd name="T35" fmla="*/ 1 h 75"/>
                  <a:gd name="T36" fmla="*/ 0 w 45"/>
                  <a:gd name="T37" fmla="*/ 1 h 75"/>
                  <a:gd name="T38" fmla="*/ 0 w 45"/>
                  <a:gd name="T39" fmla="*/ 1 h 75"/>
                  <a:gd name="T40" fmla="*/ 0 w 45"/>
                  <a:gd name="T41" fmla="*/ 1 h 75"/>
                  <a:gd name="T42" fmla="*/ 0 w 45"/>
                  <a:gd name="T43" fmla="*/ 1 h 75"/>
                  <a:gd name="T44" fmla="*/ 0 w 45"/>
                  <a:gd name="T45" fmla="*/ 1 h 75"/>
                  <a:gd name="T46" fmla="*/ 0 w 45"/>
                  <a:gd name="T47" fmla="*/ 1 h 75"/>
                  <a:gd name="T48" fmla="*/ 0 w 45"/>
                  <a:gd name="T49" fmla="*/ 1 h 75"/>
                  <a:gd name="T50" fmla="*/ 0 w 45"/>
                  <a:gd name="T51" fmla="*/ 1 h 75"/>
                  <a:gd name="T52" fmla="*/ 0 w 45"/>
                  <a:gd name="T53" fmla="*/ 1 h 75"/>
                  <a:gd name="T54" fmla="*/ 0 w 45"/>
                  <a:gd name="T55" fmla="*/ 1 h 75"/>
                  <a:gd name="T56" fmla="*/ 0 w 45"/>
                  <a:gd name="T57" fmla="*/ 1 h 75"/>
                  <a:gd name="T58" fmla="*/ 0 w 45"/>
                  <a:gd name="T59" fmla="*/ 1 h 75"/>
                  <a:gd name="T60" fmla="*/ 0 w 45"/>
                  <a:gd name="T61" fmla="*/ 1 h 75"/>
                  <a:gd name="T62" fmla="*/ 0 w 45"/>
                  <a:gd name="T63" fmla="*/ 1 h 75"/>
                  <a:gd name="T64" fmla="*/ 0 w 45"/>
                  <a:gd name="T65" fmla="*/ 1 h 75"/>
                  <a:gd name="T66" fmla="*/ 0 w 45"/>
                  <a:gd name="T67" fmla="*/ 1 h 75"/>
                  <a:gd name="T68" fmla="*/ 0 w 45"/>
                  <a:gd name="T69" fmla="*/ 1 h 75"/>
                  <a:gd name="T70" fmla="*/ 0 w 45"/>
                  <a:gd name="T71" fmla="*/ 1 h 75"/>
                  <a:gd name="T72" fmla="*/ 0 w 4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
                  <a:gd name="T112" fmla="*/ 0 h 75"/>
                  <a:gd name="T113" fmla="*/ 45 w 4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 h="75">
                    <a:moveTo>
                      <a:pt x="15" y="25"/>
                    </a:moveTo>
                    <a:lnTo>
                      <a:pt x="8" y="23"/>
                    </a:lnTo>
                    <a:lnTo>
                      <a:pt x="2" y="22"/>
                    </a:lnTo>
                    <a:lnTo>
                      <a:pt x="3" y="17"/>
                    </a:lnTo>
                    <a:lnTo>
                      <a:pt x="3" y="12"/>
                    </a:lnTo>
                    <a:lnTo>
                      <a:pt x="7" y="8"/>
                    </a:lnTo>
                    <a:lnTo>
                      <a:pt x="8" y="5"/>
                    </a:lnTo>
                    <a:lnTo>
                      <a:pt x="10" y="3"/>
                    </a:lnTo>
                    <a:lnTo>
                      <a:pt x="13" y="2"/>
                    </a:lnTo>
                    <a:lnTo>
                      <a:pt x="17" y="0"/>
                    </a:lnTo>
                    <a:lnTo>
                      <a:pt x="22" y="0"/>
                    </a:lnTo>
                    <a:lnTo>
                      <a:pt x="27" y="0"/>
                    </a:lnTo>
                    <a:lnTo>
                      <a:pt x="32" y="2"/>
                    </a:lnTo>
                    <a:lnTo>
                      <a:pt x="35" y="3"/>
                    </a:lnTo>
                    <a:lnTo>
                      <a:pt x="38" y="7"/>
                    </a:lnTo>
                    <a:lnTo>
                      <a:pt x="40" y="12"/>
                    </a:lnTo>
                    <a:lnTo>
                      <a:pt x="42" y="17"/>
                    </a:lnTo>
                    <a:lnTo>
                      <a:pt x="43" y="22"/>
                    </a:lnTo>
                    <a:lnTo>
                      <a:pt x="43" y="27"/>
                    </a:lnTo>
                    <a:lnTo>
                      <a:pt x="43" y="43"/>
                    </a:lnTo>
                    <a:lnTo>
                      <a:pt x="43" y="58"/>
                    </a:lnTo>
                    <a:lnTo>
                      <a:pt x="43" y="63"/>
                    </a:lnTo>
                    <a:lnTo>
                      <a:pt x="43" y="67"/>
                    </a:lnTo>
                    <a:lnTo>
                      <a:pt x="43" y="70"/>
                    </a:lnTo>
                    <a:lnTo>
                      <a:pt x="45" y="73"/>
                    </a:lnTo>
                    <a:lnTo>
                      <a:pt x="30" y="73"/>
                    </a:lnTo>
                    <a:lnTo>
                      <a:pt x="30" y="72"/>
                    </a:lnTo>
                    <a:lnTo>
                      <a:pt x="30" y="70"/>
                    </a:lnTo>
                    <a:lnTo>
                      <a:pt x="30" y="68"/>
                    </a:lnTo>
                    <a:lnTo>
                      <a:pt x="28" y="65"/>
                    </a:lnTo>
                    <a:lnTo>
                      <a:pt x="27" y="70"/>
                    </a:lnTo>
                    <a:lnTo>
                      <a:pt x="23" y="73"/>
                    </a:lnTo>
                    <a:lnTo>
                      <a:pt x="18" y="75"/>
                    </a:lnTo>
                    <a:lnTo>
                      <a:pt x="13" y="75"/>
                    </a:lnTo>
                    <a:lnTo>
                      <a:pt x="8" y="73"/>
                    </a:lnTo>
                    <a:lnTo>
                      <a:pt x="3" y="70"/>
                    </a:lnTo>
                    <a:lnTo>
                      <a:pt x="2" y="63"/>
                    </a:lnTo>
                    <a:lnTo>
                      <a:pt x="0" y="55"/>
                    </a:lnTo>
                    <a:lnTo>
                      <a:pt x="2" y="48"/>
                    </a:lnTo>
                    <a:lnTo>
                      <a:pt x="3" y="42"/>
                    </a:lnTo>
                    <a:lnTo>
                      <a:pt x="7" y="37"/>
                    </a:lnTo>
                    <a:lnTo>
                      <a:pt x="12" y="33"/>
                    </a:lnTo>
                    <a:lnTo>
                      <a:pt x="20" y="32"/>
                    </a:lnTo>
                    <a:lnTo>
                      <a:pt x="23" y="28"/>
                    </a:lnTo>
                    <a:lnTo>
                      <a:pt x="27" y="27"/>
                    </a:lnTo>
                    <a:lnTo>
                      <a:pt x="28" y="25"/>
                    </a:lnTo>
                    <a:lnTo>
                      <a:pt x="28" y="22"/>
                    </a:lnTo>
                    <a:lnTo>
                      <a:pt x="27" y="18"/>
                    </a:lnTo>
                    <a:lnTo>
                      <a:pt x="25" y="17"/>
                    </a:lnTo>
                    <a:lnTo>
                      <a:pt x="23" y="17"/>
                    </a:lnTo>
                    <a:lnTo>
                      <a:pt x="20" y="17"/>
                    </a:lnTo>
                    <a:lnTo>
                      <a:pt x="18" y="18"/>
                    </a:lnTo>
                    <a:lnTo>
                      <a:pt x="17" y="22"/>
                    </a:lnTo>
                    <a:lnTo>
                      <a:pt x="15" y="25"/>
                    </a:lnTo>
                    <a:close/>
                    <a:moveTo>
                      <a:pt x="28" y="40"/>
                    </a:moveTo>
                    <a:lnTo>
                      <a:pt x="25" y="42"/>
                    </a:lnTo>
                    <a:lnTo>
                      <a:pt x="22" y="43"/>
                    </a:lnTo>
                    <a:lnTo>
                      <a:pt x="18" y="47"/>
                    </a:lnTo>
                    <a:lnTo>
                      <a:pt x="17" y="48"/>
                    </a:lnTo>
                    <a:lnTo>
                      <a:pt x="15" y="52"/>
                    </a:lnTo>
                    <a:lnTo>
                      <a:pt x="15" y="53"/>
                    </a:lnTo>
                    <a:lnTo>
                      <a:pt x="15" y="57"/>
                    </a:lnTo>
                    <a:lnTo>
                      <a:pt x="17" y="58"/>
                    </a:lnTo>
                    <a:lnTo>
                      <a:pt x="18" y="60"/>
                    </a:lnTo>
                    <a:lnTo>
                      <a:pt x="20" y="60"/>
                    </a:lnTo>
                    <a:lnTo>
                      <a:pt x="23" y="60"/>
                    </a:lnTo>
                    <a:lnTo>
                      <a:pt x="25" y="58"/>
                    </a:lnTo>
                    <a:lnTo>
                      <a:pt x="27" y="57"/>
                    </a:lnTo>
                    <a:lnTo>
                      <a:pt x="27" y="53"/>
                    </a:lnTo>
                    <a:lnTo>
                      <a:pt x="28" y="50"/>
                    </a:lnTo>
                    <a:lnTo>
                      <a:pt x="28" y="45"/>
                    </a:lnTo>
                    <a:lnTo>
                      <a:pt x="28" y="40"/>
                    </a:lnTo>
                    <a:close/>
                  </a:path>
                </a:pathLst>
              </a:custGeom>
              <a:solidFill>
                <a:srgbClr val="FFFFFF"/>
              </a:solidFill>
              <a:ln w="4763">
                <a:solidFill>
                  <a:srgbClr val="000000"/>
                </a:solidFill>
                <a:round/>
                <a:headEnd/>
                <a:tailEnd/>
              </a:ln>
            </p:spPr>
            <p:txBody>
              <a:bodyPr/>
              <a:lstStyle/>
              <a:p>
                <a:endParaRPr lang="en-US"/>
              </a:p>
            </p:txBody>
          </p:sp>
          <p:sp>
            <p:nvSpPr>
              <p:cNvPr id="15520" name="Freeform 385"/>
              <p:cNvSpPr>
                <a:spLocks noEditPoints="1"/>
              </p:cNvSpPr>
              <p:nvPr/>
            </p:nvSpPr>
            <p:spPr bwMode="auto">
              <a:xfrm>
                <a:off x="1350" y="2448"/>
                <a:ext cx="8" cy="49"/>
              </a:xfrm>
              <a:custGeom>
                <a:avLst/>
                <a:gdLst>
                  <a:gd name="T0" fmla="*/ 0 w 15"/>
                  <a:gd name="T1" fmla="*/ 0 h 98"/>
                  <a:gd name="T2" fmla="*/ 1 w 15"/>
                  <a:gd name="T3" fmla="*/ 0 h 98"/>
                  <a:gd name="T4" fmla="*/ 1 w 15"/>
                  <a:gd name="T5" fmla="*/ 1 h 98"/>
                  <a:gd name="T6" fmla="*/ 1 w 15"/>
                  <a:gd name="T7" fmla="*/ 1 h 98"/>
                  <a:gd name="T8" fmla="*/ 0 w 15"/>
                  <a:gd name="T9" fmla="*/ 1 h 98"/>
                  <a:gd name="T10" fmla="*/ 0 w 15"/>
                  <a:gd name="T11" fmla="*/ 1 h 98"/>
                  <a:gd name="T12" fmla="*/ 0 w 15"/>
                  <a:gd name="T13" fmla="*/ 0 h 98"/>
                  <a:gd name="T14" fmla="*/ 0 w 15"/>
                  <a:gd name="T15" fmla="*/ 0 h 98"/>
                  <a:gd name="T16" fmla="*/ 0 w 15"/>
                  <a:gd name="T17" fmla="*/ 1 h 98"/>
                  <a:gd name="T18" fmla="*/ 1 w 15"/>
                  <a:gd name="T19" fmla="*/ 1 h 98"/>
                  <a:gd name="T20" fmla="*/ 1 w 15"/>
                  <a:gd name="T21" fmla="*/ 1 h 98"/>
                  <a:gd name="T22" fmla="*/ 1 w 15"/>
                  <a:gd name="T23" fmla="*/ 1 h 98"/>
                  <a:gd name="T24" fmla="*/ 0 w 15"/>
                  <a:gd name="T25" fmla="*/ 1 h 98"/>
                  <a:gd name="T26" fmla="*/ 0 w 15"/>
                  <a:gd name="T27" fmla="*/ 1 h 98"/>
                  <a:gd name="T28" fmla="*/ 0 w 15"/>
                  <a:gd name="T29" fmla="*/ 1 h 98"/>
                  <a:gd name="T30" fmla="*/ 0 w 15"/>
                  <a:gd name="T31" fmla="*/ 1 h 9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98"/>
                  <a:gd name="T50" fmla="*/ 15 w 15"/>
                  <a:gd name="T51" fmla="*/ 98 h 9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98">
                    <a:moveTo>
                      <a:pt x="0" y="0"/>
                    </a:moveTo>
                    <a:lnTo>
                      <a:pt x="15" y="0"/>
                    </a:lnTo>
                    <a:lnTo>
                      <a:pt x="15" y="8"/>
                    </a:lnTo>
                    <a:lnTo>
                      <a:pt x="15" y="18"/>
                    </a:lnTo>
                    <a:lnTo>
                      <a:pt x="0" y="18"/>
                    </a:lnTo>
                    <a:lnTo>
                      <a:pt x="0" y="8"/>
                    </a:lnTo>
                    <a:lnTo>
                      <a:pt x="0" y="0"/>
                    </a:lnTo>
                    <a:close/>
                    <a:moveTo>
                      <a:pt x="0" y="27"/>
                    </a:moveTo>
                    <a:lnTo>
                      <a:pt x="15" y="27"/>
                    </a:lnTo>
                    <a:lnTo>
                      <a:pt x="15" y="63"/>
                    </a:lnTo>
                    <a:lnTo>
                      <a:pt x="15" y="98"/>
                    </a:lnTo>
                    <a:lnTo>
                      <a:pt x="0" y="98"/>
                    </a:lnTo>
                    <a:lnTo>
                      <a:pt x="0" y="63"/>
                    </a:lnTo>
                    <a:lnTo>
                      <a:pt x="0" y="27"/>
                    </a:lnTo>
                    <a:close/>
                  </a:path>
                </a:pathLst>
              </a:custGeom>
              <a:solidFill>
                <a:srgbClr val="FFFFFF"/>
              </a:solidFill>
              <a:ln w="4763">
                <a:solidFill>
                  <a:srgbClr val="000000"/>
                </a:solidFill>
                <a:round/>
                <a:headEnd/>
                <a:tailEnd/>
              </a:ln>
            </p:spPr>
            <p:txBody>
              <a:bodyPr/>
              <a:lstStyle/>
              <a:p>
                <a:endParaRPr lang="en-US"/>
              </a:p>
            </p:txBody>
          </p:sp>
          <p:sp>
            <p:nvSpPr>
              <p:cNvPr id="15521" name="Freeform 386"/>
              <p:cNvSpPr>
                <a:spLocks/>
              </p:cNvSpPr>
              <p:nvPr/>
            </p:nvSpPr>
            <p:spPr bwMode="auto">
              <a:xfrm>
                <a:off x="1363" y="2460"/>
                <a:ext cx="20" cy="37"/>
              </a:xfrm>
              <a:custGeom>
                <a:avLst/>
                <a:gdLst>
                  <a:gd name="T0" fmla="*/ 0 w 40"/>
                  <a:gd name="T1" fmla="*/ 1 h 73"/>
                  <a:gd name="T2" fmla="*/ 1 w 40"/>
                  <a:gd name="T3" fmla="*/ 1 h 73"/>
                  <a:gd name="T4" fmla="*/ 1 w 40"/>
                  <a:gd name="T5" fmla="*/ 1 h 73"/>
                  <a:gd name="T6" fmla="*/ 1 w 40"/>
                  <a:gd name="T7" fmla="*/ 1 h 73"/>
                  <a:gd name="T8" fmla="*/ 1 w 40"/>
                  <a:gd name="T9" fmla="*/ 1 h 73"/>
                  <a:gd name="T10" fmla="*/ 1 w 40"/>
                  <a:gd name="T11" fmla="*/ 1 h 73"/>
                  <a:gd name="T12" fmla="*/ 1 w 40"/>
                  <a:gd name="T13" fmla="*/ 1 h 73"/>
                  <a:gd name="T14" fmla="*/ 1 w 40"/>
                  <a:gd name="T15" fmla="*/ 1 h 73"/>
                  <a:gd name="T16" fmla="*/ 1 w 40"/>
                  <a:gd name="T17" fmla="*/ 0 h 73"/>
                  <a:gd name="T18" fmla="*/ 1 w 40"/>
                  <a:gd name="T19" fmla="*/ 1 h 73"/>
                  <a:gd name="T20" fmla="*/ 1 w 40"/>
                  <a:gd name="T21" fmla="*/ 1 h 73"/>
                  <a:gd name="T22" fmla="*/ 1 w 40"/>
                  <a:gd name="T23" fmla="*/ 1 h 73"/>
                  <a:gd name="T24" fmla="*/ 1 w 40"/>
                  <a:gd name="T25" fmla="*/ 1 h 73"/>
                  <a:gd name="T26" fmla="*/ 1 w 40"/>
                  <a:gd name="T27" fmla="*/ 1 h 73"/>
                  <a:gd name="T28" fmla="*/ 1 w 40"/>
                  <a:gd name="T29" fmla="*/ 1 h 73"/>
                  <a:gd name="T30" fmla="*/ 1 w 40"/>
                  <a:gd name="T31" fmla="*/ 1 h 73"/>
                  <a:gd name="T32" fmla="*/ 1 w 40"/>
                  <a:gd name="T33" fmla="*/ 1 h 73"/>
                  <a:gd name="T34" fmla="*/ 1 w 40"/>
                  <a:gd name="T35" fmla="*/ 1 h 73"/>
                  <a:gd name="T36" fmla="*/ 1 w 40"/>
                  <a:gd name="T37" fmla="*/ 1 h 73"/>
                  <a:gd name="T38" fmla="*/ 1 w 40"/>
                  <a:gd name="T39" fmla="*/ 1 h 73"/>
                  <a:gd name="T40" fmla="*/ 1 w 40"/>
                  <a:gd name="T41" fmla="*/ 1 h 73"/>
                  <a:gd name="T42" fmla="*/ 1 w 40"/>
                  <a:gd name="T43" fmla="*/ 1 h 73"/>
                  <a:gd name="T44" fmla="*/ 1 w 40"/>
                  <a:gd name="T45" fmla="*/ 1 h 73"/>
                  <a:gd name="T46" fmla="*/ 1 w 40"/>
                  <a:gd name="T47" fmla="*/ 1 h 73"/>
                  <a:gd name="T48" fmla="*/ 1 w 40"/>
                  <a:gd name="T49" fmla="*/ 1 h 73"/>
                  <a:gd name="T50" fmla="*/ 1 w 40"/>
                  <a:gd name="T51" fmla="*/ 1 h 73"/>
                  <a:gd name="T52" fmla="*/ 1 w 40"/>
                  <a:gd name="T53" fmla="*/ 1 h 73"/>
                  <a:gd name="T54" fmla="*/ 0 w 40"/>
                  <a:gd name="T55" fmla="*/ 1 h 73"/>
                  <a:gd name="T56" fmla="*/ 0 w 40"/>
                  <a:gd name="T57" fmla="*/ 1 h 73"/>
                  <a:gd name="T58" fmla="*/ 0 w 40"/>
                  <a:gd name="T59" fmla="*/ 1 h 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0"/>
                  <a:gd name="T91" fmla="*/ 0 h 73"/>
                  <a:gd name="T92" fmla="*/ 40 w 40"/>
                  <a:gd name="T93" fmla="*/ 73 h 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0" h="73">
                    <a:moveTo>
                      <a:pt x="0" y="2"/>
                    </a:moveTo>
                    <a:lnTo>
                      <a:pt x="6" y="2"/>
                    </a:lnTo>
                    <a:lnTo>
                      <a:pt x="13" y="2"/>
                    </a:lnTo>
                    <a:lnTo>
                      <a:pt x="13" y="8"/>
                    </a:lnTo>
                    <a:lnTo>
                      <a:pt x="13" y="13"/>
                    </a:lnTo>
                    <a:lnTo>
                      <a:pt x="16" y="7"/>
                    </a:lnTo>
                    <a:lnTo>
                      <a:pt x="20" y="3"/>
                    </a:lnTo>
                    <a:lnTo>
                      <a:pt x="23" y="2"/>
                    </a:lnTo>
                    <a:lnTo>
                      <a:pt x="26" y="0"/>
                    </a:lnTo>
                    <a:lnTo>
                      <a:pt x="33" y="2"/>
                    </a:lnTo>
                    <a:lnTo>
                      <a:pt x="36" y="7"/>
                    </a:lnTo>
                    <a:lnTo>
                      <a:pt x="38" y="15"/>
                    </a:lnTo>
                    <a:lnTo>
                      <a:pt x="40" y="28"/>
                    </a:lnTo>
                    <a:lnTo>
                      <a:pt x="40" y="73"/>
                    </a:lnTo>
                    <a:lnTo>
                      <a:pt x="25" y="73"/>
                    </a:lnTo>
                    <a:lnTo>
                      <a:pt x="25" y="55"/>
                    </a:lnTo>
                    <a:lnTo>
                      <a:pt x="25" y="35"/>
                    </a:lnTo>
                    <a:lnTo>
                      <a:pt x="25" y="28"/>
                    </a:lnTo>
                    <a:lnTo>
                      <a:pt x="23" y="25"/>
                    </a:lnTo>
                    <a:lnTo>
                      <a:pt x="21" y="23"/>
                    </a:lnTo>
                    <a:lnTo>
                      <a:pt x="20" y="22"/>
                    </a:lnTo>
                    <a:lnTo>
                      <a:pt x="18" y="23"/>
                    </a:lnTo>
                    <a:lnTo>
                      <a:pt x="16" y="25"/>
                    </a:lnTo>
                    <a:lnTo>
                      <a:pt x="15" y="32"/>
                    </a:lnTo>
                    <a:lnTo>
                      <a:pt x="15" y="40"/>
                    </a:lnTo>
                    <a:lnTo>
                      <a:pt x="15" y="57"/>
                    </a:lnTo>
                    <a:lnTo>
                      <a:pt x="15"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22" name="Freeform 387"/>
              <p:cNvSpPr>
                <a:spLocks/>
              </p:cNvSpPr>
              <p:nvPr/>
            </p:nvSpPr>
            <p:spPr bwMode="auto">
              <a:xfrm>
                <a:off x="1386" y="2460"/>
                <a:ext cx="20" cy="38"/>
              </a:xfrm>
              <a:custGeom>
                <a:avLst/>
                <a:gdLst>
                  <a:gd name="T0" fmla="*/ 0 w 40"/>
                  <a:gd name="T1" fmla="*/ 1 h 75"/>
                  <a:gd name="T2" fmla="*/ 1 w 40"/>
                  <a:gd name="T3" fmla="*/ 1 h 75"/>
                  <a:gd name="T4" fmla="*/ 1 w 40"/>
                  <a:gd name="T5" fmla="*/ 1 h 75"/>
                  <a:gd name="T6" fmla="*/ 1 w 40"/>
                  <a:gd name="T7" fmla="*/ 1 h 75"/>
                  <a:gd name="T8" fmla="*/ 1 w 40"/>
                  <a:gd name="T9" fmla="*/ 1 h 75"/>
                  <a:gd name="T10" fmla="*/ 1 w 40"/>
                  <a:gd name="T11" fmla="*/ 1 h 75"/>
                  <a:gd name="T12" fmla="*/ 1 w 40"/>
                  <a:gd name="T13" fmla="*/ 1 h 75"/>
                  <a:gd name="T14" fmla="*/ 1 w 40"/>
                  <a:gd name="T15" fmla="*/ 1 h 75"/>
                  <a:gd name="T16" fmla="*/ 1 w 40"/>
                  <a:gd name="T17" fmla="*/ 1 h 75"/>
                  <a:gd name="T18" fmla="*/ 1 w 40"/>
                  <a:gd name="T19" fmla="*/ 1 h 75"/>
                  <a:gd name="T20" fmla="*/ 1 w 40"/>
                  <a:gd name="T21" fmla="*/ 1 h 75"/>
                  <a:gd name="T22" fmla="*/ 1 w 40"/>
                  <a:gd name="T23" fmla="*/ 1 h 75"/>
                  <a:gd name="T24" fmla="*/ 1 w 40"/>
                  <a:gd name="T25" fmla="*/ 1 h 75"/>
                  <a:gd name="T26" fmla="*/ 1 w 40"/>
                  <a:gd name="T27" fmla="*/ 1 h 75"/>
                  <a:gd name="T28" fmla="*/ 1 w 40"/>
                  <a:gd name="T29" fmla="*/ 1 h 75"/>
                  <a:gd name="T30" fmla="*/ 1 w 40"/>
                  <a:gd name="T31" fmla="*/ 1 h 75"/>
                  <a:gd name="T32" fmla="*/ 1 w 40"/>
                  <a:gd name="T33" fmla="*/ 1 h 75"/>
                  <a:gd name="T34" fmla="*/ 1 w 40"/>
                  <a:gd name="T35" fmla="*/ 1 h 75"/>
                  <a:gd name="T36" fmla="*/ 1 w 40"/>
                  <a:gd name="T37" fmla="*/ 1 h 75"/>
                  <a:gd name="T38" fmla="*/ 1 w 40"/>
                  <a:gd name="T39" fmla="*/ 1 h 75"/>
                  <a:gd name="T40" fmla="*/ 1 w 40"/>
                  <a:gd name="T41" fmla="*/ 1 h 75"/>
                  <a:gd name="T42" fmla="*/ 1 w 40"/>
                  <a:gd name="T43" fmla="*/ 1 h 75"/>
                  <a:gd name="T44" fmla="*/ 1 w 40"/>
                  <a:gd name="T45" fmla="*/ 1 h 75"/>
                  <a:gd name="T46" fmla="*/ 1 w 40"/>
                  <a:gd name="T47" fmla="*/ 1 h 75"/>
                  <a:gd name="T48" fmla="*/ 1 w 40"/>
                  <a:gd name="T49" fmla="*/ 1 h 75"/>
                  <a:gd name="T50" fmla="*/ 1 w 40"/>
                  <a:gd name="T51" fmla="*/ 0 h 75"/>
                  <a:gd name="T52" fmla="*/ 1 w 40"/>
                  <a:gd name="T53" fmla="*/ 0 h 75"/>
                  <a:gd name="T54" fmla="*/ 1 w 40"/>
                  <a:gd name="T55" fmla="*/ 1 h 75"/>
                  <a:gd name="T56" fmla="*/ 1 w 40"/>
                  <a:gd name="T57" fmla="*/ 1 h 75"/>
                  <a:gd name="T58" fmla="*/ 1 w 40"/>
                  <a:gd name="T59" fmla="*/ 1 h 75"/>
                  <a:gd name="T60" fmla="*/ 1 w 40"/>
                  <a:gd name="T61" fmla="*/ 1 h 75"/>
                  <a:gd name="T62" fmla="*/ 1 w 40"/>
                  <a:gd name="T63" fmla="*/ 1 h 75"/>
                  <a:gd name="T64" fmla="*/ 1 w 40"/>
                  <a:gd name="T65" fmla="*/ 1 h 75"/>
                  <a:gd name="T66" fmla="*/ 1 w 40"/>
                  <a:gd name="T67" fmla="*/ 1 h 75"/>
                  <a:gd name="T68" fmla="*/ 1 w 40"/>
                  <a:gd name="T69" fmla="*/ 1 h 75"/>
                  <a:gd name="T70" fmla="*/ 1 w 40"/>
                  <a:gd name="T71" fmla="*/ 1 h 75"/>
                  <a:gd name="T72" fmla="*/ 1 w 40"/>
                  <a:gd name="T73" fmla="*/ 1 h 75"/>
                  <a:gd name="T74" fmla="*/ 1 w 40"/>
                  <a:gd name="T75" fmla="*/ 1 h 75"/>
                  <a:gd name="T76" fmla="*/ 1 w 40"/>
                  <a:gd name="T77" fmla="*/ 1 h 75"/>
                  <a:gd name="T78" fmla="*/ 1 w 40"/>
                  <a:gd name="T79" fmla="*/ 1 h 75"/>
                  <a:gd name="T80" fmla="*/ 1 w 40"/>
                  <a:gd name="T81" fmla="*/ 1 h 75"/>
                  <a:gd name="T82" fmla="*/ 1 w 40"/>
                  <a:gd name="T83" fmla="*/ 1 h 75"/>
                  <a:gd name="T84" fmla="*/ 1 w 40"/>
                  <a:gd name="T85" fmla="*/ 1 h 75"/>
                  <a:gd name="T86" fmla="*/ 1 w 40"/>
                  <a:gd name="T87" fmla="*/ 1 h 75"/>
                  <a:gd name="T88" fmla="*/ 1 w 40"/>
                  <a:gd name="T89" fmla="*/ 1 h 75"/>
                  <a:gd name="T90" fmla="*/ 1 w 40"/>
                  <a:gd name="T91" fmla="*/ 1 h 75"/>
                  <a:gd name="T92" fmla="*/ 1 w 40"/>
                  <a:gd name="T93" fmla="*/ 1 h 75"/>
                  <a:gd name="T94" fmla="*/ 1 w 40"/>
                  <a:gd name="T95" fmla="*/ 1 h 75"/>
                  <a:gd name="T96" fmla="*/ 1 w 40"/>
                  <a:gd name="T97" fmla="*/ 1 h 75"/>
                  <a:gd name="T98" fmla="*/ 1 w 40"/>
                  <a:gd name="T99" fmla="*/ 1 h 75"/>
                  <a:gd name="T100" fmla="*/ 1 w 40"/>
                  <a:gd name="T101" fmla="*/ 1 h 75"/>
                  <a:gd name="T102" fmla="*/ 1 w 40"/>
                  <a:gd name="T103" fmla="*/ 1 h 75"/>
                  <a:gd name="T104" fmla="*/ 1 w 40"/>
                  <a:gd name="T105" fmla="*/ 1 h 75"/>
                  <a:gd name="T106" fmla="*/ 1 w 40"/>
                  <a:gd name="T107" fmla="*/ 1 h 75"/>
                  <a:gd name="T108" fmla="*/ 1 w 40"/>
                  <a:gd name="T109" fmla="*/ 1 h 75"/>
                  <a:gd name="T110" fmla="*/ 1 w 40"/>
                  <a:gd name="T111" fmla="*/ 1 h 75"/>
                  <a:gd name="T112" fmla="*/ 1 w 40"/>
                  <a:gd name="T113" fmla="*/ 1 h 75"/>
                  <a:gd name="T114" fmla="*/ 1 w 40"/>
                  <a:gd name="T115" fmla="*/ 1 h 75"/>
                  <a:gd name="T116" fmla="*/ 1 w 40"/>
                  <a:gd name="T117" fmla="*/ 1 h 75"/>
                  <a:gd name="T118" fmla="*/ 1 w 40"/>
                  <a:gd name="T119" fmla="*/ 1 h 75"/>
                  <a:gd name="T120" fmla="*/ 1 w 40"/>
                  <a:gd name="T121" fmla="*/ 1 h 75"/>
                  <a:gd name="T122" fmla="*/ 0 w 40"/>
                  <a:gd name="T123" fmla="*/ 1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75"/>
                  <a:gd name="T188" fmla="*/ 40 w 40"/>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75">
                    <a:moveTo>
                      <a:pt x="0" y="53"/>
                    </a:moveTo>
                    <a:lnTo>
                      <a:pt x="9" y="53"/>
                    </a:lnTo>
                    <a:lnTo>
                      <a:pt x="15" y="52"/>
                    </a:lnTo>
                    <a:lnTo>
                      <a:pt x="17" y="55"/>
                    </a:lnTo>
                    <a:lnTo>
                      <a:pt x="17" y="58"/>
                    </a:lnTo>
                    <a:lnTo>
                      <a:pt x="20" y="60"/>
                    </a:lnTo>
                    <a:lnTo>
                      <a:pt x="22" y="60"/>
                    </a:lnTo>
                    <a:lnTo>
                      <a:pt x="25" y="60"/>
                    </a:lnTo>
                    <a:lnTo>
                      <a:pt x="27" y="58"/>
                    </a:lnTo>
                    <a:lnTo>
                      <a:pt x="27" y="53"/>
                    </a:lnTo>
                    <a:lnTo>
                      <a:pt x="27" y="52"/>
                    </a:lnTo>
                    <a:lnTo>
                      <a:pt x="25" y="50"/>
                    </a:lnTo>
                    <a:lnTo>
                      <a:pt x="24" y="48"/>
                    </a:lnTo>
                    <a:lnTo>
                      <a:pt x="20" y="47"/>
                    </a:lnTo>
                    <a:lnTo>
                      <a:pt x="12" y="45"/>
                    </a:lnTo>
                    <a:lnTo>
                      <a:pt x="9" y="42"/>
                    </a:lnTo>
                    <a:lnTo>
                      <a:pt x="7" y="38"/>
                    </a:lnTo>
                    <a:lnTo>
                      <a:pt x="4" y="35"/>
                    </a:lnTo>
                    <a:lnTo>
                      <a:pt x="2" y="30"/>
                    </a:lnTo>
                    <a:lnTo>
                      <a:pt x="2" y="23"/>
                    </a:lnTo>
                    <a:lnTo>
                      <a:pt x="2" y="17"/>
                    </a:lnTo>
                    <a:lnTo>
                      <a:pt x="4" y="10"/>
                    </a:lnTo>
                    <a:lnTo>
                      <a:pt x="7" y="7"/>
                    </a:lnTo>
                    <a:lnTo>
                      <a:pt x="10" y="3"/>
                    </a:lnTo>
                    <a:lnTo>
                      <a:pt x="14" y="2"/>
                    </a:lnTo>
                    <a:lnTo>
                      <a:pt x="20" y="0"/>
                    </a:lnTo>
                    <a:lnTo>
                      <a:pt x="27" y="0"/>
                    </a:lnTo>
                    <a:lnTo>
                      <a:pt x="30" y="2"/>
                    </a:lnTo>
                    <a:lnTo>
                      <a:pt x="34" y="5"/>
                    </a:lnTo>
                    <a:lnTo>
                      <a:pt x="37" y="8"/>
                    </a:lnTo>
                    <a:lnTo>
                      <a:pt x="39" y="13"/>
                    </a:lnTo>
                    <a:lnTo>
                      <a:pt x="40" y="20"/>
                    </a:lnTo>
                    <a:lnTo>
                      <a:pt x="34" y="22"/>
                    </a:lnTo>
                    <a:lnTo>
                      <a:pt x="25" y="22"/>
                    </a:lnTo>
                    <a:lnTo>
                      <a:pt x="25" y="20"/>
                    </a:lnTo>
                    <a:lnTo>
                      <a:pt x="24" y="17"/>
                    </a:lnTo>
                    <a:lnTo>
                      <a:pt x="22" y="15"/>
                    </a:lnTo>
                    <a:lnTo>
                      <a:pt x="20" y="15"/>
                    </a:lnTo>
                    <a:lnTo>
                      <a:pt x="19" y="15"/>
                    </a:lnTo>
                    <a:lnTo>
                      <a:pt x="15" y="17"/>
                    </a:lnTo>
                    <a:lnTo>
                      <a:pt x="15" y="18"/>
                    </a:lnTo>
                    <a:lnTo>
                      <a:pt x="15" y="20"/>
                    </a:lnTo>
                    <a:lnTo>
                      <a:pt x="15" y="23"/>
                    </a:lnTo>
                    <a:lnTo>
                      <a:pt x="17" y="25"/>
                    </a:lnTo>
                    <a:lnTo>
                      <a:pt x="19" y="27"/>
                    </a:lnTo>
                    <a:lnTo>
                      <a:pt x="22" y="27"/>
                    </a:lnTo>
                    <a:lnTo>
                      <a:pt x="29" y="30"/>
                    </a:lnTo>
                    <a:lnTo>
                      <a:pt x="34" y="32"/>
                    </a:lnTo>
                    <a:lnTo>
                      <a:pt x="37" y="35"/>
                    </a:lnTo>
                    <a:lnTo>
                      <a:pt x="39" y="40"/>
                    </a:lnTo>
                    <a:lnTo>
                      <a:pt x="40" y="45"/>
                    </a:lnTo>
                    <a:lnTo>
                      <a:pt x="40" y="50"/>
                    </a:lnTo>
                    <a:lnTo>
                      <a:pt x="40" y="57"/>
                    </a:lnTo>
                    <a:lnTo>
                      <a:pt x="39" y="63"/>
                    </a:lnTo>
                    <a:lnTo>
                      <a:pt x="35" y="68"/>
                    </a:lnTo>
                    <a:lnTo>
                      <a:pt x="32" y="72"/>
                    </a:lnTo>
                    <a:lnTo>
                      <a:pt x="27" y="75"/>
                    </a:lnTo>
                    <a:lnTo>
                      <a:pt x="20" y="75"/>
                    </a:lnTo>
                    <a:lnTo>
                      <a:pt x="12" y="73"/>
                    </a:lnTo>
                    <a:lnTo>
                      <a:pt x="5" y="70"/>
                    </a:lnTo>
                    <a:lnTo>
                      <a:pt x="2" y="63"/>
                    </a:lnTo>
                    <a:lnTo>
                      <a:pt x="0" y="53"/>
                    </a:lnTo>
                    <a:close/>
                  </a:path>
                </a:pathLst>
              </a:custGeom>
              <a:solidFill>
                <a:srgbClr val="FFFFFF"/>
              </a:solidFill>
              <a:ln w="4763">
                <a:solidFill>
                  <a:srgbClr val="000000"/>
                </a:solidFill>
                <a:round/>
                <a:headEnd/>
                <a:tailEnd/>
              </a:ln>
            </p:spPr>
            <p:txBody>
              <a:bodyPr/>
              <a:lstStyle/>
              <a:p>
                <a:endParaRPr lang="en-US"/>
              </a:p>
            </p:txBody>
          </p:sp>
        </p:grpSp>
        <p:grpSp>
          <p:nvGrpSpPr>
            <p:cNvPr id="26" name="Group 388"/>
            <p:cNvGrpSpPr>
              <a:grpSpLocks/>
            </p:cNvGrpSpPr>
            <p:nvPr/>
          </p:nvGrpSpPr>
          <p:grpSpPr bwMode="auto">
            <a:xfrm>
              <a:off x="642" y="2268"/>
              <a:ext cx="444" cy="50"/>
              <a:chOff x="642" y="2268"/>
              <a:chExt cx="444" cy="50"/>
            </a:xfrm>
          </p:grpSpPr>
          <p:sp>
            <p:nvSpPr>
              <p:cNvPr id="15491" name="Freeform 389"/>
              <p:cNvSpPr>
                <a:spLocks/>
              </p:cNvSpPr>
              <p:nvPr/>
            </p:nvSpPr>
            <p:spPr bwMode="auto">
              <a:xfrm>
                <a:off x="642" y="2268"/>
                <a:ext cx="34" cy="49"/>
              </a:xfrm>
              <a:custGeom>
                <a:avLst/>
                <a:gdLst>
                  <a:gd name="T0" fmla="*/ 0 w 68"/>
                  <a:gd name="T1" fmla="*/ 0 h 98"/>
                  <a:gd name="T2" fmla="*/ 1 w 68"/>
                  <a:gd name="T3" fmla="*/ 0 h 98"/>
                  <a:gd name="T4" fmla="*/ 1 w 68"/>
                  <a:gd name="T5" fmla="*/ 1 h 98"/>
                  <a:gd name="T6" fmla="*/ 1 w 68"/>
                  <a:gd name="T7" fmla="*/ 1 h 98"/>
                  <a:gd name="T8" fmla="*/ 1 w 68"/>
                  <a:gd name="T9" fmla="*/ 1 h 98"/>
                  <a:gd name="T10" fmla="*/ 1 w 68"/>
                  <a:gd name="T11" fmla="*/ 0 h 98"/>
                  <a:gd name="T12" fmla="*/ 1 w 68"/>
                  <a:gd name="T13" fmla="*/ 0 h 98"/>
                  <a:gd name="T14" fmla="*/ 1 w 68"/>
                  <a:gd name="T15" fmla="*/ 0 h 98"/>
                  <a:gd name="T16" fmla="*/ 1 w 68"/>
                  <a:gd name="T17" fmla="*/ 1 h 98"/>
                  <a:gd name="T18" fmla="*/ 1 w 68"/>
                  <a:gd name="T19" fmla="*/ 1 h 98"/>
                  <a:gd name="T20" fmla="*/ 1 w 68"/>
                  <a:gd name="T21" fmla="*/ 1 h 98"/>
                  <a:gd name="T22" fmla="*/ 1 w 68"/>
                  <a:gd name="T23" fmla="*/ 1 h 98"/>
                  <a:gd name="T24" fmla="*/ 1 w 68"/>
                  <a:gd name="T25" fmla="*/ 1 h 98"/>
                  <a:gd name="T26" fmla="*/ 1 w 68"/>
                  <a:gd name="T27" fmla="*/ 1 h 98"/>
                  <a:gd name="T28" fmla="*/ 1 w 68"/>
                  <a:gd name="T29" fmla="*/ 1 h 98"/>
                  <a:gd name="T30" fmla="*/ 1 w 68"/>
                  <a:gd name="T31" fmla="*/ 1 h 98"/>
                  <a:gd name="T32" fmla="*/ 1 w 68"/>
                  <a:gd name="T33" fmla="*/ 1 h 98"/>
                  <a:gd name="T34" fmla="*/ 1 w 68"/>
                  <a:gd name="T35" fmla="*/ 1 h 98"/>
                  <a:gd name="T36" fmla="*/ 1 w 68"/>
                  <a:gd name="T37" fmla="*/ 1 h 98"/>
                  <a:gd name="T38" fmla="*/ 0 w 68"/>
                  <a:gd name="T39" fmla="*/ 1 h 98"/>
                  <a:gd name="T40" fmla="*/ 0 w 68"/>
                  <a:gd name="T41" fmla="*/ 1 h 98"/>
                  <a:gd name="T42" fmla="*/ 0 w 68"/>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98"/>
                  <a:gd name="T68" fmla="*/ 68 w 68"/>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98">
                    <a:moveTo>
                      <a:pt x="0" y="0"/>
                    </a:moveTo>
                    <a:lnTo>
                      <a:pt x="20" y="0"/>
                    </a:lnTo>
                    <a:lnTo>
                      <a:pt x="20" y="18"/>
                    </a:lnTo>
                    <a:lnTo>
                      <a:pt x="20" y="37"/>
                    </a:lnTo>
                    <a:lnTo>
                      <a:pt x="30" y="18"/>
                    </a:lnTo>
                    <a:lnTo>
                      <a:pt x="40" y="0"/>
                    </a:lnTo>
                    <a:lnTo>
                      <a:pt x="55" y="0"/>
                    </a:lnTo>
                    <a:lnTo>
                      <a:pt x="68" y="0"/>
                    </a:lnTo>
                    <a:lnTo>
                      <a:pt x="57" y="18"/>
                    </a:lnTo>
                    <a:lnTo>
                      <a:pt x="43" y="37"/>
                    </a:lnTo>
                    <a:lnTo>
                      <a:pt x="57" y="68"/>
                    </a:lnTo>
                    <a:lnTo>
                      <a:pt x="68" y="98"/>
                    </a:lnTo>
                    <a:lnTo>
                      <a:pt x="43" y="98"/>
                    </a:lnTo>
                    <a:lnTo>
                      <a:pt x="37" y="78"/>
                    </a:lnTo>
                    <a:lnTo>
                      <a:pt x="30" y="58"/>
                    </a:lnTo>
                    <a:lnTo>
                      <a:pt x="25" y="67"/>
                    </a:lnTo>
                    <a:lnTo>
                      <a:pt x="20" y="75"/>
                    </a:lnTo>
                    <a:lnTo>
                      <a:pt x="20" y="87"/>
                    </a:lnTo>
                    <a:lnTo>
                      <a:pt x="20"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92" name="Freeform 390"/>
              <p:cNvSpPr>
                <a:spLocks noEditPoints="1"/>
              </p:cNvSpPr>
              <p:nvPr/>
            </p:nvSpPr>
            <p:spPr bwMode="auto">
              <a:xfrm>
                <a:off x="676" y="2280"/>
                <a:ext cx="28" cy="38"/>
              </a:xfrm>
              <a:custGeom>
                <a:avLst/>
                <a:gdLst>
                  <a:gd name="T0" fmla="*/ 0 w 55"/>
                  <a:gd name="T1" fmla="*/ 1 h 75"/>
                  <a:gd name="T2" fmla="*/ 1 w 55"/>
                  <a:gd name="T3" fmla="*/ 1 h 75"/>
                  <a:gd name="T4" fmla="*/ 1 w 55"/>
                  <a:gd name="T5" fmla="*/ 1 h 75"/>
                  <a:gd name="T6" fmla="*/ 1 w 55"/>
                  <a:gd name="T7" fmla="*/ 1 h 75"/>
                  <a:gd name="T8" fmla="*/ 1 w 55"/>
                  <a:gd name="T9" fmla="*/ 0 h 75"/>
                  <a:gd name="T10" fmla="*/ 1 w 55"/>
                  <a:gd name="T11" fmla="*/ 1 h 75"/>
                  <a:gd name="T12" fmla="*/ 1 w 55"/>
                  <a:gd name="T13" fmla="*/ 1 h 75"/>
                  <a:gd name="T14" fmla="*/ 1 w 55"/>
                  <a:gd name="T15" fmla="*/ 1 h 75"/>
                  <a:gd name="T16" fmla="*/ 1 w 55"/>
                  <a:gd name="T17" fmla="*/ 1 h 75"/>
                  <a:gd name="T18" fmla="*/ 1 w 55"/>
                  <a:gd name="T19" fmla="*/ 1 h 75"/>
                  <a:gd name="T20" fmla="*/ 1 w 55"/>
                  <a:gd name="T21" fmla="*/ 1 h 75"/>
                  <a:gd name="T22" fmla="*/ 1 w 55"/>
                  <a:gd name="T23" fmla="*/ 1 h 75"/>
                  <a:gd name="T24" fmla="*/ 1 w 55"/>
                  <a:gd name="T25" fmla="*/ 1 h 75"/>
                  <a:gd name="T26" fmla="*/ 1 w 55"/>
                  <a:gd name="T27" fmla="*/ 1 h 75"/>
                  <a:gd name="T28" fmla="*/ 1 w 55"/>
                  <a:gd name="T29" fmla="*/ 1 h 75"/>
                  <a:gd name="T30" fmla="*/ 1 w 55"/>
                  <a:gd name="T31" fmla="*/ 1 h 75"/>
                  <a:gd name="T32" fmla="*/ 1 w 55"/>
                  <a:gd name="T33" fmla="*/ 1 h 75"/>
                  <a:gd name="T34" fmla="*/ 1 w 55"/>
                  <a:gd name="T35" fmla="*/ 1 h 75"/>
                  <a:gd name="T36" fmla="*/ 0 w 55"/>
                  <a:gd name="T37" fmla="*/ 1 h 75"/>
                  <a:gd name="T38" fmla="*/ 0 w 55"/>
                  <a:gd name="T39" fmla="*/ 1 h 75"/>
                  <a:gd name="T40" fmla="*/ 1 w 55"/>
                  <a:gd name="T41" fmla="*/ 1 h 75"/>
                  <a:gd name="T42" fmla="*/ 1 w 55"/>
                  <a:gd name="T43" fmla="*/ 1 h 75"/>
                  <a:gd name="T44" fmla="*/ 1 w 55"/>
                  <a:gd name="T45" fmla="*/ 1 h 75"/>
                  <a:gd name="T46" fmla="*/ 1 w 55"/>
                  <a:gd name="T47" fmla="*/ 1 h 75"/>
                  <a:gd name="T48" fmla="*/ 1 w 55"/>
                  <a:gd name="T49" fmla="*/ 1 h 75"/>
                  <a:gd name="T50" fmla="*/ 1 w 55"/>
                  <a:gd name="T51" fmla="*/ 1 h 75"/>
                  <a:gd name="T52" fmla="*/ 1 w 55"/>
                  <a:gd name="T53" fmla="*/ 1 h 75"/>
                  <a:gd name="T54" fmla="*/ 1 w 55"/>
                  <a:gd name="T55" fmla="*/ 1 h 75"/>
                  <a:gd name="T56" fmla="*/ 1 w 55"/>
                  <a:gd name="T57" fmla="*/ 1 h 75"/>
                  <a:gd name="T58" fmla="*/ 1 w 55"/>
                  <a:gd name="T59" fmla="*/ 1 h 75"/>
                  <a:gd name="T60" fmla="*/ 1 w 55"/>
                  <a:gd name="T61" fmla="*/ 1 h 75"/>
                  <a:gd name="T62" fmla="*/ 1 w 55"/>
                  <a:gd name="T63" fmla="*/ 1 h 75"/>
                  <a:gd name="T64" fmla="*/ 1 w 55"/>
                  <a:gd name="T65" fmla="*/ 1 h 75"/>
                  <a:gd name="T66" fmla="*/ 1 w 55"/>
                  <a:gd name="T67" fmla="*/ 1 h 75"/>
                  <a:gd name="T68" fmla="*/ 1 w 55"/>
                  <a:gd name="T69" fmla="*/ 1 h 75"/>
                  <a:gd name="T70" fmla="*/ 1 w 55"/>
                  <a:gd name="T71" fmla="*/ 1 h 75"/>
                  <a:gd name="T72" fmla="*/ 1 w 55"/>
                  <a:gd name="T73" fmla="*/ 1 h 75"/>
                  <a:gd name="T74" fmla="*/ 1 w 55"/>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5"/>
                  <a:gd name="T115" fmla="*/ 0 h 75"/>
                  <a:gd name="T116" fmla="*/ 55 w 5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5" h="75">
                    <a:moveTo>
                      <a:pt x="0" y="38"/>
                    </a:moveTo>
                    <a:lnTo>
                      <a:pt x="2" y="23"/>
                    </a:lnTo>
                    <a:lnTo>
                      <a:pt x="9" y="10"/>
                    </a:lnTo>
                    <a:lnTo>
                      <a:pt x="17" y="3"/>
                    </a:lnTo>
                    <a:lnTo>
                      <a:pt x="29" y="0"/>
                    </a:lnTo>
                    <a:lnTo>
                      <a:pt x="35" y="2"/>
                    </a:lnTo>
                    <a:lnTo>
                      <a:pt x="40" y="3"/>
                    </a:lnTo>
                    <a:lnTo>
                      <a:pt x="50" y="13"/>
                    </a:lnTo>
                    <a:lnTo>
                      <a:pt x="54" y="25"/>
                    </a:lnTo>
                    <a:lnTo>
                      <a:pt x="55" y="38"/>
                    </a:lnTo>
                    <a:lnTo>
                      <a:pt x="54" y="53"/>
                    </a:lnTo>
                    <a:lnTo>
                      <a:pt x="49" y="65"/>
                    </a:lnTo>
                    <a:lnTo>
                      <a:pt x="40" y="73"/>
                    </a:lnTo>
                    <a:lnTo>
                      <a:pt x="29" y="75"/>
                    </a:lnTo>
                    <a:lnTo>
                      <a:pt x="17" y="73"/>
                    </a:lnTo>
                    <a:lnTo>
                      <a:pt x="14" y="72"/>
                    </a:lnTo>
                    <a:lnTo>
                      <a:pt x="10" y="67"/>
                    </a:lnTo>
                    <a:lnTo>
                      <a:pt x="4" y="55"/>
                    </a:lnTo>
                    <a:lnTo>
                      <a:pt x="0" y="38"/>
                    </a:lnTo>
                    <a:close/>
                    <a:moveTo>
                      <a:pt x="19" y="38"/>
                    </a:moveTo>
                    <a:lnTo>
                      <a:pt x="20" y="47"/>
                    </a:lnTo>
                    <a:lnTo>
                      <a:pt x="22" y="52"/>
                    </a:lnTo>
                    <a:lnTo>
                      <a:pt x="25" y="55"/>
                    </a:lnTo>
                    <a:lnTo>
                      <a:pt x="29" y="57"/>
                    </a:lnTo>
                    <a:lnTo>
                      <a:pt x="32" y="55"/>
                    </a:lnTo>
                    <a:lnTo>
                      <a:pt x="35" y="52"/>
                    </a:lnTo>
                    <a:lnTo>
                      <a:pt x="37" y="47"/>
                    </a:lnTo>
                    <a:lnTo>
                      <a:pt x="37" y="38"/>
                    </a:lnTo>
                    <a:lnTo>
                      <a:pt x="37" y="30"/>
                    </a:lnTo>
                    <a:lnTo>
                      <a:pt x="35" y="23"/>
                    </a:lnTo>
                    <a:lnTo>
                      <a:pt x="32" y="20"/>
                    </a:lnTo>
                    <a:lnTo>
                      <a:pt x="29" y="18"/>
                    </a:lnTo>
                    <a:lnTo>
                      <a:pt x="25" y="20"/>
                    </a:lnTo>
                    <a:lnTo>
                      <a:pt x="22" y="23"/>
                    </a:lnTo>
                    <a:lnTo>
                      <a:pt x="20" y="30"/>
                    </a:lnTo>
                    <a:lnTo>
                      <a:pt x="19" y="38"/>
                    </a:lnTo>
                    <a:close/>
                  </a:path>
                </a:pathLst>
              </a:custGeom>
              <a:solidFill>
                <a:srgbClr val="FFFFFF"/>
              </a:solidFill>
              <a:ln w="4763">
                <a:solidFill>
                  <a:srgbClr val="000000"/>
                </a:solidFill>
                <a:round/>
                <a:headEnd/>
                <a:tailEnd/>
              </a:ln>
            </p:spPr>
            <p:txBody>
              <a:bodyPr/>
              <a:lstStyle/>
              <a:p>
                <a:endParaRPr lang="en-US"/>
              </a:p>
            </p:txBody>
          </p:sp>
          <p:sp>
            <p:nvSpPr>
              <p:cNvPr id="15493" name="Freeform 391"/>
              <p:cNvSpPr>
                <a:spLocks/>
              </p:cNvSpPr>
              <p:nvPr/>
            </p:nvSpPr>
            <p:spPr bwMode="auto">
              <a:xfrm>
                <a:off x="708" y="2268"/>
                <a:ext cx="26" cy="49"/>
              </a:xfrm>
              <a:custGeom>
                <a:avLst/>
                <a:gdLst>
                  <a:gd name="T0" fmla="*/ 0 w 51"/>
                  <a:gd name="T1" fmla="*/ 0 h 98"/>
                  <a:gd name="T2" fmla="*/ 1 w 51"/>
                  <a:gd name="T3" fmla="*/ 0 h 98"/>
                  <a:gd name="T4" fmla="*/ 1 w 51"/>
                  <a:gd name="T5" fmla="*/ 0 h 98"/>
                  <a:gd name="T6" fmla="*/ 1 w 51"/>
                  <a:gd name="T7" fmla="*/ 1 h 98"/>
                  <a:gd name="T8" fmla="*/ 1 w 51"/>
                  <a:gd name="T9" fmla="*/ 1 h 98"/>
                  <a:gd name="T10" fmla="*/ 1 w 51"/>
                  <a:gd name="T11" fmla="*/ 1 h 98"/>
                  <a:gd name="T12" fmla="*/ 1 w 51"/>
                  <a:gd name="T13" fmla="*/ 1 h 98"/>
                  <a:gd name="T14" fmla="*/ 1 w 51"/>
                  <a:gd name="T15" fmla="*/ 1 h 98"/>
                  <a:gd name="T16" fmla="*/ 1 w 51"/>
                  <a:gd name="T17" fmla="*/ 1 h 98"/>
                  <a:gd name="T18" fmla="*/ 1 w 51"/>
                  <a:gd name="T19" fmla="*/ 1 h 98"/>
                  <a:gd name="T20" fmla="*/ 1 w 51"/>
                  <a:gd name="T21" fmla="*/ 1 h 98"/>
                  <a:gd name="T22" fmla="*/ 1 w 51"/>
                  <a:gd name="T23" fmla="*/ 1 h 98"/>
                  <a:gd name="T24" fmla="*/ 1 w 51"/>
                  <a:gd name="T25" fmla="*/ 1 h 98"/>
                  <a:gd name="T26" fmla="*/ 1 w 51"/>
                  <a:gd name="T27" fmla="*/ 1 h 98"/>
                  <a:gd name="T28" fmla="*/ 1 w 51"/>
                  <a:gd name="T29" fmla="*/ 1 h 98"/>
                  <a:gd name="T30" fmla="*/ 1 w 51"/>
                  <a:gd name="T31" fmla="*/ 1 h 98"/>
                  <a:gd name="T32" fmla="*/ 1 w 51"/>
                  <a:gd name="T33" fmla="*/ 1 h 98"/>
                  <a:gd name="T34" fmla="*/ 1 w 51"/>
                  <a:gd name="T35" fmla="*/ 1 h 98"/>
                  <a:gd name="T36" fmla="*/ 1 w 51"/>
                  <a:gd name="T37" fmla="*/ 1 h 98"/>
                  <a:gd name="T38" fmla="*/ 1 w 51"/>
                  <a:gd name="T39" fmla="*/ 1 h 98"/>
                  <a:gd name="T40" fmla="*/ 1 w 51"/>
                  <a:gd name="T41" fmla="*/ 1 h 98"/>
                  <a:gd name="T42" fmla="*/ 1 w 51"/>
                  <a:gd name="T43" fmla="*/ 1 h 98"/>
                  <a:gd name="T44" fmla="*/ 1 w 51"/>
                  <a:gd name="T45" fmla="*/ 1 h 98"/>
                  <a:gd name="T46" fmla="*/ 1 w 51"/>
                  <a:gd name="T47" fmla="*/ 1 h 98"/>
                  <a:gd name="T48" fmla="*/ 1 w 51"/>
                  <a:gd name="T49" fmla="*/ 1 h 98"/>
                  <a:gd name="T50" fmla="*/ 1 w 51"/>
                  <a:gd name="T51" fmla="*/ 1 h 98"/>
                  <a:gd name="T52" fmla="*/ 1 w 51"/>
                  <a:gd name="T53" fmla="*/ 1 h 98"/>
                  <a:gd name="T54" fmla="*/ 1 w 51"/>
                  <a:gd name="T55" fmla="*/ 1 h 98"/>
                  <a:gd name="T56" fmla="*/ 1 w 51"/>
                  <a:gd name="T57" fmla="*/ 1 h 98"/>
                  <a:gd name="T58" fmla="*/ 0 w 51"/>
                  <a:gd name="T59" fmla="*/ 1 h 98"/>
                  <a:gd name="T60" fmla="*/ 0 w 51"/>
                  <a:gd name="T61" fmla="*/ 1 h 98"/>
                  <a:gd name="T62" fmla="*/ 0 w 51"/>
                  <a:gd name="T63" fmla="*/ 0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1"/>
                  <a:gd name="T97" fmla="*/ 0 h 98"/>
                  <a:gd name="T98" fmla="*/ 51 w 51"/>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1" h="98">
                    <a:moveTo>
                      <a:pt x="0" y="0"/>
                    </a:moveTo>
                    <a:lnTo>
                      <a:pt x="10" y="0"/>
                    </a:lnTo>
                    <a:lnTo>
                      <a:pt x="18" y="0"/>
                    </a:lnTo>
                    <a:lnTo>
                      <a:pt x="18" y="18"/>
                    </a:lnTo>
                    <a:lnTo>
                      <a:pt x="18" y="37"/>
                    </a:lnTo>
                    <a:lnTo>
                      <a:pt x="23" y="32"/>
                    </a:lnTo>
                    <a:lnTo>
                      <a:pt x="26" y="28"/>
                    </a:lnTo>
                    <a:lnTo>
                      <a:pt x="30" y="27"/>
                    </a:lnTo>
                    <a:lnTo>
                      <a:pt x="35" y="25"/>
                    </a:lnTo>
                    <a:lnTo>
                      <a:pt x="41" y="27"/>
                    </a:lnTo>
                    <a:lnTo>
                      <a:pt x="46" y="32"/>
                    </a:lnTo>
                    <a:lnTo>
                      <a:pt x="50" y="40"/>
                    </a:lnTo>
                    <a:lnTo>
                      <a:pt x="51" y="53"/>
                    </a:lnTo>
                    <a:lnTo>
                      <a:pt x="51" y="98"/>
                    </a:lnTo>
                    <a:lnTo>
                      <a:pt x="41" y="98"/>
                    </a:lnTo>
                    <a:lnTo>
                      <a:pt x="33" y="98"/>
                    </a:lnTo>
                    <a:lnTo>
                      <a:pt x="33" y="80"/>
                    </a:lnTo>
                    <a:lnTo>
                      <a:pt x="33" y="60"/>
                    </a:lnTo>
                    <a:lnTo>
                      <a:pt x="33" y="53"/>
                    </a:lnTo>
                    <a:lnTo>
                      <a:pt x="31" y="50"/>
                    </a:lnTo>
                    <a:lnTo>
                      <a:pt x="30" y="48"/>
                    </a:lnTo>
                    <a:lnTo>
                      <a:pt x="26" y="47"/>
                    </a:lnTo>
                    <a:lnTo>
                      <a:pt x="23" y="48"/>
                    </a:lnTo>
                    <a:lnTo>
                      <a:pt x="21" y="50"/>
                    </a:lnTo>
                    <a:lnTo>
                      <a:pt x="20" y="57"/>
                    </a:lnTo>
                    <a:lnTo>
                      <a:pt x="18" y="65"/>
                    </a:lnTo>
                    <a:lnTo>
                      <a:pt x="18" y="82"/>
                    </a:lnTo>
                    <a:lnTo>
                      <a:pt x="18" y="98"/>
                    </a:lnTo>
                    <a:lnTo>
                      <a:pt x="10"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94" name="Freeform 392"/>
              <p:cNvSpPr>
                <a:spLocks noEditPoints="1"/>
              </p:cNvSpPr>
              <p:nvPr/>
            </p:nvSpPr>
            <p:spPr bwMode="auto">
              <a:xfrm>
                <a:off x="738" y="2280"/>
                <a:ext cx="27" cy="38"/>
              </a:xfrm>
              <a:custGeom>
                <a:avLst/>
                <a:gdLst>
                  <a:gd name="T0" fmla="*/ 0 w 55"/>
                  <a:gd name="T1" fmla="*/ 1 h 75"/>
                  <a:gd name="T2" fmla="*/ 0 w 55"/>
                  <a:gd name="T3" fmla="*/ 1 h 75"/>
                  <a:gd name="T4" fmla="*/ 0 w 55"/>
                  <a:gd name="T5" fmla="*/ 1 h 75"/>
                  <a:gd name="T6" fmla="*/ 0 w 55"/>
                  <a:gd name="T7" fmla="*/ 1 h 75"/>
                  <a:gd name="T8" fmla="*/ 0 w 55"/>
                  <a:gd name="T9" fmla="*/ 0 h 75"/>
                  <a:gd name="T10" fmla="*/ 0 w 55"/>
                  <a:gd name="T11" fmla="*/ 0 h 75"/>
                  <a:gd name="T12" fmla="*/ 0 w 55"/>
                  <a:gd name="T13" fmla="*/ 1 h 75"/>
                  <a:gd name="T14" fmla="*/ 0 w 55"/>
                  <a:gd name="T15" fmla="*/ 1 h 75"/>
                  <a:gd name="T16" fmla="*/ 0 w 55"/>
                  <a:gd name="T17" fmla="*/ 1 h 75"/>
                  <a:gd name="T18" fmla="*/ 0 w 55"/>
                  <a:gd name="T19" fmla="*/ 1 h 75"/>
                  <a:gd name="T20" fmla="*/ 0 w 55"/>
                  <a:gd name="T21" fmla="*/ 1 h 75"/>
                  <a:gd name="T22" fmla="*/ 0 w 55"/>
                  <a:gd name="T23" fmla="*/ 1 h 75"/>
                  <a:gd name="T24" fmla="*/ 0 w 55"/>
                  <a:gd name="T25" fmla="*/ 1 h 75"/>
                  <a:gd name="T26" fmla="*/ 0 w 55"/>
                  <a:gd name="T27" fmla="*/ 1 h 75"/>
                  <a:gd name="T28" fmla="*/ 0 w 55"/>
                  <a:gd name="T29" fmla="*/ 1 h 75"/>
                  <a:gd name="T30" fmla="*/ 0 w 55"/>
                  <a:gd name="T31" fmla="*/ 1 h 75"/>
                  <a:gd name="T32" fmla="*/ 0 w 55"/>
                  <a:gd name="T33" fmla="*/ 1 h 75"/>
                  <a:gd name="T34" fmla="*/ 0 w 55"/>
                  <a:gd name="T35" fmla="*/ 1 h 75"/>
                  <a:gd name="T36" fmla="*/ 0 w 55"/>
                  <a:gd name="T37" fmla="*/ 1 h 75"/>
                  <a:gd name="T38" fmla="*/ 0 w 55"/>
                  <a:gd name="T39" fmla="*/ 1 h 75"/>
                  <a:gd name="T40" fmla="*/ 0 w 55"/>
                  <a:gd name="T41" fmla="*/ 1 h 75"/>
                  <a:gd name="T42" fmla="*/ 0 w 55"/>
                  <a:gd name="T43" fmla="*/ 1 h 75"/>
                  <a:gd name="T44" fmla="*/ 0 w 55"/>
                  <a:gd name="T45" fmla="*/ 1 h 75"/>
                  <a:gd name="T46" fmla="*/ 0 w 55"/>
                  <a:gd name="T47" fmla="*/ 1 h 75"/>
                  <a:gd name="T48" fmla="*/ 0 w 55"/>
                  <a:gd name="T49" fmla="*/ 1 h 75"/>
                  <a:gd name="T50" fmla="*/ 0 w 55"/>
                  <a:gd name="T51" fmla="*/ 1 h 75"/>
                  <a:gd name="T52" fmla="*/ 0 w 55"/>
                  <a:gd name="T53" fmla="*/ 1 h 75"/>
                  <a:gd name="T54" fmla="*/ 0 w 55"/>
                  <a:gd name="T55" fmla="*/ 1 h 75"/>
                  <a:gd name="T56" fmla="*/ 0 w 55"/>
                  <a:gd name="T57" fmla="*/ 1 h 75"/>
                  <a:gd name="T58" fmla="*/ 0 w 55"/>
                  <a:gd name="T59" fmla="*/ 1 h 75"/>
                  <a:gd name="T60" fmla="*/ 0 w 55"/>
                  <a:gd name="T61" fmla="*/ 1 h 75"/>
                  <a:gd name="T62" fmla="*/ 0 w 55"/>
                  <a:gd name="T63" fmla="*/ 1 h 75"/>
                  <a:gd name="T64" fmla="*/ 0 w 55"/>
                  <a:gd name="T65" fmla="*/ 1 h 75"/>
                  <a:gd name="T66" fmla="*/ 0 w 55"/>
                  <a:gd name="T67" fmla="*/ 1 h 75"/>
                  <a:gd name="T68" fmla="*/ 0 w 55"/>
                  <a:gd name="T69" fmla="*/ 1 h 75"/>
                  <a:gd name="T70" fmla="*/ 0 w 55"/>
                  <a:gd name="T71" fmla="*/ 1 h 75"/>
                  <a:gd name="T72" fmla="*/ 0 w 5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75"/>
                  <a:gd name="T113" fmla="*/ 55 w 5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75">
                    <a:moveTo>
                      <a:pt x="18" y="25"/>
                    </a:moveTo>
                    <a:lnTo>
                      <a:pt x="10" y="23"/>
                    </a:lnTo>
                    <a:lnTo>
                      <a:pt x="1" y="22"/>
                    </a:lnTo>
                    <a:lnTo>
                      <a:pt x="3" y="17"/>
                    </a:lnTo>
                    <a:lnTo>
                      <a:pt x="3" y="12"/>
                    </a:lnTo>
                    <a:lnTo>
                      <a:pt x="6" y="8"/>
                    </a:lnTo>
                    <a:lnTo>
                      <a:pt x="10" y="5"/>
                    </a:lnTo>
                    <a:lnTo>
                      <a:pt x="13" y="3"/>
                    </a:lnTo>
                    <a:lnTo>
                      <a:pt x="16" y="2"/>
                    </a:lnTo>
                    <a:lnTo>
                      <a:pt x="21" y="0"/>
                    </a:lnTo>
                    <a:lnTo>
                      <a:pt x="26" y="0"/>
                    </a:lnTo>
                    <a:lnTo>
                      <a:pt x="33" y="0"/>
                    </a:lnTo>
                    <a:lnTo>
                      <a:pt x="38" y="2"/>
                    </a:lnTo>
                    <a:lnTo>
                      <a:pt x="43" y="3"/>
                    </a:lnTo>
                    <a:lnTo>
                      <a:pt x="46" y="7"/>
                    </a:lnTo>
                    <a:lnTo>
                      <a:pt x="50" y="12"/>
                    </a:lnTo>
                    <a:lnTo>
                      <a:pt x="51" y="17"/>
                    </a:lnTo>
                    <a:lnTo>
                      <a:pt x="51" y="27"/>
                    </a:lnTo>
                    <a:lnTo>
                      <a:pt x="51" y="43"/>
                    </a:lnTo>
                    <a:lnTo>
                      <a:pt x="51" y="58"/>
                    </a:lnTo>
                    <a:lnTo>
                      <a:pt x="53" y="63"/>
                    </a:lnTo>
                    <a:lnTo>
                      <a:pt x="53" y="67"/>
                    </a:lnTo>
                    <a:lnTo>
                      <a:pt x="53" y="70"/>
                    </a:lnTo>
                    <a:lnTo>
                      <a:pt x="55" y="73"/>
                    </a:lnTo>
                    <a:lnTo>
                      <a:pt x="46" y="73"/>
                    </a:lnTo>
                    <a:lnTo>
                      <a:pt x="38" y="73"/>
                    </a:lnTo>
                    <a:lnTo>
                      <a:pt x="36" y="72"/>
                    </a:lnTo>
                    <a:lnTo>
                      <a:pt x="36" y="70"/>
                    </a:lnTo>
                    <a:lnTo>
                      <a:pt x="36" y="68"/>
                    </a:lnTo>
                    <a:lnTo>
                      <a:pt x="35" y="65"/>
                    </a:lnTo>
                    <a:lnTo>
                      <a:pt x="31" y="70"/>
                    </a:lnTo>
                    <a:lnTo>
                      <a:pt x="28" y="73"/>
                    </a:lnTo>
                    <a:lnTo>
                      <a:pt x="23" y="75"/>
                    </a:lnTo>
                    <a:lnTo>
                      <a:pt x="16" y="75"/>
                    </a:lnTo>
                    <a:lnTo>
                      <a:pt x="10" y="73"/>
                    </a:lnTo>
                    <a:lnTo>
                      <a:pt x="5" y="70"/>
                    </a:lnTo>
                    <a:lnTo>
                      <a:pt x="1" y="63"/>
                    </a:lnTo>
                    <a:lnTo>
                      <a:pt x="0" y="55"/>
                    </a:lnTo>
                    <a:lnTo>
                      <a:pt x="1" y="48"/>
                    </a:lnTo>
                    <a:lnTo>
                      <a:pt x="3" y="42"/>
                    </a:lnTo>
                    <a:lnTo>
                      <a:pt x="6" y="37"/>
                    </a:lnTo>
                    <a:lnTo>
                      <a:pt x="15" y="33"/>
                    </a:lnTo>
                    <a:lnTo>
                      <a:pt x="23" y="32"/>
                    </a:lnTo>
                    <a:lnTo>
                      <a:pt x="28" y="28"/>
                    </a:lnTo>
                    <a:lnTo>
                      <a:pt x="31" y="27"/>
                    </a:lnTo>
                    <a:lnTo>
                      <a:pt x="35" y="25"/>
                    </a:lnTo>
                    <a:lnTo>
                      <a:pt x="35" y="22"/>
                    </a:lnTo>
                    <a:lnTo>
                      <a:pt x="33" y="18"/>
                    </a:lnTo>
                    <a:lnTo>
                      <a:pt x="31" y="17"/>
                    </a:lnTo>
                    <a:lnTo>
                      <a:pt x="28" y="17"/>
                    </a:lnTo>
                    <a:lnTo>
                      <a:pt x="25" y="17"/>
                    </a:lnTo>
                    <a:lnTo>
                      <a:pt x="21" y="18"/>
                    </a:lnTo>
                    <a:lnTo>
                      <a:pt x="20" y="22"/>
                    </a:lnTo>
                    <a:lnTo>
                      <a:pt x="18" y="25"/>
                    </a:lnTo>
                    <a:close/>
                    <a:moveTo>
                      <a:pt x="35" y="40"/>
                    </a:moveTo>
                    <a:lnTo>
                      <a:pt x="31" y="42"/>
                    </a:lnTo>
                    <a:lnTo>
                      <a:pt x="26" y="43"/>
                    </a:lnTo>
                    <a:lnTo>
                      <a:pt x="21" y="47"/>
                    </a:lnTo>
                    <a:lnTo>
                      <a:pt x="20" y="48"/>
                    </a:lnTo>
                    <a:lnTo>
                      <a:pt x="18" y="52"/>
                    </a:lnTo>
                    <a:lnTo>
                      <a:pt x="18" y="53"/>
                    </a:lnTo>
                    <a:lnTo>
                      <a:pt x="18" y="57"/>
                    </a:lnTo>
                    <a:lnTo>
                      <a:pt x="20" y="58"/>
                    </a:lnTo>
                    <a:lnTo>
                      <a:pt x="21" y="60"/>
                    </a:lnTo>
                    <a:lnTo>
                      <a:pt x="23" y="60"/>
                    </a:lnTo>
                    <a:lnTo>
                      <a:pt x="26" y="60"/>
                    </a:lnTo>
                    <a:lnTo>
                      <a:pt x="30" y="58"/>
                    </a:lnTo>
                    <a:lnTo>
                      <a:pt x="31" y="57"/>
                    </a:lnTo>
                    <a:lnTo>
                      <a:pt x="33" y="53"/>
                    </a:lnTo>
                    <a:lnTo>
                      <a:pt x="35" y="50"/>
                    </a:lnTo>
                    <a:lnTo>
                      <a:pt x="35" y="45"/>
                    </a:lnTo>
                    <a:lnTo>
                      <a:pt x="35" y="40"/>
                    </a:lnTo>
                    <a:close/>
                  </a:path>
                </a:pathLst>
              </a:custGeom>
              <a:solidFill>
                <a:srgbClr val="FFFFFF"/>
              </a:solidFill>
              <a:ln w="4763">
                <a:solidFill>
                  <a:srgbClr val="000000"/>
                </a:solidFill>
                <a:round/>
                <a:headEnd/>
                <a:tailEnd/>
              </a:ln>
            </p:spPr>
            <p:txBody>
              <a:bodyPr/>
              <a:lstStyle/>
              <a:p>
                <a:endParaRPr lang="en-US"/>
              </a:p>
            </p:txBody>
          </p:sp>
          <p:sp>
            <p:nvSpPr>
              <p:cNvPr id="15495" name="Freeform 393"/>
              <p:cNvSpPr>
                <a:spLocks/>
              </p:cNvSpPr>
              <p:nvPr/>
            </p:nvSpPr>
            <p:spPr bwMode="auto">
              <a:xfrm>
                <a:off x="770" y="2268"/>
                <a:ext cx="9" cy="49"/>
              </a:xfrm>
              <a:custGeom>
                <a:avLst/>
                <a:gdLst>
                  <a:gd name="T0" fmla="*/ 0 w 18"/>
                  <a:gd name="T1" fmla="*/ 0 h 98"/>
                  <a:gd name="T2" fmla="*/ 1 w 18"/>
                  <a:gd name="T3" fmla="*/ 0 h 98"/>
                  <a:gd name="T4" fmla="*/ 1 w 18"/>
                  <a:gd name="T5" fmla="*/ 0 h 98"/>
                  <a:gd name="T6" fmla="*/ 1 w 18"/>
                  <a:gd name="T7" fmla="*/ 1 h 98"/>
                  <a:gd name="T8" fmla="*/ 1 w 18"/>
                  <a:gd name="T9" fmla="*/ 1 h 98"/>
                  <a:gd name="T10" fmla="*/ 1 w 18"/>
                  <a:gd name="T11" fmla="*/ 1 h 98"/>
                  <a:gd name="T12" fmla="*/ 0 w 18"/>
                  <a:gd name="T13" fmla="*/ 1 h 98"/>
                  <a:gd name="T14" fmla="*/ 0 w 18"/>
                  <a:gd name="T15" fmla="*/ 1 h 98"/>
                  <a:gd name="T16" fmla="*/ 0 w 18"/>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98"/>
                  <a:gd name="T29" fmla="*/ 18 w 18"/>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98">
                    <a:moveTo>
                      <a:pt x="0" y="0"/>
                    </a:moveTo>
                    <a:lnTo>
                      <a:pt x="10" y="0"/>
                    </a:lnTo>
                    <a:lnTo>
                      <a:pt x="18" y="0"/>
                    </a:lnTo>
                    <a:lnTo>
                      <a:pt x="18" y="48"/>
                    </a:lnTo>
                    <a:lnTo>
                      <a:pt x="18" y="98"/>
                    </a:lnTo>
                    <a:lnTo>
                      <a:pt x="10"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96" name="Freeform 394"/>
              <p:cNvSpPr>
                <a:spLocks noEditPoints="1"/>
              </p:cNvSpPr>
              <p:nvPr/>
            </p:nvSpPr>
            <p:spPr bwMode="auto">
              <a:xfrm>
                <a:off x="784" y="2280"/>
                <a:ext cx="27" cy="38"/>
              </a:xfrm>
              <a:custGeom>
                <a:avLst/>
                <a:gdLst>
                  <a:gd name="T0" fmla="*/ 0 w 55"/>
                  <a:gd name="T1" fmla="*/ 1 h 75"/>
                  <a:gd name="T2" fmla="*/ 0 w 55"/>
                  <a:gd name="T3" fmla="*/ 1 h 75"/>
                  <a:gd name="T4" fmla="*/ 0 w 55"/>
                  <a:gd name="T5" fmla="*/ 1 h 75"/>
                  <a:gd name="T6" fmla="*/ 0 w 55"/>
                  <a:gd name="T7" fmla="*/ 1 h 75"/>
                  <a:gd name="T8" fmla="*/ 0 w 55"/>
                  <a:gd name="T9" fmla="*/ 0 h 75"/>
                  <a:gd name="T10" fmla="*/ 0 w 55"/>
                  <a:gd name="T11" fmla="*/ 0 h 75"/>
                  <a:gd name="T12" fmla="*/ 0 w 55"/>
                  <a:gd name="T13" fmla="*/ 1 h 75"/>
                  <a:gd name="T14" fmla="*/ 0 w 55"/>
                  <a:gd name="T15" fmla="*/ 1 h 75"/>
                  <a:gd name="T16" fmla="*/ 0 w 55"/>
                  <a:gd name="T17" fmla="*/ 1 h 75"/>
                  <a:gd name="T18" fmla="*/ 0 w 55"/>
                  <a:gd name="T19" fmla="*/ 1 h 75"/>
                  <a:gd name="T20" fmla="*/ 0 w 55"/>
                  <a:gd name="T21" fmla="*/ 1 h 75"/>
                  <a:gd name="T22" fmla="*/ 0 w 55"/>
                  <a:gd name="T23" fmla="*/ 1 h 75"/>
                  <a:gd name="T24" fmla="*/ 0 w 55"/>
                  <a:gd name="T25" fmla="*/ 1 h 75"/>
                  <a:gd name="T26" fmla="*/ 0 w 55"/>
                  <a:gd name="T27" fmla="*/ 1 h 75"/>
                  <a:gd name="T28" fmla="*/ 0 w 55"/>
                  <a:gd name="T29" fmla="*/ 1 h 75"/>
                  <a:gd name="T30" fmla="*/ 0 w 55"/>
                  <a:gd name="T31" fmla="*/ 1 h 75"/>
                  <a:gd name="T32" fmla="*/ 0 w 55"/>
                  <a:gd name="T33" fmla="*/ 1 h 75"/>
                  <a:gd name="T34" fmla="*/ 0 w 55"/>
                  <a:gd name="T35" fmla="*/ 1 h 75"/>
                  <a:gd name="T36" fmla="*/ 0 w 55"/>
                  <a:gd name="T37" fmla="*/ 1 h 75"/>
                  <a:gd name="T38" fmla="*/ 0 w 55"/>
                  <a:gd name="T39" fmla="*/ 1 h 75"/>
                  <a:gd name="T40" fmla="*/ 0 w 55"/>
                  <a:gd name="T41" fmla="*/ 1 h 75"/>
                  <a:gd name="T42" fmla="*/ 0 w 55"/>
                  <a:gd name="T43" fmla="*/ 1 h 75"/>
                  <a:gd name="T44" fmla="*/ 0 w 55"/>
                  <a:gd name="T45" fmla="*/ 1 h 75"/>
                  <a:gd name="T46" fmla="*/ 0 w 55"/>
                  <a:gd name="T47" fmla="*/ 1 h 75"/>
                  <a:gd name="T48" fmla="*/ 0 w 55"/>
                  <a:gd name="T49" fmla="*/ 1 h 75"/>
                  <a:gd name="T50" fmla="*/ 0 w 55"/>
                  <a:gd name="T51" fmla="*/ 1 h 75"/>
                  <a:gd name="T52" fmla="*/ 0 w 55"/>
                  <a:gd name="T53" fmla="*/ 1 h 75"/>
                  <a:gd name="T54" fmla="*/ 0 w 55"/>
                  <a:gd name="T55" fmla="*/ 1 h 75"/>
                  <a:gd name="T56" fmla="*/ 0 w 55"/>
                  <a:gd name="T57" fmla="*/ 1 h 75"/>
                  <a:gd name="T58" fmla="*/ 0 w 55"/>
                  <a:gd name="T59" fmla="*/ 1 h 75"/>
                  <a:gd name="T60" fmla="*/ 0 w 55"/>
                  <a:gd name="T61" fmla="*/ 1 h 75"/>
                  <a:gd name="T62" fmla="*/ 0 w 55"/>
                  <a:gd name="T63" fmla="*/ 1 h 75"/>
                  <a:gd name="T64" fmla="*/ 0 w 55"/>
                  <a:gd name="T65" fmla="*/ 1 h 75"/>
                  <a:gd name="T66" fmla="*/ 0 w 55"/>
                  <a:gd name="T67" fmla="*/ 1 h 75"/>
                  <a:gd name="T68" fmla="*/ 0 w 55"/>
                  <a:gd name="T69" fmla="*/ 1 h 75"/>
                  <a:gd name="T70" fmla="*/ 0 w 55"/>
                  <a:gd name="T71" fmla="*/ 1 h 75"/>
                  <a:gd name="T72" fmla="*/ 0 w 5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75"/>
                  <a:gd name="T113" fmla="*/ 55 w 5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75">
                    <a:moveTo>
                      <a:pt x="19" y="25"/>
                    </a:moveTo>
                    <a:lnTo>
                      <a:pt x="10" y="23"/>
                    </a:lnTo>
                    <a:lnTo>
                      <a:pt x="2" y="22"/>
                    </a:lnTo>
                    <a:lnTo>
                      <a:pt x="4" y="17"/>
                    </a:lnTo>
                    <a:lnTo>
                      <a:pt x="5" y="12"/>
                    </a:lnTo>
                    <a:lnTo>
                      <a:pt x="7" y="8"/>
                    </a:lnTo>
                    <a:lnTo>
                      <a:pt x="10" y="5"/>
                    </a:lnTo>
                    <a:lnTo>
                      <a:pt x="14" y="3"/>
                    </a:lnTo>
                    <a:lnTo>
                      <a:pt x="17" y="2"/>
                    </a:lnTo>
                    <a:lnTo>
                      <a:pt x="22" y="0"/>
                    </a:lnTo>
                    <a:lnTo>
                      <a:pt x="27" y="0"/>
                    </a:lnTo>
                    <a:lnTo>
                      <a:pt x="34" y="0"/>
                    </a:lnTo>
                    <a:lnTo>
                      <a:pt x="40" y="2"/>
                    </a:lnTo>
                    <a:lnTo>
                      <a:pt x="45" y="3"/>
                    </a:lnTo>
                    <a:lnTo>
                      <a:pt x="49" y="7"/>
                    </a:lnTo>
                    <a:lnTo>
                      <a:pt x="50" y="12"/>
                    </a:lnTo>
                    <a:lnTo>
                      <a:pt x="52" y="17"/>
                    </a:lnTo>
                    <a:lnTo>
                      <a:pt x="54" y="22"/>
                    </a:lnTo>
                    <a:lnTo>
                      <a:pt x="54" y="27"/>
                    </a:lnTo>
                    <a:lnTo>
                      <a:pt x="54" y="43"/>
                    </a:lnTo>
                    <a:lnTo>
                      <a:pt x="54" y="58"/>
                    </a:lnTo>
                    <a:lnTo>
                      <a:pt x="54" y="63"/>
                    </a:lnTo>
                    <a:lnTo>
                      <a:pt x="54" y="67"/>
                    </a:lnTo>
                    <a:lnTo>
                      <a:pt x="54" y="70"/>
                    </a:lnTo>
                    <a:lnTo>
                      <a:pt x="55" y="73"/>
                    </a:lnTo>
                    <a:lnTo>
                      <a:pt x="47" y="73"/>
                    </a:lnTo>
                    <a:lnTo>
                      <a:pt x="39" y="73"/>
                    </a:lnTo>
                    <a:lnTo>
                      <a:pt x="37" y="72"/>
                    </a:lnTo>
                    <a:lnTo>
                      <a:pt x="37" y="70"/>
                    </a:lnTo>
                    <a:lnTo>
                      <a:pt x="37" y="68"/>
                    </a:lnTo>
                    <a:lnTo>
                      <a:pt x="35" y="65"/>
                    </a:lnTo>
                    <a:lnTo>
                      <a:pt x="32" y="70"/>
                    </a:lnTo>
                    <a:lnTo>
                      <a:pt x="29" y="73"/>
                    </a:lnTo>
                    <a:lnTo>
                      <a:pt x="24" y="75"/>
                    </a:lnTo>
                    <a:lnTo>
                      <a:pt x="17" y="75"/>
                    </a:lnTo>
                    <a:lnTo>
                      <a:pt x="10" y="73"/>
                    </a:lnTo>
                    <a:lnTo>
                      <a:pt x="5" y="70"/>
                    </a:lnTo>
                    <a:lnTo>
                      <a:pt x="2" y="63"/>
                    </a:lnTo>
                    <a:lnTo>
                      <a:pt x="0" y="55"/>
                    </a:lnTo>
                    <a:lnTo>
                      <a:pt x="2" y="48"/>
                    </a:lnTo>
                    <a:lnTo>
                      <a:pt x="4" y="42"/>
                    </a:lnTo>
                    <a:lnTo>
                      <a:pt x="9" y="37"/>
                    </a:lnTo>
                    <a:lnTo>
                      <a:pt x="15" y="33"/>
                    </a:lnTo>
                    <a:lnTo>
                      <a:pt x="24" y="32"/>
                    </a:lnTo>
                    <a:lnTo>
                      <a:pt x="29" y="28"/>
                    </a:lnTo>
                    <a:lnTo>
                      <a:pt x="32" y="27"/>
                    </a:lnTo>
                    <a:lnTo>
                      <a:pt x="35" y="25"/>
                    </a:lnTo>
                    <a:lnTo>
                      <a:pt x="35" y="22"/>
                    </a:lnTo>
                    <a:lnTo>
                      <a:pt x="34" y="18"/>
                    </a:lnTo>
                    <a:lnTo>
                      <a:pt x="32" y="17"/>
                    </a:lnTo>
                    <a:lnTo>
                      <a:pt x="29" y="17"/>
                    </a:lnTo>
                    <a:lnTo>
                      <a:pt x="25" y="17"/>
                    </a:lnTo>
                    <a:lnTo>
                      <a:pt x="22" y="18"/>
                    </a:lnTo>
                    <a:lnTo>
                      <a:pt x="20" y="22"/>
                    </a:lnTo>
                    <a:lnTo>
                      <a:pt x="19" y="25"/>
                    </a:lnTo>
                    <a:close/>
                    <a:moveTo>
                      <a:pt x="35" y="40"/>
                    </a:moveTo>
                    <a:lnTo>
                      <a:pt x="32" y="42"/>
                    </a:lnTo>
                    <a:lnTo>
                      <a:pt x="27" y="43"/>
                    </a:lnTo>
                    <a:lnTo>
                      <a:pt x="22" y="47"/>
                    </a:lnTo>
                    <a:lnTo>
                      <a:pt x="20" y="48"/>
                    </a:lnTo>
                    <a:lnTo>
                      <a:pt x="19" y="52"/>
                    </a:lnTo>
                    <a:lnTo>
                      <a:pt x="19" y="53"/>
                    </a:lnTo>
                    <a:lnTo>
                      <a:pt x="19" y="57"/>
                    </a:lnTo>
                    <a:lnTo>
                      <a:pt x="20" y="58"/>
                    </a:lnTo>
                    <a:lnTo>
                      <a:pt x="22" y="60"/>
                    </a:lnTo>
                    <a:lnTo>
                      <a:pt x="25" y="60"/>
                    </a:lnTo>
                    <a:lnTo>
                      <a:pt x="29" y="60"/>
                    </a:lnTo>
                    <a:lnTo>
                      <a:pt x="30" y="58"/>
                    </a:lnTo>
                    <a:lnTo>
                      <a:pt x="32" y="57"/>
                    </a:lnTo>
                    <a:lnTo>
                      <a:pt x="34" y="53"/>
                    </a:lnTo>
                    <a:lnTo>
                      <a:pt x="35" y="50"/>
                    </a:lnTo>
                    <a:lnTo>
                      <a:pt x="35" y="45"/>
                    </a:lnTo>
                    <a:lnTo>
                      <a:pt x="35" y="40"/>
                    </a:lnTo>
                    <a:close/>
                  </a:path>
                </a:pathLst>
              </a:custGeom>
              <a:solidFill>
                <a:srgbClr val="FFFFFF"/>
              </a:solidFill>
              <a:ln w="4763">
                <a:solidFill>
                  <a:srgbClr val="000000"/>
                </a:solidFill>
                <a:round/>
                <a:headEnd/>
                <a:tailEnd/>
              </a:ln>
            </p:spPr>
            <p:txBody>
              <a:bodyPr/>
              <a:lstStyle/>
              <a:p>
                <a:endParaRPr lang="en-US"/>
              </a:p>
            </p:txBody>
          </p:sp>
          <p:sp>
            <p:nvSpPr>
              <p:cNvPr id="15497" name="Freeform 395"/>
              <p:cNvSpPr>
                <a:spLocks/>
              </p:cNvSpPr>
              <p:nvPr/>
            </p:nvSpPr>
            <p:spPr bwMode="auto">
              <a:xfrm>
                <a:off x="831" y="2268"/>
                <a:ext cx="37" cy="49"/>
              </a:xfrm>
              <a:custGeom>
                <a:avLst/>
                <a:gdLst>
                  <a:gd name="T0" fmla="*/ 0 w 74"/>
                  <a:gd name="T1" fmla="*/ 0 h 98"/>
                  <a:gd name="T2" fmla="*/ 1 w 74"/>
                  <a:gd name="T3" fmla="*/ 0 h 98"/>
                  <a:gd name="T4" fmla="*/ 1 w 74"/>
                  <a:gd name="T5" fmla="*/ 0 h 98"/>
                  <a:gd name="T6" fmla="*/ 1 w 74"/>
                  <a:gd name="T7" fmla="*/ 1 h 98"/>
                  <a:gd name="T8" fmla="*/ 1 w 74"/>
                  <a:gd name="T9" fmla="*/ 0 h 98"/>
                  <a:gd name="T10" fmla="*/ 1 w 74"/>
                  <a:gd name="T11" fmla="*/ 0 h 98"/>
                  <a:gd name="T12" fmla="*/ 1 w 74"/>
                  <a:gd name="T13" fmla="*/ 0 h 98"/>
                  <a:gd name="T14" fmla="*/ 1 w 74"/>
                  <a:gd name="T15" fmla="*/ 1 h 98"/>
                  <a:gd name="T16" fmla="*/ 1 w 74"/>
                  <a:gd name="T17" fmla="*/ 1 h 98"/>
                  <a:gd name="T18" fmla="*/ 1 w 74"/>
                  <a:gd name="T19" fmla="*/ 1 h 98"/>
                  <a:gd name="T20" fmla="*/ 1 w 74"/>
                  <a:gd name="T21" fmla="*/ 1 h 98"/>
                  <a:gd name="T22" fmla="*/ 1 w 74"/>
                  <a:gd name="T23" fmla="*/ 1 h 98"/>
                  <a:gd name="T24" fmla="*/ 1 w 74"/>
                  <a:gd name="T25" fmla="*/ 1 h 98"/>
                  <a:gd name="T26" fmla="*/ 1 w 74"/>
                  <a:gd name="T27" fmla="*/ 1 h 98"/>
                  <a:gd name="T28" fmla="*/ 1 w 74"/>
                  <a:gd name="T29" fmla="*/ 1 h 98"/>
                  <a:gd name="T30" fmla="*/ 1 w 74"/>
                  <a:gd name="T31" fmla="*/ 1 h 98"/>
                  <a:gd name="T32" fmla="*/ 1 w 74"/>
                  <a:gd name="T33" fmla="*/ 1 h 98"/>
                  <a:gd name="T34" fmla="*/ 1 w 74"/>
                  <a:gd name="T35" fmla="*/ 1 h 98"/>
                  <a:gd name="T36" fmla="*/ 1 w 74"/>
                  <a:gd name="T37" fmla="*/ 1 h 98"/>
                  <a:gd name="T38" fmla="*/ 0 w 74"/>
                  <a:gd name="T39" fmla="*/ 1 h 98"/>
                  <a:gd name="T40" fmla="*/ 0 w 74"/>
                  <a:gd name="T41" fmla="*/ 1 h 98"/>
                  <a:gd name="T42" fmla="*/ 0 w 74"/>
                  <a:gd name="T43" fmla="*/ 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4"/>
                  <a:gd name="T67" fmla="*/ 0 h 98"/>
                  <a:gd name="T68" fmla="*/ 74 w 74"/>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4" h="98">
                    <a:moveTo>
                      <a:pt x="0" y="0"/>
                    </a:moveTo>
                    <a:lnTo>
                      <a:pt x="14" y="0"/>
                    </a:lnTo>
                    <a:lnTo>
                      <a:pt x="27" y="0"/>
                    </a:lnTo>
                    <a:lnTo>
                      <a:pt x="37" y="60"/>
                    </a:lnTo>
                    <a:lnTo>
                      <a:pt x="47" y="0"/>
                    </a:lnTo>
                    <a:lnTo>
                      <a:pt x="60" y="0"/>
                    </a:lnTo>
                    <a:lnTo>
                      <a:pt x="74" y="0"/>
                    </a:lnTo>
                    <a:lnTo>
                      <a:pt x="74" y="48"/>
                    </a:lnTo>
                    <a:lnTo>
                      <a:pt x="74" y="98"/>
                    </a:lnTo>
                    <a:lnTo>
                      <a:pt x="65" y="98"/>
                    </a:lnTo>
                    <a:lnTo>
                      <a:pt x="57" y="98"/>
                    </a:lnTo>
                    <a:lnTo>
                      <a:pt x="57" y="23"/>
                    </a:lnTo>
                    <a:lnTo>
                      <a:pt x="52" y="62"/>
                    </a:lnTo>
                    <a:lnTo>
                      <a:pt x="45" y="98"/>
                    </a:lnTo>
                    <a:lnTo>
                      <a:pt x="30" y="98"/>
                    </a:lnTo>
                    <a:lnTo>
                      <a:pt x="24" y="62"/>
                    </a:lnTo>
                    <a:lnTo>
                      <a:pt x="17" y="23"/>
                    </a:lnTo>
                    <a:lnTo>
                      <a:pt x="17" y="98"/>
                    </a:lnTo>
                    <a:lnTo>
                      <a:pt x="9"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98" name="Freeform 396"/>
              <p:cNvSpPr>
                <a:spLocks noEditPoints="1"/>
              </p:cNvSpPr>
              <p:nvPr/>
            </p:nvSpPr>
            <p:spPr bwMode="auto">
              <a:xfrm>
                <a:off x="873" y="2280"/>
                <a:ext cx="27" cy="38"/>
              </a:xfrm>
              <a:custGeom>
                <a:avLst/>
                <a:gdLst>
                  <a:gd name="T0" fmla="*/ 0 w 55"/>
                  <a:gd name="T1" fmla="*/ 1 h 75"/>
                  <a:gd name="T2" fmla="*/ 0 w 55"/>
                  <a:gd name="T3" fmla="*/ 1 h 75"/>
                  <a:gd name="T4" fmla="*/ 0 w 55"/>
                  <a:gd name="T5" fmla="*/ 1 h 75"/>
                  <a:gd name="T6" fmla="*/ 0 w 55"/>
                  <a:gd name="T7" fmla="*/ 1 h 75"/>
                  <a:gd name="T8" fmla="*/ 0 w 55"/>
                  <a:gd name="T9" fmla="*/ 0 h 75"/>
                  <a:gd name="T10" fmla="*/ 0 w 55"/>
                  <a:gd name="T11" fmla="*/ 1 h 75"/>
                  <a:gd name="T12" fmla="*/ 0 w 55"/>
                  <a:gd name="T13" fmla="*/ 1 h 75"/>
                  <a:gd name="T14" fmla="*/ 0 w 55"/>
                  <a:gd name="T15" fmla="*/ 1 h 75"/>
                  <a:gd name="T16" fmla="*/ 0 w 55"/>
                  <a:gd name="T17" fmla="*/ 1 h 75"/>
                  <a:gd name="T18" fmla="*/ 0 w 55"/>
                  <a:gd name="T19" fmla="*/ 1 h 75"/>
                  <a:gd name="T20" fmla="*/ 0 w 55"/>
                  <a:gd name="T21" fmla="*/ 1 h 75"/>
                  <a:gd name="T22" fmla="*/ 0 w 55"/>
                  <a:gd name="T23" fmla="*/ 1 h 75"/>
                  <a:gd name="T24" fmla="*/ 0 w 55"/>
                  <a:gd name="T25" fmla="*/ 1 h 75"/>
                  <a:gd name="T26" fmla="*/ 0 w 55"/>
                  <a:gd name="T27" fmla="*/ 1 h 75"/>
                  <a:gd name="T28" fmla="*/ 0 w 55"/>
                  <a:gd name="T29" fmla="*/ 1 h 75"/>
                  <a:gd name="T30" fmla="*/ 0 w 55"/>
                  <a:gd name="T31" fmla="*/ 1 h 75"/>
                  <a:gd name="T32" fmla="*/ 0 w 55"/>
                  <a:gd name="T33" fmla="*/ 1 h 75"/>
                  <a:gd name="T34" fmla="*/ 0 w 55"/>
                  <a:gd name="T35" fmla="*/ 1 h 75"/>
                  <a:gd name="T36" fmla="*/ 0 w 55"/>
                  <a:gd name="T37" fmla="*/ 1 h 75"/>
                  <a:gd name="T38" fmla="*/ 0 w 55"/>
                  <a:gd name="T39" fmla="*/ 1 h 75"/>
                  <a:gd name="T40" fmla="*/ 0 w 55"/>
                  <a:gd name="T41" fmla="*/ 1 h 75"/>
                  <a:gd name="T42" fmla="*/ 0 w 55"/>
                  <a:gd name="T43" fmla="*/ 1 h 75"/>
                  <a:gd name="T44" fmla="*/ 0 w 55"/>
                  <a:gd name="T45" fmla="*/ 1 h 75"/>
                  <a:gd name="T46" fmla="*/ 0 w 55"/>
                  <a:gd name="T47" fmla="*/ 1 h 75"/>
                  <a:gd name="T48" fmla="*/ 0 w 55"/>
                  <a:gd name="T49" fmla="*/ 1 h 75"/>
                  <a:gd name="T50" fmla="*/ 0 w 55"/>
                  <a:gd name="T51" fmla="*/ 1 h 75"/>
                  <a:gd name="T52" fmla="*/ 0 w 55"/>
                  <a:gd name="T53" fmla="*/ 1 h 75"/>
                  <a:gd name="T54" fmla="*/ 0 w 55"/>
                  <a:gd name="T55" fmla="*/ 1 h 75"/>
                  <a:gd name="T56" fmla="*/ 0 w 55"/>
                  <a:gd name="T57" fmla="*/ 1 h 75"/>
                  <a:gd name="T58" fmla="*/ 0 w 55"/>
                  <a:gd name="T59" fmla="*/ 1 h 75"/>
                  <a:gd name="T60" fmla="*/ 0 w 55"/>
                  <a:gd name="T61" fmla="*/ 1 h 75"/>
                  <a:gd name="T62" fmla="*/ 0 w 55"/>
                  <a:gd name="T63" fmla="*/ 1 h 75"/>
                  <a:gd name="T64" fmla="*/ 0 w 55"/>
                  <a:gd name="T65" fmla="*/ 1 h 75"/>
                  <a:gd name="T66" fmla="*/ 0 w 55"/>
                  <a:gd name="T67" fmla="*/ 1 h 75"/>
                  <a:gd name="T68" fmla="*/ 0 w 55"/>
                  <a:gd name="T69" fmla="*/ 1 h 75"/>
                  <a:gd name="T70" fmla="*/ 0 w 55"/>
                  <a:gd name="T71" fmla="*/ 1 h 75"/>
                  <a:gd name="T72" fmla="*/ 0 w 55"/>
                  <a:gd name="T73" fmla="*/ 1 h 75"/>
                  <a:gd name="T74" fmla="*/ 0 w 55"/>
                  <a:gd name="T75" fmla="*/ 1 h 75"/>
                  <a:gd name="T76" fmla="*/ 0 w 55"/>
                  <a:gd name="T77" fmla="*/ 1 h 7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5"/>
                  <a:gd name="T118" fmla="*/ 0 h 75"/>
                  <a:gd name="T119" fmla="*/ 55 w 55"/>
                  <a:gd name="T120" fmla="*/ 75 h 7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5" h="75">
                    <a:moveTo>
                      <a:pt x="0" y="38"/>
                    </a:moveTo>
                    <a:lnTo>
                      <a:pt x="1" y="23"/>
                    </a:lnTo>
                    <a:lnTo>
                      <a:pt x="8" y="10"/>
                    </a:lnTo>
                    <a:lnTo>
                      <a:pt x="15" y="3"/>
                    </a:lnTo>
                    <a:lnTo>
                      <a:pt x="26" y="0"/>
                    </a:lnTo>
                    <a:lnTo>
                      <a:pt x="33" y="2"/>
                    </a:lnTo>
                    <a:lnTo>
                      <a:pt x="40" y="3"/>
                    </a:lnTo>
                    <a:lnTo>
                      <a:pt x="45" y="8"/>
                    </a:lnTo>
                    <a:lnTo>
                      <a:pt x="48" y="13"/>
                    </a:lnTo>
                    <a:lnTo>
                      <a:pt x="53" y="25"/>
                    </a:lnTo>
                    <a:lnTo>
                      <a:pt x="55" y="38"/>
                    </a:lnTo>
                    <a:lnTo>
                      <a:pt x="53" y="53"/>
                    </a:lnTo>
                    <a:lnTo>
                      <a:pt x="48" y="65"/>
                    </a:lnTo>
                    <a:lnTo>
                      <a:pt x="40" y="73"/>
                    </a:lnTo>
                    <a:lnTo>
                      <a:pt x="26" y="75"/>
                    </a:lnTo>
                    <a:lnTo>
                      <a:pt x="16" y="73"/>
                    </a:lnTo>
                    <a:lnTo>
                      <a:pt x="11" y="72"/>
                    </a:lnTo>
                    <a:lnTo>
                      <a:pt x="8" y="67"/>
                    </a:lnTo>
                    <a:lnTo>
                      <a:pt x="1" y="55"/>
                    </a:lnTo>
                    <a:lnTo>
                      <a:pt x="0" y="38"/>
                    </a:lnTo>
                    <a:close/>
                    <a:moveTo>
                      <a:pt x="18" y="38"/>
                    </a:moveTo>
                    <a:lnTo>
                      <a:pt x="20" y="47"/>
                    </a:lnTo>
                    <a:lnTo>
                      <a:pt x="21" y="52"/>
                    </a:lnTo>
                    <a:lnTo>
                      <a:pt x="25" y="55"/>
                    </a:lnTo>
                    <a:lnTo>
                      <a:pt x="28" y="57"/>
                    </a:lnTo>
                    <a:lnTo>
                      <a:pt x="31" y="55"/>
                    </a:lnTo>
                    <a:lnTo>
                      <a:pt x="33" y="52"/>
                    </a:lnTo>
                    <a:lnTo>
                      <a:pt x="35" y="47"/>
                    </a:lnTo>
                    <a:lnTo>
                      <a:pt x="36" y="38"/>
                    </a:lnTo>
                    <a:lnTo>
                      <a:pt x="35" y="30"/>
                    </a:lnTo>
                    <a:lnTo>
                      <a:pt x="33" y="23"/>
                    </a:lnTo>
                    <a:lnTo>
                      <a:pt x="31" y="20"/>
                    </a:lnTo>
                    <a:lnTo>
                      <a:pt x="28" y="18"/>
                    </a:lnTo>
                    <a:lnTo>
                      <a:pt x="25" y="20"/>
                    </a:lnTo>
                    <a:lnTo>
                      <a:pt x="21" y="23"/>
                    </a:lnTo>
                    <a:lnTo>
                      <a:pt x="20" y="30"/>
                    </a:lnTo>
                    <a:lnTo>
                      <a:pt x="18" y="38"/>
                    </a:lnTo>
                    <a:close/>
                  </a:path>
                </a:pathLst>
              </a:custGeom>
              <a:solidFill>
                <a:srgbClr val="FFFFFF"/>
              </a:solidFill>
              <a:ln w="4763">
                <a:solidFill>
                  <a:srgbClr val="000000"/>
                </a:solidFill>
                <a:round/>
                <a:headEnd/>
                <a:tailEnd/>
              </a:ln>
            </p:spPr>
            <p:txBody>
              <a:bodyPr/>
              <a:lstStyle/>
              <a:p>
                <a:endParaRPr lang="en-US"/>
              </a:p>
            </p:txBody>
          </p:sp>
          <p:sp>
            <p:nvSpPr>
              <p:cNvPr id="15499" name="Freeform 397"/>
              <p:cNvSpPr>
                <a:spLocks/>
              </p:cNvSpPr>
              <p:nvPr/>
            </p:nvSpPr>
            <p:spPr bwMode="auto">
              <a:xfrm>
                <a:off x="905" y="2281"/>
                <a:ext cx="25" cy="37"/>
              </a:xfrm>
              <a:custGeom>
                <a:avLst/>
                <a:gdLst>
                  <a:gd name="T0" fmla="*/ 1 w 50"/>
                  <a:gd name="T1" fmla="*/ 1 h 73"/>
                  <a:gd name="T2" fmla="*/ 1 w 50"/>
                  <a:gd name="T3" fmla="*/ 1 h 73"/>
                  <a:gd name="T4" fmla="*/ 1 w 50"/>
                  <a:gd name="T5" fmla="*/ 1 h 73"/>
                  <a:gd name="T6" fmla="*/ 1 w 50"/>
                  <a:gd name="T7" fmla="*/ 1 h 73"/>
                  <a:gd name="T8" fmla="*/ 1 w 50"/>
                  <a:gd name="T9" fmla="*/ 1 h 73"/>
                  <a:gd name="T10" fmla="*/ 1 w 50"/>
                  <a:gd name="T11" fmla="*/ 1 h 73"/>
                  <a:gd name="T12" fmla="*/ 1 w 50"/>
                  <a:gd name="T13" fmla="*/ 1 h 73"/>
                  <a:gd name="T14" fmla="*/ 1 w 50"/>
                  <a:gd name="T15" fmla="*/ 1 h 73"/>
                  <a:gd name="T16" fmla="*/ 1 w 50"/>
                  <a:gd name="T17" fmla="*/ 1 h 73"/>
                  <a:gd name="T18" fmla="*/ 1 w 50"/>
                  <a:gd name="T19" fmla="*/ 1 h 73"/>
                  <a:gd name="T20" fmla="*/ 1 w 50"/>
                  <a:gd name="T21" fmla="*/ 1 h 73"/>
                  <a:gd name="T22" fmla="*/ 1 w 50"/>
                  <a:gd name="T23" fmla="*/ 1 h 73"/>
                  <a:gd name="T24" fmla="*/ 1 w 50"/>
                  <a:gd name="T25" fmla="*/ 1 h 73"/>
                  <a:gd name="T26" fmla="*/ 0 w 50"/>
                  <a:gd name="T27" fmla="*/ 1 h 73"/>
                  <a:gd name="T28" fmla="*/ 0 w 50"/>
                  <a:gd name="T29" fmla="*/ 1 h 73"/>
                  <a:gd name="T30" fmla="*/ 0 w 50"/>
                  <a:gd name="T31" fmla="*/ 0 h 73"/>
                  <a:gd name="T32" fmla="*/ 1 w 50"/>
                  <a:gd name="T33" fmla="*/ 0 h 73"/>
                  <a:gd name="T34" fmla="*/ 1 w 50"/>
                  <a:gd name="T35" fmla="*/ 0 h 73"/>
                  <a:gd name="T36" fmla="*/ 1 w 50"/>
                  <a:gd name="T37" fmla="*/ 1 h 73"/>
                  <a:gd name="T38" fmla="*/ 1 w 50"/>
                  <a:gd name="T39" fmla="*/ 1 h 73"/>
                  <a:gd name="T40" fmla="*/ 1 w 50"/>
                  <a:gd name="T41" fmla="*/ 1 h 73"/>
                  <a:gd name="T42" fmla="*/ 1 w 50"/>
                  <a:gd name="T43" fmla="*/ 1 h 73"/>
                  <a:gd name="T44" fmla="*/ 1 w 50"/>
                  <a:gd name="T45" fmla="*/ 1 h 73"/>
                  <a:gd name="T46" fmla="*/ 1 w 50"/>
                  <a:gd name="T47" fmla="*/ 1 h 73"/>
                  <a:gd name="T48" fmla="*/ 1 w 50"/>
                  <a:gd name="T49" fmla="*/ 1 h 73"/>
                  <a:gd name="T50" fmla="*/ 1 w 50"/>
                  <a:gd name="T51" fmla="*/ 1 h 73"/>
                  <a:gd name="T52" fmla="*/ 1 w 50"/>
                  <a:gd name="T53" fmla="*/ 1 h 73"/>
                  <a:gd name="T54" fmla="*/ 1 w 50"/>
                  <a:gd name="T55" fmla="*/ 0 h 73"/>
                  <a:gd name="T56" fmla="*/ 1 w 50"/>
                  <a:gd name="T57" fmla="*/ 0 h 73"/>
                  <a:gd name="T58" fmla="*/ 1 w 50"/>
                  <a:gd name="T59" fmla="*/ 0 h 73"/>
                  <a:gd name="T60" fmla="*/ 1 w 50"/>
                  <a:gd name="T61" fmla="*/ 1 h 73"/>
                  <a:gd name="T62" fmla="*/ 1 w 50"/>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73"/>
                  <a:gd name="T98" fmla="*/ 50 w 50"/>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73">
                    <a:moveTo>
                      <a:pt x="50" y="71"/>
                    </a:moveTo>
                    <a:lnTo>
                      <a:pt x="42" y="71"/>
                    </a:lnTo>
                    <a:lnTo>
                      <a:pt x="33" y="71"/>
                    </a:lnTo>
                    <a:lnTo>
                      <a:pt x="33" y="66"/>
                    </a:lnTo>
                    <a:lnTo>
                      <a:pt x="33" y="60"/>
                    </a:lnTo>
                    <a:lnTo>
                      <a:pt x="30" y="66"/>
                    </a:lnTo>
                    <a:lnTo>
                      <a:pt x="27" y="71"/>
                    </a:lnTo>
                    <a:lnTo>
                      <a:pt x="22" y="73"/>
                    </a:lnTo>
                    <a:lnTo>
                      <a:pt x="17" y="73"/>
                    </a:lnTo>
                    <a:lnTo>
                      <a:pt x="10" y="71"/>
                    </a:lnTo>
                    <a:lnTo>
                      <a:pt x="5" y="66"/>
                    </a:lnTo>
                    <a:lnTo>
                      <a:pt x="3" y="63"/>
                    </a:lnTo>
                    <a:lnTo>
                      <a:pt x="2" y="58"/>
                    </a:lnTo>
                    <a:lnTo>
                      <a:pt x="0" y="46"/>
                    </a:lnTo>
                    <a:lnTo>
                      <a:pt x="0" y="23"/>
                    </a:lnTo>
                    <a:lnTo>
                      <a:pt x="0" y="0"/>
                    </a:lnTo>
                    <a:lnTo>
                      <a:pt x="10" y="0"/>
                    </a:lnTo>
                    <a:lnTo>
                      <a:pt x="18" y="0"/>
                    </a:lnTo>
                    <a:lnTo>
                      <a:pt x="18" y="40"/>
                    </a:lnTo>
                    <a:lnTo>
                      <a:pt x="18" y="46"/>
                    </a:lnTo>
                    <a:lnTo>
                      <a:pt x="20" y="50"/>
                    </a:lnTo>
                    <a:lnTo>
                      <a:pt x="23" y="51"/>
                    </a:lnTo>
                    <a:lnTo>
                      <a:pt x="25" y="51"/>
                    </a:lnTo>
                    <a:lnTo>
                      <a:pt x="28" y="51"/>
                    </a:lnTo>
                    <a:lnTo>
                      <a:pt x="30" y="48"/>
                    </a:lnTo>
                    <a:lnTo>
                      <a:pt x="32" y="43"/>
                    </a:lnTo>
                    <a:lnTo>
                      <a:pt x="32" y="35"/>
                    </a:lnTo>
                    <a:lnTo>
                      <a:pt x="32" y="0"/>
                    </a:lnTo>
                    <a:lnTo>
                      <a:pt x="42" y="0"/>
                    </a:lnTo>
                    <a:lnTo>
                      <a:pt x="50" y="0"/>
                    </a:lnTo>
                    <a:lnTo>
                      <a:pt x="50" y="36"/>
                    </a:lnTo>
                    <a:lnTo>
                      <a:pt x="50" y="71"/>
                    </a:lnTo>
                    <a:close/>
                  </a:path>
                </a:pathLst>
              </a:custGeom>
              <a:solidFill>
                <a:srgbClr val="FFFFFF"/>
              </a:solidFill>
              <a:ln w="4763">
                <a:solidFill>
                  <a:srgbClr val="000000"/>
                </a:solidFill>
                <a:round/>
                <a:headEnd/>
                <a:tailEnd/>
              </a:ln>
            </p:spPr>
            <p:txBody>
              <a:bodyPr/>
              <a:lstStyle/>
              <a:p>
                <a:endParaRPr lang="en-US"/>
              </a:p>
            </p:txBody>
          </p:sp>
          <p:sp>
            <p:nvSpPr>
              <p:cNvPr id="15500" name="Freeform 398"/>
              <p:cNvSpPr>
                <a:spLocks/>
              </p:cNvSpPr>
              <p:nvPr/>
            </p:nvSpPr>
            <p:spPr bwMode="auto">
              <a:xfrm>
                <a:off x="935" y="2280"/>
                <a:ext cx="25" cy="37"/>
              </a:xfrm>
              <a:custGeom>
                <a:avLst/>
                <a:gdLst>
                  <a:gd name="T0" fmla="*/ 0 w 50"/>
                  <a:gd name="T1" fmla="*/ 1 h 73"/>
                  <a:gd name="T2" fmla="*/ 1 w 50"/>
                  <a:gd name="T3" fmla="*/ 1 h 73"/>
                  <a:gd name="T4" fmla="*/ 1 w 50"/>
                  <a:gd name="T5" fmla="*/ 1 h 73"/>
                  <a:gd name="T6" fmla="*/ 1 w 50"/>
                  <a:gd name="T7" fmla="*/ 1 h 73"/>
                  <a:gd name="T8" fmla="*/ 1 w 50"/>
                  <a:gd name="T9" fmla="*/ 1 h 73"/>
                  <a:gd name="T10" fmla="*/ 1 w 50"/>
                  <a:gd name="T11" fmla="*/ 1 h 73"/>
                  <a:gd name="T12" fmla="*/ 1 w 50"/>
                  <a:gd name="T13" fmla="*/ 1 h 73"/>
                  <a:gd name="T14" fmla="*/ 1 w 50"/>
                  <a:gd name="T15" fmla="*/ 1 h 73"/>
                  <a:gd name="T16" fmla="*/ 1 w 50"/>
                  <a:gd name="T17" fmla="*/ 0 h 73"/>
                  <a:gd name="T18" fmla="*/ 1 w 50"/>
                  <a:gd name="T19" fmla="*/ 1 h 73"/>
                  <a:gd name="T20" fmla="*/ 1 w 50"/>
                  <a:gd name="T21" fmla="*/ 1 h 73"/>
                  <a:gd name="T22" fmla="*/ 1 w 50"/>
                  <a:gd name="T23" fmla="*/ 1 h 73"/>
                  <a:gd name="T24" fmla="*/ 1 w 50"/>
                  <a:gd name="T25" fmla="*/ 1 h 73"/>
                  <a:gd name="T26" fmla="*/ 1 w 50"/>
                  <a:gd name="T27" fmla="*/ 1 h 73"/>
                  <a:gd name="T28" fmla="*/ 1 w 50"/>
                  <a:gd name="T29" fmla="*/ 1 h 73"/>
                  <a:gd name="T30" fmla="*/ 1 w 50"/>
                  <a:gd name="T31" fmla="*/ 1 h 73"/>
                  <a:gd name="T32" fmla="*/ 1 w 50"/>
                  <a:gd name="T33" fmla="*/ 1 h 73"/>
                  <a:gd name="T34" fmla="*/ 1 w 50"/>
                  <a:gd name="T35" fmla="*/ 1 h 73"/>
                  <a:gd name="T36" fmla="*/ 1 w 50"/>
                  <a:gd name="T37" fmla="*/ 1 h 73"/>
                  <a:gd name="T38" fmla="*/ 1 w 50"/>
                  <a:gd name="T39" fmla="*/ 1 h 73"/>
                  <a:gd name="T40" fmla="*/ 1 w 50"/>
                  <a:gd name="T41" fmla="*/ 1 h 73"/>
                  <a:gd name="T42" fmla="*/ 1 w 50"/>
                  <a:gd name="T43" fmla="*/ 1 h 73"/>
                  <a:gd name="T44" fmla="*/ 1 w 50"/>
                  <a:gd name="T45" fmla="*/ 1 h 73"/>
                  <a:gd name="T46" fmla="*/ 1 w 50"/>
                  <a:gd name="T47" fmla="*/ 1 h 73"/>
                  <a:gd name="T48" fmla="*/ 1 w 50"/>
                  <a:gd name="T49" fmla="*/ 1 h 73"/>
                  <a:gd name="T50" fmla="*/ 1 w 50"/>
                  <a:gd name="T51" fmla="*/ 1 h 73"/>
                  <a:gd name="T52" fmla="*/ 1 w 50"/>
                  <a:gd name="T53" fmla="*/ 1 h 73"/>
                  <a:gd name="T54" fmla="*/ 1 w 50"/>
                  <a:gd name="T55" fmla="*/ 1 h 73"/>
                  <a:gd name="T56" fmla="*/ 1 w 50"/>
                  <a:gd name="T57" fmla="*/ 1 h 73"/>
                  <a:gd name="T58" fmla="*/ 0 w 50"/>
                  <a:gd name="T59" fmla="*/ 1 h 73"/>
                  <a:gd name="T60" fmla="*/ 0 w 50"/>
                  <a:gd name="T61" fmla="*/ 1 h 73"/>
                  <a:gd name="T62" fmla="*/ 0 w 50"/>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73"/>
                  <a:gd name="T98" fmla="*/ 50 w 50"/>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73">
                    <a:moveTo>
                      <a:pt x="0" y="2"/>
                    </a:moveTo>
                    <a:lnTo>
                      <a:pt x="8" y="2"/>
                    </a:lnTo>
                    <a:lnTo>
                      <a:pt x="16" y="2"/>
                    </a:lnTo>
                    <a:lnTo>
                      <a:pt x="16" y="8"/>
                    </a:lnTo>
                    <a:lnTo>
                      <a:pt x="16" y="13"/>
                    </a:lnTo>
                    <a:lnTo>
                      <a:pt x="21" y="7"/>
                    </a:lnTo>
                    <a:lnTo>
                      <a:pt x="25" y="3"/>
                    </a:lnTo>
                    <a:lnTo>
                      <a:pt x="28" y="2"/>
                    </a:lnTo>
                    <a:lnTo>
                      <a:pt x="33" y="0"/>
                    </a:lnTo>
                    <a:lnTo>
                      <a:pt x="41" y="2"/>
                    </a:lnTo>
                    <a:lnTo>
                      <a:pt x="46" y="7"/>
                    </a:lnTo>
                    <a:lnTo>
                      <a:pt x="48" y="15"/>
                    </a:lnTo>
                    <a:lnTo>
                      <a:pt x="50" y="28"/>
                    </a:lnTo>
                    <a:lnTo>
                      <a:pt x="50" y="73"/>
                    </a:lnTo>
                    <a:lnTo>
                      <a:pt x="41" y="73"/>
                    </a:lnTo>
                    <a:lnTo>
                      <a:pt x="31" y="73"/>
                    </a:lnTo>
                    <a:lnTo>
                      <a:pt x="31" y="55"/>
                    </a:lnTo>
                    <a:lnTo>
                      <a:pt x="31" y="35"/>
                    </a:lnTo>
                    <a:lnTo>
                      <a:pt x="31" y="28"/>
                    </a:lnTo>
                    <a:lnTo>
                      <a:pt x="30" y="25"/>
                    </a:lnTo>
                    <a:lnTo>
                      <a:pt x="28" y="23"/>
                    </a:lnTo>
                    <a:lnTo>
                      <a:pt x="25" y="22"/>
                    </a:lnTo>
                    <a:lnTo>
                      <a:pt x="23" y="23"/>
                    </a:lnTo>
                    <a:lnTo>
                      <a:pt x="20" y="25"/>
                    </a:lnTo>
                    <a:lnTo>
                      <a:pt x="18" y="32"/>
                    </a:lnTo>
                    <a:lnTo>
                      <a:pt x="18" y="40"/>
                    </a:lnTo>
                    <a:lnTo>
                      <a:pt x="18" y="57"/>
                    </a:lnTo>
                    <a:lnTo>
                      <a:pt x="18" y="73"/>
                    </a:lnTo>
                    <a:lnTo>
                      <a:pt x="10"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01" name="Freeform 399"/>
              <p:cNvSpPr>
                <a:spLocks/>
              </p:cNvSpPr>
              <p:nvPr/>
            </p:nvSpPr>
            <p:spPr bwMode="auto">
              <a:xfrm>
                <a:off x="965" y="2268"/>
                <a:ext cx="17" cy="50"/>
              </a:xfrm>
              <a:custGeom>
                <a:avLst/>
                <a:gdLst>
                  <a:gd name="T0" fmla="*/ 0 w 35"/>
                  <a:gd name="T1" fmla="*/ 0 h 100"/>
                  <a:gd name="T2" fmla="*/ 0 w 35"/>
                  <a:gd name="T3" fmla="*/ 1 h 100"/>
                  <a:gd name="T4" fmla="*/ 0 w 35"/>
                  <a:gd name="T5" fmla="*/ 1 h 100"/>
                  <a:gd name="T6" fmla="*/ 0 w 35"/>
                  <a:gd name="T7" fmla="*/ 1 h 100"/>
                  <a:gd name="T8" fmla="*/ 0 w 35"/>
                  <a:gd name="T9" fmla="*/ 1 h 100"/>
                  <a:gd name="T10" fmla="*/ 0 w 35"/>
                  <a:gd name="T11" fmla="*/ 1 h 100"/>
                  <a:gd name="T12" fmla="*/ 0 w 35"/>
                  <a:gd name="T13" fmla="*/ 1 h 100"/>
                  <a:gd name="T14" fmla="*/ 0 w 35"/>
                  <a:gd name="T15" fmla="*/ 1 h 100"/>
                  <a:gd name="T16" fmla="*/ 0 w 35"/>
                  <a:gd name="T17" fmla="*/ 1 h 100"/>
                  <a:gd name="T18" fmla="*/ 0 w 35"/>
                  <a:gd name="T19" fmla="*/ 1 h 100"/>
                  <a:gd name="T20" fmla="*/ 0 w 35"/>
                  <a:gd name="T21" fmla="*/ 1 h 100"/>
                  <a:gd name="T22" fmla="*/ 0 w 35"/>
                  <a:gd name="T23" fmla="*/ 1 h 100"/>
                  <a:gd name="T24" fmla="*/ 0 w 35"/>
                  <a:gd name="T25" fmla="*/ 1 h 100"/>
                  <a:gd name="T26" fmla="*/ 0 w 35"/>
                  <a:gd name="T27" fmla="*/ 1 h 100"/>
                  <a:gd name="T28" fmla="*/ 0 w 35"/>
                  <a:gd name="T29" fmla="*/ 1 h 100"/>
                  <a:gd name="T30" fmla="*/ 0 w 35"/>
                  <a:gd name="T31" fmla="*/ 1 h 100"/>
                  <a:gd name="T32" fmla="*/ 0 w 35"/>
                  <a:gd name="T33" fmla="*/ 1 h 100"/>
                  <a:gd name="T34" fmla="*/ 0 w 35"/>
                  <a:gd name="T35" fmla="*/ 1 h 100"/>
                  <a:gd name="T36" fmla="*/ 0 w 35"/>
                  <a:gd name="T37" fmla="*/ 1 h 100"/>
                  <a:gd name="T38" fmla="*/ 0 w 35"/>
                  <a:gd name="T39" fmla="*/ 1 h 100"/>
                  <a:gd name="T40" fmla="*/ 0 w 35"/>
                  <a:gd name="T41" fmla="*/ 1 h 100"/>
                  <a:gd name="T42" fmla="*/ 0 w 35"/>
                  <a:gd name="T43" fmla="*/ 1 h 100"/>
                  <a:gd name="T44" fmla="*/ 0 w 35"/>
                  <a:gd name="T45" fmla="*/ 1 h 100"/>
                  <a:gd name="T46" fmla="*/ 0 w 35"/>
                  <a:gd name="T47" fmla="*/ 1 h 100"/>
                  <a:gd name="T48" fmla="*/ 0 w 35"/>
                  <a:gd name="T49" fmla="*/ 1 h 100"/>
                  <a:gd name="T50" fmla="*/ 0 w 35"/>
                  <a:gd name="T51" fmla="*/ 1 h 100"/>
                  <a:gd name="T52" fmla="*/ 0 w 35"/>
                  <a:gd name="T53" fmla="*/ 1 h 100"/>
                  <a:gd name="T54" fmla="*/ 0 w 35"/>
                  <a:gd name="T55" fmla="*/ 1 h 100"/>
                  <a:gd name="T56" fmla="*/ 0 w 35"/>
                  <a:gd name="T57" fmla="*/ 1 h 100"/>
                  <a:gd name="T58" fmla="*/ 0 w 35"/>
                  <a:gd name="T59" fmla="*/ 1 h 100"/>
                  <a:gd name="T60" fmla="*/ 0 w 35"/>
                  <a:gd name="T61" fmla="*/ 1 h 100"/>
                  <a:gd name="T62" fmla="*/ 0 w 35"/>
                  <a:gd name="T63" fmla="*/ 1 h 100"/>
                  <a:gd name="T64" fmla="*/ 0 w 35"/>
                  <a:gd name="T65" fmla="*/ 1 h 100"/>
                  <a:gd name="T66" fmla="*/ 0 w 35"/>
                  <a:gd name="T67" fmla="*/ 1 h 100"/>
                  <a:gd name="T68" fmla="*/ 0 w 35"/>
                  <a:gd name="T69" fmla="*/ 0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
                  <a:gd name="T106" fmla="*/ 0 h 100"/>
                  <a:gd name="T107" fmla="*/ 35 w 35"/>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 h="100">
                    <a:moveTo>
                      <a:pt x="25" y="0"/>
                    </a:moveTo>
                    <a:lnTo>
                      <a:pt x="25" y="13"/>
                    </a:lnTo>
                    <a:lnTo>
                      <a:pt x="25" y="27"/>
                    </a:lnTo>
                    <a:lnTo>
                      <a:pt x="35" y="27"/>
                    </a:lnTo>
                    <a:lnTo>
                      <a:pt x="35" y="47"/>
                    </a:lnTo>
                    <a:lnTo>
                      <a:pt x="25" y="47"/>
                    </a:lnTo>
                    <a:lnTo>
                      <a:pt x="25" y="60"/>
                    </a:lnTo>
                    <a:lnTo>
                      <a:pt x="25" y="73"/>
                    </a:lnTo>
                    <a:lnTo>
                      <a:pt x="25" y="77"/>
                    </a:lnTo>
                    <a:lnTo>
                      <a:pt x="25" y="78"/>
                    </a:lnTo>
                    <a:lnTo>
                      <a:pt x="27" y="80"/>
                    </a:lnTo>
                    <a:lnTo>
                      <a:pt x="28" y="82"/>
                    </a:lnTo>
                    <a:lnTo>
                      <a:pt x="32" y="82"/>
                    </a:lnTo>
                    <a:lnTo>
                      <a:pt x="35" y="80"/>
                    </a:lnTo>
                    <a:lnTo>
                      <a:pt x="35" y="88"/>
                    </a:lnTo>
                    <a:lnTo>
                      <a:pt x="35" y="98"/>
                    </a:lnTo>
                    <a:lnTo>
                      <a:pt x="30" y="100"/>
                    </a:lnTo>
                    <a:lnTo>
                      <a:pt x="23" y="100"/>
                    </a:lnTo>
                    <a:lnTo>
                      <a:pt x="17" y="100"/>
                    </a:lnTo>
                    <a:lnTo>
                      <a:pt x="13" y="98"/>
                    </a:lnTo>
                    <a:lnTo>
                      <a:pt x="10" y="95"/>
                    </a:lnTo>
                    <a:lnTo>
                      <a:pt x="8" y="90"/>
                    </a:lnTo>
                    <a:lnTo>
                      <a:pt x="7" y="83"/>
                    </a:lnTo>
                    <a:lnTo>
                      <a:pt x="7" y="73"/>
                    </a:lnTo>
                    <a:lnTo>
                      <a:pt x="7" y="60"/>
                    </a:lnTo>
                    <a:lnTo>
                      <a:pt x="7" y="47"/>
                    </a:lnTo>
                    <a:lnTo>
                      <a:pt x="3" y="47"/>
                    </a:lnTo>
                    <a:lnTo>
                      <a:pt x="0" y="47"/>
                    </a:lnTo>
                    <a:lnTo>
                      <a:pt x="0" y="27"/>
                    </a:lnTo>
                    <a:lnTo>
                      <a:pt x="3" y="27"/>
                    </a:lnTo>
                    <a:lnTo>
                      <a:pt x="7" y="27"/>
                    </a:lnTo>
                    <a:lnTo>
                      <a:pt x="7" y="20"/>
                    </a:lnTo>
                    <a:lnTo>
                      <a:pt x="7" y="13"/>
                    </a:lnTo>
                    <a:lnTo>
                      <a:pt x="17" y="7"/>
                    </a:lnTo>
                    <a:lnTo>
                      <a:pt x="25" y="0"/>
                    </a:lnTo>
                    <a:close/>
                  </a:path>
                </a:pathLst>
              </a:custGeom>
              <a:solidFill>
                <a:srgbClr val="FFFFFF"/>
              </a:solidFill>
              <a:ln w="4763">
                <a:solidFill>
                  <a:srgbClr val="000000"/>
                </a:solidFill>
                <a:round/>
                <a:headEnd/>
                <a:tailEnd/>
              </a:ln>
            </p:spPr>
            <p:txBody>
              <a:bodyPr/>
              <a:lstStyle/>
              <a:p>
                <a:endParaRPr lang="en-US"/>
              </a:p>
            </p:txBody>
          </p:sp>
          <p:sp>
            <p:nvSpPr>
              <p:cNvPr id="15502" name="Freeform 400"/>
              <p:cNvSpPr>
                <a:spLocks noEditPoints="1"/>
              </p:cNvSpPr>
              <p:nvPr/>
            </p:nvSpPr>
            <p:spPr bwMode="auto">
              <a:xfrm>
                <a:off x="985" y="2280"/>
                <a:ext cx="28" cy="38"/>
              </a:xfrm>
              <a:custGeom>
                <a:avLst/>
                <a:gdLst>
                  <a:gd name="T0" fmla="*/ 1 w 55"/>
                  <a:gd name="T1" fmla="*/ 1 h 75"/>
                  <a:gd name="T2" fmla="*/ 1 w 55"/>
                  <a:gd name="T3" fmla="*/ 1 h 75"/>
                  <a:gd name="T4" fmla="*/ 1 w 55"/>
                  <a:gd name="T5" fmla="*/ 1 h 75"/>
                  <a:gd name="T6" fmla="*/ 1 w 55"/>
                  <a:gd name="T7" fmla="*/ 1 h 75"/>
                  <a:gd name="T8" fmla="*/ 1 w 55"/>
                  <a:gd name="T9" fmla="*/ 0 h 75"/>
                  <a:gd name="T10" fmla="*/ 1 w 55"/>
                  <a:gd name="T11" fmla="*/ 0 h 75"/>
                  <a:gd name="T12" fmla="*/ 1 w 55"/>
                  <a:gd name="T13" fmla="*/ 1 h 75"/>
                  <a:gd name="T14" fmla="*/ 1 w 55"/>
                  <a:gd name="T15" fmla="*/ 1 h 75"/>
                  <a:gd name="T16" fmla="*/ 1 w 55"/>
                  <a:gd name="T17" fmla="*/ 1 h 75"/>
                  <a:gd name="T18" fmla="*/ 1 w 55"/>
                  <a:gd name="T19" fmla="*/ 1 h 75"/>
                  <a:gd name="T20" fmla="*/ 1 w 55"/>
                  <a:gd name="T21" fmla="*/ 1 h 75"/>
                  <a:gd name="T22" fmla="*/ 1 w 55"/>
                  <a:gd name="T23" fmla="*/ 1 h 75"/>
                  <a:gd name="T24" fmla="*/ 1 w 55"/>
                  <a:gd name="T25" fmla="*/ 1 h 75"/>
                  <a:gd name="T26" fmla="*/ 1 w 55"/>
                  <a:gd name="T27" fmla="*/ 1 h 75"/>
                  <a:gd name="T28" fmla="*/ 1 w 55"/>
                  <a:gd name="T29" fmla="*/ 1 h 75"/>
                  <a:gd name="T30" fmla="*/ 1 w 55"/>
                  <a:gd name="T31" fmla="*/ 1 h 75"/>
                  <a:gd name="T32" fmla="*/ 1 w 55"/>
                  <a:gd name="T33" fmla="*/ 1 h 75"/>
                  <a:gd name="T34" fmla="*/ 1 w 55"/>
                  <a:gd name="T35" fmla="*/ 1 h 75"/>
                  <a:gd name="T36" fmla="*/ 0 w 55"/>
                  <a:gd name="T37" fmla="*/ 1 h 75"/>
                  <a:gd name="T38" fmla="*/ 1 w 55"/>
                  <a:gd name="T39" fmla="*/ 1 h 75"/>
                  <a:gd name="T40" fmla="*/ 1 w 55"/>
                  <a:gd name="T41" fmla="*/ 1 h 75"/>
                  <a:gd name="T42" fmla="*/ 1 w 55"/>
                  <a:gd name="T43" fmla="*/ 1 h 75"/>
                  <a:gd name="T44" fmla="*/ 1 w 55"/>
                  <a:gd name="T45" fmla="*/ 1 h 75"/>
                  <a:gd name="T46" fmla="*/ 1 w 55"/>
                  <a:gd name="T47" fmla="*/ 1 h 75"/>
                  <a:gd name="T48" fmla="*/ 1 w 55"/>
                  <a:gd name="T49" fmla="*/ 1 h 75"/>
                  <a:gd name="T50" fmla="*/ 1 w 55"/>
                  <a:gd name="T51" fmla="*/ 1 h 75"/>
                  <a:gd name="T52" fmla="*/ 1 w 55"/>
                  <a:gd name="T53" fmla="*/ 1 h 75"/>
                  <a:gd name="T54" fmla="*/ 1 w 55"/>
                  <a:gd name="T55" fmla="*/ 1 h 75"/>
                  <a:gd name="T56" fmla="*/ 1 w 55"/>
                  <a:gd name="T57" fmla="*/ 1 h 75"/>
                  <a:gd name="T58" fmla="*/ 1 w 55"/>
                  <a:gd name="T59" fmla="*/ 1 h 75"/>
                  <a:gd name="T60" fmla="*/ 1 w 55"/>
                  <a:gd name="T61" fmla="*/ 1 h 75"/>
                  <a:gd name="T62" fmla="*/ 1 w 55"/>
                  <a:gd name="T63" fmla="*/ 1 h 75"/>
                  <a:gd name="T64" fmla="*/ 1 w 55"/>
                  <a:gd name="T65" fmla="*/ 1 h 75"/>
                  <a:gd name="T66" fmla="*/ 1 w 55"/>
                  <a:gd name="T67" fmla="*/ 1 h 75"/>
                  <a:gd name="T68" fmla="*/ 1 w 55"/>
                  <a:gd name="T69" fmla="*/ 1 h 75"/>
                  <a:gd name="T70" fmla="*/ 1 w 55"/>
                  <a:gd name="T71" fmla="*/ 1 h 75"/>
                  <a:gd name="T72" fmla="*/ 1 w 55"/>
                  <a:gd name="T73" fmla="*/ 1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
                  <a:gd name="T112" fmla="*/ 0 h 75"/>
                  <a:gd name="T113" fmla="*/ 55 w 55"/>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 h="75">
                    <a:moveTo>
                      <a:pt x="18" y="25"/>
                    </a:moveTo>
                    <a:lnTo>
                      <a:pt x="10" y="23"/>
                    </a:lnTo>
                    <a:lnTo>
                      <a:pt x="1" y="22"/>
                    </a:lnTo>
                    <a:lnTo>
                      <a:pt x="3" y="17"/>
                    </a:lnTo>
                    <a:lnTo>
                      <a:pt x="3" y="12"/>
                    </a:lnTo>
                    <a:lnTo>
                      <a:pt x="6" y="8"/>
                    </a:lnTo>
                    <a:lnTo>
                      <a:pt x="10" y="5"/>
                    </a:lnTo>
                    <a:lnTo>
                      <a:pt x="13" y="3"/>
                    </a:lnTo>
                    <a:lnTo>
                      <a:pt x="16" y="2"/>
                    </a:lnTo>
                    <a:lnTo>
                      <a:pt x="21" y="0"/>
                    </a:lnTo>
                    <a:lnTo>
                      <a:pt x="25" y="0"/>
                    </a:lnTo>
                    <a:lnTo>
                      <a:pt x="33" y="0"/>
                    </a:lnTo>
                    <a:lnTo>
                      <a:pt x="38" y="2"/>
                    </a:lnTo>
                    <a:lnTo>
                      <a:pt x="43" y="3"/>
                    </a:lnTo>
                    <a:lnTo>
                      <a:pt x="46" y="7"/>
                    </a:lnTo>
                    <a:lnTo>
                      <a:pt x="50" y="12"/>
                    </a:lnTo>
                    <a:lnTo>
                      <a:pt x="51" y="17"/>
                    </a:lnTo>
                    <a:lnTo>
                      <a:pt x="51" y="27"/>
                    </a:lnTo>
                    <a:lnTo>
                      <a:pt x="51" y="43"/>
                    </a:lnTo>
                    <a:lnTo>
                      <a:pt x="51" y="58"/>
                    </a:lnTo>
                    <a:lnTo>
                      <a:pt x="51" y="63"/>
                    </a:lnTo>
                    <a:lnTo>
                      <a:pt x="53" y="67"/>
                    </a:lnTo>
                    <a:lnTo>
                      <a:pt x="53" y="70"/>
                    </a:lnTo>
                    <a:lnTo>
                      <a:pt x="55" y="73"/>
                    </a:lnTo>
                    <a:lnTo>
                      <a:pt x="46" y="73"/>
                    </a:lnTo>
                    <a:lnTo>
                      <a:pt x="36" y="73"/>
                    </a:lnTo>
                    <a:lnTo>
                      <a:pt x="36" y="72"/>
                    </a:lnTo>
                    <a:lnTo>
                      <a:pt x="36" y="70"/>
                    </a:lnTo>
                    <a:lnTo>
                      <a:pt x="36" y="68"/>
                    </a:lnTo>
                    <a:lnTo>
                      <a:pt x="35" y="65"/>
                    </a:lnTo>
                    <a:lnTo>
                      <a:pt x="31" y="70"/>
                    </a:lnTo>
                    <a:lnTo>
                      <a:pt x="28" y="73"/>
                    </a:lnTo>
                    <a:lnTo>
                      <a:pt x="23" y="75"/>
                    </a:lnTo>
                    <a:lnTo>
                      <a:pt x="16" y="75"/>
                    </a:lnTo>
                    <a:lnTo>
                      <a:pt x="10" y="73"/>
                    </a:lnTo>
                    <a:lnTo>
                      <a:pt x="3" y="70"/>
                    </a:lnTo>
                    <a:lnTo>
                      <a:pt x="1" y="63"/>
                    </a:lnTo>
                    <a:lnTo>
                      <a:pt x="0" y="55"/>
                    </a:lnTo>
                    <a:lnTo>
                      <a:pt x="0" y="48"/>
                    </a:lnTo>
                    <a:lnTo>
                      <a:pt x="3" y="42"/>
                    </a:lnTo>
                    <a:lnTo>
                      <a:pt x="6" y="37"/>
                    </a:lnTo>
                    <a:lnTo>
                      <a:pt x="15" y="33"/>
                    </a:lnTo>
                    <a:lnTo>
                      <a:pt x="23" y="32"/>
                    </a:lnTo>
                    <a:lnTo>
                      <a:pt x="28" y="28"/>
                    </a:lnTo>
                    <a:lnTo>
                      <a:pt x="31" y="27"/>
                    </a:lnTo>
                    <a:lnTo>
                      <a:pt x="35" y="25"/>
                    </a:lnTo>
                    <a:lnTo>
                      <a:pt x="35" y="22"/>
                    </a:lnTo>
                    <a:lnTo>
                      <a:pt x="33" y="18"/>
                    </a:lnTo>
                    <a:lnTo>
                      <a:pt x="31" y="17"/>
                    </a:lnTo>
                    <a:lnTo>
                      <a:pt x="28" y="17"/>
                    </a:lnTo>
                    <a:lnTo>
                      <a:pt x="25" y="17"/>
                    </a:lnTo>
                    <a:lnTo>
                      <a:pt x="21" y="18"/>
                    </a:lnTo>
                    <a:lnTo>
                      <a:pt x="20" y="22"/>
                    </a:lnTo>
                    <a:lnTo>
                      <a:pt x="18" y="25"/>
                    </a:lnTo>
                    <a:close/>
                    <a:moveTo>
                      <a:pt x="35" y="40"/>
                    </a:moveTo>
                    <a:lnTo>
                      <a:pt x="31" y="42"/>
                    </a:lnTo>
                    <a:lnTo>
                      <a:pt x="26" y="43"/>
                    </a:lnTo>
                    <a:lnTo>
                      <a:pt x="21" y="47"/>
                    </a:lnTo>
                    <a:lnTo>
                      <a:pt x="20" y="48"/>
                    </a:lnTo>
                    <a:lnTo>
                      <a:pt x="18" y="52"/>
                    </a:lnTo>
                    <a:lnTo>
                      <a:pt x="18" y="53"/>
                    </a:lnTo>
                    <a:lnTo>
                      <a:pt x="18" y="57"/>
                    </a:lnTo>
                    <a:lnTo>
                      <a:pt x="20" y="58"/>
                    </a:lnTo>
                    <a:lnTo>
                      <a:pt x="21" y="60"/>
                    </a:lnTo>
                    <a:lnTo>
                      <a:pt x="23" y="60"/>
                    </a:lnTo>
                    <a:lnTo>
                      <a:pt x="26" y="60"/>
                    </a:lnTo>
                    <a:lnTo>
                      <a:pt x="30" y="58"/>
                    </a:lnTo>
                    <a:lnTo>
                      <a:pt x="31" y="57"/>
                    </a:lnTo>
                    <a:lnTo>
                      <a:pt x="33" y="53"/>
                    </a:lnTo>
                    <a:lnTo>
                      <a:pt x="35" y="50"/>
                    </a:lnTo>
                    <a:lnTo>
                      <a:pt x="35" y="45"/>
                    </a:lnTo>
                    <a:lnTo>
                      <a:pt x="35" y="40"/>
                    </a:lnTo>
                    <a:close/>
                  </a:path>
                </a:pathLst>
              </a:custGeom>
              <a:solidFill>
                <a:srgbClr val="FFFFFF"/>
              </a:solidFill>
              <a:ln w="4763">
                <a:solidFill>
                  <a:srgbClr val="000000"/>
                </a:solidFill>
                <a:round/>
                <a:headEnd/>
                <a:tailEnd/>
              </a:ln>
            </p:spPr>
            <p:txBody>
              <a:bodyPr/>
              <a:lstStyle/>
              <a:p>
                <a:endParaRPr lang="en-US"/>
              </a:p>
            </p:txBody>
          </p:sp>
          <p:sp>
            <p:nvSpPr>
              <p:cNvPr id="15503" name="Freeform 401"/>
              <p:cNvSpPr>
                <a:spLocks noEditPoints="1"/>
              </p:cNvSpPr>
              <p:nvPr/>
            </p:nvSpPr>
            <p:spPr bwMode="auto">
              <a:xfrm>
                <a:off x="1017" y="2268"/>
                <a:ext cx="9" cy="49"/>
              </a:xfrm>
              <a:custGeom>
                <a:avLst/>
                <a:gdLst>
                  <a:gd name="T0" fmla="*/ 0 w 18"/>
                  <a:gd name="T1" fmla="*/ 0 h 98"/>
                  <a:gd name="T2" fmla="*/ 1 w 18"/>
                  <a:gd name="T3" fmla="*/ 0 h 98"/>
                  <a:gd name="T4" fmla="*/ 1 w 18"/>
                  <a:gd name="T5" fmla="*/ 0 h 98"/>
                  <a:gd name="T6" fmla="*/ 1 w 18"/>
                  <a:gd name="T7" fmla="*/ 1 h 98"/>
                  <a:gd name="T8" fmla="*/ 1 w 18"/>
                  <a:gd name="T9" fmla="*/ 1 h 98"/>
                  <a:gd name="T10" fmla="*/ 1 w 18"/>
                  <a:gd name="T11" fmla="*/ 1 h 98"/>
                  <a:gd name="T12" fmla="*/ 0 w 18"/>
                  <a:gd name="T13" fmla="*/ 1 h 98"/>
                  <a:gd name="T14" fmla="*/ 0 w 18"/>
                  <a:gd name="T15" fmla="*/ 1 h 98"/>
                  <a:gd name="T16" fmla="*/ 0 w 18"/>
                  <a:gd name="T17" fmla="*/ 0 h 98"/>
                  <a:gd name="T18" fmla="*/ 0 w 18"/>
                  <a:gd name="T19" fmla="*/ 0 h 98"/>
                  <a:gd name="T20" fmla="*/ 0 w 18"/>
                  <a:gd name="T21" fmla="*/ 1 h 98"/>
                  <a:gd name="T22" fmla="*/ 1 w 18"/>
                  <a:gd name="T23" fmla="*/ 1 h 98"/>
                  <a:gd name="T24" fmla="*/ 1 w 18"/>
                  <a:gd name="T25" fmla="*/ 1 h 98"/>
                  <a:gd name="T26" fmla="*/ 1 w 18"/>
                  <a:gd name="T27" fmla="*/ 1 h 98"/>
                  <a:gd name="T28" fmla="*/ 1 w 18"/>
                  <a:gd name="T29" fmla="*/ 1 h 98"/>
                  <a:gd name="T30" fmla="*/ 1 w 18"/>
                  <a:gd name="T31" fmla="*/ 1 h 98"/>
                  <a:gd name="T32" fmla="*/ 0 w 18"/>
                  <a:gd name="T33" fmla="*/ 1 h 98"/>
                  <a:gd name="T34" fmla="*/ 0 w 18"/>
                  <a:gd name="T35" fmla="*/ 1 h 98"/>
                  <a:gd name="T36" fmla="*/ 0 w 18"/>
                  <a:gd name="T37" fmla="*/ 1 h 98"/>
                  <a:gd name="T38" fmla="*/ 0 w 18"/>
                  <a:gd name="T39" fmla="*/ 1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8"/>
                  <a:gd name="T61" fmla="*/ 0 h 98"/>
                  <a:gd name="T62" fmla="*/ 18 w 18"/>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8" h="98">
                    <a:moveTo>
                      <a:pt x="0" y="0"/>
                    </a:moveTo>
                    <a:lnTo>
                      <a:pt x="10" y="0"/>
                    </a:lnTo>
                    <a:lnTo>
                      <a:pt x="18" y="0"/>
                    </a:lnTo>
                    <a:lnTo>
                      <a:pt x="18" y="8"/>
                    </a:lnTo>
                    <a:lnTo>
                      <a:pt x="18" y="18"/>
                    </a:lnTo>
                    <a:lnTo>
                      <a:pt x="10" y="18"/>
                    </a:lnTo>
                    <a:lnTo>
                      <a:pt x="0" y="18"/>
                    </a:lnTo>
                    <a:lnTo>
                      <a:pt x="0" y="8"/>
                    </a:lnTo>
                    <a:lnTo>
                      <a:pt x="0" y="0"/>
                    </a:lnTo>
                    <a:close/>
                    <a:moveTo>
                      <a:pt x="0" y="27"/>
                    </a:moveTo>
                    <a:lnTo>
                      <a:pt x="10" y="27"/>
                    </a:lnTo>
                    <a:lnTo>
                      <a:pt x="18" y="27"/>
                    </a:lnTo>
                    <a:lnTo>
                      <a:pt x="18" y="63"/>
                    </a:lnTo>
                    <a:lnTo>
                      <a:pt x="18" y="98"/>
                    </a:lnTo>
                    <a:lnTo>
                      <a:pt x="10" y="98"/>
                    </a:lnTo>
                    <a:lnTo>
                      <a:pt x="0" y="98"/>
                    </a:lnTo>
                    <a:lnTo>
                      <a:pt x="0" y="63"/>
                    </a:lnTo>
                    <a:lnTo>
                      <a:pt x="0" y="27"/>
                    </a:lnTo>
                    <a:close/>
                  </a:path>
                </a:pathLst>
              </a:custGeom>
              <a:solidFill>
                <a:srgbClr val="FFFFFF"/>
              </a:solidFill>
              <a:ln w="4763">
                <a:solidFill>
                  <a:srgbClr val="000000"/>
                </a:solidFill>
                <a:round/>
                <a:headEnd/>
                <a:tailEnd/>
              </a:ln>
            </p:spPr>
            <p:txBody>
              <a:bodyPr/>
              <a:lstStyle/>
              <a:p>
                <a:endParaRPr lang="en-US"/>
              </a:p>
            </p:txBody>
          </p:sp>
          <p:sp>
            <p:nvSpPr>
              <p:cNvPr id="15504" name="Freeform 402"/>
              <p:cNvSpPr>
                <a:spLocks/>
              </p:cNvSpPr>
              <p:nvPr/>
            </p:nvSpPr>
            <p:spPr bwMode="auto">
              <a:xfrm>
                <a:off x="1032" y="2280"/>
                <a:ext cx="25" cy="37"/>
              </a:xfrm>
              <a:custGeom>
                <a:avLst/>
                <a:gdLst>
                  <a:gd name="T0" fmla="*/ 0 w 50"/>
                  <a:gd name="T1" fmla="*/ 1 h 73"/>
                  <a:gd name="T2" fmla="*/ 1 w 50"/>
                  <a:gd name="T3" fmla="*/ 1 h 73"/>
                  <a:gd name="T4" fmla="*/ 1 w 50"/>
                  <a:gd name="T5" fmla="*/ 1 h 73"/>
                  <a:gd name="T6" fmla="*/ 1 w 50"/>
                  <a:gd name="T7" fmla="*/ 1 h 73"/>
                  <a:gd name="T8" fmla="*/ 1 w 50"/>
                  <a:gd name="T9" fmla="*/ 1 h 73"/>
                  <a:gd name="T10" fmla="*/ 1 w 50"/>
                  <a:gd name="T11" fmla="*/ 1 h 73"/>
                  <a:gd name="T12" fmla="*/ 1 w 50"/>
                  <a:gd name="T13" fmla="*/ 1 h 73"/>
                  <a:gd name="T14" fmla="*/ 1 w 50"/>
                  <a:gd name="T15" fmla="*/ 1 h 73"/>
                  <a:gd name="T16" fmla="*/ 1 w 50"/>
                  <a:gd name="T17" fmla="*/ 0 h 73"/>
                  <a:gd name="T18" fmla="*/ 1 w 50"/>
                  <a:gd name="T19" fmla="*/ 1 h 73"/>
                  <a:gd name="T20" fmla="*/ 1 w 50"/>
                  <a:gd name="T21" fmla="*/ 1 h 73"/>
                  <a:gd name="T22" fmla="*/ 1 w 50"/>
                  <a:gd name="T23" fmla="*/ 1 h 73"/>
                  <a:gd name="T24" fmla="*/ 1 w 50"/>
                  <a:gd name="T25" fmla="*/ 1 h 73"/>
                  <a:gd name="T26" fmla="*/ 1 w 50"/>
                  <a:gd name="T27" fmla="*/ 1 h 73"/>
                  <a:gd name="T28" fmla="*/ 1 w 50"/>
                  <a:gd name="T29" fmla="*/ 1 h 73"/>
                  <a:gd name="T30" fmla="*/ 1 w 50"/>
                  <a:gd name="T31" fmla="*/ 1 h 73"/>
                  <a:gd name="T32" fmla="*/ 1 w 50"/>
                  <a:gd name="T33" fmla="*/ 1 h 73"/>
                  <a:gd name="T34" fmla="*/ 1 w 50"/>
                  <a:gd name="T35" fmla="*/ 1 h 73"/>
                  <a:gd name="T36" fmla="*/ 1 w 50"/>
                  <a:gd name="T37" fmla="*/ 1 h 73"/>
                  <a:gd name="T38" fmla="*/ 1 w 50"/>
                  <a:gd name="T39" fmla="*/ 1 h 73"/>
                  <a:gd name="T40" fmla="*/ 1 w 50"/>
                  <a:gd name="T41" fmla="*/ 1 h 73"/>
                  <a:gd name="T42" fmla="*/ 1 w 50"/>
                  <a:gd name="T43" fmla="*/ 1 h 73"/>
                  <a:gd name="T44" fmla="*/ 1 w 50"/>
                  <a:gd name="T45" fmla="*/ 1 h 73"/>
                  <a:gd name="T46" fmla="*/ 1 w 50"/>
                  <a:gd name="T47" fmla="*/ 1 h 73"/>
                  <a:gd name="T48" fmla="*/ 1 w 50"/>
                  <a:gd name="T49" fmla="*/ 1 h 73"/>
                  <a:gd name="T50" fmla="*/ 1 w 50"/>
                  <a:gd name="T51" fmla="*/ 1 h 73"/>
                  <a:gd name="T52" fmla="*/ 1 w 50"/>
                  <a:gd name="T53" fmla="*/ 1 h 73"/>
                  <a:gd name="T54" fmla="*/ 1 w 50"/>
                  <a:gd name="T55" fmla="*/ 1 h 73"/>
                  <a:gd name="T56" fmla="*/ 1 w 50"/>
                  <a:gd name="T57" fmla="*/ 1 h 73"/>
                  <a:gd name="T58" fmla="*/ 0 w 50"/>
                  <a:gd name="T59" fmla="*/ 1 h 73"/>
                  <a:gd name="T60" fmla="*/ 0 w 50"/>
                  <a:gd name="T61" fmla="*/ 1 h 73"/>
                  <a:gd name="T62" fmla="*/ 0 w 50"/>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73"/>
                  <a:gd name="T98" fmla="*/ 50 w 50"/>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73">
                    <a:moveTo>
                      <a:pt x="0" y="2"/>
                    </a:moveTo>
                    <a:lnTo>
                      <a:pt x="8" y="2"/>
                    </a:lnTo>
                    <a:lnTo>
                      <a:pt x="17" y="2"/>
                    </a:lnTo>
                    <a:lnTo>
                      <a:pt x="17" y="8"/>
                    </a:lnTo>
                    <a:lnTo>
                      <a:pt x="17" y="13"/>
                    </a:lnTo>
                    <a:lnTo>
                      <a:pt x="22" y="7"/>
                    </a:lnTo>
                    <a:lnTo>
                      <a:pt x="25" y="3"/>
                    </a:lnTo>
                    <a:lnTo>
                      <a:pt x="30" y="2"/>
                    </a:lnTo>
                    <a:lnTo>
                      <a:pt x="35" y="0"/>
                    </a:lnTo>
                    <a:lnTo>
                      <a:pt x="42" y="2"/>
                    </a:lnTo>
                    <a:lnTo>
                      <a:pt x="47" y="7"/>
                    </a:lnTo>
                    <a:lnTo>
                      <a:pt x="50" y="15"/>
                    </a:lnTo>
                    <a:lnTo>
                      <a:pt x="50" y="28"/>
                    </a:lnTo>
                    <a:lnTo>
                      <a:pt x="50" y="73"/>
                    </a:lnTo>
                    <a:lnTo>
                      <a:pt x="42" y="73"/>
                    </a:lnTo>
                    <a:lnTo>
                      <a:pt x="32" y="73"/>
                    </a:lnTo>
                    <a:lnTo>
                      <a:pt x="32" y="55"/>
                    </a:lnTo>
                    <a:lnTo>
                      <a:pt x="32" y="35"/>
                    </a:lnTo>
                    <a:lnTo>
                      <a:pt x="32" y="28"/>
                    </a:lnTo>
                    <a:lnTo>
                      <a:pt x="30" y="25"/>
                    </a:lnTo>
                    <a:lnTo>
                      <a:pt x="28" y="23"/>
                    </a:lnTo>
                    <a:lnTo>
                      <a:pt x="27" y="22"/>
                    </a:lnTo>
                    <a:lnTo>
                      <a:pt x="23" y="23"/>
                    </a:lnTo>
                    <a:lnTo>
                      <a:pt x="20" y="25"/>
                    </a:lnTo>
                    <a:lnTo>
                      <a:pt x="20" y="32"/>
                    </a:lnTo>
                    <a:lnTo>
                      <a:pt x="18" y="40"/>
                    </a:lnTo>
                    <a:lnTo>
                      <a:pt x="18" y="57"/>
                    </a:lnTo>
                    <a:lnTo>
                      <a:pt x="18" y="73"/>
                    </a:lnTo>
                    <a:lnTo>
                      <a:pt x="10"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505" name="Freeform 403"/>
              <p:cNvSpPr>
                <a:spLocks/>
              </p:cNvSpPr>
              <p:nvPr/>
            </p:nvSpPr>
            <p:spPr bwMode="auto">
              <a:xfrm>
                <a:off x="1061" y="2280"/>
                <a:ext cx="25" cy="38"/>
              </a:xfrm>
              <a:custGeom>
                <a:avLst/>
                <a:gdLst>
                  <a:gd name="T0" fmla="*/ 1 w 50"/>
                  <a:gd name="T1" fmla="*/ 1 h 75"/>
                  <a:gd name="T2" fmla="*/ 1 w 50"/>
                  <a:gd name="T3" fmla="*/ 1 h 75"/>
                  <a:gd name="T4" fmla="*/ 1 w 50"/>
                  <a:gd name="T5" fmla="*/ 1 h 75"/>
                  <a:gd name="T6" fmla="*/ 1 w 50"/>
                  <a:gd name="T7" fmla="*/ 1 h 75"/>
                  <a:gd name="T8" fmla="*/ 1 w 50"/>
                  <a:gd name="T9" fmla="*/ 1 h 75"/>
                  <a:gd name="T10" fmla="*/ 1 w 50"/>
                  <a:gd name="T11" fmla="*/ 1 h 75"/>
                  <a:gd name="T12" fmla="*/ 1 w 50"/>
                  <a:gd name="T13" fmla="*/ 1 h 75"/>
                  <a:gd name="T14" fmla="*/ 1 w 50"/>
                  <a:gd name="T15" fmla="*/ 1 h 75"/>
                  <a:gd name="T16" fmla="*/ 1 w 50"/>
                  <a:gd name="T17" fmla="*/ 1 h 75"/>
                  <a:gd name="T18" fmla="*/ 1 w 50"/>
                  <a:gd name="T19" fmla="*/ 1 h 75"/>
                  <a:gd name="T20" fmla="*/ 1 w 50"/>
                  <a:gd name="T21" fmla="*/ 1 h 75"/>
                  <a:gd name="T22" fmla="*/ 1 w 50"/>
                  <a:gd name="T23" fmla="*/ 1 h 75"/>
                  <a:gd name="T24" fmla="*/ 1 w 50"/>
                  <a:gd name="T25" fmla="*/ 1 h 75"/>
                  <a:gd name="T26" fmla="*/ 1 w 50"/>
                  <a:gd name="T27" fmla="*/ 0 h 75"/>
                  <a:gd name="T28" fmla="*/ 1 w 50"/>
                  <a:gd name="T29" fmla="*/ 1 h 75"/>
                  <a:gd name="T30" fmla="*/ 1 w 50"/>
                  <a:gd name="T31" fmla="*/ 1 h 75"/>
                  <a:gd name="T32" fmla="*/ 1 w 50"/>
                  <a:gd name="T33" fmla="*/ 1 h 75"/>
                  <a:gd name="T34" fmla="*/ 1 w 50"/>
                  <a:gd name="T35" fmla="*/ 1 h 75"/>
                  <a:gd name="T36" fmla="*/ 1 w 50"/>
                  <a:gd name="T37" fmla="*/ 1 h 75"/>
                  <a:gd name="T38" fmla="*/ 1 w 50"/>
                  <a:gd name="T39" fmla="*/ 1 h 75"/>
                  <a:gd name="T40" fmla="*/ 1 w 50"/>
                  <a:gd name="T41" fmla="*/ 1 h 75"/>
                  <a:gd name="T42" fmla="*/ 1 w 50"/>
                  <a:gd name="T43" fmla="*/ 1 h 75"/>
                  <a:gd name="T44" fmla="*/ 1 w 50"/>
                  <a:gd name="T45" fmla="*/ 1 h 75"/>
                  <a:gd name="T46" fmla="*/ 1 w 50"/>
                  <a:gd name="T47" fmla="*/ 1 h 75"/>
                  <a:gd name="T48" fmla="*/ 1 w 50"/>
                  <a:gd name="T49" fmla="*/ 1 h 75"/>
                  <a:gd name="T50" fmla="*/ 1 w 50"/>
                  <a:gd name="T51" fmla="*/ 1 h 75"/>
                  <a:gd name="T52" fmla="*/ 1 w 50"/>
                  <a:gd name="T53" fmla="*/ 1 h 75"/>
                  <a:gd name="T54" fmla="*/ 1 w 50"/>
                  <a:gd name="T55" fmla="*/ 1 h 75"/>
                  <a:gd name="T56" fmla="*/ 1 w 50"/>
                  <a:gd name="T57" fmla="*/ 1 h 75"/>
                  <a:gd name="T58" fmla="*/ 1 w 50"/>
                  <a:gd name="T59" fmla="*/ 1 h 75"/>
                  <a:gd name="T60" fmla="*/ 1 w 50"/>
                  <a:gd name="T61" fmla="*/ 1 h 75"/>
                  <a:gd name="T62" fmla="*/ 0 w 50"/>
                  <a:gd name="T63" fmla="*/ 1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75"/>
                  <a:gd name="T98" fmla="*/ 50 w 50"/>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75">
                    <a:moveTo>
                      <a:pt x="0" y="53"/>
                    </a:moveTo>
                    <a:lnTo>
                      <a:pt x="10" y="53"/>
                    </a:lnTo>
                    <a:lnTo>
                      <a:pt x="19" y="52"/>
                    </a:lnTo>
                    <a:lnTo>
                      <a:pt x="20" y="55"/>
                    </a:lnTo>
                    <a:lnTo>
                      <a:pt x="22" y="58"/>
                    </a:lnTo>
                    <a:lnTo>
                      <a:pt x="25" y="60"/>
                    </a:lnTo>
                    <a:lnTo>
                      <a:pt x="27" y="60"/>
                    </a:lnTo>
                    <a:lnTo>
                      <a:pt x="30" y="60"/>
                    </a:lnTo>
                    <a:lnTo>
                      <a:pt x="32" y="58"/>
                    </a:lnTo>
                    <a:lnTo>
                      <a:pt x="34" y="57"/>
                    </a:lnTo>
                    <a:lnTo>
                      <a:pt x="34" y="53"/>
                    </a:lnTo>
                    <a:lnTo>
                      <a:pt x="34" y="52"/>
                    </a:lnTo>
                    <a:lnTo>
                      <a:pt x="32" y="50"/>
                    </a:lnTo>
                    <a:lnTo>
                      <a:pt x="30" y="48"/>
                    </a:lnTo>
                    <a:lnTo>
                      <a:pt x="24" y="47"/>
                    </a:lnTo>
                    <a:lnTo>
                      <a:pt x="17" y="45"/>
                    </a:lnTo>
                    <a:lnTo>
                      <a:pt x="12" y="42"/>
                    </a:lnTo>
                    <a:lnTo>
                      <a:pt x="9" y="38"/>
                    </a:lnTo>
                    <a:lnTo>
                      <a:pt x="5" y="35"/>
                    </a:lnTo>
                    <a:lnTo>
                      <a:pt x="4" y="30"/>
                    </a:lnTo>
                    <a:lnTo>
                      <a:pt x="2" y="23"/>
                    </a:lnTo>
                    <a:lnTo>
                      <a:pt x="4" y="17"/>
                    </a:lnTo>
                    <a:lnTo>
                      <a:pt x="5" y="10"/>
                    </a:lnTo>
                    <a:lnTo>
                      <a:pt x="9" y="7"/>
                    </a:lnTo>
                    <a:lnTo>
                      <a:pt x="12" y="3"/>
                    </a:lnTo>
                    <a:lnTo>
                      <a:pt x="19" y="2"/>
                    </a:lnTo>
                    <a:lnTo>
                      <a:pt x="25" y="0"/>
                    </a:lnTo>
                    <a:lnTo>
                      <a:pt x="34" y="0"/>
                    </a:lnTo>
                    <a:lnTo>
                      <a:pt x="39" y="2"/>
                    </a:lnTo>
                    <a:lnTo>
                      <a:pt x="42" y="5"/>
                    </a:lnTo>
                    <a:lnTo>
                      <a:pt x="45" y="8"/>
                    </a:lnTo>
                    <a:lnTo>
                      <a:pt x="47" y="13"/>
                    </a:lnTo>
                    <a:lnTo>
                      <a:pt x="49" y="20"/>
                    </a:lnTo>
                    <a:lnTo>
                      <a:pt x="40" y="22"/>
                    </a:lnTo>
                    <a:lnTo>
                      <a:pt x="32" y="22"/>
                    </a:lnTo>
                    <a:lnTo>
                      <a:pt x="32" y="20"/>
                    </a:lnTo>
                    <a:lnTo>
                      <a:pt x="30" y="17"/>
                    </a:lnTo>
                    <a:lnTo>
                      <a:pt x="29" y="15"/>
                    </a:lnTo>
                    <a:lnTo>
                      <a:pt x="25" y="15"/>
                    </a:lnTo>
                    <a:lnTo>
                      <a:pt x="22" y="15"/>
                    </a:lnTo>
                    <a:lnTo>
                      <a:pt x="20" y="17"/>
                    </a:lnTo>
                    <a:lnTo>
                      <a:pt x="19" y="18"/>
                    </a:lnTo>
                    <a:lnTo>
                      <a:pt x="19" y="20"/>
                    </a:lnTo>
                    <a:lnTo>
                      <a:pt x="19" y="23"/>
                    </a:lnTo>
                    <a:lnTo>
                      <a:pt x="20" y="25"/>
                    </a:lnTo>
                    <a:lnTo>
                      <a:pt x="24" y="27"/>
                    </a:lnTo>
                    <a:lnTo>
                      <a:pt x="29" y="27"/>
                    </a:lnTo>
                    <a:lnTo>
                      <a:pt x="35" y="30"/>
                    </a:lnTo>
                    <a:lnTo>
                      <a:pt x="42" y="32"/>
                    </a:lnTo>
                    <a:lnTo>
                      <a:pt x="45" y="35"/>
                    </a:lnTo>
                    <a:lnTo>
                      <a:pt x="49" y="40"/>
                    </a:lnTo>
                    <a:lnTo>
                      <a:pt x="50" y="45"/>
                    </a:lnTo>
                    <a:lnTo>
                      <a:pt x="50" y="50"/>
                    </a:lnTo>
                    <a:lnTo>
                      <a:pt x="50" y="57"/>
                    </a:lnTo>
                    <a:lnTo>
                      <a:pt x="49" y="63"/>
                    </a:lnTo>
                    <a:lnTo>
                      <a:pt x="45" y="68"/>
                    </a:lnTo>
                    <a:lnTo>
                      <a:pt x="40" y="72"/>
                    </a:lnTo>
                    <a:lnTo>
                      <a:pt x="34" y="75"/>
                    </a:lnTo>
                    <a:lnTo>
                      <a:pt x="27" y="75"/>
                    </a:lnTo>
                    <a:lnTo>
                      <a:pt x="20" y="75"/>
                    </a:lnTo>
                    <a:lnTo>
                      <a:pt x="15" y="73"/>
                    </a:lnTo>
                    <a:lnTo>
                      <a:pt x="7" y="70"/>
                    </a:lnTo>
                    <a:lnTo>
                      <a:pt x="4" y="63"/>
                    </a:lnTo>
                    <a:lnTo>
                      <a:pt x="0" y="53"/>
                    </a:lnTo>
                    <a:close/>
                  </a:path>
                </a:pathLst>
              </a:custGeom>
              <a:solidFill>
                <a:srgbClr val="FFFFFF"/>
              </a:solidFill>
              <a:ln w="4763">
                <a:solidFill>
                  <a:srgbClr val="000000"/>
                </a:solidFill>
                <a:round/>
                <a:headEnd/>
                <a:tailEnd/>
              </a:ln>
            </p:spPr>
            <p:txBody>
              <a:bodyPr/>
              <a:lstStyle/>
              <a:p>
                <a:endParaRPr lang="en-US"/>
              </a:p>
            </p:txBody>
          </p:sp>
        </p:grpSp>
        <p:grpSp>
          <p:nvGrpSpPr>
            <p:cNvPr id="27" name="Group 404"/>
            <p:cNvGrpSpPr>
              <a:grpSpLocks/>
            </p:cNvGrpSpPr>
            <p:nvPr/>
          </p:nvGrpSpPr>
          <p:grpSpPr bwMode="auto">
            <a:xfrm>
              <a:off x="442" y="2568"/>
              <a:ext cx="444" cy="50"/>
              <a:chOff x="442" y="2568"/>
              <a:chExt cx="444" cy="50"/>
            </a:xfrm>
          </p:grpSpPr>
          <p:sp>
            <p:nvSpPr>
              <p:cNvPr id="15474" name="Freeform 405"/>
              <p:cNvSpPr>
                <a:spLocks/>
              </p:cNvSpPr>
              <p:nvPr/>
            </p:nvSpPr>
            <p:spPr bwMode="auto">
              <a:xfrm>
                <a:off x="442" y="2568"/>
                <a:ext cx="29" cy="49"/>
              </a:xfrm>
              <a:custGeom>
                <a:avLst/>
                <a:gdLst>
                  <a:gd name="T0" fmla="*/ 0 w 58"/>
                  <a:gd name="T1" fmla="*/ 0 h 98"/>
                  <a:gd name="T2" fmla="*/ 1 w 58"/>
                  <a:gd name="T3" fmla="*/ 0 h 98"/>
                  <a:gd name="T4" fmla="*/ 1 w 58"/>
                  <a:gd name="T5" fmla="*/ 0 h 98"/>
                  <a:gd name="T6" fmla="*/ 1 w 58"/>
                  <a:gd name="T7" fmla="*/ 1 h 98"/>
                  <a:gd name="T8" fmla="*/ 1 w 58"/>
                  <a:gd name="T9" fmla="*/ 1 h 98"/>
                  <a:gd name="T10" fmla="*/ 1 w 58"/>
                  <a:gd name="T11" fmla="*/ 1 h 98"/>
                  <a:gd name="T12" fmla="*/ 1 w 58"/>
                  <a:gd name="T13" fmla="*/ 1 h 98"/>
                  <a:gd name="T14" fmla="*/ 1 w 58"/>
                  <a:gd name="T15" fmla="*/ 0 h 98"/>
                  <a:gd name="T16" fmla="*/ 1 w 58"/>
                  <a:gd name="T17" fmla="*/ 0 h 98"/>
                  <a:gd name="T18" fmla="*/ 1 w 58"/>
                  <a:gd name="T19" fmla="*/ 1 h 98"/>
                  <a:gd name="T20" fmla="*/ 1 w 58"/>
                  <a:gd name="T21" fmla="*/ 1 h 98"/>
                  <a:gd name="T22" fmla="*/ 1 w 58"/>
                  <a:gd name="T23" fmla="*/ 1 h 98"/>
                  <a:gd name="T24" fmla="*/ 1 w 58"/>
                  <a:gd name="T25" fmla="*/ 1 h 98"/>
                  <a:gd name="T26" fmla="*/ 1 w 58"/>
                  <a:gd name="T27" fmla="*/ 1 h 98"/>
                  <a:gd name="T28" fmla="*/ 1 w 58"/>
                  <a:gd name="T29" fmla="*/ 1 h 98"/>
                  <a:gd name="T30" fmla="*/ 1 w 58"/>
                  <a:gd name="T31" fmla="*/ 1 h 98"/>
                  <a:gd name="T32" fmla="*/ 0 w 58"/>
                  <a:gd name="T33" fmla="*/ 1 h 98"/>
                  <a:gd name="T34" fmla="*/ 0 w 58"/>
                  <a:gd name="T35" fmla="*/ 1 h 98"/>
                  <a:gd name="T36" fmla="*/ 0 w 58"/>
                  <a:gd name="T37" fmla="*/ 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98"/>
                  <a:gd name="T59" fmla="*/ 58 w 58"/>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98">
                    <a:moveTo>
                      <a:pt x="0" y="0"/>
                    </a:moveTo>
                    <a:lnTo>
                      <a:pt x="8" y="0"/>
                    </a:lnTo>
                    <a:lnTo>
                      <a:pt x="18" y="0"/>
                    </a:lnTo>
                    <a:lnTo>
                      <a:pt x="18" y="17"/>
                    </a:lnTo>
                    <a:lnTo>
                      <a:pt x="18" y="33"/>
                    </a:lnTo>
                    <a:lnTo>
                      <a:pt x="38" y="33"/>
                    </a:lnTo>
                    <a:lnTo>
                      <a:pt x="38" y="17"/>
                    </a:lnTo>
                    <a:lnTo>
                      <a:pt x="38" y="0"/>
                    </a:lnTo>
                    <a:lnTo>
                      <a:pt x="58" y="0"/>
                    </a:lnTo>
                    <a:lnTo>
                      <a:pt x="58" y="48"/>
                    </a:lnTo>
                    <a:lnTo>
                      <a:pt x="58" y="98"/>
                    </a:lnTo>
                    <a:lnTo>
                      <a:pt x="38" y="98"/>
                    </a:lnTo>
                    <a:lnTo>
                      <a:pt x="38" y="58"/>
                    </a:lnTo>
                    <a:lnTo>
                      <a:pt x="18" y="58"/>
                    </a:lnTo>
                    <a:lnTo>
                      <a:pt x="18" y="98"/>
                    </a:lnTo>
                    <a:lnTo>
                      <a:pt x="8"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75" name="Freeform 406"/>
              <p:cNvSpPr>
                <a:spLocks/>
              </p:cNvSpPr>
              <p:nvPr/>
            </p:nvSpPr>
            <p:spPr bwMode="auto">
              <a:xfrm>
                <a:off x="476" y="2581"/>
                <a:ext cx="24" cy="37"/>
              </a:xfrm>
              <a:custGeom>
                <a:avLst/>
                <a:gdLst>
                  <a:gd name="T0" fmla="*/ 0 w 49"/>
                  <a:gd name="T1" fmla="*/ 1 h 73"/>
                  <a:gd name="T2" fmla="*/ 0 w 49"/>
                  <a:gd name="T3" fmla="*/ 1 h 73"/>
                  <a:gd name="T4" fmla="*/ 0 w 49"/>
                  <a:gd name="T5" fmla="*/ 1 h 73"/>
                  <a:gd name="T6" fmla="*/ 0 w 49"/>
                  <a:gd name="T7" fmla="*/ 1 h 73"/>
                  <a:gd name="T8" fmla="*/ 0 w 49"/>
                  <a:gd name="T9" fmla="*/ 1 h 73"/>
                  <a:gd name="T10" fmla="*/ 0 w 49"/>
                  <a:gd name="T11" fmla="*/ 1 h 73"/>
                  <a:gd name="T12" fmla="*/ 0 w 49"/>
                  <a:gd name="T13" fmla="*/ 1 h 73"/>
                  <a:gd name="T14" fmla="*/ 0 w 49"/>
                  <a:gd name="T15" fmla="*/ 1 h 73"/>
                  <a:gd name="T16" fmla="*/ 0 w 49"/>
                  <a:gd name="T17" fmla="*/ 1 h 73"/>
                  <a:gd name="T18" fmla="*/ 0 w 49"/>
                  <a:gd name="T19" fmla="*/ 1 h 73"/>
                  <a:gd name="T20" fmla="*/ 0 w 49"/>
                  <a:gd name="T21" fmla="*/ 1 h 73"/>
                  <a:gd name="T22" fmla="*/ 0 w 49"/>
                  <a:gd name="T23" fmla="*/ 1 h 73"/>
                  <a:gd name="T24" fmla="*/ 0 w 49"/>
                  <a:gd name="T25" fmla="*/ 1 h 73"/>
                  <a:gd name="T26" fmla="*/ 0 w 49"/>
                  <a:gd name="T27" fmla="*/ 1 h 73"/>
                  <a:gd name="T28" fmla="*/ 0 w 49"/>
                  <a:gd name="T29" fmla="*/ 1 h 73"/>
                  <a:gd name="T30" fmla="*/ 0 w 49"/>
                  <a:gd name="T31" fmla="*/ 0 h 73"/>
                  <a:gd name="T32" fmla="*/ 0 w 49"/>
                  <a:gd name="T33" fmla="*/ 0 h 73"/>
                  <a:gd name="T34" fmla="*/ 0 w 49"/>
                  <a:gd name="T35" fmla="*/ 0 h 73"/>
                  <a:gd name="T36" fmla="*/ 0 w 49"/>
                  <a:gd name="T37" fmla="*/ 1 h 73"/>
                  <a:gd name="T38" fmla="*/ 0 w 49"/>
                  <a:gd name="T39" fmla="*/ 1 h 73"/>
                  <a:gd name="T40" fmla="*/ 0 w 49"/>
                  <a:gd name="T41" fmla="*/ 1 h 73"/>
                  <a:gd name="T42" fmla="*/ 0 w 49"/>
                  <a:gd name="T43" fmla="*/ 1 h 73"/>
                  <a:gd name="T44" fmla="*/ 0 w 49"/>
                  <a:gd name="T45" fmla="*/ 1 h 73"/>
                  <a:gd name="T46" fmla="*/ 0 w 49"/>
                  <a:gd name="T47" fmla="*/ 1 h 73"/>
                  <a:gd name="T48" fmla="*/ 0 w 49"/>
                  <a:gd name="T49" fmla="*/ 1 h 73"/>
                  <a:gd name="T50" fmla="*/ 0 w 49"/>
                  <a:gd name="T51" fmla="*/ 1 h 73"/>
                  <a:gd name="T52" fmla="*/ 0 w 49"/>
                  <a:gd name="T53" fmla="*/ 1 h 73"/>
                  <a:gd name="T54" fmla="*/ 0 w 49"/>
                  <a:gd name="T55" fmla="*/ 0 h 73"/>
                  <a:gd name="T56" fmla="*/ 0 w 49"/>
                  <a:gd name="T57" fmla="*/ 0 h 73"/>
                  <a:gd name="T58" fmla="*/ 0 w 49"/>
                  <a:gd name="T59" fmla="*/ 0 h 73"/>
                  <a:gd name="T60" fmla="*/ 0 w 49"/>
                  <a:gd name="T61" fmla="*/ 1 h 73"/>
                  <a:gd name="T62" fmla="*/ 0 w 49"/>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9"/>
                  <a:gd name="T97" fmla="*/ 0 h 73"/>
                  <a:gd name="T98" fmla="*/ 49 w 49"/>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9" h="73">
                    <a:moveTo>
                      <a:pt x="49" y="71"/>
                    </a:moveTo>
                    <a:lnTo>
                      <a:pt x="40" y="71"/>
                    </a:lnTo>
                    <a:lnTo>
                      <a:pt x="32" y="71"/>
                    </a:lnTo>
                    <a:lnTo>
                      <a:pt x="32" y="66"/>
                    </a:lnTo>
                    <a:lnTo>
                      <a:pt x="32" y="60"/>
                    </a:lnTo>
                    <a:lnTo>
                      <a:pt x="29" y="66"/>
                    </a:lnTo>
                    <a:lnTo>
                      <a:pt x="25" y="71"/>
                    </a:lnTo>
                    <a:lnTo>
                      <a:pt x="20" y="73"/>
                    </a:lnTo>
                    <a:lnTo>
                      <a:pt x="15" y="73"/>
                    </a:lnTo>
                    <a:lnTo>
                      <a:pt x="10" y="71"/>
                    </a:lnTo>
                    <a:lnTo>
                      <a:pt x="5" y="66"/>
                    </a:lnTo>
                    <a:lnTo>
                      <a:pt x="4" y="63"/>
                    </a:lnTo>
                    <a:lnTo>
                      <a:pt x="2" y="58"/>
                    </a:lnTo>
                    <a:lnTo>
                      <a:pt x="0" y="46"/>
                    </a:lnTo>
                    <a:lnTo>
                      <a:pt x="0" y="23"/>
                    </a:lnTo>
                    <a:lnTo>
                      <a:pt x="0" y="0"/>
                    </a:lnTo>
                    <a:lnTo>
                      <a:pt x="10" y="0"/>
                    </a:lnTo>
                    <a:lnTo>
                      <a:pt x="19" y="0"/>
                    </a:lnTo>
                    <a:lnTo>
                      <a:pt x="19" y="40"/>
                    </a:lnTo>
                    <a:lnTo>
                      <a:pt x="19" y="46"/>
                    </a:lnTo>
                    <a:lnTo>
                      <a:pt x="20" y="50"/>
                    </a:lnTo>
                    <a:lnTo>
                      <a:pt x="22" y="51"/>
                    </a:lnTo>
                    <a:lnTo>
                      <a:pt x="24" y="51"/>
                    </a:lnTo>
                    <a:lnTo>
                      <a:pt x="27" y="51"/>
                    </a:lnTo>
                    <a:lnTo>
                      <a:pt x="29" y="48"/>
                    </a:lnTo>
                    <a:lnTo>
                      <a:pt x="30" y="43"/>
                    </a:lnTo>
                    <a:lnTo>
                      <a:pt x="30" y="35"/>
                    </a:lnTo>
                    <a:lnTo>
                      <a:pt x="30" y="0"/>
                    </a:lnTo>
                    <a:lnTo>
                      <a:pt x="40" y="0"/>
                    </a:lnTo>
                    <a:lnTo>
                      <a:pt x="49" y="0"/>
                    </a:lnTo>
                    <a:lnTo>
                      <a:pt x="49" y="36"/>
                    </a:lnTo>
                    <a:lnTo>
                      <a:pt x="49" y="71"/>
                    </a:lnTo>
                    <a:close/>
                  </a:path>
                </a:pathLst>
              </a:custGeom>
              <a:solidFill>
                <a:srgbClr val="FFFFFF"/>
              </a:solidFill>
              <a:ln w="4763">
                <a:solidFill>
                  <a:srgbClr val="000000"/>
                </a:solidFill>
                <a:round/>
                <a:headEnd/>
                <a:tailEnd/>
              </a:ln>
            </p:spPr>
            <p:txBody>
              <a:bodyPr/>
              <a:lstStyle/>
              <a:p>
                <a:endParaRPr lang="en-US"/>
              </a:p>
            </p:txBody>
          </p:sp>
          <p:sp>
            <p:nvSpPr>
              <p:cNvPr id="15476" name="Freeform 407"/>
              <p:cNvSpPr>
                <a:spLocks noEditPoints="1"/>
              </p:cNvSpPr>
              <p:nvPr/>
            </p:nvSpPr>
            <p:spPr bwMode="auto">
              <a:xfrm>
                <a:off x="505" y="2580"/>
                <a:ext cx="25" cy="38"/>
              </a:xfrm>
              <a:custGeom>
                <a:avLst/>
                <a:gdLst>
                  <a:gd name="T0" fmla="*/ 1 w 50"/>
                  <a:gd name="T1" fmla="*/ 1 h 75"/>
                  <a:gd name="T2" fmla="*/ 1 w 50"/>
                  <a:gd name="T3" fmla="*/ 1 h 75"/>
                  <a:gd name="T4" fmla="*/ 1 w 50"/>
                  <a:gd name="T5" fmla="*/ 1 h 75"/>
                  <a:gd name="T6" fmla="*/ 1 w 50"/>
                  <a:gd name="T7" fmla="*/ 1 h 75"/>
                  <a:gd name="T8" fmla="*/ 1 w 50"/>
                  <a:gd name="T9" fmla="*/ 0 h 75"/>
                  <a:gd name="T10" fmla="*/ 1 w 50"/>
                  <a:gd name="T11" fmla="*/ 0 h 75"/>
                  <a:gd name="T12" fmla="*/ 1 w 50"/>
                  <a:gd name="T13" fmla="*/ 1 h 75"/>
                  <a:gd name="T14" fmla="*/ 1 w 50"/>
                  <a:gd name="T15" fmla="*/ 1 h 75"/>
                  <a:gd name="T16" fmla="*/ 1 w 50"/>
                  <a:gd name="T17" fmla="*/ 1 h 75"/>
                  <a:gd name="T18" fmla="*/ 1 w 50"/>
                  <a:gd name="T19" fmla="*/ 1 h 75"/>
                  <a:gd name="T20" fmla="*/ 1 w 50"/>
                  <a:gd name="T21" fmla="*/ 1 h 75"/>
                  <a:gd name="T22" fmla="*/ 1 w 50"/>
                  <a:gd name="T23" fmla="*/ 1 h 75"/>
                  <a:gd name="T24" fmla="*/ 1 w 50"/>
                  <a:gd name="T25" fmla="*/ 1 h 75"/>
                  <a:gd name="T26" fmla="*/ 1 w 50"/>
                  <a:gd name="T27" fmla="*/ 1 h 75"/>
                  <a:gd name="T28" fmla="*/ 1 w 50"/>
                  <a:gd name="T29" fmla="*/ 1 h 75"/>
                  <a:gd name="T30" fmla="*/ 1 w 50"/>
                  <a:gd name="T31" fmla="*/ 1 h 75"/>
                  <a:gd name="T32" fmla="*/ 1 w 50"/>
                  <a:gd name="T33" fmla="*/ 1 h 75"/>
                  <a:gd name="T34" fmla="*/ 0 w 50"/>
                  <a:gd name="T35" fmla="*/ 1 h 75"/>
                  <a:gd name="T36" fmla="*/ 0 w 50"/>
                  <a:gd name="T37" fmla="*/ 1 h 75"/>
                  <a:gd name="T38" fmla="*/ 1 w 50"/>
                  <a:gd name="T39" fmla="*/ 1 h 75"/>
                  <a:gd name="T40" fmla="*/ 1 w 50"/>
                  <a:gd name="T41" fmla="*/ 1 h 75"/>
                  <a:gd name="T42" fmla="*/ 1 w 50"/>
                  <a:gd name="T43" fmla="*/ 1 h 75"/>
                  <a:gd name="T44" fmla="*/ 1 w 50"/>
                  <a:gd name="T45" fmla="*/ 1 h 75"/>
                  <a:gd name="T46" fmla="*/ 1 w 50"/>
                  <a:gd name="T47" fmla="*/ 1 h 75"/>
                  <a:gd name="T48" fmla="*/ 1 w 50"/>
                  <a:gd name="T49" fmla="*/ 1 h 75"/>
                  <a:gd name="T50" fmla="*/ 1 w 50"/>
                  <a:gd name="T51" fmla="*/ 1 h 75"/>
                  <a:gd name="T52" fmla="*/ 1 w 50"/>
                  <a:gd name="T53" fmla="*/ 1 h 75"/>
                  <a:gd name="T54" fmla="*/ 1 w 50"/>
                  <a:gd name="T55" fmla="*/ 1 h 75"/>
                  <a:gd name="T56" fmla="*/ 1 w 50"/>
                  <a:gd name="T57" fmla="*/ 1 h 75"/>
                  <a:gd name="T58" fmla="*/ 1 w 50"/>
                  <a:gd name="T59" fmla="*/ 1 h 75"/>
                  <a:gd name="T60" fmla="*/ 1 w 50"/>
                  <a:gd name="T61" fmla="*/ 1 h 75"/>
                  <a:gd name="T62" fmla="*/ 1 w 50"/>
                  <a:gd name="T63" fmla="*/ 1 h 75"/>
                  <a:gd name="T64" fmla="*/ 1 w 50"/>
                  <a:gd name="T65" fmla="*/ 1 h 75"/>
                  <a:gd name="T66" fmla="*/ 1 w 50"/>
                  <a:gd name="T67" fmla="*/ 1 h 75"/>
                  <a:gd name="T68" fmla="*/ 1 w 50"/>
                  <a:gd name="T69" fmla="*/ 1 h 75"/>
                  <a:gd name="T70" fmla="*/ 1 w 50"/>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75"/>
                  <a:gd name="T110" fmla="*/ 50 w 50"/>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75">
                    <a:moveTo>
                      <a:pt x="17" y="25"/>
                    </a:moveTo>
                    <a:lnTo>
                      <a:pt x="8" y="23"/>
                    </a:lnTo>
                    <a:lnTo>
                      <a:pt x="0" y="22"/>
                    </a:lnTo>
                    <a:lnTo>
                      <a:pt x="2" y="17"/>
                    </a:lnTo>
                    <a:lnTo>
                      <a:pt x="3" y="12"/>
                    </a:lnTo>
                    <a:lnTo>
                      <a:pt x="7" y="8"/>
                    </a:lnTo>
                    <a:lnTo>
                      <a:pt x="8" y="5"/>
                    </a:lnTo>
                    <a:lnTo>
                      <a:pt x="12" y="3"/>
                    </a:lnTo>
                    <a:lnTo>
                      <a:pt x="15" y="2"/>
                    </a:lnTo>
                    <a:lnTo>
                      <a:pt x="18" y="0"/>
                    </a:lnTo>
                    <a:lnTo>
                      <a:pt x="23" y="0"/>
                    </a:lnTo>
                    <a:lnTo>
                      <a:pt x="30" y="0"/>
                    </a:lnTo>
                    <a:lnTo>
                      <a:pt x="37" y="2"/>
                    </a:lnTo>
                    <a:lnTo>
                      <a:pt x="40" y="3"/>
                    </a:lnTo>
                    <a:lnTo>
                      <a:pt x="43" y="7"/>
                    </a:lnTo>
                    <a:lnTo>
                      <a:pt x="45" y="12"/>
                    </a:lnTo>
                    <a:lnTo>
                      <a:pt x="47" y="17"/>
                    </a:lnTo>
                    <a:lnTo>
                      <a:pt x="48" y="22"/>
                    </a:lnTo>
                    <a:lnTo>
                      <a:pt x="48" y="27"/>
                    </a:lnTo>
                    <a:lnTo>
                      <a:pt x="48" y="43"/>
                    </a:lnTo>
                    <a:lnTo>
                      <a:pt x="48" y="58"/>
                    </a:lnTo>
                    <a:lnTo>
                      <a:pt x="48" y="63"/>
                    </a:lnTo>
                    <a:lnTo>
                      <a:pt x="48" y="67"/>
                    </a:lnTo>
                    <a:lnTo>
                      <a:pt x="50" y="70"/>
                    </a:lnTo>
                    <a:lnTo>
                      <a:pt x="50" y="73"/>
                    </a:lnTo>
                    <a:lnTo>
                      <a:pt x="35" y="73"/>
                    </a:lnTo>
                    <a:lnTo>
                      <a:pt x="33" y="72"/>
                    </a:lnTo>
                    <a:lnTo>
                      <a:pt x="33" y="70"/>
                    </a:lnTo>
                    <a:lnTo>
                      <a:pt x="33" y="65"/>
                    </a:lnTo>
                    <a:lnTo>
                      <a:pt x="30" y="70"/>
                    </a:lnTo>
                    <a:lnTo>
                      <a:pt x="27" y="73"/>
                    </a:lnTo>
                    <a:lnTo>
                      <a:pt x="22" y="75"/>
                    </a:lnTo>
                    <a:lnTo>
                      <a:pt x="15" y="75"/>
                    </a:lnTo>
                    <a:lnTo>
                      <a:pt x="8" y="73"/>
                    </a:lnTo>
                    <a:lnTo>
                      <a:pt x="3" y="70"/>
                    </a:lnTo>
                    <a:lnTo>
                      <a:pt x="0" y="63"/>
                    </a:lnTo>
                    <a:lnTo>
                      <a:pt x="0" y="55"/>
                    </a:lnTo>
                    <a:lnTo>
                      <a:pt x="0" y="48"/>
                    </a:lnTo>
                    <a:lnTo>
                      <a:pt x="2" y="42"/>
                    </a:lnTo>
                    <a:lnTo>
                      <a:pt x="7" y="37"/>
                    </a:lnTo>
                    <a:lnTo>
                      <a:pt x="13" y="33"/>
                    </a:lnTo>
                    <a:lnTo>
                      <a:pt x="22" y="32"/>
                    </a:lnTo>
                    <a:lnTo>
                      <a:pt x="25" y="28"/>
                    </a:lnTo>
                    <a:lnTo>
                      <a:pt x="28" y="27"/>
                    </a:lnTo>
                    <a:lnTo>
                      <a:pt x="32" y="25"/>
                    </a:lnTo>
                    <a:lnTo>
                      <a:pt x="32" y="22"/>
                    </a:lnTo>
                    <a:lnTo>
                      <a:pt x="30" y="18"/>
                    </a:lnTo>
                    <a:lnTo>
                      <a:pt x="28" y="17"/>
                    </a:lnTo>
                    <a:lnTo>
                      <a:pt x="27" y="17"/>
                    </a:lnTo>
                    <a:lnTo>
                      <a:pt x="23" y="17"/>
                    </a:lnTo>
                    <a:lnTo>
                      <a:pt x="20" y="18"/>
                    </a:lnTo>
                    <a:lnTo>
                      <a:pt x="18" y="22"/>
                    </a:lnTo>
                    <a:lnTo>
                      <a:pt x="17" y="25"/>
                    </a:lnTo>
                    <a:close/>
                    <a:moveTo>
                      <a:pt x="32" y="40"/>
                    </a:moveTo>
                    <a:lnTo>
                      <a:pt x="28" y="42"/>
                    </a:lnTo>
                    <a:lnTo>
                      <a:pt x="25" y="43"/>
                    </a:lnTo>
                    <a:lnTo>
                      <a:pt x="20" y="47"/>
                    </a:lnTo>
                    <a:lnTo>
                      <a:pt x="18" y="48"/>
                    </a:lnTo>
                    <a:lnTo>
                      <a:pt x="17" y="52"/>
                    </a:lnTo>
                    <a:lnTo>
                      <a:pt x="17" y="53"/>
                    </a:lnTo>
                    <a:lnTo>
                      <a:pt x="17" y="57"/>
                    </a:lnTo>
                    <a:lnTo>
                      <a:pt x="18" y="58"/>
                    </a:lnTo>
                    <a:lnTo>
                      <a:pt x="20" y="60"/>
                    </a:lnTo>
                    <a:lnTo>
                      <a:pt x="22" y="60"/>
                    </a:lnTo>
                    <a:lnTo>
                      <a:pt x="25" y="60"/>
                    </a:lnTo>
                    <a:lnTo>
                      <a:pt x="27" y="58"/>
                    </a:lnTo>
                    <a:lnTo>
                      <a:pt x="28" y="57"/>
                    </a:lnTo>
                    <a:lnTo>
                      <a:pt x="30" y="53"/>
                    </a:lnTo>
                    <a:lnTo>
                      <a:pt x="32" y="50"/>
                    </a:lnTo>
                    <a:lnTo>
                      <a:pt x="32" y="45"/>
                    </a:lnTo>
                    <a:lnTo>
                      <a:pt x="32" y="40"/>
                    </a:lnTo>
                    <a:close/>
                  </a:path>
                </a:pathLst>
              </a:custGeom>
              <a:solidFill>
                <a:srgbClr val="FFFFFF"/>
              </a:solidFill>
              <a:ln w="4763">
                <a:solidFill>
                  <a:srgbClr val="000000"/>
                </a:solidFill>
                <a:round/>
                <a:headEnd/>
                <a:tailEnd/>
              </a:ln>
            </p:spPr>
            <p:txBody>
              <a:bodyPr/>
              <a:lstStyle/>
              <a:p>
                <a:endParaRPr lang="en-US"/>
              </a:p>
            </p:txBody>
          </p:sp>
          <p:sp>
            <p:nvSpPr>
              <p:cNvPr id="15477" name="Freeform 408"/>
              <p:cNvSpPr>
                <a:spLocks/>
              </p:cNvSpPr>
              <p:nvPr/>
            </p:nvSpPr>
            <p:spPr bwMode="auto">
              <a:xfrm>
                <a:off x="534" y="2568"/>
                <a:ext cx="9" cy="49"/>
              </a:xfrm>
              <a:custGeom>
                <a:avLst/>
                <a:gdLst>
                  <a:gd name="T0" fmla="*/ 0 w 19"/>
                  <a:gd name="T1" fmla="*/ 0 h 98"/>
                  <a:gd name="T2" fmla="*/ 0 w 19"/>
                  <a:gd name="T3" fmla="*/ 0 h 98"/>
                  <a:gd name="T4" fmla="*/ 0 w 19"/>
                  <a:gd name="T5" fmla="*/ 0 h 98"/>
                  <a:gd name="T6" fmla="*/ 0 w 19"/>
                  <a:gd name="T7" fmla="*/ 1 h 98"/>
                  <a:gd name="T8" fmla="*/ 0 w 19"/>
                  <a:gd name="T9" fmla="*/ 1 h 98"/>
                  <a:gd name="T10" fmla="*/ 0 w 19"/>
                  <a:gd name="T11" fmla="*/ 1 h 98"/>
                  <a:gd name="T12" fmla="*/ 0 w 19"/>
                  <a:gd name="T13" fmla="*/ 1 h 98"/>
                  <a:gd name="T14" fmla="*/ 0 w 19"/>
                  <a:gd name="T15" fmla="*/ 1 h 98"/>
                  <a:gd name="T16" fmla="*/ 0 w 19"/>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98"/>
                  <a:gd name="T29" fmla="*/ 19 w 19"/>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98">
                    <a:moveTo>
                      <a:pt x="0" y="0"/>
                    </a:moveTo>
                    <a:lnTo>
                      <a:pt x="10" y="0"/>
                    </a:lnTo>
                    <a:lnTo>
                      <a:pt x="19" y="0"/>
                    </a:lnTo>
                    <a:lnTo>
                      <a:pt x="19" y="48"/>
                    </a:lnTo>
                    <a:lnTo>
                      <a:pt x="19" y="98"/>
                    </a:lnTo>
                    <a:lnTo>
                      <a:pt x="10"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78" name="Freeform 409"/>
              <p:cNvSpPr>
                <a:spLocks noEditPoints="1"/>
              </p:cNvSpPr>
              <p:nvPr/>
            </p:nvSpPr>
            <p:spPr bwMode="auto">
              <a:xfrm>
                <a:off x="547" y="2580"/>
                <a:ext cx="26" cy="38"/>
              </a:xfrm>
              <a:custGeom>
                <a:avLst/>
                <a:gdLst>
                  <a:gd name="T0" fmla="*/ 1 w 52"/>
                  <a:gd name="T1" fmla="*/ 1 h 75"/>
                  <a:gd name="T2" fmla="*/ 1 w 52"/>
                  <a:gd name="T3" fmla="*/ 1 h 75"/>
                  <a:gd name="T4" fmla="*/ 1 w 52"/>
                  <a:gd name="T5" fmla="*/ 1 h 75"/>
                  <a:gd name="T6" fmla="*/ 1 w 52"/>
                  <a:gd name="T7" fmla="*/ 1 h 75"/>
                  <a:gd name="T8" fmla="*/ 1 w 52"/>
                  <a:gd name="T9" fmla="*/ 0 h 75"/>
                  <a:gd name="T10" fmla="*/ 1 w 52"/>
                  <a:gd name="T11" fmla="*/ 0 h 75"/>
                  <a:gd name="T12" fmla="*/ 1 w 52"/>
                  <a:gd name="T13" fmla="*/ 1 h 75"/>
                  <a:gd name="T14" fmla="*/ 1 w 52"/>
                  <a:gd name="T15" fmla="*/ 1 h 75"/>
                  <a:gd name="T16" fmla="*/ 1 w 52"/>
                  <a:gd name="T17" fmla="*/ 1 h 75"/>
                  <a:gd name="T18" fmla="*/ 1 w 52"/>
                  <a:gd name="T19" fmla="*/ 1 h 75"/>
                  <a:gd name="T20" fmla="*/ 1 w 52"/>
                  <a:gd name="T21" fmla="*/ 1 h 75"/>
                  <a:gd name="T22" fmla="*/ 1 w 52"/>
                  <a:gd name="T23" fmla="*/ 1 h 75"/>
                  <a:gd name="T24" fmla="*/ 1 w 52"/>
                  <a:gd name="T25" fmla="*/ 1 h 75"/>
                  <a:gd name="T26" fmla="*/ 1 w 52"/>
                  <a:gd name="T27" fmla="*/ 1 h 75"/>
                  <a:gd name="T28" fmla="*/ 1 w 52"/>
                  <a:gd name="T29" fmla="*/ 1 h 75"/>
                  <a:gd name="T30" fmla="*/ 1 w 52"/>
                  <a:gd name="T31" fmla="*/ 1 h 75"/>
                  <a:gd name="T32" fmla="*/ 1 w 52"/>
                  <a:gd name="T33" fmla="*/ 1 h 75"/>
                  <a:gd name="T34" fmla="*/ 1 w 52"/>
                  <a:gd name="T35" fmla="*/ 1 h 75"/>
                  <a:gd name="T36" fmla="*/ 1 w 52"/>
                  <a:gd name="T37" fmla="*/ 1 h 75"/>
                  <a:gd name="T38" fmla="*/ 1 w 52"/>
                  <a:gd name="T39" fmla="*/ 1 h 75"/>
                  <a:gd name="T40" fmla="*/ 1 w 52"/>
                  <a:gd name="T41" fmla="*/ 1 h 75"/>
                  <a:gd name="T42" fmla="*/ 1 w 52"/>
                  <a:gd name="T43" fmla="*/ 1 h 75"/>
                  <a:gd name="T44" fmla="*/ 1 w 52"/>
                  <a:gd name="T45" fmla="*/ 1 h 75"/>
                  <a:gd name="T46" fmla="*/ 1 w 52"/>
                  <a:gd name="T47" fmla="*/ 1 h 75"/>
                  <a:gd name="T48" fmla="*/ 1 w 52"/>
                  <a:gd name="T49" fmla="*/ 1 h 75"/>
                  <a:gd name="T50" fmla="*/ 1 w 52"/>
                  <a:gd name="T51" fmla="*/ 1 h 75"/>
                  <a:gd name="T52" fmla="*/ 1 w 52"/>
                  <a:gd name="T53" fmla="*/ 1 h 75"/>
                  <a:gd name="T54" fmla="*/ 1 w 52"/>
                  <a:gd name="T55" fmla="*/ 1 h 75"/>
                  <a:gd name="T56" fmla="*/ 1 w 52"/>
                  <a:gd name="T57" fmla="*/ 1 h 75"/>
                  <a:gd name="T58" fmla="*/ 1 w 52"/>
                  <a:gd name="T59" fmla="*/ 1 h 75"/>
                  <a:gd name="T60" fmla="*/ 1 w 52"/>
                  <a:gd name="T61" fmla="*/ 1 h 75"/>
                  <a:gd name="T62" fmla="*/ 1 w 52"/>
                  <a:gd name="T63" fmla="*/ 1 h 75"/>
                  <a:gd name="T64" fmla="*/ 1 w 52"/>
                  <a:gd name="T65" fmla="*/ 1 h 75"/>
                  <a:gd name="T66" fmla="*/ 1 w 52"/>
                  <a:gd name="T67" fmla="*/ 1 h 75"/>
                  <a:gd name="T68" fmla="*/ 1 w 52"/>
                  <a:gd name="T69" fmla="*/ 1 h 75"/>
                  <a:gd name="T70" fmla="*/ 1 w 52"/>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75"/>
                  <a:gd name="T110" fmla="*/ 52 w 52"/>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75">
                    <a:moveTo>
                      <a:pt x="18" y="25"/>
                    </a:moveTo>
                    <a:lnTo>
                      <a:pt x="10" y="23"/>
                    </a:lnTo>
                    <a:lnTo>
                      <a:pt x="2" y="22"/>
                    </a:lnTo>
                    <a:lnTo>
                      <a:pt x="3" y="17"/>
                    </a:lnTo>
                    <a:lnTo>
                      <a:pt x="3" y="12"/>
                    </a:lnTo>
                    <a:lnTo>
                      <a:pt x="7" y="8"/>
                    </a:lnTo>
                    <a:lnTo>
                      <a:pt x="8" y="5"/>
                    </a:lnTo>
                    <a:lnTo>
                      <a:pt x="12" y="3"/>
                    </a:lnTo>
                    <a:lnTo>
                      <a:pt x="15" y="2"/>
                    </a:lnTo>
                    <a:lnTo>
                      <a:pt x="20" y="0"/>
                    </a:lnTo>
                    <a:lnTo>
                      <a:pt x="25" y="0"/>
                    </a:lnTo>
                    <a:lnTo>
                      <a:pt x="32" y="0"/>
                    </a:lnTo>
                    <a:lnTo>
                      <a:pt x="37" y="2"/>
                    </a:lnTo>
                    <a:lnTo>
                      <a:pt x="42" y="3"/>
                    </a:lnTo>
                    <a:lnTo>
                      <a:pt x="45" y="7"/>
                    </a:lnTo>
                    <a:lnTo>
                      <a:pt x="47" y="12"/>
                    </a:lnTo>
                    <a:lnTo>
                      <a:pt x="48" y="17"/>
                    </a:lnTo>
                    <a:lnTo>
                      <a:pt x="48" y="27"/>
                    </a:lnTo>
                    <a:lnTo>
                      <a:pt x="48" y="43"/>
                    </a:lnTo>
                    <a:lnTo>
                      <a:pt x="48" y="58"/>
                    </a:lnTo>
                    <a:lnTo>
                      <a:pt x="48" y="63"/>
                    </a:lnTo>
                    <a:lnTo>
                      <a:pt x="50" y="67"/>
                    </a:lnTo>
                    <a:lnTo>
                      <a:pt x="50" y="70"/>
                    </a:lnTo>
                    <a:lnTo>
                      <a:pt x="52" y="73"/>
                    </a:lnTo>
                    <a:lnTo>
                      <a:pt x="43" y="73"/>
                    </a:lnTo>
                    <a:lnTo>
                      <a:pt x="35" y="73"/>
                    </a:lnTo>
                    <a:lnTo>
                      <a:pt x="35" y="72"/>
                    </a:lnTo>
                    <a:lnTo>
                      <a:pt x="33" y="70"/>
                    </a:lnTo>
                    <a:lnTo>
                      <a:pt x="33" y="65"/>
                    </a:lnTo>
                    <a:lnTo>
                      <a:pt x="30" y="70"/>
                    </a:lnTo>
                    <a:lnTo>
                      <a:pt x="27" y="73"/>
                    </a:lnTo>
                    <a:lnTo>
                      <a:pt x="22" y="75"/>
                    </a:lnTo>
                    <a:lnTo>
                      <a:pt x="17" y="75"/>
                    </a:lnTo>
                    <a:lnTo>
                      <a:pt x="10" y="73"/>
                    </a:lnTo>
                    <a:lnTo>
                      <a:pt x="3" y="70"/>
                    </a:lnTo>
                    <a:lnTo>
                      <a:pt x="2" y="63"/>
                    </a:lnTo>
                    <a:lnTo>
                      <a:pt x="0" y="55"/>
                    </a:lnTo>
                    <a:lnTo>
                      <a:pt x="2" y="48"/>
                    </a:lnTo>
                    <a:lnTo>
                      <a:pt x="3" y="42"/>
                    </a:lnTo>
                    <a:lnTo>
                      <a:pt x="7" y="37"/>
                    </a:lnTo>
                    <a:lnTo>
                      <a:pt x="13" y="33"/>
                    </a:lnTo>
                    <a:lnTo>
                      <a:pt x="22" y="32"/>
                    </a:lnTo>
                    <a:lnTo>
                      <a:pt x="27" y="28"/>
                    </a:lnTo>
                    <a:lnTo>
                      <a:pt x="30" y="27"/>
                    </a:lnTo>
                    <a:lnTo>
                      <a:pt x="32" y="25"/>
                    </a:lnTo>
                    <a:lnTo>
                      <a:pt x="32" y="22"/>
                    </a:lnTo>
                    <a:lnTo>
                      <a:pt x="32" y="18"/>
                    </a:lnTo>
                    <a:lnTo>
                      <a:pt x="30" y="17"/>
                    </a:lnTo>
                    <a:lnTo>
                      <a:pt x="27" y="17"/>
                    </a:lnTo>
                    <a:lnTo>
                      <a:pt x="23" y="17"/>
                    </a:lnTo>
                    <a:lnTo>
                      <a:pt x="20" y="18"/>
                    </a:lnTo>
                    <a:lnTo>
                      <a:pt x="18" y="22"/>
                    </a:lnTo>
                    <a:lnTo>
                      <a:pt x="18" y="25"/>
                    </a:lnTo>
                    <a:close/>
                    <a:moveTo>
                      <a:pt x="32" y="40"/>
                    </a:moveTo>
                    <a:lnTo>
                      <a:pt x="28" y="42"/>
                    </a:lnTo>
                    <a:lnTo>
                      <a:pt x="25" y="43"/>
                    </a:lnTo>
                    <a:lnTo>
                      <a:pt x="22" y="47"/>
                    </a:lnTo>
                    <a:lnTo>
                      <a:pt x="18" y="48"/>
                    </a:lnTo>
                    <a:lnTo>
                      <a:pt x="18" y="52"/>
                    </a:lnTo>
                    <a:lnTo>
                      <a:pt x="17" y="53"/>
                    </a:lnTo>
                    <a:lnTo>
                      <a:pt x="18" y="57"/>
                    </a:lnTo>
                    <a:lnTo>
                      <a:pt x="18" y="58"/>
                    </a:lnTo>
                    <a:lnTo>
                      <a:pt x="20" y="60"/>
                    </a:lnTo>
                    <a:lnTo>
                      <a:pt x="23" y="60"/>
                    </a:lnTo>
                    <a:lnTo>
                      <a:pt x="27" y="60"/>
                    </a:lnTo>
                    <a:lnTo>
                      <a:pt x="28" y="58"/>
                    </a:lnTo>
                    <a:lnTo>
                      <a:pt x="30" y="57"/>
                    </a:lnTo>
                    <a:lnTo>
                      <a:pt x="32" y="53"/>
                    </a:lnTo>
                    <a:lnTo>
                      <a:pt x="32" y="50"/>
                    </a:lnTo>
                    <a:lnTo>
                      <a:pt x="32" y="45"/>
                    </a:lnTo>
                    <a:lnTo>
                      <a:pt x="32" y="40"/>
                    </a:lnTo>
                    <a:close/>
                  </a:path>
                </a:pathLst>
              </a:custGeom>
              <a:solidFill>
                <a:srgbClr val="FFFFFF"/>
              </a:solidFill>
              <a:ln w="4763">
                <a:solidFill>
                  <a:srgbClr val="000000"/>
                </a:solidFill>
                <a:round/>
                <a:headEnd/>
                <a:tailEnd/>
              </a:ln>
            </p:spPr>
            <p:txBody>
              <a:bodyPr/>
              <a:lstStyle/>
              <a:p>
                <a:endParaRPr lang="en-US"/>
              </a:p>
            </p:txBody>
          </p:sp>
          <p:sp>
            <p:nvSpPr>
              <p:cNvPr id="15479" name="Freeform 410"/>
              <p:cNvSpPr>
                <a:spLocks/>
              </p:cNvSpPr>
              <p:nvPr/>
            </p:nvSpPr>
            <p:spPr bwMode="auto">
              <a:xfrm>
                <a:off x="577" y="2568"/>
                <a:ext cx="8" cy="49"/>
              </a:xfrm>
              <a:custGeom>
                <a:avLst/>
                <a:gdLst>
                  <a:gd name="T0" fmla="*/ 0 w 17"/>
                  <a:gd name="T1" fmla="*/ 0 h 98"/>
                  <a:gd name="T2" fmla="*/ 0 w 17"/>
                  <a:gd name="T3" fmla="*/ 0 h 98"/>
                  <a:gd name="T4" fmla="*/ 0 w 17"/>
                  <a:gd name="T5" fmla="*/ 0 h 98"/>
                  <a:gd name="T6" fmla="*/ 0 w 17"/>
                  <a:gd name="T7" fmla="*/ 1 h 98"/>
                  <a:gd name="T8" fmla="*/ 0 w 17"/>
                  <a:gd name="T9" fmla="*/ 1 h 98"/>
                  <a:gd name="T10" fmla="*/ 0 w 17"/>
                  <a:gd name="T11" fmla="*/ 1 h 98"/>
                  <a:gd name="T12" fmla="*/ 0 w 17"/>
                  <a:gd name="T13" fmla="*/ 1 h 98"/>
                  <a:gd name="T14" fmla="*/ 0 w 17"/>
                  <a:gd name="T15" fmla="*/ 1 h 98"/>
                  <a:gd name="T16" fmla="*/ 0 w 17"/>
                  <a:gd name="T17" fmla="*/ 0 h 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98"/>
                  <a:gd name="T29" fmla="*/ 17 w 17"/>
                  <a:gd name="T30" fmla="*/ 98 h 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98">
                    <a:moveTo>
                      <a:pt x="0" y="0"/>
                    </a:moveTo>
                    <a:lnTo>
                      <a:pt x="8" y="0"/>
                    </a:lnTo>
                    <a:lnTo>
                      <a:pt x="17" y="0"/>
                    </a:lnTo>
                    <a:lnTo>
                      <a:pt x="17" y="48"/>
                    </a:lnTo>
                    <a:lnTo>
                      <a:pt x="17" y="98"/>
                    </a:lnTo>
                    <a:lnTo>
                      <a:pt x="8"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80" name="Freeform 411"/>
              <p:cNvSpPr>
                <a:spLocks noEditPoints="1"/>
              </p:cNvSpPr>
              <p:nvPr/>
            </p:nvSpPr>
            <p:spPr bwMode="auto">
              <a:xfrm>
                <a:off x="590" y="2580"/>
                <a:ext cx="25" cy="38"/>
              </a:xfrm>
              <a:custGeom>
                <a:avLst/>
                <a:gdLst>
                  <a:gd name="T0" fmla="*/ 0 w 52"/>
                  <a:gd name="T1" fmla="*/ 1 h 75"/>
                  <a:gd name="T2" fmla="*/ 0 w 52"/>
                  <a:gd name="T3" fmla="*/ 1 h 75"/>
                  <a:gd name="T4" fmla="*/ 0 w 52"/>
                  <a:gd name="T5" fmla="*/ 1 h 75"/>
                  <a:gd name="T6" fmla="*/ 0 w 52"/>
                  <a:gd name="T7" fmla="*/ 1 h 75"/>
                  <a:gd name="T8" fmla="*/ 0 w 52"/>
                  <a:gd name="T9" fmla="*/ 0 h 75"/>
                  <a:gd name="T10" fmla="*/ 0 w 52"/>
                  <a:gd name="T11" fmla="*/ 0 h 75"/>
                  <a:gd name="T12" fmla="*/ 0 w 52"/>
                  <a:gd name="T13" fmla="*/ 1 h 75"/>
                  <a:gd name="T14" fmla="*/ 0 w 52"/>
                  <a:gd name="T15" fmla="*/ 1 h 75"/>
                  <a:gd name="T16" fmla="*/ 0 w 52"/>
                  <a:gd name="T17" fmla="*/ 1 h 75"/>
                  <a:gd name="T18" fmla="*/ 0 w 52"/>
                  <a:gd name="T19" fmla="*/ 1 h 75"/>
                  <a:gd name="T20" fmla="*/ 0 w 52"/>
                  <a:gd name="T21" fmla="*/ 1 h 75"/>
                  <a:gd name="T22" fmla="*/ 0 w 52"/>
                  <a:gd name="T23" fmla="*/ 1 h 75"/>
                  <a:gd name="T24" fmla="*/ 0 w 52"/>
                  <a:gd name="T25" fmla="*/ 1 h 75"/>
                  <a:gd name="T26" fmla="*/ 0 w 52"/>
                  <a:gd name="T27" fmla="*/ 1 h 75"/>
                  <a:gd name="T28" fmla="*/ 0 w 52"/>
                  <a:gd name="T29" fmla="*/ 1 h 75"/>
                  <a:gd name="T30" fmla="*/ 0 w 52"/>
                  <a:gd name="T31" fmla="*/ 1 h 75"/>
                  <a:gd name="T32" fmla="*/ 0 w 52"/>
                  <a:gd name="T33" fmla="*/ 1 h 75"/>
                  <a:gd name="T34" fmla="*/ 0 w 52"/>
                  <a:gd name="T35" fmla="*/ 1 h 75"/>
                  <a:gd name="T36" fmla="*/ 0 w 52"/>
                  <a:gd name="T37" fmla="*/ 1 h 75"/>
                  <a:gd name="T38" fmla="*/ 0 w 52"/>
                  <a:gd name="T39" fmla="*/ 1 h 75"/>
                  <a:gd name="T40" fmla="*/ 0 w 52"/>
                  <a:gd name="T41" fmla="*/ 1 h 75"/>
                  <a:gd name="T42" fmla="*/ 0 w 52"/>
                  <a:gd name="T43" fmla="*/ 1 h 75"/>
                  <a:gd name="T44" fmla="*/ 0 w 52"/>
                  <a:gd name="T45" fmla="*/ 1 h 75"/>
                  <a:gd name="T46" fmla="*/ 0 w 52"/>
                  <a:gd name="T47" fmla="*/ 1 h 75"/>
                  <a:gd name="T48" fmla="*/ 0 w 52"/>
                  <a:gd name="T49" fmla="*/ 1 h 75"/>
                  <a:gd name="T50" fmla="*/ 0 w 52"/>
                  <a:gd name="T51" fmla="*/ 1 h 75"/>
                  <a:gd name="T52" fmla="*/ 0 w 52"/>
                  <a:gd name="T53" fmla="*/ 1 h 75"/>
                  <a:gd name="T54" fmla="*/ 0 w 52"/>
                  <a:gd name="T55" fmla="*/ 1 h 75"/>
                  <a:gd name="T56" fmla="*/ 0 w 52"/>
                  <a:gd name="T57" fmla="*/ 1 h 75"/>
                  <a:gd name="T58" fmla="*/ 0 w 52"/>
                  <a:gd name="T59" fmla="*/ 1 h 75"/>
                  <a:gd name="T60" fmla="*/ 0 w 52"/>
                  <a:gd name="T61" fmla="*/ 1 h 75"/>
                  <a:gd name="T62" fmla="*/ 0 w 52"/>
                  <a:gd name="T63" fmla="*/ 1 h 75"/>
                  <a:gd name="T64" fmla="*/ 0 w 52"/>
                  <a:gd name="T65" fmla="*/ 1 h 75"/>
                  <a:gd name="T66" fmla="*/ 0 w 52"/>
                  <a:gd name="T67" fmla="*/ 1 h 75"/>
                  <a:gd name="T68" fmla="*/ 0 w 52"/>
                  <a:gd name="T69" fmla="*/ 1 h 75"/>
                  <a:gd name="T70" fmla="*/ 0 w 52"/>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75"/>
                  <a:gd name="T110" fmla="*/ 52 w 52"/>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75">
                    <a:moveTo>
                      <a:pt x="18" y="25"/>
                    </a:moveTo>
                    <a:lnTo>
                      <a:pt x="10" y="23"/>
                    </a:lnTo>
                    <a:lnTo>
                      <a:pt x="2" y="22"/>
                    </a:lnTo>
                    <a:lnTo>
                      <a:pt x="3" y="17"/>
                    </a:lnTo>
                    <a:lnTo>
                      <a:pt x="5" y="12"/>
                    </a:lnTo>
                    <a:lnTo>
                      <a:pt x="7" y="8"/>
                    </a:lnTo>
                    <a:lnTo>
                      <a:pt x="10" y="5"/>
                    </a:lnTo>
                    <a:lnTo>
                      <a:pt x="13" y="3"/>
                    </a:lnTo>
                    <a:lnTo>
                      <a:pt x="17" y="2"/>
                    </a:lnTo>
                    <a:lnTo>
                      <a:pt x="20" y="0"/>
                    </a:lnTo>
                    <a:lnTo>
                      <a:pt x="25" y="0"/>
                    </a:lnTo>
                    <a:lnTo>
                      <a:pt x="32" y="0"/>
                    </a:lnTo>
                    <a:lnTo>
                      <a:pt x="37" y="2"/>
                    </a:lnTo>
                    <a:lnTo>
                      <a:pt x="42" y="3"/>
                    </a:lnTo>
                    <a:lnTo>
                      <a:pt x="45" y="7"/>
                    </a:lnTo>
                    <a:lnTo>
                      <a:pt x="47" y="12"/>
                    </a:lnTo>
                    <a:lnTo>
                      <a:pt x="48" y="17"/>
                    </a:lnTo>
                    <a:lnTo>
                      <a:pt x="50" y="22"/>
                    </a:lnTo>
                    <a:lnTo>
                      <a:pt x="50" y="27"/>
                    </a:lnTo>
                    <a:lnTo>
                      <a:pt x="50" y="43"/>
                    </a:lnTo>
                    <a:lnTo>
                      <a:pt x="50" y="58"/>
                    </a:lnTo>
                    <a:lnTo>
                      <a:pt x="50" y="63"/>
                    </a:lnTo>
                    <a:lnTo>
                      <a:pt x="50" y="67"/>
                    </a:lnTo>
                    <a:lnTo>
                      <a:pt x="52" y="70"/>
                    </a:lnTo>
                    <a:lnTo>
                      <a:pt x="52" y="73"/>
                    </a:lnTo>
                    <a:lnTo>
                      <a:pt x="43" y="73"/>
                    </a:lnTo>
                    <a:lnTo>
                      <a:pt x="35" y="73"/>
                    </a:lnTo>
                    <a:lnTo>
                      <a:pt x="35" y="72"/>
                    </a:lnTo>
                    <a:lnTo>
                      <a:pt x="35" y="70"/>
                    </a:lnTo>
                    <a:lnTo>
                      <a:pt x="35" y="68"/>
                    </a:lnTo>
                    <a:lnTo>
                      <a:pt x="33" y="65"/>
                    </a:lnTo>
                    <a:lnTo>
                      <a:pt x="30" y="70"/>
                    </a:lnTo>
                    <a:lnTo>
                      <a:pt x="27" y="73"/>
                    </a:lnTo>
                    <a:lnTo>
                      <a:pt x="22" y="75"/>
                    </a:lnTo>
                    <a:lnTo>
                      <a:pt x="17" y="75"/>
                    </a:lnTo>
                    <a:lnTo>
                      <a:pt x="10" y="73"/>
                    </a:lnTo>
                    <a:lnTo>
                      <a:pt x="5" y="70"/>
                    </a:lnTo>
                    <a:lnTo>
                      <a:pt x="2" y="63"/>
                    </a:lnTo>
                    <a:lnTo>
                      <a:pt x="0" y="55"/>
                    </a:lnTo>
                    <a:lnTo>
                      <a:pt x="2" y="48"/>
                    </a:lnTo>
                    <a:lnTo>
                      <a:pt x="3" y="42"/>
                    </a:lnTo>
                    <a:lnTo>
                      <a:pt x="8" y="37"/>
                    </a:lnTo>
                    <a:lnTo>
                      <a:pt x="15" y="33"/>
                    </a:lnTo>
                    <a:lnTo>
                      <a:pt x="23" y="32"/>
                    </a:lnTo>
                    <a:lnTo>
                      <a:pt x="27" y="28"/>
                    </a:lnTo>
                    <a:lnTo>
                      <a:pt x="30" y="27"/>
                    </a:lnTo>
                    <a:lnTo>
                      <a:pt x="33" y="25"/>
                    </a:lnTo>
                    <a:lnTo>
                      <a:pt x="33" y="22"/>
                    </a:lnTo>
                    <a:lnTo>
                      <a:pt x="32" y="18"/>
                    </a:lnTo>
                    <a:lnTo>
                      <a:pt x="30" y="17"/>
                    </a:lnTo>
                    <a:lnTo>
                      <a:pt x="27" y="17"/>
                    </a:lnTo>
                    <a:lnTo>
                      <a:pt x="23" y="17"/>
                    </a:lnTo>
                    <a:lnTo>
                      <a:pt x="22" y="18"/>
                    </a:lnTo>
                    <a:lnTo>
                      <a:pt x="20" y="22"/>
                    </a:lnTo>
                    <a:lnTo>
                      <a:pt x="18" y="25"/>
                    </a:lnTo>
                    <a:close/>
                    <a:moveTo>
                      <a:pt x="33" y="40"/>
                    </a:moveTo>
                    <a:lnTo>
                      <a:pt x="30" y="42"/>
                    </a:lnTo>
                    <a:lnTo>
                      <a:pt x="25" y="43"/>
                    </a:lnTo>
                    <a:lnTo>
                      <a:pt x="22" y="47"/>
                    </a:lnTo>
                    <a:lnTo>
                      <a:pt x="18" y="48"/>
                    </a:lnTo>
                    <a:lnTo>
                      <a:pt x="18" y="53"/>
                    </a:lnTo>
                    <a:lnTo>
                      <a:pt x="18" y="58"/>
                    </a:lnTo>
                    <a:lnTo>
                      <a:pt x="22" y="60"/>
                    </a:lnTo>
                    <a:lnTo>
                      <a:pt x="23" y="60"/>
                    </a:lnTo>
                    <a:lnTo>
                      <a:pt x="27" y="60"/>
                    </a:lnTo>
                    <a:lnTo>
                      <a:pt x="28" y="58"/>
                    </a:lnTo>
                    <a:lnTo>
                      <a:pt x="30" y="57"/>
                    </a:lnTo>
                    <a:lnTo>
                      <a:pt x="32" y="53"/>
                    </a:lnTo>
                    <a:lnTo>
                      <a:pt x="33" y="50"/>
                    </a:lnTo>
                    <a:lnTo>
                      <a:pt x="33" y="45"/>
                    </a:lnTo>
                    <a:lnTo>
                      <a:pt x="33" y="40"/>
                    </a:lnTo>
                    <a:close/>
                  </a:path>
                </a:pathLst>
              </a:custGeom>
              <a:solidFill>
                <a:srgbClr val="FFFFFF"/>
              </a:solidFill>
              <a:ln w="4763">
                <a:solidFill>
                  <a:srgbClr val="000000"/>
                </a:solidFill>
                <a:round/>
                <a:headEnd/>
                <a:tailEnd/>
              </a:ln>
            </p:spPr>
            <p:txBody>
              <a:bodyPr/>
              <a:lstStyle/>
              <a:p>
                <a:endParaRPr lang="en-US"/>
              </a:p>
            </p:txBody>
          </p:sp>
          <p:sp>
            <p:nvSpPr>
              <p:cNvPr id="15481" name="Freeform 412"/>
              <p:cNvSpPr>
                <a:spLocks noEditPoints="1"/>
              </p:cNvSpPr>
              <p:nvPr/>
            </p:nvSpPr>
            <p:spPr bwMode="auto">
              <a:xfrm>
                <a:off x="620" y="2568"/>
                <a:ext cx="8" cy="49"/>
              </a:xfrm>
              <a:custGeom>
                <a:avLst/>
                <a:gdLst>
                  <a:gd name="T0" fmla="*/ 0 w 17"/>
                  <a:gd name="T1" fmla="*/ 0 h 98"/>
                  <a:gd name="T2" fmla="*/ 0 w 17"/>
                  <a:gd name="T3" fmla="*/ 0 h 98"/>
                  <a:gd name="T4" fmla="*/ 0 w 17"/>
                  <a:gd name="T5" fmla="*/ 0 h 98"/>
                  <a:gd name="T6" fmla="*/ 0 w 17"/>
                  <a:gd name="T7" fmla="*/ 1 h 98"/>
                  <a:gd name="T8" fmla="*/ 0 w 17"/>
                  <a:gd name="T9" fmla="*/ 1 h 98"/>
                  <a:gd name="T10" fmla="*/ 0 w 17"/>
                  <a:gd name="T11" fmla="*/ 1 h 98"/>
                  <a:gd name="T12" fmla="*/ 0 w 17"/>
                  <a:gd name="T13" fmla="*/ 1 h 98"/>
                  <a:gd name="T14" fmla="*/ 0 w 17"/>
                  <a:gd name="T15" fmla="*/ 1 h 98"/>
                  <a:gd name="T16" fmla="*/ 0 w 17"/>
                  <a:gd name="T17" fmla="*/ 0 h 98"/>
                  <a:gd name="T18" fmla="*/ 0 w 17"/>
                  <a:gd name="T19" fmla="*/ 0 h 98"/>
                  <a:gd name="T20" fmla="*/ 0 w 17"/>
                  <a:gd name="T21" fmla="*/ 1 h 98"/>
                  <a:gd name="T22" fmla="*/ 0 w 17"/>
                  <a:gd name="T23" fmla="*/ 1 h 98"/>
                  <a:gd name="T24" fmla="*/ 0 w 17"/>
                  <a:gd name="T25" fmla="*/ 1 h 98"/>
                  <a:gd name="T26" fmla="*/ 0 w 17"/>
                  <a:gd name="T27" fmla="*/ 1 h 98"/>
                  <a:gd name="T28" fmla="*/ 0 w 17"/>
                  <a:gd name="T29" fmla="*/ 1 h 98"/>
                  <a:gd name="T30" fmla="*/ 0 w 17"/>
                  <a:gd name="T31" fmla="*/ 1 h 98"/>
                  <a:gd name="T32" fmla="*/ 0 w 17"/>
                  <a:gd name="T33" fmla="*/ 1 h 98"/>
                  <a:gd name="T34" fmla="*/ 0 w 17"/>
                  <a:gd name="T35" fmla="*/ 1 h 98"/>
                  <a:gd name="T36" fmla="*/ 0 w 17"/>
                  <a:gd name="T37" fmla="*/ 1 h 98"/>
                  <a:gd name="T38" fmla="*/ 0 w 17"/>
                  <a:gd name="T39" fmla="*/ 1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98"/>
                  <a:gd name="T62" fmla="*/ 17 w 17"/>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98">
                    <a:moveTo>
                      <a:pt x="0" y="0"/>
                    </a:moveTo>
                    <a:lnTo>
                      <a:pt x="8" y="0"/>
                    </a:lnTo>
                    <a:lnTo>
                      <a:pt x="17" y="0"/>
                    </a:lnTo>
                    <a:lnTo>
                      <a:pt x="17" y="8"/>
                    </a:lnTo>
                    <a:lnTo>
                      <a:pt x="17" y="18"/>
                    </a:lnTo>
                    <a:lnTo>
                      <a:pt x="8" y="18"/>
                    </a:lnTo>
                    <a:lnTo>
                      <a:pt x="0" y="18"/>
                    </a:lnTo>
                    <a:lnTo>
                      <a:pt x="0" y="8"/>
                    </a:lnTo>
                    <a:lnTo>
                      <a:pt x="0" y="0"/>
                    </a:lnTo>
                    <a:close/>
                    <a:moveTo>
                      <a:pt x="0" y="27"/>
                    </a:moveTo>
                    <a:lnTo>
                      <a:pt x="8" y="27"/>
                    </a:lnTo>
                    <a:lnTo>
                      <a:pt x="17" y="27"/>
                    </a:lnTo>
                    <a:lnTo>
                      <a:pt x="17" y="63"/>
                    </a:lnTo>
                    <a:lnTo>
                      <a:pt x="17" y="98"/>
                    </a:lnTo>
                    <a:lnTo>
                      <a:pt x="8" y="98"/>
                    </a:lnTo>
                    <a:lnTo>
                      <a:pt x="0" y="98"/>
                    </a:lnTo>
                    <a:lnTo>
                      <a:pt x="0" y="63"/>
                    </a:lnTo>
                    <a:lnTo>
                      <a:pt x="0" y="27"/>
                    </a:lnTo>
                    <a:close/>
                  </a:path>
                </a:pathLst>
              </a:custGeom>
              <a:solidFill>
                <a:srgbClr val="FFFFFF"/>
              </a:solidFill>
              <a:ln w="4763">
                <a:solidFill>
                  <a:srgbClr val="000000"/>
                </a:solidFill>
                <a:round/>
                <a:headEnd/>
                <a:tailEnd/>
              </a:ln>
            </p:spPr>
            <p:txBody>
              <a:bodyPr/>
              <a:lstStyle/>
              <a:p>
                <a:endParaRPr lang="en-US"/>
              </a:p>
            </p:txBody>
          </p:sp>
          <p:sp>
            <p:nvSpPr>
              <p:cNvPr id="15482" name="Freeform 413"/>
              <p:cNvSpPr>
                <a:spLocks/>
              </p:cNvSpPr>
              <p:nvPr/>
            </p:nvSpPr>
            <p:spPr bwMode="auto">
              <a:xfrm>
                <a:off x="649" y="2568"/>
                <a:ext cx="34" cy="49"/>
              </a:xfrm>
              <a:custGeom>
                <a:avLst/>
                <a:gdLst>
                  <a:gd name="T0" fmla="*/ 0 w 69"/>
                  <a:gd name="T1" fmla="*/ 0 h 98"/>
                  <a:gd name="T2" fmla="*/ 0 w 69"/>
                  <a:gd name="T3" fmla="*/ 0 h 98"/>
                  <a:gd name="T4" fmla="*/ 0 w 69"/>
                  <a:gd name="T5" fmla="*/ 1 h 98"/>
                  <a:gd name="T6" fmla="*/ 0 w 69"/>
                  <a:gd name="T7" fmla="*/ 1 h 98"/>
                  <a:gd name="T8" fmla="*/ 0 w 69"/>
                  <a:gd name="T9" fmla="*/ 0 h 98"/>
                  <a:gd name="T10" fmla="*/ 0 w 69"/>
                  <a:gd name="T11" fmla="*/ 0 h 98"/>
                  <a:gd name="T12" fmla="*/ 0 w 69"/>
                  <a:gd name="T13" fmla="*/ 1 h 98"/>
                  <a:gd name="T14" fmla="*/ 0 w 69"/>
                  <a:gd name="T15" fmla="*/ 1 h 98"/>
                  <a:gd name="T16" fmla="*/ 0 w 69"/>
                  <a:gd name="T17" fmla="*/ 1 h 98"/>
                  <a:gd name="T18" fmla="*/ 0 w 69"/>
                  <a:gd name="T19" fmla="*/ 1 h 98"/>
                  <a:gd name="T20" fmla="*/ 0 w 69"/>
                  <a:gd name="T21" fmla="*/ 1 h 98"/>
                  <a:gd name="T22" fmla="*/ 0 w 69"/>
                  <a:gd name="T23" fmla="*/ 1 h 98"/>
                  <a:gd name="T24" fmla="*/ 0 w 69"/>
                  <a:gd name="T25" fmla="*/ 1 h 98"/>
                  <a:gd name="T26" fmla="*/ 0 w 69"/>
                  <a:gd name="T27" fmla="*/ 1 h 98"/>
                  <a:gd name="T28" fmla="*/ 0 w 69"/>
                  <a:gd name="T29" fmla="*/ 1 h 98"/>
                  <a:gd name="T30" fmla="*/ 0 w 69"/>
                  <a:gd name="T31" fmla="*/ 1 h 98"/>
                  <a:gd name="T32" fmla="*/ 0 w 69"/>
                  <a:gd name="T33" fmla="*/ 1 h 98"/>
                  <a:gd name="T34" fmla="*/ 0 w 69"/>
                  <a:gd name="T35" fmla="*/ 1 h 98"/>
                  <a:gd name="T36" fmla="*/ 0 w 69"/>
                  <a:gd name="T37" fmla="*/ 0 h 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
                  <a:gd name="T58" fmla="*/ 0 h 98"/>
                  <a:gd name="T59" fmla="*/ 69 w 69"/>
                  <a:gd name="T60" fmla="*/ 98 h 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 h="98">
                    <a:moveTo>
                      <a:pt x="0" y="0"/>
                    </a:moveTo>
                    <a:lnTo>
                      <a:pt x="25" y="0"/>
                    </a:lnTo>
                    <a:lnTo>
                      <a:pt x="30" y="30"/>
                    </a:lnTo>
                    <a:lnTo>
                      <a:pt x="34" y="60"/>
                    </a:lnTo>
                    <a:lnTo>
                      <a:pt x="44" y="0"/>
                    </a:lnTo>
                    <a:lnTo>
                      <a:pt x="69" y="0"/>
                    </a:lnTo>
                    <a:lnTo>
                      <a:pt x="69" y="48"/>
                    </a:lnTo>
                    <a:lnTo>
                      <a:pt x="69" y="98"/>
                    </a:lnTo>
                    <a:lnTo>
                      <a:pt x="54" y="98"/>
                    </a:lnTo>
                    <a:lnTo>
                      <a:pt x="54" y="23"/>
                    </a:lnTo>
                    <a:lnTo>
                      <a:pt x="47" y="62"/>
                    </a:lnTo>
                    <a:lnTo>
                      <a:pt x="42" y="98"/>
                    </a:lnTo>
                    <a:lnTo>
                      <a:pt x="27" y="98"/>
                    </a:lnTo>
                    <a:lnTo>
                      <a:pt x="22" y="62"/>
                    </a:lnTo>
                    <a:lnTo>
                      <a:pt x="15" y="23"/>
                    </a:lnTo>
                    <a:lnTo>
                      <a:pt x="15" y="98"/>
                    </a:lnTo>
                    <a:lnTo>
                      <a:pt x="0" y="98"/>
                    </a:lnTo>
                    <a:lnTo>
                      <a:pt x="0" y="48"/>
                    </a:lnTo>
                    <a:lnTo>
                      <a:pt x="0" y="0"/>
                    </a:lnTo>
                    <a:close/>
                  </a:path>
                </a:pathLst>
              </a:custGeom>
              <a:solidFill>
                <a:srgbClr val="FFFFFF"/>
              </a:solidFill>
              <a:ln w="4763">
                <a:solidFill>
                  <a:srgbClr val="000000"/>
                </a:solidFill>
                <a:round/>
                <a:headEnd/>
                <a:tailEnd/>
              </a:ln>
            </p:spPr>
            <p:txBody>
              <a:bodyPr/>
              <a:lstStyle/>
              <a:p>
                <a:endParaRPr lang="en-US"/>
              </a:p>
            </p:txBody>
          </p:sp>
          <p:sp>
            <p:nvSpPr>
              <p:cNvPr id="15483" name="Freeform 414"/>
              <p:cNvSpPr>
                <a:spLocks noEditPoints="1"/>
              </p:cNvSpPr>
              <p:nvPr/>
            </p:nvSpPr>
            <p:spPr bwMode="auto">
              <a:xfrm>
                <a:off x="687" y="2580"/>
                <a:ext cx="26" cy="38"/>
              </a:xfrm>
              <a:custGeom>
                <a:avLst/>
                <a:gdLst>
                  <a:gd name="T0" fmla="*/ 0 w 52"/>
                  <a:gd name="T1" fmla="*/ 1 h 75"/>
                  <a:gd name="T2" fmla="*/ 1 w 52"/>
                  <a:gd name="T3" fmla="*/ 1 h 75"/>
                  <a:gd name="T4" fmla="*/ 1 w 52"/>
                  <a:gd name="T5" fmla="*/ 1 h 75"/>
                  <a:gd name="T6" fmla="*/ 1 w 52"/>
                  <a:gd name="T7" fmla="*/ 1 h 75"/>
                  <a:gd name="T8" fmla="*/ 1 w 52"/>
                  <a:gd name="T9" fmla="*/ 0 h 75"/>
                  <a:gd name="T10" fmla="*/ 1 w 52"/>
                  <a:gd name="T11" fmla="*/ 1 h 75"/>
                  <a:gd name="T12" fmla="*/ 1 w 52"/>
                  <a:gd name="T13" fmla="*/ 1 h 75"/>
                  <a:gd name="T14" fmla="*/ 1 w 52"/>
                  <a:gd name="T15" fmla="*/ 1 h 75"/>
                  <a:gd name="T16" fmla="*/ 1 w 52"/>
                  <a:gd name="T17" fmla="*/ 1 h 75"/>
                  <a:gd name="T18" fmla="*/ 1 w 52"/>
                  <a:gd name="T19" fmla="*/ 1 h 75"/>
                  <a:gd name="T20" fmla="*/ 1 w 52"/>
                  <a:gd name="T21" fmla="*/ 1 h 75"/>
                  <a:gd name="T22" fmla="*/ 1 w 52"/>
                  <a:gd name="T23" fmla="*/ 1 h 75"/>
                  <a:gd name="T24" fmla="*/ 1 w 52"/>
                  <a:gd name="T25" fmla="*/ 1 h 75"/>
                  <a:gd name="T26" fmla="*/ 1 w 52"/>
                  <a:gd name="T27" fmla="*/ 1 h 75"/>
                  <a:gd name="T28" fmla="*/ 1 w 52"/>
                  <a:gd name="T29" fmla="*/ 1 h 75"/>
                  <a:gd name="T30" fmla="*/ 1 w 52"/>
                  <a:gd name="T31" fmla="*/ 1 h 75"/>
                  <a:gd name="T32" fmla="*/ 1 w 52"/>
                  <a:gd name="T33" fmla="*/ 1 h 75"/>
                  <a:gd name="T34" fmla="*/ 1 w 52"/>
                  <a:gd name="T35" fmla="*/ 1 h 75"/>
                  <a:gd name="T36" fmla="*/ 0 w 52"/>
                  <a:gd name="T37" fmla="*/ 1 h 75"/>
                  <a:gd name="T38" fmla="*/ 0 w 52"/>
                  <a:gd name="T39" fmla="*/ 1 h 75"/>
                  <a:gd name="T40" fmla="*/ 1 w 52"/>
                  <a:gd name="T41" fmla="*/ 1 h 75"/>
                  <a:gd name="T42" fmla="*/ 1 w 52"/>
                  <a:gd name="T43" fmla="*/ 1 h 75"/>
                  <a:gd name="T44" fmla="*/ 1 w 52"/>
                  <a:gd name="T45" fmla="*/ 1 h 75"/>
                  <a:gd name="T46" fmla="*/ 1 w 52"/>
                  <a:gd name="T47" fmla="*/ 1 h 75"/>
                  <a:gd name="T48" fmla="*/ 1 w 52"/>
                  <a:gd name="T49" fmla="*/ 1 h 75"/>
                  <a:gd name="T50" fmla="*/ 1 w 52"/>
                  <a:gd name="T51" fmla="*/ 1 h 75"/>
                  <a:gd name="T52" fmla="*/ 1 w 52"/>
                  <a:gd name="T53" fmla="*/ 1 h 75"/>
                  <a:gd name="T54" fmla="*/ 1 w 52"/>
                  <a:gd name="T55" fmla="*/ 1 h 75"/>
                  <a:gd name="T56" fmla="*/ 1 w 52"/>
                  <a:gd name="T57" fmla="*/ 1 h 75"/>
                  <a:gd name="T58" fmla="*/ 1 w 52"/>
                  <a:gd name="T59" fmla="*/ 1 h 75"/>
                  <a:gd name="T60" fmla="*/ 1 w 52"/>
                  <a:gd name="T61" fmla="*/ 1 h 75"/>
                  <a:gd name="T62" fmla="*/ 1 w 52"/>
                  <a:gd name="T63" fmla="*/ 1 h 75"/>
                  <a:gd name="T64" fmla="*/ 1 w 52"/>
                  <a:gd name="T65" fmla="*/ 1 h 75"/>
                  <a:gd name="T66" fmla="*/ 1 w 52"/>
                  <a:gd name="T67" fmla="*/ 1 h 75"/>
                  <a:gd name="T68" fmla="*/ 1 w 52"/>
                  <a:gd name="T69" fmla="*/ 1 h 75"/>
                  <a:gd name="T70" fmla="*/ 1 w 52"/>
                  <a:gd name="T71" fmla="*/ 1 h 75"/>
                  <a:gd name="T72" fmla="*/ 1 w 52"/>
                  <a:gd name="T73" fmla="*/ 1 h 75"/>
                  <a:gd name="T74" fmla="*/ 1 w 52"/>
                  <a:gd name="T75" fmla="*/ 1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
                  <a:gd name="T115" fmla="*/ 0 h 75"/>
                  <a:gd name="T116" fmla="*/ 52 w 52"/>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 h="75">
                    <a:moveTo>
                      <a:pt x="0" y="38"/>
                    </a:moveTo>
                    <a:lnTo>
                      <a:pt x="2" y="23"/>
                    </a:lnTo>
                    <a:lnTo>
                      <a:pt x="8" y="10"/>
                    </a:lnTo>
                    <a:lnTo>
                      <a:pt x="15" y="3"/>
                    </a:lnTo>
                    <a:lnTo>
                      <a:pt x="27" y="0"/>
                    </a:lnTo>
                    <a:lnTo>
                      <a:pt x="33" y="2"/>
                    </a:lnTo>
                    <a:lnTo>
                      <a:pt x="38" y="3"/>
                    </a:lnTo>
                    <a:lnTo>
                      <a:pt x="47" y="13"/>
                    </a:lnTo>
                    <a:lnTo>
                      <a:pt x="50" y="25"/>
                    </a:lnTo>
                    <a:lnTo>
                      <a:pt x="52" y="38"/>
                    </a:lnTo>
                    <a:lnTo>
                      <a:pt x="50" y="53"/>
                    </a:lnTo>
                    <a:lnTo>
                      <a:pt x="45" y="65"/>
                    </a:lnTo>
                    <a:lnTo>
                      <a:pt x="37" y="73"/>
                    </a:lnTo>
                    <a:lnTo>
                      <a:pt x="27" y="75"/>
                    </a:lnTo>
                    <a:lnTo>
                      <a:pt x="17" y="73"/>
                    </a:lnTo>
                    <a:lnTo>
                      <a:pt x="12" y="72"/>
                    </a:lnTo>
                    <a:lnTo>
                      <a:pt x="8" y="67"/>
                    </a:lnTo>
                    <a:lnTo>
                      <a:pt x="2" y="55"/>
                    </a:lnTo>
                    <a:lnTo>
                      <a:pt x="0" y="38"/>
                    </a:lnTo>
                    <a:close/>
                    <a:moveTo>
                      <a:pt x="18" y="38"/>
                    </a:moveTo>
                    <a:lnTo>
                      <a:pt x="18" y="47"/>
                    </a:lnTo>
                    <a:lnTo>
                      <a:pt x="20" y="52"/>
                    </a:lnTo>
                    <a:lnTo>
                      <a:pt x="23" y="55"/>
                    </a:lnTo>
                    <a:lnTo>
                      <a:pt x="27" y="57"/>
                    </a:lnTo>
                    <a:lnTo>
                      <a:pt x="30" y="55"/>
                    </a:lnTo>
                    <a:lnTo>
                      <a:pt x="32" y="52"/>
                    </a:lnTo>
                    <a:lnTo>
                      <a:pt x="33" y="47"/>
                    </a:lnTo>
                    <a:lnTo>
                      <a:pt x="35" y="38"/>
                    </a:lnTo>
                    <a:lnTo>
                      <a:pt x="33" y="30"/>
                    </a:lnTo>
                    <a:lnTo>
                      <a:pt x="32" y="23"/>
                    </a:lnTo>
                    <a:lnTo>
                      <a:pt x="30" y="20"/>
                    </a:lnTo>
                    <a:lnTo>
                      <a:pt x="27" y="18"/>
                    </a:lnTo>
                    <a:lnTo>
                      <a:pt x="23" y="20"/>
                    </a:lnTo>
                    <a:lnTo>
                      <a:pt x="20" y="23"/>
                    </a:lnTo>
                    <a:lnTo>
                      <a:pt x="18" y="30"/>
                    </a:lnTo>
                    <a:lnTo>
                      <a:pt x="18" y="38"/>
                    </a:lnTo>
                    <a:close/>
                  </a:path>
                </a:pathLst>
              </a:custGeom>
              <a:solidFill>
                <a:srgbClr val="FFFFFF"/>
              </a:solidFill>
              <a:ln w="4763">
                <a:solidFill>
                  <a:srgbClr val="000000"/>
                </a:solidFill>
                <a:round/>
                <a:headEnd/>
                <a:tailEnd/>
              </a:ln>
            </p:spPr>
            <p:txBody>
              <a:bodyPr/>
              <a:lstStyle/>
              <a:p>
                <a:endParaRPr lang="en-US"/>
              </a:p>
            </p:txBody>
          </p:sp>
          <p:sp>
            <p:nvSpPr>
              <p:cNvPr id="15484" name="Freeform 415"/>
              <p:cNvSpPr>
                <a:spLocks/>
              </p:cNvSpPr>
              <p:nvPr/>
            </p:nvSpPr>
            <p:spPr bwMode="auto">
              <a:xfrm>
                <a:off x="717" y="2581"/>
                <a:ext cx="23" cy="37"/>
              </a:xfrm>
              <a:custGeom>
                <a:avLst/>
                <a:gdLst>
                  <a:gd name="T0" fmla="*/ 0 w 47"/>
                  <a:gd name="T1" fmla="*/ 1 h 73"/>
                  <a:gd name="T2" fmla="*/ 0 w 47"/>
                  <a:gd name="T3" fmla="*/ 1 h 73"/>
                  <a:gd name="T4" fmla="*/ 0 w 47"/>
                  <a:gd name="T5" fmla="*/ 1 h 73"/>
                  <a:gd name="T6" fmla="*/ 0 w 47"/>
                  <a:gd name="T7" fmla="*/ 1 h 73"/>
                  <a:gd name="T8" fmla="*/ 0 w 47"/>
                  <a:gd name="T9" fmla="*/ 1 h 73"/>
                  <a:gd name="T10" fmla="*/ 0 w 47"/>
                  <a:gd name="T11" fmla="*/ 1 h 73"/>
                  <a:gd name="T12" fmla="*/ 0 w 47"/>
                  <a:gd name="T13" fmla="*/ 1 h 73"/>
                  <a:gd name="T14" fmla="*/ 0 w 47"/>
                  <a:gd name="T15" fmla="*/ 1 h 73"/>
                  <a:gd name="T16" fmla="*/ 0 w 47"/>
                  <a:gd name="T17" fmla="*/ 1 h 73"/>
                  <a:gd name="T18" fmla="*/ 0 w 47"/>
                  <a:gd name="T19" fmla="*/ 1 h 73"/>
                  <a:gd name="T20" fmla="*/ 0 w 47"/>
                  <a:gd name="T21" fmla="*/ 1 h 73"/>
                  <a:gd name="T22" fmla="*/ 0 w 47"/>
                  <a:gd name="T23" fmla="*/ 1 h 73"/>
                  <a:gd name="T24" fmla="*/ 0 w 47"/>
                  <a:gd name="T25" fmla="*/ 1 h 73"/>
                  <a:gd name="T26" fmla="*/ 0 w 47"/>
                  <a:gd name="T27" fmla="*/ 1 h 73"/>
                  <a:gd name="T28" fmla="*/ 0 w 47"/>
                  <a:gd name="T29" fmla="*/ 1 h 73"/>
                  <a:gd name="T30" fmla="*/ 0 w 47"/>
                  <a:gd name="T31" fmla="*/ 0 h 73"/>
                  <a:gd name="T32" fmla="*/ 0 w 47"/>
                  <a:gd name="T33" fmla="*/ 0 h 73"/>
                  <a:gd name="T34" fmla="*/ 0 w 47"/>
                  <a:gd name="T35" fmla="*/ 0 h 73"/>
                  <a:gd name="T36" fmla="*/ 0 w 47"/>
                  <a:gd name="T37" fmla="*/ 1 h 73"/>
                  <a:gd name="T38" fmla="*/ 0 w 47"/>
                  <a:gd name="T39" fmla="*/ 1 h 73"/>
                  <a:gd name="T40" fmla="*/ 0 w 47"/>
                  <a:gd name="T41" fmla="*/ 1 h 73"/>
                  <a:gd name="T42" fmla="*/ 0 w 47"/>
                  <a:gd name="T43" fmla="*/ 1 h 73"/>
                  <a:gd name="T44" fmla="*/ 0 w 47"/>
                  <a:gd name="T45" fmla="*/ 1 h 73"/>
                  <a:gd name="T46" fmla="*/ 0 w 47"/>
                  <a:gd name="T47" fmla="*/ 1 h 73"/>
                  <a:gd name="T48" fmla="*/ 0 w 47"/>
                  <a:gd name="T49" fmla="*/ 1 h 73"/>
                  <a:gd name="T50" fmla="*/ 0 w 47"/>
                  <a:gd name="T51" fmla="*/ 1 h 73"/>
                  <a:gd name="T52" fmla="*/ 0 w 47"/>
                  <a:gd name="T53" fmla="*/ 1 h 73"/>
                  <a:gd name="T54" fmla="*/ 0 w 47"/>
                  <a:gd name="T55" fmla="*/ 0 h 73"/>
                  <a:gd name="T56" fmla="*/ 0 w 47"/>
                  <a:gd name="T57" fmla="*/ 0 h 73"/>
                  <a:gd name="T58" fmla="*/ 0 w 47"/>
                  <a:gd name="T59" fmla="*/ 0 h 73"/>
                  <a:gd name="T60" fmla="*/ 0 w 47"/>
                  <a:gd name="T61" fmla="*/ 1 h 73"/>
                  <a:gd name="T62" fmla="*/ 0 w 47"/>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73"/>
                  <a:gd name="T98" fmla="*/ 47 w 47"/>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73">
                    <a:moveTo>
                      <a:pt x="47" y="71"/>
                    </a:moveTo>
                    <a:lnTo>
                      <a:pt x="38" y="71"/>
                    </a:lnTo>
                    <a:lnTo>
                      <a:pt x="30" y="71"/>
                    </a:lnTo>
                    <a:lnTo>
                      <a:pt x="30" y="66"/>
                    </a:lnTo>
                    <a:lnTo>
                      <a:pt x="30" y="60"/>
                    </a:lnTo>
                    <a:lnTo>
                      <a:pt x="27" y="66"/>
                    </a:lnTo>
                    <a:lnTo>
                      <a:pt x="23" y="71"/>
                    </a:lnTo>
                    <a:lnTo>
                      <a:pt x="20" y="73"/>
                    </a:lnTo>
                    <a:lnTo>
                      <a:pt x="15" y="73"/>
                    </a:lnTo>
                    <a:lnTo>
                      <a:pt x="8" y="71"/>
                    </a:lnTo>
                    <a:lnTo>
                      <a:pt x="3" y="66"/>
                    </a:lnTo>
                    <a:lnTo>
                      <a:pt x="2" y="63"/>
                    </a:lnTo>
                    <a:lnTo>
                      <a:pt x="2" y="58"/>
                    </a:lnTo>
                    <a:lnTo>
                      <a:pt x="0" y="46"/>
                    </a:lnTo>
                    <a:lnTo>
                      <a:pt x="0" y="23"/>
                    </a:lnTo>
                    <a:lnTo>
                      <a:pt x="0" y="0"/>
                    </a:lnTo>
                    <a:lnTo>
                      <a:pt x="8" y="0"/>
                    </a:lnTo>
                    <a:lnTo>
                      <a:pt x="17" y="0"/>
                    </a:lnTo>
                    <a:lnTo>
                      <a:pt x="17" y="40"/>
                    </a:lnTo>
                    <a:lnTo>
                      <a:pt x="17" y="46"/>
                    </a:lnTo>
                    <a:lnTo>
                      <a:pt x="18" y="50"/>
                    </a:lnTo>
                    <a:lnTo>
                      <a:pt x="20" y="51"/>
                    </a:lnTo>
                    <a:lnTo>
                      <a:pt x="23" y="51"/>
                    </a:lnTo>
                    <a:lnTo>
                      <a:pt x="27" y="51"/>
                    </a:lnTo>
                    <a:lnTo>
                      <a:pt x="28" y="48"/>
                    </a:lnTo>
                    <a:lnTo>
                      <a:pt x="30" y="43"/>
                    </a:lnTo>
                    <a:lnTo>
                      <a:pt x="30" y="35"/>
                    </a:lnTo>
                    <a:lnTo>
                      <a:pt x="30" y="0"/>
                    </a:lnTo>
                    <a:lnTo>
                      <a:pt x="38" y="0"/>
                    </a:lnTo>
                    <a:lnTo>
                      <a:pt x="47" y="0"/>
                    </a:lnTo>
                    <a:lnTo>
                      <a:pt x="47" y="36"/>
                    </a:lnTo>
                    <a:lnTo>
                      <a:pt x="47" y="71"/>
                    </a:lnTo>
                    <a:close/>
                  </a:path>
                </a:pathLst>
              </a:custGeom>
              <a:solidFill>
                <a:srgbClr val="FFFFFF"/>
              </a:solidFill>
              <a:ln w="4763">
                <a:solidFill>
                  <a:srgbClr val="000000"/>
                </a:solidFill>
                <a:round/>
                <a:headEnd/>
                <a:tailEnd/>
              </a:ln>
            </p:spPr>
            <p:txBody>
              <a:bodyPr/>
              <a:lstStyle/>
              <a:p>
                <a:endParaRPr lang="en-US"/>
              </a:p>
            </p:txBody>
          </p:sp>
          <p:sp>
            <p:nvSpPr>
              <p:cNvPr id="15485" name="Freeform 416"/>
              <p:cNvSpPr>
                <a:spLocks/>
              </p:cNvSpPr>
              <p:nvPr/>
            </p:nvSpPr>
            <p:spPr bwMode="auto">
              <a:xfrm>
                <a:off x="745" y="2580"/>
                <a:ext cx="24" cy="37"/>
              </a:xfrm>
              <a:custGeom>
                <a:avLst/>
                <a:gdLst>
                  <a:gd name="T0" fmla="*/ 0 w 46"/>
                  <a:gd name="T1" fmla="*/ 1 h 73"/>
                  <a:gd name="T2" fmla="*/ 1 w 46"/>
                  <a:gd name="T3" fmla="*/ 1 h 73"/>
                  <a:gd name="T4" fmla="*/ 1 w 46"/>
                  <a:gd name="T5" fmla="*/ 1 h 73"/>
                  <a:gd name="T6" fmla="*/ 1 w 46"/>
                  <a:gd name="T7" fmla="*/ 1 h 73"/>
                  <a:gd name="T8" fmla="*/ 1 w 46"/>
                  <a:gd name="T9" fmla="*/ 1 h 73"/>
                  <a:gd name="T10" fmla="*/ 1 w 46"/>
                  <a:gd name="T11" fmla="*/ 1 h 73"/>
                  <a:gd name="T12" fmla="*/ 1 w 46"/>
                  <a:gd name="T13" fmla="*/ 1 h 73"/>
                  <a:gd name="T14" fmla="*/ 1 w 46"/>
                  <a:gd name="T15" fmla="*/ 1 h 73"/>
                  <a:gd name="T16" fmla="*/ 1 w 46"/>
                  <a:gd name="T17" fmla="*/ 0 h 73"/>
                  <a:gd name="T18" fmla="*/ 1 w 46"/>
                  <a:gd name="T19" fmla="*/ 1 h 73"/>
                  <a:gd name="T20" fmla="*/ 1 w 46"/>
                  <a:gd name="T21" fmla="*/ 1 h 73"/>
                  <a:gd name="T22" fmla="*/ 1 w 46"/>
                  <a:gd name="T23" fmla="*/ 1 h 73"/>
                  <a:gd name="T24" fmla="*/ 1 w 46"/>
                  <a:gd name="T25" fmla="*/ 1 h 73"/>
                  <a:gd name="T26" fmla="*/ 1 w 46"/>
                  <a:gd name="T27" fmla="*/ 1 h 73"/>
                  <a:gd name="T28" fmla="*/ 1 w 46"/>
                  <a:gd name="T29" fmla="*/ 1 h 73"/>
                  <a:gd name="T30" fmla="*/ 1 w 46"/>
                  <a:gd name="T31" fmla="*/ 1 h 73"/>
                  <a:gd name="T32" fmla="*/ 1 w 46"/>
                  <a:gd name="T33" fmla="*/ 1 h 73"/>
                  <a:gd name="T34" fmla="*/ 1 w 46"/>
                  <a:gd name="T35" fmla="*/ 1 h 73"/>
                  <a:gd name="T36" fmla="*/ 1 w 46"/>
                  <a:gd name="T37" fmla="*/ 1 h 73"/>
                  <a:gd name="T38" fmla="*/ 1 w 46"/>
                  <a:gd name="T39" fmla="*/ 1 h 73"/>
                  <a:gd name="T40" fmla="*/ 1 w 46"/>
                  <a:gd name="T41" fmla="*/ 1 h 73"/>
                  <a:gd name="T42" fmla="*/ 1 w 46"/>
                  <a:gd name="T43" fmla="*/ 1 h 73"/>
                  <a:gd name="T44" fmla="*/ 1 w 46"/>
                  <a:gd name="T45" fmla="*/ 1 h 73"/>
                  <a:gd name="T46" fmla="*/ 1 w 46"/>
                  <a:gd name="T47" fmla="*/ 1 h 73"/>
                  <a:gd name="T48" fmla="*/ 1 w 46"/>
                  <a:gd name="T49" fmla="*/ 1 h 73"/>
                  <a:gd name="T50" fmla="*/ 1 w 46"/>
                  <a:gd name="T51" fmla="*/ 1 h 73"/>
                  <a:gd name="T52" fmla="*/ 1 w 46"/>
                  <a:gd name="T53" fmla="*/ 1 h 73"/>
                  <a:gd name="T54" fmla="*/ 1 w 46"/>
                  <a:gd name="T55" fmla="*/ 1 h 73"/>
                  <a:gd name="T56" fmla="*/ 1 w 46"/>
                  <a:gd name="T57" fmla="*/ 1 h 73"/>
                  <a:gd name="T58" fmla="*/ 0 w 46"/>
                  <a:gd name="T59" fmla="*/ 1 h 73"/>
                  <a:gd name="T60" fmla="*/ 0 w 46"/>
                  <a:gd name="T61" fmla="*/ 1 h 73"/>
                  <a:gd name="T62" fmla="*/ 0 w 46"/>
                  <a:gd name="T63" fmla="*/ 1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73"/>
                  <a:gd name="T98" fmla="*/ 46 w 46"/>
                  <a:gd name="T99" fmla="*/ 73 h 7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73">
                    <a:moveTo>
                      <a:pt x="0" y="2"/>
                    </a:moveTo>
                    <a:lnTo>
                      <a:pt x="8" y="2"/>
                    </a:lnTo>
                    <a:lnTo>
                      <a:pt x="16" y="2"/>
                    </a:lnTo>
                    <a:lnTo>
                      <a:pt x="16" y="8"/>
                    </a:lnTo>
                    <a:lnTo>
                      <a:pt x="16" y="13"/>
                    </a:lnTo>
                    <a:lnTo>
                      <a:pt x="20" y="7"/>
                    </a:lnTo>
                    <a:lnTo>
                      <a:pt x="23" y="3"/>
                    </a:lnTo>
                    <a:lnTo>
                      <a:pt x="26" y="2"/>
                    </a:lnTo>
                    <a:lnTo>
                      <a:pt x="31" y="0"/>
                    </a:lnTo>
                    <a:lnTo>
                      <a:pt x="38" y="2"/>
                    </a:lnTo>
                    <a:lnTo>
                      <a:pt x="43" y="7"/>
                    </a:lnTo>
                    <a:lnTo>
                      <a:pt x="46" y="15"/>
                    </a:lnTo>
                    <a:lnTo>
                      <a:pt x="46" y="28"/>
                    </a:lnTo>
                    <a:lnTo>
                      <a:pt x="46" y="73"/>
                    </a:lnTo>
                    <a:lnTo>
                      <a:pt x="38" y="73"/>
                    </a:lnTo>
                    <a:lnTo>
                      <a:pt x="30" y="73"/>
                    </a:lnTo>
                    <a:lnTo>
                      <a:pt x="30" y="55"/>
                    </a:lnTo>
                    <a:lnTo>
                      <a:pt x="30" y="35"/>
                    </a:lnTo>
                    <a:lnTo>
                      <a:pt x="30" y="28"/>
                    </a:lnTo>
                    <a:lnTo>
                      <a:pt x="28" y="25"/>
                    </a:lnTo>
                    <a:lnTo>
                      <a:pt x="26" y="23"/>
                    </a:lnTo>
                    <a:lnTo>
                      <a:pt x="25" y="22"/>
                    </a:lnTo>
                    <a:lnTo>
                      <a:pt x="21" y="23"/>
                    </a:lnTo>
                    <a:lnTo>
                      <a:pt x="20" y="25"/>
                    </a:lnTo>
                    <a:lnTo>
                      <a:pt x="18" y="32"/>
                    </a:lnTo>
                    <a:lnTo>
                      <a:pt x="16" y="40"/>
                    </a:lnTo>
                    <a:lnTo>
                      <a:pt x="16" y="57"/>
                    </a:lnTo>
                    <a:lnTo>
                      <a:pt x="16" y="73"/>
                    </a:lnTo>
                    <a:lnTo>
                      <a:pt x="8"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486" name="Freeform 417"/>
              <p:cNvSpPr>
                <a:spLocks/>
              </p:cNvSpPr>
              <p:nvPr/>
            </p:nvSpPr>
            <p:spPr bwMode="auto">
              <a:xfrm>
                <a:off x="773" y="2568"/>
                <a:ext cx="17" cy="50"/>
              </a:xfrm>
              <a:custGeom>
                <a:avLst/>
                <a:gdLst>
                  <a:gd name="T0" fmla="*/ 1 w 33"/>
                  <a:gd name="T1" fmla="*/ 0 h 100"/>
                  <a:gd name="T2" fmla="*/ 1 w 33"/>
                  <a:gd name="T3" fmla="*/ 1 h 100"/>
                  <a:gd name="T4" fmla="*/ 1 w 33"/>
                  <a:gd name="T5" fmla="*/ 1 h 100"/>
                  <a:gd name="T6" fmla="*/ 1 w 33"/>
                  <a:gd name="T7" fmla="*/ 1 h 100"/>
                  <a:gd name="T8" fmla="*/ 1 w 33"/>
                  <a:gd name="T9" fmla="*/ 1 h 100"/>
                  <a:gd name="T10" fmla="*/ 1 w 33"/>
                  <a:gd name="T11" fmla="*/ 1 h 100"/>
                  <a:gd name="T12" fmla="*/ 1 w 33"/>
                  <a:gd name="T13" fmla="*/ 1 h 100"/>
                  <a:gd name="T14" fmla="*/ 1 w 33"/>
                  <a:gd name="T15" fmla="*/ 1 h 100"/>
                  <a:gd name="T16" fmla="*/ 1 w 33"/>
                  <a:gd name="T17" fmla="*/ 1 h 100"/>
                  <a:gd name="T18" fmla="*/ 1 w 33"/>
                  <a:gd name="T19" fmla="*/ 1 h 100"/>
                  <a:gd name="T20" fmla="*/ 1 w 33"/>
                  <a:gd name="T21" fmla="*/ 1 h 100"/>
                  <a:gd name="T22" fmla="*/ 1 w 33"/>
                  <a:gd name="T23" fmla="*/ 1 h 100"/>
                  <a:gd name="T24" fmla="*/ 1 w 33"/>
                  <a:gd name="T25" fmla="*/ 1 h 100"/>
                  <a:gd name="T26" fmla="*/ 1 w 33"/>
                  <a:gd name="T27" fmla="*/ 1 h 100"/>
                  <a:gd name="T28" fmla="*/ 1 w 33"/>
                  <a:gd name="T29" fmla="*/ 1 h 100"/>
                  <a:gd name="T30" fmla="*/ 1 w 33"/>
                  <a:gd name="T31" fmla="*/ 1 h 100"/>
                  <a:gd name="T32" fmla="*/ 1 w 33"/>
                  <a:gd name="T33" fmla="*/ 1 h 100"/>
                  <a:gd name="T34" fmla="*/ 1 w 33"/>
                  <a:gd name="T35" fmla="*/ 1 h 100"/>
                  <a:gd name="T36" fmla="*/ 1 w 33"/>
                  <a:gd name="T37" fmla="*/ 1 h 100"/>
                  <a:gd name="T38" fmla="*/ 1 w 33"/>
                  <a:gd name="T39" fmla="*/ 1 h 100"/>
                  <a:gd name="T40" fmla="*/ 1 w 33"/>
                  <a:gd name="T41" fmla="*/ 1 h 100"/>
                  <a:gd name="T42" fmla="*/ 1 w 33"/>
                  <a:gd name="T43" fmla="*/ 1 h 100"/>
                  <a:gd name="T44" fmla="*/ 1 w 33"/>
                  <a:gd name="T45" fmla="*/ 1 h 100"/>
                  <a:gd name="T46" fmla="*/ 1 w 33"/>
                  <a:gd name="T47" fmla="*/ 1 h 100"/>
                  <a:gd name="T48" fmla="*/ 1 w 33"/>
                  <a:gd name="T49" fmla="*/ 1 h 100"/>
                  <a:gd name="T50" fmla="*/ 1 w 33"/>
                  <a:gd name="T51" fmla="*/ 1 h 100"/>
                  <a:gd name="T52" fmla="*/ 1 w 33"/>
                  <a:gd name="T53" fmla="*/ 1 h 100"/>
                  <a:gd name="T54" fmla="*/ 1 w 33"/>
                  <a:gd name="T55" fmla="*/ 1 h 100"/>
                  <a:gd name="T56" fmla="*/ 1 w 33"/>
                  <a:gd name="T57" fmla="*/ 1 h 100"/>
                  <a:gd name="T58" fmla="*/ 0 w 33"/>
                  <a:gd name="T59" fmla="*/ 1 h 100"/>
                  <a:gd name="T60" fmla="*/ 0 w 33"/>
                  <a:gd name="T61" fmla="*/ 1 h 100"/>
                  <a:gd name="T62" fmla="*/ 1 w 33"/>
                  <a:gd name="T63" fmla="*/ 1 h 100"/>
                  <a:gd name="T64" fmla="*/ 1 w 33"/>
                  <a:gd name="T65" fmla="*/ 1 h 100"/>
                  <a:gd name="T66" fmla="*/ 1 w 33"/>
                  <a:gd name="T67" fmla="*/ 1 h 100"/>
                  <a:gd name="T68" fmla="*/ 1 w 33"/>
                  <a:gd name="T69" fmla="*/ 1 h 100"/>
                  <a:gd name="T70" fmla="*/ 1 w 33"/>
                  <a:gd name="T71" fmla="*/ 1 h 100"/>
                  <a:gd name="T72" fmla="*/ 1 w 33"/>
                  <a:gd name="T73" fmla="*/ 0 h 1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
                  <a:gd name="T112" fmla="*/ 0 h 100"/>
                  <a:gd name="T113" fmla="*/ 33 w 33"/>
                  <a:gd name="T114" fmla="*/ 100 h 10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 h="100">
                    <a:moveTo>
                      <a:pt x="23" y="0"/>
                    </a:moveTo>
                    <a:lnTo>
                      <a:pt x="23" y="13"/>
                    </a:lnTo>
                    <a:lnTo>
                      <a:pt x="23" y="27"/>
                    </a:lnTo>
                    <a:lnTo>
                      <a:pt x="28" y="27"/>
                    </a:lnTo>
                    <a:lnTo>
                      <a:pt x="31" y="27"/>
                    </a:lnTo>
                    <a:lnTo>
                      <a:pt x="31" y="47"/>
                    </a:lnTo>
                    <a:lnTo>
                      <a:pt x="28" y="47"/>
                    </a:lnTo>
                    <a:lnTo>
                      <a:pt x="23" y="47"/>
                    </a:lnTo>
                    <a:lnTo>
                      <a:pt x="23" y="60"/>
                    </a:lnTo>
                    <a:lnTo>
                      <a:pt x="23" y="73"/>
                    </a:lnTo>
                    <a:lnTo>
                      <a:pt x="23" y="77"/>
                    </a:lnTo>
                    <a:lnTo>
                      <a:pt x="23" y="78"/>
                    </a:lnTo>
                    <a:lnTo>
                      <a:pt x="25" y="80"/>
                    </a:lnTo>
                    <a:lnTo>
                      <a:pt x="26" y="82"/>
                    </a:lnTo>
                    <a:lnTo>
                      <a:pt x="30" y="82"/>
                    </a:lnTo>
                    <a:lnTo>
                      <a:pt x="31" y="80"/>
                    </a:lnTo>
                    <a:lnTo>
                      <a:pt x="33" y="88"/>
                    </a:lnTo>
                    <a:lnTo>
                      <a:pt x="33" y="98"/>
                    </a:lnTo>
                    <a:lnTo>
                      <a:pt x="26" y="100"/>
                    </a:lnTo>
                    <a:lnTo>
                      <a:pt x="21" y="100"/>
                    </a:lnTo>
                    <a:lnTo>
                      <a:pt x="15" y="100"/>
                    </a:lnTo>
                    <a:lnTo>
                      <a:pt x="11" y="98"/>
                    </a:lnTo>
                    <a:lnTo>
                      <a:pt x="10" y="95"/>
                    </a:lnTo>
                    <a:lnTo>
                      <a:pt x="6" y="90"/>
                    </a:lnTo>
                    <a:lnTo>
                      <a:pt x="6" y="83"/>
                    </a:lnTo>
                    <a:lnTo>
                      <a:pt x="6" y="73"/>
                    </a:lnTo>
                    <a:lnTo>
                      <a:pt x="6" y="60"/>
                    </a:lnTo>
                    <a:lnTo>
                      <a:pt x="6" y="47"/>
                    </a:lnTo>
                    <a:lnTo>
                      <a:pt x="3" y="47"/>
                    </a:lnTo>
                    <a:lnTo>
                      <a:pt x="0" y="47"/>
                    </a:lnTo>
                    <a:lnTo>
                      <a:pt x="0" y="27"/>
                    </a:lnTo>
                    <a:lnTo>
                      <a:pt x="3" y="27"/>
                    </a:lnTo>
                    <a:lnTo>
                      <a:pt x="6" y="27"/>
                    </a:lnTo>
                    <a:lnTo>
                      <a:pt x="6" y="20"/>
                    </a:lnTo>
                    <a:lnTo>
                      <a:pt x="6" y="13"/>
                    </a:lnTo>
                    <a:lnTo>
                      <a:pt x="15" y="7"/>
                    </a:lnTo>
                    <a:lnTo>
                      <a:pt x="23" y="0"/>
                    </a:lnTo>
                    <a:close/>
                  </a:path>
                </a:pathLst>
              </a:custGeom>
              <a:solidFill>
                <a:srgbClr val="FFFFFF"/>
              </a:solidFill>
              <a:ln w="4763">
                <a:solidFill>
                  <a:srgbClr val="000000"/>
                </a:solidFill>
                <a:round/>
                <a:headEnd/>
                <a:tailEnd/>
              </a:ln>
            </p:spPr>
            <p:txBody>
              <a:bodyPr/>
              <a:lstStyle/>
              <a:p>
                <a:endParaRPr lang="en-US"/>
              </a:p>
            </p:txBody>
          </p:sp>
          <p:sp>
            <p:nvSpPr>
              <p:cNvPr id="15487" name="Freeform 418"/>
              <p:cNvSpPr>
                <a:spLocks noEditPoints="1"/>
              </p:cNvSpPr>
              <p:nvPr/>
            </p:nvSpPr>
            <p:spPr bwMode="auto">
              <a:xfrm>
                <a:off x="792" y="2580"/>
                <a:ext cx="26" cy="38"/>
              </a:xfrm>
              <a:custGeom>
                <a:avLst/>
                <a:gdLst>
                  <a:gd name="T0" fmla="*/ 1 w 52"/>
                  <a:gd name="T1" fmla="*/ 1 h 75"/>
                  <a:gd name="T2" fmla="*/ 1 w 52"/>
                  <a:gd name="T3" fmla="*/ 1 h 75"/>
                  <a:gd name="T4" fmla="*/ 1 w 52"/>
                  <a:gd name="T5" fmla="*/ 1 h 75"/>
                  <a:gd name="T6" fmla="*/ 1 w 52"/>
                  <a:gd name="T7" fmla="*/ 1 h 75"/>
                  <a:gd name="T8" fmla="*/ 1 w 52"/>
                  <a:gd name="T9" fmla="*/ 0 h 75"/>
                  <a:gd name="T10" fmla="*/ 1 w 52"/>
                  <a:gd name="T11" fmla="*/ 0 h 75"/>
                  <a:gd name="T12" fmla="*/ 1 w 52"/>
                  <a:gd name="T13" fmla="*/ 1 h 75"/>
                  <a:gd name="T14" fmla="*/ 1 w 52"/>
                  <a:gd name="T15" fmla="*/ 1 h 75"/>
                  <a:gd name="T16" fmla="*/ 1 w 52"/>
                  <a:gd name="T17" fmla="*/ 1 h 75"/>
                  <a:gd name="T18" fmla="*/ 1 w 52"/>
                  <a:gd name="T19" fmla="*/ 1 h 75"/>
                  <a:gd name="T20" fmla="*/ 1 w 52"/>
                  <a:gd name="T21" fmla="*/ 1 h 75"/>
                  <a:gd name="T22" fmla="*/ 1 w 52"/>
                  <a:gd name="T23" fmla="*/ 1 h 75"/>
                  <a:gd name="T24" fmla="*/ 1 w 52"/>
                  <a:gd name="T25" fmla="*/ 1 h 75"/>
                  <a:gd name="T26" fmla="*/ 1 w 52"/>
                  <a:gd name="T27" fmla="*/ 1 h 75"/>
                  <a:gd name="T28" fmla="*/ 1 w 52"/>
                  <a:gd name="T29" fmla="*/ 1 h 75"/>
                  <a:gd name="T30" fmla="*/ 1 w 52"/>
                  <a:gd name="T31" fmla="*/ 1 h 75"/>
                  <a:gd name="T32" fmla="*/ 1 w 52"/>
                  <a:gd name="T33" fmla="*/ 1 h 75"/>
                  <a:gd name="T34" fmla="*/ 1 w 52"/>
                  <a:gd name="T35" fmla="*/ 1 h 75"/>
                  <a:gd name="T36" fmla="*/ 1 w 52"/>
                  <a:gd name="T37" fmla="*/ 1 h 75"/>
                  <a:gd name="T38" fmla="*/ 1 w 52"/>
                  <a:gd name="T39" fmla="*/ 1 h 75"/>
                  <a:gd name="T40" fmla="*/ 1 w 52"/>
                  <a:gd name="T41" fmla="*/ 1 h 75"/>
                  <a:gd name="T42" fmla="*/ 1 w 52"/>
                  <a:gd name="T43" fmla="*/ 1 h 75"/>
                  <a:gd name="T44" fmla="*/ 1 w 52"/>
                  <a:gd name="T45" fmla="*/ 1 h 75"/>
                  <a:gd name="T46" fmla="*/ 1 w 52"/>
                  <a:gd name="T47" fmla="*/ 1 h 75"/>
                  <a:gd name="T48" fmla="*/ 1 w 52"/>
                  <a:gd name="T49" fmla="*/ 1 h 75"/>
                  <a:gd name="T50" fmla="*/ 1 w 52"/>
                  <a:gd name="T51" fmla="*/ 1 h 75"/>
                  <a:gd name="T52" fmla="*/ 1 w 52"/>
                  <a:gd name="T53" fmla="*/ 1 h 75"/>
                  <a:gd name="T54" fmla="*/ 1 w 52"/>
                  <a:gd name="T55" fmla="*/ 1 h 75"/>
                  <a:gd name="T56" fmla="*/ 1 w 52"/>
                  <a:gd name="T57" fmla="*/ 1 h 75"/>
                  <a:gd name="T58" fmla="*/ 1 w 52"/>
                  <a:gd name="T59" fmla="*/ 1 h 75"/>
                  <a:gd name="T60" fmla="*/ 1 w 52"/>
                  <a:gd name="T61" fmla="*/ 1 h 75"/>
                  <a:gd name="T62" fmla="*/ 1 w 52"/>
                  <a:gd name="T63" fmla="*/ 1 h 75"/>
                  <a:gd name="T64" fmla="*/ 1 w 52"/>
                  <a:gd name="T65" fmla="*/ 1 h 75"/>
                  <a:gd name="T66" fmla="*/ 1 w 52"/>
                  <a:gd name="T67" fmla="*/ 1 h 75"/>
                  <a:gd name="T68" fmla="*/ 1 w 52"/>
                  <a:gd name="T69" fmla="*/ 1 h 75"/>
                  <a:gd name="T70" fmla="*/ 1 w 52"/>
                  <a:gd name="T71" fmla="*/ 1 h 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
                  <a:gd name="T109" fmla="*/ 0 h 75"/>
                  <a:gd name="T110" fmla="*/ 52 w 52"/>
                  <a:gd name="T111" fmla="*/ 75 h 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 h="75">
                    <a:moveTo>
                      <a:pt x="18" y="25"/>
                    </a:moveTo>
                    <a:lnTo>
                      <a:pt x="10" y="23"/>
                    </a:lnTo>
                    <a:lnTo>
                      <a:pt x="2" y="22"/>
                    </a:lnTo>
                    <a:lnTo>
                      <a:pt x="3" y="17"/>
                    </a:lnTo>
                    <a:lnTo>
                      <a:pt x="3" y="12"/>
                    </a:lnTo>
                    <a:lnTo>
                      <a:pt x="7" y="8"/>
                    </a:lnTo>
                    <a:lnTo>
                      <a:pt x="8" y="5"/>
                    </a:lnTo>
                    <a:lnTo>
                      <a:pt x="12" y="3"/>
                    </a:lnTo>
                    <a:lnTo>
                      <a:pt x="15" y="2"/>
                    </a:lnTo>
                    <a:lnTo>
                      <a:pt x="20" y="0"/>
                    </a:lnTo>
                    <a:lnTo>
                      <a:pt x="25" y="0"/>
                    </a:lnTo>
                    <a:lnTo>
                      <a:pt x="32" y="0"/>
                    </a:lnTo>
                    <a:lnTo>
                      <a:pt x="37" y="2"/>
                    </a:lnTo>
                    <a:lnTo>
                      <a:pt x="42" y="3"/>
                    </a:lnTo>
                    <a:lnTo>
                      <a:pt x="45" y="7"/>
                    </a:lnTo>
                    <a:lnTo>
                      <a:pt x="47" y="12"/>
                    </a:lnTo>
                    <a:lnTo>
                      <a:pt x="48" y="17"/>
                    </a:lnTo>
                    <a:lnTo>
                      <a:pt x="48" y="27"/>
                    </a:lnTo>
                    <a:lnTo>
                      <a:pt x="48" y="43"/>
                    </a:lnTo>
                    <a:lnTo>
                      <a:pt x="48" y="58"/>
                    </a:lnTo>
                    <a:lnTo>
                      <a:pt x="50" y="63"/>
                    </a:lnTo>
                    <a:lnTo>
                      <a:pt x="50" y="67"/>
                    </a:lnTo>
                    <a:lnTo>
                      <a:pt x="50" y="70"/>
                    </a:lnTo>
                    <a:lnTo>
                      <a:pt x="52" y="73"/>
                    </a:lnTo>
                    <a:lnTo>
                      <a:pt x="43" y="73"/>
                    </a:lnTo>
                    <a:lnTo>
                      <a:pt x="35" y="73"/>
                    </a:lnTo>
                    <a:lnTo>
                      <a:pt x="35" y="72"/>
                    </a:lnTo>
                    <a:lnTo>
                      <a:pt x="33" y="70"/>
                    </a:lnTo>
                    <a:lnTo>
                      <a:pt x="33" y="65"/>
                    </a:lnTo>
                    <a:lnTo>
                      <a:pt x="30" y="70"/>
                    </a:lnTo>
                    <a:lnTo>
                      <a:pt x="27" y="73"/>
                    </a:lnTo>
                    <a:lnTo>
                      <a:pt x="22" y="75"/>
                    </a:lnTo>
                    <a:lnTo>
                      <a:pt x="17" y="75"/>
                    </a:lnTo>
                    <a:lnTo>
                      <a:pt x="10" y="73"/>
                    </a:lnTo>
                    <a:lnTo>
                      <a:pt x="5" y="70"/>
                    </a:lnTo>
                    <a:lnTo>
                      <a:pt x="2" y="63"/>
                    </a:lnTo>
                    <a:lnTo>
                      <a:pt x="0" y="55"/>
                    </a:lnTo>
                    <a:lnTo>
                      <a:pt x="2" y="48"/>
                    </a:lnTo>
                    <a:lnTo>
                      <a:pt x="3" y="42"/>
                    </a:lnTo>
                    <a:lnTo>
                      <a:pt x="7" y="37"/>
                    </a:lnTo>
                    <a:lnTo>
                      <a:pt x="13" y="33"/>
                    </a:lnTo>
                    <a:lnTo>
                      <a:pt x="22" y="32"/>
                    </a:lnTo>
                    <a:lnTo>
                      <a:pt x="27" y="28"/>
                    </a:lnTo>
                    <a:lnTo>
                      <a:pt x="30" y="27"/>
                    </a:lnTo>
                    <a:lnTo>
                      <a:pt x="32" y="25"/>
                    </a:lnTo>
                    <a:lnTo>
                      <a:pt x="32" y="22"/>
                    </a:lnTo>
                    <a:lnTo>
                      <a:pt x="32" y="18"/>
                    </a:lnTo>
                    <a:lnTo>
                      <a:pt x="30" y="17"/>
                    </a:lnTo>
                    <a:lnTo>
                      <a:pt x="27" y="17"/>
                    </a:lnTo>
                    <a:lnTo>
                      <a:pt x="23" y="17"/>
                    </a:lnTo>
                    <a:lnTo>
                      <a:pt x="20" y="18"/>
                    </a:lnTo>
                    <a:lnTo>
                      <a:pt x="20" y="22"/>
                    </a:lnTo>
                    <a:lnTo>
                      <a:pt x="18" y="25"/>
                    </a:lnTo>
                    <a:close/>
                    <a:moveTo>
                      <a:pt x="32" y="40"/>
                    </a:moveTo>
                    <a:lnTo>
                      <a:pt x="28" y="42"/>
                    </a:lnTo>
                    <a:lnTo>
                      <a:pt x="25" y="43"/>
                    </a:lnTo>
                    <a:lnTo>
                      <a:pt x="22" y="47"/>
                    </a:lnTo>
                    <a:lnTo>
                      <a:pt x="18" y="48"/>
                    </a:lnTo>
                    <a:lnTo>
                      <a:pt x="18" y="52"/>
                    </a:lnTo>
                    <a:lnTo>
                      <a:pt x="17" y="53"/>
                    </a:lnTo>
                    <a:lnTo>
                      <a:pt x="18" y="57"/>
                    </a:lnTo>
                    <a:lnTo>
                      <a:pt x="18" y="58"/>
                    </a:lnTo>
                    <a:lnTo>
                      <a:pt x="22" y="60"/>
                    </a:lnTo>
                    <a:lnTo>
                      <a:pt x="23" y="60"/>
                    </a:lnTo>
                    <a:lnTo>
                      <a:pt x="27" y="60"/>
                    </a:lnTo>
                    <a:lnTo>
                      <a:pt x="28" y="58"/>
                    </a:lnTo>
                    <a:lnTo>
                      <a:pt x="30" y="57"/>
                    </a:lnTo>
                    <a:lnTo>
                      <a:pt x="32" y="53"/>
                    </a:lnTo>
                    <a:lnTo>
                      <a:pt x="32" y="50"/>
                    </a:lnTo>
                    <a:lnTo>
                      <a:pt x="32" y="45"/>
                    </a:lnTo>
                    <a:lnTo>
                      <a:pt x="32" y="40"/>
                    </a:lnTo>
                    <a:close/>
                  </a:path>
                </a:pathLst>
              </a:custGeom>
              <a:solidFill>
                <a:srgbClr val="FFFFFF"/>
              </a:solidFill>
              <a:ln w="4763">
                <a:solidFill>
                  <a:srgbClr val="000000"/>
                </a:solidFill>
                <a:round/>
                <a:headEnd/>
                <a:tailEnd/>
              </a:ln>
            </p:spPr>
            <p:txBody>
              <a:bodyPr/>
              <a:lstStyle/>
              <a:p>
                <a:endParaRPr lang="en-US"/>
              </a:p>
            </p:txBody>
          </p:sp>
          <p:sp>
            <p:nvSpPr>
              <p:cNvPr id="15488" name="Freeform 419"/>
              <p:cNvSpPr>
                <a:spLocks noEditPoints="1"/>
              </p:cNvSpPr>
              <p:nvPr/>
            </p:nvSpPr>
            <p:spPr bwMode="auto">
              <a:xfrm>
                <a:off x="822" y="2568"/>
                <a:ext cx="8" cy="49"/>
              </a:xfrm>
              <a:custGeom>
                <a:avLst/>
                <a:gdLst>
                  <a:gd name="T0" fmla="*/ 0 w 17"/>
                  <a:gd name="T1" fmla="*/ 0 h 98"/>
                  <a:gd name="T2" fmla="*/ 0 w 17"/>
                  <a:gd name="T3" fmla="*/ 0 h 98"/>
                  <a:gd name="T4" fmla="*/ 0 w 17"/>
                  <a:gd name="T5" fmla="*/ 0 h 98"/>
                  <a:gd name="T6" fmla="*/ 0 w 17"/>
                  <a:gd name="T7" fmla="*/ 1 h 98"/>
                  <a:gd name="T8" fmla="*/ 0 w 17"/>
                  <a:gd name="T9" fmla="*/ 1 h 98"/>
                  <a:gd name="T10" fmla="*/ 0 w 17"/>
                  <a:gd name="T11" fmla="*/ 1 h 98"/>
                  <a:gd name="T12" fmla="*/ 0 w 17"/>
                  <a:gd name="T13" fmla="*/ 1 h 98"/>
                  <a:gd name="T14" fmla="*/ 0 w 17"/>
                  <a:gd name="T15" fmla="*/ 1 h 98"/>
                  <a:gd name="T16" fmla="*/ 0 w 17"/>
                  <a:gd name="T17" fmla="*/ 0 h 98"/>
                  <a:gd name="T18" fmla="*/ 0 w 17"/>
                  <a:gd name="T19" fmla="*/ 0 h 98"/>
                  <a:gd name="T20" fmla="*/ 0 w 17"/>
                  <a:gd name="T21" fmla="*/ 1 h 98"/>
                  <a:gd name="T22" fmla="*/ 0 w 17"/>
                  <a:gd name="T23" fmla="*/ 1 h 98"/>
                  <a:gd name="T24" fmla="*/ 0 w 17"/>
                  <a:gd name="T25" fmla="*/ 1 h 98"/>
                  <a:gd name="T26" fmla="*/ 0 w 17"/>
                  <a:gd name="T27" fmla="*/ 1 h 98"/>
                  <a:gd name="T28" fmla="*/ 0 w 17"/>
                  <a:gd name="T29" fmla="*/ 1 h 98"/>
                  <a:gd name="T30" fmla="*/ 0 w 17"/>
                  <a:gd name="T31" fmla="*/ 1 h 98"/>
                  <a:gd name="T32" fmla="*/ 0 w 17"/>
                  <a:gd name="T33" fmla="*/ 1 h 98"/>
                  <a:gd name="T34" fmla="*/ 0 w 17"/>
                  <a:gd name="T35" fmla="*/ 1 h 98"/>
                  <a:gd name="T36" fmla="*/ 0 w 17"/>
                  <a:gd name="T37" fmla="*/ 1 h 98"/>
                  <a:gd name="T38" fmla="*/ 0 w 17"/>
                  <a:gd name="T39" fmla="*/ 1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
                  <a:gd name="T61" fmla="*/ 0 h 98"/>
                  <a:gd name="T62" fmla="*/ 17 w 17"/>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 h="98">
                    <a:moveTo>
                      <a:pt x="0" y="0"/>
                    </a:moveTo>
                    <a:lnTo>
                      <a:pt x="8" y="0"/>
                    </a:lnTo>
                    <a:lnTo>
                      <a:pt x="17" y="0"/>
                    </a:lnTo>
                    <a:lnTo>
                      <a:pt x="17" y="8"/>
                    </a:lnTo>
                    <a:lnTo>
                      <a:pt x="17" y="18"/>
                    </a:lnTo>
                    <a:lnTo>
                      <a:pt x="8" y="18"/>
                    </a:lnTo>
                    <a:lnTo>
                      <a:pt x="0" y="18"/>
                    </a:lnTo>
                    <a:lnTo>
                      <a:pt x="0" y="8"/>
                    </a:lnTo>
                    <a:lnTo>
                      <a:pt x="0" y="0"/>
                    </a:lnTo>
                    <a:close/>
                    <a:moveTo>
                      <a:pt x="0" y="27"/>
                    </a:moveTo>
                    <a:lnTo>
                      <a:pt x="8" y="27"/>
                    </a:lnTo>
                    <a:lnTo>
                      <a:pt x="17" y="27"/>
                    </a:lnTo>
                    <a:lnTo>
                      <a:pt x="17" y="63"/>
                    </a:lnTo>
                    <a:lnTo>
                      <a:pt x="17" y="98"/>
                    </a:lnTo>
                    <a:lnTo>
                      <a:pt x="8" y="98"/>
                    </a:lnTo>
                    <a:lnTo>
                      <a:pt x="0" y="98"/>
                    </a:lnTo>
                    <a:lnTo>
                      <a:pt x="0" y="63"/>
                    </a:lnTo>
                    <a:lnTo>
                      <a:pt x="0" y="27"/>
                    </a:lnTo>
                    <a:close/>
                  </a:path>
                </a:pathLst>
              </a:custGeom>
              <a:solidFill>
                <a:srgbClr val="FFFFFF"/>
              </a:solidFill>
              <a:ln w="4763">
                <a:solidFill>
                  <a:srgbClr val="000000"/>
                </a:solidFill>
                <a:round/>
                <a:headEnd/>
                <a:tailEnd/>
              </a:ln>
            </p:spPr>
            <p:txBody>
              <a:bodyPr/>
              <a:lstStyle/>
              <a:p>
                <a:endParaRPr lang="en-US"/>
              </a:p>
            </p:txBody>
          </p:sp>
          <p:sp>
            <p:nvSpPr>
              <p:cNvPr id="15489" name="Freeform 420"/>
              <p:cNvSpPr>
                <a:spLocks/>
              </p:cNvSpPr>
              <p:nvPr/>
            </p:nvSpPr>
            <p:spPr bwMode="auto">
              <a:xfrm>
                <a:off x="836" y="2580"/>
                <a:ext cx="24" cy="37"/>
              </a:xfrm>
              <a:custGeom>
                <a:avLst/>
                <a:gdLst>
                  <a:gd name="T0" fmla="*/ 0 w 47"/>
                  <a:gd name="T1" fmla="*/ 1 h 73"/>
                  <a:gd name="T2" fmla="*/ 1 w 47"/>
                  <a:gd name="T3" fmla="*/ 1 h 73"/>
                  <a:gd name="T4" fmla="*/ 1 w 47"/>
                  <a:gd name="T5" fmla="*/ 1 h 73"/>
                  <a:gd name="T6" fmla="*/ 1 w 47"/>
                  <a:gd name="T7" fmla="*/ 1 h 73"/>
                  <a:gd name="T8" fmla="*/ 1 w 47"/>
                  <a:gd name="T9" fmla="*/ 1 h 73"/>
                  <a:gd name="T10" fmla="*/ 1 w 47"/>
                  <a:gd name="T11" fmla="*/ 1 h 73"/>
                  <a:gd name="T12" fmla="*/ 1 w 47"/>
                  <a:gd name="T13" fmla="*/ 1 h 73"/>
                  <a:gd name="T14" fmla="*/ 1 w 47"/>
                  <a:gd name="T15" fmla="*/ 0 h 73"/>
                  <a:gd name="T16" fmla="*/ 1 w 47"/>
                  <a:gd name="T17" fmla="*/ 1 h 73"/>
                  <a:gd name="T18" fmla="*/ 1 w 47"/>
                  <a:gd name="T19" fmla="*/ 1 h 73"/>
                  <a:gd name="T20" fmla="*/ 1 w 47"/>
                  <a:gd name="T21" fmla="*/ 1 h 73"/>
                  <a:gd name="T22" fmla="*/ 1 w 47"/>
                  <a:gd name="T23" fmla="*/ 1 h 73"/>
                  <a:gd name="T24" fmla="*/ 1 w 47"/>
                  <a:gd name="T25" fmla="*/ 1 h 73"/>
                  <a:gd name="T26" fmla="*/ 1 w 47"/>
                  <a:gd name="T27" fmla="*/ 1 h 73"/>
                  <a:gd name="T28" fmla="*/ 1 w 47"/>
                  <a:gd name="T29" fmla="*/ 1 h 73"/>
                  <a:gd name="T30" fmla="*/ 1 w 47"/>
                  <a:gd name="T31" fmla="*/ 1 h 73"/>
                  <a:gd name="T32" fmla="*/ 1 w 47"/>
                  <a:gd name="T33" fmla="*/ 1 h 73"/>
                  <a:gd name="T34" fmla="*/ 1 w 47"/>
                  <a:gd name="T35" fmla="*/ 1 h 73"/>
                  <a:gd name="T36" fmla="*/ 1 w 47"/>
                  <a:gd name="T37" fmla="*/ 1 h 73"/>
                  <a:gd name="T38" fmla="*/ 1 w 47"/>
                  <a:gd name="T39" fmla="*/ 1 h 73"/>
                  <a:gd name="T40" fmla="*/ 1 w 47"/>
                  <a:gd name="T41" fmla="*/ 1 h 73"/>
                  <a:gd name="T42" fmla="*/ 1 w 47"/>
                  <a:gd name="T43" fmla="*/ 1 h 73"/>
                  <a:gd name="T44" fmla="*/ 1 w 47"/>
                  <a:gd name="T45" fmla="*/ 1 h 73"/>
                  <a:gd name="T46" fmla="*/ 1 w 47"/>
                  <a:gd name="T47" fmla="*/ 1 h 73"/>
                  <a:gd name="T48" fmla="*/ 1 w 47"/>
                  <a:gd name="T49" fmla="*/ 1 h 73"/>
                  <a:gd name="T50" fmla="*/ 1 w 47"/>
                  <a:gd name="T51" fmla="*/ 1 h 73"/>
                  <a:gd name="T52" fmla="*/ 1 w 47"/>
                  <a:gd name="T53" fmla="*/ 1 h 73"/>
                  <a:gd name="T54" fmla="*/ 1 w 47"/>
                  <a:gd name="T55" fmla="*/ 1 h 73"/>
                  <a:gd name="T56" fmla="*/ 0 w 47"/>
                  <a:gd name="T57" fmla="*/ 1 h 73"/>
                  <a:gd name="T58" fmla="*/ 0 w 47"/>
                  <a:gd name="T59" fmla="*/ 1 h 73"/>
                  <a:gd name="T60" fmla="*/ 0 w 47"/>
                  <a:gd name="T61" fmla="*/ 1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
                  <a:gd name="T94" fmla="*/ 0 h 73"/>
                  <a:gd name="T95" fmla="*/ 47 w 47"/>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 h="73">
                    <a:moveTo>
                      <a:pt x="0" y="2"/>
                    </a:moveTo>
                    <a:lnTo>
                      <a:pt x="15" y="2"/>
                    </a:lnTo>
                    <a:lnTo>
                      <a:pt x="15" y="8"/>
                    </a:lnTo>
                    <a:lnTo>
                      <a:pt x="15" y="13"/>
                    </a:lnTo>
                    <a:lnTo>
                      <a:pt x="20" y="7"/>
                    </a:lnTo>
                    <a:lnTo>
                      <a:pt x="24" y="3"/>
                    </a:lnTo>
                    <a:lnTo>
                      <a:pt x="27" y="2"/>
                    </a:lnTo>
                    <a:lnTo>
                      <a:pt x="32" y="0"/>
                    </a:lnTo>
                    <a:lnTo>
                      <a:pt x="39" y="2"/>
                    </a:lnTo>
                    <a:lnTo>
                      <a:pt x="42" y="7"/>
                    </a:lnTo>
                    <a:lnTo>
                      <a:pt x="45" y="15"/>
                    </a:lnTo>
                    <a:lnTo>
                      <a:pt x="47" y="28"/>
                    </a:lnTo>
                    <a:lnTo>
                      <a:pt x="47" y="73"/>
                    </a:lnTo>
                    <a:lnTo>
                      <a:pt x="39" y="73"/>
                    </a:lnTo>
                    <a:lnTo>
                      <a:pt x="30" y="73"/>
                    </a:lnTo>
                    <a:lnTo>
                      <a:pt x="30" y="55"/>
                    </a:lnTo>
                    <a:lnTo>
                      <a:pt x="30" y="35"/>
                    </a:lnTo>
                    <a:lnTo>
                      <a:pt x="30" y="28"/>
                    </a:lnTo>
                    <a:lnTo>
                      <a:pt x="29" y="25"/>
                    </a:lnTo>
                    <a:lnTo>
                      <a:pt x="27" y="23"/>
                    </a:lnTo>
                    <a:lnTo>
                      <a:pt x="24" y="22"/>
                    </a:lnTo>
                    <a:lnTo>
                      <a:pt x="22" y="23"/>
                    </a:lnTo>
                    <a:lnTo>
                      <a:pt x="19" y="25"/>
                    </a:lnTo>
                    <a:lnTo>
                      <a:pt x="17" y="32"/>
                    </a:lnTo>
                    <a:lnTo>
                      <a:pt x="17" y="40"/>
                    </a:lnTo>
                    <a:lnTo>
                      <a:pt x="17" y="57"/>
                    </a:lnTo>
                    <a:lnTo>
                      <a:pt x="17" y="73"/>
                    </a:lnTo>
                    <a:lnTo>
                      <a:pt x="9" y="73"/>
                    </a:lnTo>
                    <a:lnTo>
                      <a:pt x="0" y="73"/>
                    </a:lnTo>
                    <a:lnTo>
                      <a:pt x="0" y="38"/>
                    </a:lnTo>
                    <a:lnTo>
                      <a:pt x="0" y="2"/>
                    </a:lnTo>
                    <a:close/>
                  </a:path>
                </a:pathLst>
              </a:custGeom>
              <a:solidFill>
                <a:srgbClr val="FFFFFF"/>
              </a:solidFill>
              <a:ln w="4763">
                <a:solidFill>
                  <a:srgbClr val="000000"/>
                </a:solidFill>
                <a:round/>
                <a:headEnd/>
                <a:tailEnd/>
              </a:ln>
            </p:spPr>
            <p:txBody>
              <a:bodyPr/>
              <a:lstStyle/>
              <a:p>
                <a:endParaRPr lang="en-US"/>
              </a:p>
            </p:txBody>
          </p:sp>
          <p:sp>
            <p:nvSpPr>
              <p:cNvPr id="15490" name="Freeform 421"/>
              <p:cNvSpPr>
                <a:spLocks/>
              </p:cNvSpPr>
              <p:nvPr/>
            </p:nvSpPr>
            <p:spPr bwMode="auto">
              <a:xfrm>
                <a:off x="863" y="2580"/>
                <a:ext cx="23" cy="38"/>
              </a:xfrm>
              <a:custGeom>
                <a:avLst/>
                <a:gdLst>
                  <a:gd name="T0" fmla="*/ 0 w 46"/>
                  <a:gd name="T1" fmla="*/ 1 h 75"/>
                  <a:gd name="T2" fmla="*/ 1 w 46"/>
                  <a:gd name="T3" fmla="*/ 1 h 75"/>
                  <a:gd name="T4" fmla="*/ 1 w 46"/>
                  <a:gd name="T5" fmla="*/ 1 h 75"/>
                  <a:gd name="T6" fmla="*/ 1 w 46"/>
                  <a:gd name="T7" fmla="*/ 1 h 75"/>
                  <a:gd name="T8" fmla="*/ 1 w 46"/>
                  <a:gd name="T9" fmla="*/ 1 h 75"/>
                  <a:gd name="T10" fmla="*/ 1 w 46"/>
                  <a:gd name="T11" fmla="*/ 1 h 75"/>
                  <a:gd name="T12" fmla="*/ 1 w 46"/>
                  <a:gd name="T13" fmla="*/ 1 h 75"/>
                  <a:gd name="T14" fmla="*/ 1 w 46"/>
                  <a:gd name="T15" fmla="*/ 1 h 75"/>
                  <a:gd name="T16" fmla="*/ 1 w 46"/>
                  <a:gd name="T17" fmla="*/ 1 h 75"/>
                  <a:gd name="T18" fmla="*/ 1 w 46"/>
                  <a:gd name="T19" fmla="*/ 1 h 75"/>
                  <a:gd name="T20" fmla="*/ 1 w 46"/>
                  <a:gd name="T21" fmla="*/ 1 h 75"/>
                  <a:gd name="T22" fmla="*/ 1 w 46"/>
                  <a:gd name="T23" fmla="*/ 1 h 75"/>
                  <a:gd name="T24" fmla="*/ 1 w 46"/>
                  <a:gd name="T25" fmla="*/ 1 h 75"/>
                  <a:gd name="T26" fmla="*/ 1 w 46"/>
                  <a:gd name="T27" fmla="*/ 1 h 75"/>
                  <a:gd name="T28" fmla="*/ 1 w 46"/>
                  <a:gd name="T29" fmla="*/ 1 h 75"/>
                  <a:gd name="T30" fmla="*/ 1 w 46"/>
                  <a:gd name="T31" fmla="*/ 1 h 75"/>
                  <a:gd name="T32" fmla="*/ 1 w 46"/>
                  <a:gd name="T33" fmla="*/ 1 h 75"/>
                  <a:gd name="T34" fmla="*/ 1 w 46"/>
                  <a:gd name="T35" fmla="*/ 1 h 75"/>
                  <a:gd name="T36" fmla="*/ 1 w 46"/>
                  <a:gd name="T37" fmla="*/ 1 h 75"/>
                  <a:gd name="T38" fmla="*/ 1 w 46"/>
                  <a:gd name="T39" fmla="*/ 1 h 75"/>
                  <a:gd name="T40" fmla="*/ 1 w 46"/>
                  <a:gd name="T41" fmla="*/ 1 h 75"/>
                  <a:gd name="T42" fmla="*/ 1 w 46"/>
                  <a:gd name="T43" fmla="*/ 1 h 75"/>
                  <a:gd name="T44" fmla="*/ 1 w 46"/>
                  <a:gd name="T45" fmla="*/ 1 h 75"/>
                  <a:gd name="T46" fmla="*/ 1 w 46"/>
                  <a:gd name="T47" fmla="*/ 1 h 75"/>
                  <a:gd name="T48" fmla="*/ 1 w 46"/>
                  <a:gd name="T49" fmla="*/ 1 h 75"/>
                  <a:gd name="T50" fmla="*/ 1 w 46"/>
                  <a:gd name="T51" fmla="*/ 1 h 75"/>
                  <a:gd name="T52" fmla="*/ 1 w 46"/>
                  <a:gd name="T53" fmla="*/ 0 h 75"/>
                  <a:gd name="T54" fmla="*/ 1 w 46"/>
                  <a:gd name="T55" fmla="*/ 0 h 75"/>
                  <a:gd name="T56" fmla="*/ 1 w 46"/>
                  <a:gd name="T57" fmla="*/ 1 h 75"/>
                  <a:gd name="T58" fmla="*/ 1 w 46"/>
                  <a:gd name="T59" fmla="*/ 1 h 75"/>
                  <a:gd name="T60" fmla="*/ 1 w 46"/>
                  <a:gd name="T61" fmla="*/ 1 h 75"/>
                  <a:gd name="T62" fmla="*/ 1 w 46"/>
                  <a:gd name="T63" fmla="*/ 1 h 75"/>
                  <a:gd name="T64" fmla="*/ 1 w 46"/>
                  <a:gd name="T65" fmla="*/ 1 h 75"/>
                  <a:gd name="T66" fmla="*/ 1 w 46"/>
                  <a:gd name="T67" fmla="*/ 1 h 75"/>
                  <a:gd name="T68" fmla="*/ 1 w 46"/>
                  <a:gd name="T69" fmla="*/ 1 h 75"/>
                  <a:gd name="T70" fmla="*/ 1 w 46"/>
                  <a:gd name="T71" fmla="*/ 1 h 75"/>
                  <a:gd name="T72" fmla="*/ 1 w 46"/>
                  <a:gd name="T73" fmla="*/ 1 h 75"/>
                  <a:gd name="T74" fmla="*/ 1 w 46"/>
                  <a:gd name="T75" fmla="*/ 1 h 75"/>
                  <a:gd name="T76" fmla="*/ 1 w 46"/>
                  <a:gd name="T77" fmla="*/ 1 h 75"/>
                  <a:gd name="T78" fmla="*/ 1 w 46"/>
                  <a:gd name="T79" fmla="*/ 1 h 75"/>
                  <a:gd name="T80" fmla="*/ 1 w 46"/>
                  <a:gd name="T81" fmla="*/ 1 h 75"/>
                  <a:gd name="T82" fmla="*/ 1 w 46"/>
                  <a:gd name="T83" fmla="*/ 1 h 75"/>
                  <a:gd name="T84" fmla="*/ 1 w 46"/>
                  <a:gd name="T85" fmla="*/ 1 h 75"/>
                  <a:gd name="T86" fmla="*/ 1 w 46"/>
                  <a:gd name="T87" fmla="*/ 1 h 75"/>
                  <a:gd name="T88" fmla="*/ 1 w 46"/>
                  <a:gd name="T89" fmla="*/ 1 h 75"/>
                  <a:gd name="T90" fmla="*/ 1 w 46"/>
                  <a:gd name="T91" fmla="*/ 1 h 75"/>
                  <a:gd name="T92" fmla="*/ 1 w 46"/>
                  <a:gd name="T93" fmla="*/ 1 h 75"/>
                  <a:gd name="T94" fmla="*/ 1 w 46"/>
                  <a:gd name="T95" fmla="*/ 1 h 75"/>
                  <a:gd name="T96" fmla="*/ 1 w 46"/>
                  <a:gd name="T97" fmla="*/ 1 h 75"/>
                  <a:gd name="T98" fmla="*/ 1 w 46"/>
                  <a:gd name="T99" fmla="*/ 1 h 75"/>
                  <a:gd name="T100" fmla="*/ 1 w 46"/>
                  <a:gd name="T101" fmla="*/ 1 h 75"/>
                  <a:gd name="T102" fmla="*/ 1 w 46"/>
                  <a:gd name="T103" fmla="*/ 1 h 75"/>
                  <a:gd name="T104" fmla="*/ 1 w 46"/>
                  <a:gd name="T105" fmla="*/ 1 h 75"/>
                  <a:gd name="T106" fmla="*/ 1 w 46"/>
                  <a:gd name="T107" fmla="*/ 1 h 75"/>
                  <a:gd name="T108" fmla="*/ 1 w 46"/>
                  <a:gd name="T109" fmla="*/ 1 h 75"/>
                  <a:gd name="T110" fmla="*/ 1 w 46"/>
                  <a:gd name="T111" fmla="*/ 1 h 75"/>
                  <a:gd name="T112" fmla="*/ 1 w 46"/>
                  <a:gd name="T113" fmla="*/ 1 h 75"/>
                  <a:gd name="T114" fmla="*/ 1 w 46"/>
                  <a:gd name="T115" fmla="*/ 1 h 75"/>
                  <a:gd name="T116" fmla="*/ 1 w 46"/>
                  <a:gd name="T117" fmla="*/ 1 h 75"/>
                  <a:gd name="T118" fmla="*/ 1 w 46"/>
                  <a:gd name="T119" fmla="*/ 1 h 75"/>
                  <a:gd name="T120" fmla="*/ 1 w 46"/>
                  <a:gd name="T121" fmla="*/ 1 h 75"/>
                  <a:gd name="T122" fmla="*/ 1 w 46"/>
                  <a:gd name="T123" fmla="*/ 1 h 75"/>
                  <a:gd name="T124" fmla="*/ 0 w 46"/>
                  <a:gd name="T125" fmla="*/ 1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75"/>
                  <a:gd name="T191" fmla="*/ 46 w 46"/>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75">
                    <a:moveTo>
                      <a:pt x="0" y="53"/>
                    </a:moveTo>
                    <a:lnTo>
                      <a:pt x="8" y="53"/>
                    </a:lnTo>
                    <a:lnTo>
                      <a:pt x="16" y="52"/>
                    </a:lnTo>
                    <a:lnTo>
                      <a:pt x="18" y="55"/>
                    </a:lnTo>
                    <a:lnTo>
                      <a:pt x="20" y="58"/>
                    </a:lnTo>
                    <a:lnTo>
                      <a:pt x="23" y="60"/>
                    </a:lnTo>
                    <a:lnTo>
                      <a:pt x="25" y="60"/>
                    </a:lnTo>
                    <a:lnTo>
                      <a:pt x="28" y="60"/>
                    </a:lnTo>
                    <a:lnTo>
                      <a:pt x="30" y="58"/>
                    </a:lnTo>
                    <a:lnTo>
                      <a:pt x="31" y="57"/>
                    </a:lnTo>
                    <a:lnTo>
                      <a:pt x="31" y="53"/>
                    </a:lnTo>
                    <a:lnTo>
                      <a:pt x="31" y="52"/>
                    </a:lnTo>
                    <a:lnTo>
                      <a:pt x="30" y="50"/>
                    </a:lnTo>
                    <a:lnTo>
                      <a:pt x="26" y="48"/>
                    </a:lnTo>
                    <a:lnTo>
                      <a:pt x="23" y="47"/>
                    </a:lnTo>
                    <a:lnTo>
                      <a:pt x="15" y="45"/>
                    </a:lnTo>
                    <a:lnTo>
                      <a:pt x="10" y="42"/>
                    </a:lnTo>
                    <a:lnTo>
                      <a:pt x="8" y="38"/>
                    </a:lnTo>
                    <a:lnTo>
                      <a:pt x="5" y="35"/>
                    </a:lnTo>
                    <a:lnTo>
                      <a:pt x="3" y="30"/>
                    </a:lnTo>
                    <a:lnTo>
                      <a:pt x="1" y="23"/>
                    </a:lnTo>
                    <a:lnTo>
                      <a:pt x="3" y="17"/>
                    </a:lnTo>
                    <a:lnTo>
                      <a:pt x="5" y="10"/>
                    </a:lnTo>
                    <a:lnTo>
                      <a:pt x="8" y="7"/>
                    </a:lnTo>
                    <a:lnTo>
                      <a:pt x="11" y="3"/>
                    </a:lnTo>
                    <a:lnTo>
                      <a:pt x="16" y="2"/>
                    </a:lnTo>
                    <a:lnTo>
                      <a:pt x="23" y="0"/>
                    </a:lnTo>
                    <a:lnTo>
                      <a:pt x="30" y="0"/>
                    </a:lnTo>
                    <a:lnTo>
                      <a:pt x="35" y="2"/>
                    </a:lnTo>
                    <a:lnTo>
                      <a:pt x="38" y="5"/>
                    </a:lnTo>
                    <a:lnTo>
                      <a:pt x="41" y="8"/>
                    </a:lnTo>
                    <a:lnTo>
                      <a:pt x="45" y="13"/>
                    </a:lnTo>
                    <a:lnTo>
                      <a:pt x="46" y="20"/>
                    </a:lnTo>
                    <a:lnTo>
                      <a:pt x="38" y="22"/>
                    </a:lnTo>
                    <a:lnTo>
                      <a:pt x="30" y="22"/>
                    </a:lnTo>
                    <a:lnTo>
                      <a:pt x="30" y="20"/>
                    </a:lnTo>
                    <a:lnTo>
                      <a:pt x="28" y="17"/>
                    </a:lnTo>
                    <a:lnTo>
                      <a:pt x="26" y="15"/>
                    </a:lnTo>
                    <a:lnTo>
                      <a:pt x="23" y="15"/>
                    </a:lnTo>
                    <a:lnTo>
                      <a:pt x="21" y="15"/>
                    </a:lnTo>
                    <a:lnTo>
                      <a:pt x="18" y="17"/>
                    </a:lnTo>
                    <a:lnTo>
                      <a:pt x="18" y="18"/>
                    </a:lnTo>
                    <a:lnTo>
                      <a:pt x="16" y="20"/>
                    </a:lnTo>
                    <a:lnTo>
                      <a:pt x="18" y="23"/>
                    </a:lnTo>
                    <a:lnTo>
                      <a:pt x="18" y="25"/>
                    </a:lnTo>
                    <a:lnTo>
                      <a:pt x="21" y="27"/>
                    </a:lnTo>
                    <a:lnTo>
                      <a:pt x="26" y="27"/>
                    </a:lnTo>
                    <a:lnTo>
                      <a:pt x="33" y="30"/>
                    </a:lnTo>
                    <a:lnTo>
                      <a:pt x="38" y="32"/>
                    </a:lnTo>
                    <a:lnTo>
                      <a:pt x="41" y="35"/>
                    </a:lnTo>
                    <a:lnTo>
                      <a:pt x="45" y="40"/>
                    </a:lnTo>
                    <a:lnTo>
                      <a:pt x="46" y="45"/>
                    </a:lnTo>
                    <a:lnTo>
                      <a:pt x="46" y="50"/>
                    </a:lnTo>
                    <a:lnTo>
                      <a:pt x="46" y="57"/>
                    </a:lnTo>
                    <a:lnTo>
                      <a:pt x="45" y="63"/>
                    </a:lnTo>
                    <a:lnTo>
                      <a:pt x="41" y="68"/>
                    </a:lnTo>
                    <a:lnTo>
                      <a:pt x="38" y="72"/>
                    </a:lnTo>
                    <a:lnTo>
                      <a:pt x="31" y="75"/>
                    </a:lnTo>
                    <a:lnTo>
                      <a:pt x="25" y="75"/>
                    </a:lnTo>
                    <a:lnTo>
                      <a:pt x="13" y="73"/>
                    </a:lnTo>
                    <a:lnTo>
                      <a:pt x="6" y="70"/>
                    </a:lnTo>
                    <a:lnTo>
                      <a:pt x="3" y="63"/>
                    </a:lnTo>
                    <a:lnTo>
                      <a:pt x="0" y="53"/>
                    </a:lnTo>
                    <a:close/>
                  </a:path>
                </a:pathLst>
              </a:custGeom>
              <a:solidFill>
                <a:srgbClr val="FFFFFF"/>
              </a:solidFill>
              <a:ln w="4763">
                <a:solidFill>
                  <a:srgbClr val="000000"/>
                </a:solidFill>
                <a:round/>
                <a:headEnd/>
                <a:tailEnd/>
              </a:ln>
            </p:spPr>
            <p:txBody>
              <a:bodyPr/>
              <a:lstStyle/>
              <a:p>
                <a:endParaRPr lang="en-US"/>
              </a:p>
            </p:txBody>
          </p:sp>
        </p:grpSp>
        <p:grpSp>
          <p:nvGrpSpPr>
            <p:cNvPr id="28" name="Group 422"/>
            <p:cNvGrpSpPr>
              <a:grpSpLocks/>
            </p:cNvGrpSpPr>
            <p:nvPr/>
          </p:nvGrpSpPr>
          <p:grpSpPr bwMode="auto">
            <a:xfrm>
              <a:off x="574" y="2269"/>
              <a:ext cx="316" cy="127"/>
              <a:chOff x="574" y="2269"/>
              <a:chExt cx="316" cy="127"/>
            </a:xfrm>
          </p:grpSpPr>
          <p:sp>
            <p:nvSpPr>
              <p:cNvPr id="15472" name="Freeform 423"/>
              <p:cNvSpPr>
                <a:spLocks/>
              </p:cNvSpPr>
              <p:nvPr/>
            </p:nvSpPr>
            <p:spPr bwMode="auto">
              <a:xfrm>
                <a:off x="574" y="2269"/>
                <a:ext cx="316" cy="127"/>
              </a:xfrm>
              <a:custGeom>
                <a:avLst/>
                <a:gdLst>
                  <a:gd name="T0" fmla="*/ 0 w 634"/>
                  <a:gd name="T1" fmla="*/ 1 h 254"/>
                  <a:gd name="T2" fmla="*/ 0 w 634"/>
                  <a:gd name="T3" fmla="*/ 1 h 254"/>
                  <a:gd name="T4" fmla="*/ 0 w 634"/>
                  <a:gd name="T5" fmla="*/ 1 h 254"/>
                  <a:gd name="T6" fmla="*/ 0 w 634"/>
                  <a:gd name="T7" fmla="*/ 1 h 254"/>
                  <a:gd name="T8" fmla="*/ 0 w 634"/>
                  <a:gd name="T9" fmla="*/ 1 h 254"/>
                  <a:gd name="T10" fmla="*/ 0 w 634"/>
                  <a:gd name="T11" fmla="*/ 1 h 254"/>
                  <a:gd name="T12" fmla="*/ 0 w 634"/>
                  <a:gd name="T13" fmla="*/ 1 h 254"/>
                  <a:gd name="T14" fmla="*/ 0 w 634"/>
                  <a:gd name="T15" fmla="*/ 1 h 254"/>
                  <a:gd name="T16" fmla="*/ 0 w 634"/>
                  <a:gd name="T17" fmla="*/ 1 h 254"/>
                  <a:gd name="T18" fmla="*/ 0 w 634"/>
                  <a:gd name="T19" fmla="*/ 1 h 254"/>
                  <a:gd name="T20" fmla="*/ 0 w 634"/>
                  <a:gd name="T21" fmla="*/ 1 h 254"/>
                  <a:gd name="T22" fmla="*/ 0 w 634"/>
                  <a:gd name="T23" fmla="*/ 1 h 254"/>
                  <a:gd name="T24" fmla="*/ 0 w 634"/>
                  <a:gd name="T25" fmla="*/ 1 h 254"/>
                  <a:gd name="T26" fmla="*/ 0 w 634"/>
                  <a:gd name="T27" fmla="*/ 1 h 254"/>
                  <a:gd name="T28" fmla="*/ 0 w 634"/>
                  <a:gd name="T29" fmla="*/ 1 h 254"/>
                  <a:gd name="T30" fmla="*/ 0 w 634"/>
                  <a:gd name="T31" fmla="*/ 1 h 254"/>
                  <a:gd name="T32" fmla="*/ 0 w 634"/>
                  <a:gd name="T33" fmla="*/ 0 h 254"/>
                  <a:gd name="T34" fmla="*/ 0 w 634"/>
                  <a:gd name="T35" fmla="*/ 1 h 254"/>
                  <a:gd name="T36" fmla="*/ 0 w 634"/>
                  <a:gd name="T37" fmla="*/ 1 h 254"/>
                  <a:gd name="T38" fmla="*/ 0 w 634"/>
                  <a:gd name="T39" fmla="*/ 1 h 254"/>
                  <a:gd name="T40" fmla="*/ 0 w 634"/>
                  <a:gd name="T41" fmla="*/ 1 h 254"/>
                  <a:gd name="T42" fmla="*/ 0 w 634"/>
                  <a:gd name="T43" fmla="*/ 1 h 254"/>
                  <a:gd name="T44" fmla="*/ 0 w 634"/>
                  <a:gd name="T45" fmla="*/ 1 h 254"/>
                  <a:gd name="T46" fmla="*/ 0 w 634"/>
                  <a:gd name="T47" fmla="*/ 1 h 254"/>
                  <a:gd name="T48" fmla="*/ 0 w 634"/>
                  <a:gd name="T49" fmla="*/ 1 h 254"/>
                  <a:gd name="T50" fmla="*/ 0 w 634"/>
                  <a:gd name="T51" fmla="*/ 1 h 254"/>
                  <a:gd name="T52" fmla="*/ 0 w 634"/>
                  <a:gd name="T53" fmla="*/ 1 h 254"/>
                  <a:gd name="T54" fmla="*/ 0 w 634"/>
                  <a:gd name="T55" fmla="*/ 1 h 254"/>
                  <a:gd name="T56" fmla="*/ 0 w 634"/>
                  <a:gd name="T57" fmla="*/ 1 h 254"/>
                  <a:gd name="T58" fmla="*/ 0 w 634"/>
                  <a:gd name="T59" fmla="*/ 1 h 254"/>
                  <a:gd name="T60" fmla="*/ 0 w 634"/>
                  <a:gd name="T61" fmla="*/ 1 h 254"/>
                  <a:gd name="T62" fmla="*/ 0 w 634"/>
                  <a:gd name="T63" fmla="*/ 1 h 254"/>
                  <a:gd name="T64" fmla="*/ 0 w 634"/>
                  <a:gd name="T65" fmla="*/ 1 h 254"/>
                  <a:gd name="T66" fmla="*/ 0 w 634"/>
                  <a:gd name="T67" fmla="*/ 1 h 254"/>
                  <a:gd name="T68" fmla="*/ 0 w 634"/>
                  <a:gd name="T69" fmla="*/ 1 h 254"/>
                  <a:gd name="T70" fmla="*/ 0 w 634"/>
                  <a:gd name="T71" fmla="*/ 1 h 254"/>
                  <a:gd name="T72" fmla="*/ 0 w 634"/>
                  <a:gd name="T73" fmla="*/ 1 h 254"/>
                  <a:gd name="T74" fmla="*/ 0 w 634"/>
                  <a:gd name="T75" fmla="*/ 1 h 254"/>
                  <a:gd name="T76" fmla="*/ 0 w 634"/>
                  <a:gd name="T77" fmla="*/ 1 h 254"/>
                  <a:gd name="T78" fmla="*/ 0 w 634"/>
                  <a:gd name="T79" fmla="*/ 1 h 254"/>
                  <a:gd name="T80" fmla="*/ 0 w 634"/>
                  <a:gd name="T81" fmla="*/ 1 h 254"/>
                  <a:gd name="T82" fmla="*/ 0 w 634"/>
                  <a:gd name="T83" fmla="*/ 1 h 254"/>
                  <a:gd name="T84" fmla="*/ 0 w 634"/>
                  <a:gd name="T85" fmla="*/ 1 h 254"/>
                  <a:gd name="T86" fmla="*/ 0 w 634"/>
                  <a:gd name="T87" fmla="*/ 1 h 254"/>
                  <a:gd name="T88" fmla="*/ 0 w 634"/>
                  <a:gd name="T89" fmla="*/ 1 h 254"/>
                  <a:gd name="T90" fmla="*/ 0 w 634"/>
                  <a:gd name="T91" fmla="*/ 1 h 254"/>
                  <a:gd name="T92" fmla="*/ 0 w 634"/>
                  <a:gd name="T93" fmla="*/ 1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4"/>
                  <a:gd name="T142" fmla="*/ 0 h 254"/>
                  <a:gd name="T143" fmla="*/ 634 w 634"/>
                  <a:gd name="T144" fmla="*/ 254 h 2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4" h="254">
                    <a:moveTo>
                      <a:pt x="125" y="239"/>
                    </a:moveTo>
                    <a:lnTo>
                      <a:pt x="112" y="235"/>
                    </a:lnTo>
                    <a:lnTo>
                      <a:pt x="104" y="234"/>
                    </a:lnTo>
                    <a:lnTo>
                      <a:pt x="97" y="232"/>
                    </a:lnTo>
                    <a:lnTo>
                      <a:pt x="94" y="230"/>
                    </a:lnTo>
                    <a:lnTo>
                      <a:pt x="90" y="225"/>
                    </a:lnTo>
                    <a:lnTo>
                      <a:pt x="87" y="217"/>
                    </a:lnTo>
                    <a:lnTo>
                      <a:pt x="80" y="207"/>
                    </a:lnTo>
                    <a:lnTo>
                      <a:pt x="70" y="190"/>
                    </a:lnTo>
                    <a:lnTo>
                      <a:pt x="65" y="185"/>
                    </a:lnTo>
                    <a:lnTo>
                      <a:pt x="60" y="180"/>
                    </a:lnTo>
                    <a:lnTo>
                      <a:pt x="45" y="172"/>
                    </a:lnTo>
                    <a:lnTo>
                      <a:pt x="39" y="167"/>
                    </a:lnTo>
                    <a:lnTo>
                      <a:pt x="34" y="165"/>
                    </a:lnTo>
                    <a:lnTo>
                      <a:pt x="30" y="162"/>
                    </a:lnTo>
                    <a:lnTo>
                      <a:pt x="29" y="162"/>
                    </a:lnTo>
                    <a:lnTo>
                      <a:pt x="20" y="152"/>
                    </a:lnTo>
                    <a:lnTo>
                      <a:pt x="10" y="142"/>
                    </a:lnTo>
                    <a:lnTo>
                      <a:pt x="2" y="132"/>
                    </a:lnTo>
                    <a:lnTo>
                      <a:pt x="0" y="127"/>
                    </a:lnTo>
                    <a:lnTo>
                      <a:pt x="0" y="120"/>
                    </a:lnTo>
                    <a:lnTo>
                      <a:pt x="7" y="100"/>
                    </a:lnTo>
                    <a:lnTo>
                      <a:pt x="15" y="84"/>
                    </a:lnTo>
                    <a:lnTo>
                      <a:pt x="24" y="69"/>
                    </a:lnTo>
                    <a:lnTo>
                      <a:pt x="35" y="57"/>
                    </a:lnTo>
                    <a:lnTo>
                      <a:pt x="49" y="47"/>
                    </a:lnTo>
                    <a:lnTo>
                      <a:pt x="62" y="39"/>
                    </a:lnTo>
                    <a:lnTo>
                      <a:pt x="92" y="27"/>
                    </a:lnTo>
                    <a:lnTo>
                      <a:pt x="127" y="20"/>
                    </a:lnTo>
                    <a:lnTo>
                      <a:pt x="162" y="15"/>
                    </a:lnTo>
                    <a:lnTo>
                      <a:pt x="200" y="14"/>
                    </a:lnTo>
                    <a:lnTo>
                      <a:pt x="237" y="10"/>
                    </a:lnTo>
                    <a:lnTo>
                      <a:pt x="265" y="2"/>
                    </a:lnTo>
                    <a:lnTo>
                      <a:pt x="292" y="0"/>
                    </a:lnTo>
                    <a:lnTo>
                      <a:pt x="317" y="0"/>
                    </a:lnTo>
                    <a:lnTo>
                      <a:pt x="340" y="5"/>
                    </a:lnTo>
                    <a:lnTo>
                      <a:pt x="365" y="12"/>
                    </a:lnTo>
                    <a:lnTo>
                      <a:pt x="389" y="20"/>
                    </a:lnTo>
                    <a:lnTo>
                      <a:pt x="439" y="37"/>
                    </a:lnTo>
                    <a:lnTo>
                      <a:pt x="459" y="49"/>
                    </a:lnTo>
                    <a:lnTo>
                      <a:pt x="477" y="59"/>
                    </a:lnTo>
                    <a:lnTo>
                      <a:pt x="494" y="65"/>
                    </a:lnTo>
                    <a:lnTo>
                      <a:pt x="510" y="72"/>
                    </a:lnTo>
                    <a:lnTo>
                      <a:pt x="544" y="82"/>
                    </a:lnTo>
                    <a:lnTo>
                      <a:pt x="564" y="87"/>
                    </a:lnTo>
                    <a:lnTo>
                      <a:pt x="585" y="94"/>
                    </a:lnTo>
                    <a:lnTo>
                      <a:pt x="595" y="100"/>
                    </a:lnTo>
                    <a:lnTo>
                      <a:pt x="600" y="104"/>
                    </a:lnTo>
                    <a:lnTo>
                      <a:pt x="605" y="107"/>
                    </a:lnTo>
                    <a:lnTo>
                      <a:pt x="615" y="119"/>
                    </a:lnTo>
                    <a:lnTo>
                      <a:pt x="624" y="134"/>
                    </a:lnTo>
                    <a:lnTo>
                      <a:pt x="630" y="144"/>
                    </a:lnTo>
                    <a:lnTo>
                      <a:pt x="634" y="147"/>
                    </a:lnTo>
                    <a:lnTo>
                      <a:pt x="634" y="149"/>
                    </a:lnTo>
                    <a:lnTo>
                      <a:pt x="632" y="165"/>
                    </a:lnTo>
                    <a:lnTo>
                      <a:pt x="632" y="180"/>
                    </a:lnTo>
                    <a:lnTo>
                      <a:pt x="632" y="192"/>
                    </a:lnTo>
                    <a:lnTo>
                      <a:pt x="630" y="202"/>
                    </a:lnTo>
                    <a:lnTo>
                      <a:pt x="630" y="210"/>
                    </a:lnTo>
                    <a:lnTo>
                      <a:pt x="630" y="217"/>
                    </a:lnTo>
                    <a:lnTo>
                      <a:pt x="629" y="225"/>
                    </a:lnTo>
                    <a:lnTo>
                      <a:pt x="625" y="232"/>
                    </a:lnTo>
                    <a:lnTo>
                      <a:pt x="617" y="235"/>
                    </a:lnTo>
                    <a:lnTo>
                      <a:pt x="604" y="240"/>
                    </a:lnTo>
                    <a:lnTo>
                      <a:pt x="595" y="244"/>
                    </a:lnTo>
                    <a:lnTo>
                      <a:pt x="585" y="247"/>
                    </a:lnTo>
                    <a:lnTo>
                      <a:pt x="559" y="244"/>
                    </a:lnTo>
                    <a:lnTo>
                      <a:pt x="534" y="239"/>
                    </a:lnTo>
                    <a:lnTo>
                      <a:pt x="512" y="234"/>
                    </a:lnTo>
                    <a:lnTo>
                      <a:pt x="487" y="225"/>
                    </a:lnTo>
                    <a:lnTo>
                      <a:pt x="475" y="222"/>
                    </a:lnTo>
                    <a:lnTo>
                      <a:pt x="462" y="217"/>
                    </a:lnTo>
                    <a:lnTo>
                      <a:pt x="450" y="214"/>
                    </a:lnTo>
                    <a:lnTo>
                      <a:pt x="447" y="212"/>
                    </a:lnTo>
                    <a:lnTo>
                      <a:pt x="445" y="212"/>
                    </a:lnTo>
                    <a:lnTo>
                      <a:pt x="415" y="219"/>
                    </a:lnTo>
                    <a:lnTo>
                      <a:pt x="387" y="222"/>
                    </a:lnTo>
                    <a:lnTo>
                      <a:pt x="332" y="227"/>
                    </a:lnTo>
                    <a:lnTo>
                      <a:pt x="305" y="229"/>
                    </a:lnTo>
                    <a:lnTo>
                      <a:pt x="275" y="230"/>
                    </a:lnTo>
                    <a:lnTo>
                      <a:pt x="244" y="230"/>
                    </a:lnTo>
                    <a:lnTo>
                      <a:pt x="209" y="232"/>
                    </a:lnTo>
                    <a:lnTo>
                      <a:pt x="192" y="234"/>
                    </a:lnTo>
                    <a:lnTo>
                      <a:pt x="174" y="235"/>
                    </a:lnTo>
                    <a:lnTo>
                      <a:pt x="157" y="235"/>
                    </a:lnTo>
                    <a:lnTo>
                      <a:pt x="140" y="239"/>
                    </a:lnTo>
                    <a:lnTo>
                      <a:pt x="135" y="242"/>
                    </a:lnTo>
                    <a:lnTo>
                      <a:pt x="130" y="247"/>
                    </a:lnTo>
                    <a:lnTo>
                      <a:pt x="124" y="252"/>
                    </a:lnTo>
                    <a:lnTo>
                      <a:pt x="119" y="254"/>
                    </a:lnTo>
                    <a:lnTo>
                      <a:pt x="117" y="252"/>
                    </a:lnTo>
                    <a:lnTo>
                      <a:pt x="120" y="249"/>
                    </a:lnTo>
                    <a:lnTo>
                      <a:pt x="124" y="244"/>
                    </a:lnTo>
                    <a:lnTo>
                      <a:pt x="125" y="239"/>
                    </a:lnTo>
                    <a:close/>
                  </a:path>
                </a:pathLst>
              </a:custGeom>
              <a:blipFill dpi="0" rotWithShape="0">
                <a:blip r:embed="rId6" cstate="print"/>
                <a:srcRect/>
                <a:tile tx="0" ty="0" sx="100000" sy="100000" flip="none" algn="tl"/>
              </a:blipFill>
              <a:ln w="9525">
                <a:noFill/>
                <a:round/>
                <a:headEnd/>
                <a:tailEnd/>
              </a:ln>
            </p:spPr>
            <p:txBody>
              <a:bodyPr/>
              <a:lstStyle/>
              <a:p>
                <a:endParaRPr lang="en-US"/>
              </a:p>
            </p:txBody>
          </p:sp>
          <p:sp>
            <p:nvSpPr>
              <p:cNvPr id="15473" name="Freeform 424"/>
              <p:cNvSpPr>
                <a:spLocks/>
              </p:cNvSpPr>
              <p:nvPr/>
            </p:nvSpPr>
            <p:spPr bwMode="auto">
              <a:xfrm>
                <a:off x="574" y="2269"/>
                <a:ext cx="316" cy="127"/>
              </a:xfrm>
              <a:custGeom>
                <a:avLst/>
                <a:gdLst>
                  <a:gd name="T0" fmla="*/ 0 w 634"/>
                  <a:gd name="T1" fmla="*/ 1 h 254"/>
                  <a:gd name="T2" fmla="*/ 0 w 634"/>
                  <a:gd name="T3" fmla="*/ 1 h 254"/>
                  <a:gd name="T4" fmla="*/ 0 w 634"/>
                  <a:gd name="T5" fmla="*/ 1 h 254"/>
                  <a:gd name="T6" fmla="*/ 0 w 634"/>
                  <a:gd name="T7" fmla="*/ 1 h 254"/>
                  <a:gd name="T8" fmla="*/ 0 w 634"/>
                  <a:gd name="T9" fmla="*/ 1 h 254"/>
                  <a:gd name="T10" fmla="*/ 0 w 634"/>
                  <a:gd name="T11" fmla="*/ 1 h 254"/>
                  <a:gd name="T12" fmla="*/ 0 w 634"/>
                  <a:gd name="T13" fmla="*/ 1 h 254"/>
                  <a:gd name="T14" fmla="*/ 0 w 634"/>
                  <a:gd name="T15" fmla="*/ 1 h 254"/>
                  <a:gd name="T16" fmla="*/ 0 w 634"/>
                  <a:gd name="T17" fmla="*/ 1 h 254"/>
                  <a:gd name="T18" fmla="*/ 0 w 634"/>
                  <a:gd name="T19" fmla="*/ 1 h 254"/>
                  <a:gd name="T20" fmla="*/ 0 w 634"/>
                  <a:gd name="T21" fmla="*/ 1 h 254"/>
                  <a:gd name="T22" fmla="*/ 0 w 634"/>
                  <a:gd name="T23" fmla="*/ 1 h 254"/>
                  <a:gd name="T24" fmla="*/ 0 w 634"/>
                  <a:gd name="T25" fmla="*/ 1 h 254"/>
                  <a:gd name="T26" fmla="*/ 0 w 634"/>
                  <a:gd name="T27" fmla="*/ 1 h 254"/>
                  <a:gd name="T28" fmla="*/ 0 w 634"/>
                  <a:gd name="T29" fmla="*/ 1 h 254"/>
                  <a:gd name="T30" fmla="*/ 0 w 634"/>
                  <a:gd name="T31" fmla="*/ 1 h 254"/>
                  <a:gd name="T32" fmla="*/ 0 w 634"/>
                  <a:gd name="T33" fmla="*/ 0 h 254"/>
                  <a:gd name="T34" fmla="*/ 0 w 634"/>
                  <a:gd name="T35" fmla="*/ 1 h 254"/>
                  <a:gd name="T36" fmla="*/ 0 w 634"/>
                  <a:gd name="T37" fmla="*/ 1 h 254"/>
                  <a:gd name="T38" fmla="*/ 0 w 634"/>
                  <a:gd name="T39" fmla="*/ 1 h 254"/>
                  <a:gd name="T40" fmla="*/ 0 w 634"/>
                  <a:gd name="T41" fmla="*/ 1 h 254"/>
                  <a:gd name="T42" fmla="*/ 0 w 634"/>
                  <a:gd name="T43" fmla="*/ 1 h 254"/>
                  <a:gd name="T44" fmla="*/ 0 w 634"/>
                  <a:gd name="T45" fmla="*/ 1 h 254"/>
                  <a:gd name="T46" fmla="*/ 0 w 634"/>
                  <a:gd name="T47" fmla="*/ 1 h 254"/>
                  <a:gd name="T48" fmla="*/ 0 w 634"/>
                  <a:gd name="T49" fmla="*/ 1 h 254"/>
                  <a:gd name="T50" fmla="*/ 0 w 634"/>
                  <a:gd name="T51" fmla="*/ 1 h 254"/>
                  <a:gd name="T52" fmla="*/ 0 w 634"/>
                  <a:gd name="T53" fmla="*/ 1 h 254"/>
                  <a:gd name="T54" fmla="*/ 0 w 634"/>
                  <a:gd name="T55" fmla="*/ 1 h 254"/>
                  <a:gd name="T56" fmla="*/ 0 w 634"/>
                  <a:gd name="T57" fmla="*/ 1 h 254"/>
                  <a:gd name="T58" fmla="*/ 0 w 634"/>
                  <a:gd name="T59" fmla="*/ 1 h 254"/>
                  <a:gd name="T60" fmla="*/ 0 w 634"/>
                  <a:gd name="T61" fmla="*/ 1 h 254"/>
                  <a:gd name="T62" fmla="*/ 0 w 634"/>
                  <a:gd name="T63" fmla="*/ 1 h 254"/>
                  <a:gd name="T64" fmla="*/ 0 w 634"/>
                  <a:gd name="T65" fmla="*/ 1 h 254"/>
                  <a:gd name="T66" fmla="*/ 0 w 634"/>
                  <a:gd name="T67" fmla="*/ 1 h 254"/>
                  <a:gd name="T68" fmla="*/ 0 w 634"/>
                  <a:gd name="T69" fmla="*/ 1 h 254"/>
                  <a:gd name="T70" fmla="*/ 0 w 634"/>
                  <a:gd name="T71" fmla="*/ 1 h 254"/>
                  <a:gd name="T72" fmla="*/ 0 w 634"/>
                  <a:gd name="T73" fmla="*/ 1 h 254"/>
                  <a:gd name="T74" fmla="*/ 0 w 634"/>
                  <a:gd name="T75" fmla="*/ 1 h 254"/>
                  <a:gd name="T76" fmla="*/ 0 w 634"/>
                  <a:gd name="T77" fmla="*/ 1 h 254"/>
                  <a:gd name="T78" fmla="*/ 0 w 634"/>
                  <a:gd name="T79" fmla="*/ 1 h 254"/>
                  <a:gd name="T80" fmla="*/ 0 w 634"/>
                  <a:gd name="T81" fmla="*/ 1 h 254"/>
                  <a:gd name="T82" fmla="*/ 0 w 634"/>
                  <a:gd name="T83" fmla="*/ 1 h 254"/>
                  <a:gd name="T84" fmla="*/ 0 w 634"/>
                  <a:gd name="T85" fmla="*/ 1 h 254"/>
                  <a:gd name="T86" fmla="*/ 0 w 634"/>
                  <a:gd name="T87" fmla="*/ 1 h 254"/>
                  <a:gd name="T88" fmla="*/ 0 w 634"/>
                  <a:gd name="T89" fmla="*/ 1 h 254"/>
                  <a:gd name="T90" fmla="*/ 0 w 634"/>
                  <a:gd name="T91" fmla="*/ 1 h 254"/>
                  <a:gd name="T92" fmla="*/ 0 w 634"/>
                  <a:gd name="T93" fmla="*/ 1 h 25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4"/>
                  <a:gd name="T142" fmla="*/ 0 h 254"/>
                  <a:gd name="T143" fmla="*/ 634 w 634"/>
                  <a:gd name="T144" fmla="*/ 254 h 25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4" h="254">
                    <a:moveTo>
                      <a:pt x="125" y="239"/>
                    </a:moveTo>
                    <a:lnTo>
                      <a:pt x="112" y="235"/>
                    </a:lnTo>
                    <a:lnTo>
                      <a:pt x="104" y="234"/>
                    </a:lnTo>
                    <a:lnTo>
                      <a:pt x="97" y="232"/>
                    </a:lnTo>
                    <a:lnTo>
                      <a:pt x="94" y="230"/>
                    </a:lnTo>
                    <a:lnTo>
                      <a:pt x="90" y="225"/>
                    </a:lnTo>
                    <a:lnTo>
                      <a:pt x="87" y="217"/>
                    </a:lnTo>
                    <a:lnTo>
                      <a:pt x="80" y="207"/>
                    </a:lnTo>
                    <a:lnTo>
                      <a:pt x="70" y="190"/>
                    </a:lnTo>
                    <a:lnTo>
                      <a:pt x="65" y="185"/>
                    </a:lnTo>
                    <a:lnTo>
                      <a:pt x="60" y="180"/>
                    </a:lnTo>
                    <a:lnTo>
                      <a:pt x="45" y="172"/>
                    </a:lnTo>
                    <a:lnTo>
                      <a:pt x="39" y="167"/>
                    </a:lnTo>
                    <a:lnTo>
                      <a:pt x="34" y="165"/>
                    </a:lnTo>
                    <a:lnTo>
                      <a:pt x="30" y="162"/>
                    </a:lnTo>
                    <a:lnTo>
                      <a:pt x="29" y="162"/>
                    </a:lnTo>
                    <a:lnTo>
                      <a:pt x="20" y="152"/>
                    </a:lnTo>
                    <a:lnTo>
                      <a:pt x="10" y="142"/>
                    </a:lnTo>
                    <a:lnTo>
                      <a:pt x="2" y="132"/>
                    </a:lnTo>
                    <a:lnTo>
                      <a:pt x="0" y="127"/>
                    </a:lnTo>
                    <a:lnTo>
                      <a:pt x="0" y="120"/>
                    </a:lnTo>
                    <a:lnTo>
                      <a:pt x="7" y="100"/>
                    </a:lnTo>
                    <a:lnTo>
                      <a:pt x="15" y="84"/>
                    </a:lnTo>
                    <a:lnTo>
                      <a:pt x="24" y="69"/>
                    </a:lnTo>
                    <a:lnTo>
                      <a:pt x="35" y="57"/>
                    </a:lnTo>
                    <a:lnTo>
                      <a:pt x="49" y="47"/>
                    </a:lnTo>
                    <a:lnTo>
                      <a:pt x="62" y="39"/>
                    </a:lnTo>
                    <a:lnTo>
                      <a:pt x="92" y="27"/>
                    </a:lnTo>
                    <a:lnTo>
                      <a:pt x="127" y="20"/>
                    </a:lnTo>
                    <a:lnTo>
                      <a:pt x="162" y="15"/>
                    </a:lnTo>
                    <a:lnTo>
                      <a:pt x="200" y="14"/>
                    </a:lnTo>
                    <a:lnTo>
                      <a:pt x="237" y="10"/>
                    </a:lnTo>
                    <a:lnTo>
                      <a:pt x="265" y="2"/>
                    </a:lnTo>
                    <a:lnTo>
                      <a:pt x="292" y="0"/>
                    </a:lnTo>
                    <a:lnTo>
                      <a:pt x="317" y="0"/>
                    </a:lnTo>
                    <a:lnTo>
                      <a:pt x="340" y="5"/>
                    </a:lnTo>
                    <a:lnTo>
                      <a:pt x="365" y="12"/>
                    </a:lnTo>
                    <a:lnTo>
                      <a:pt x="389" y="20"/>
                    </a:lnTo>
                    <a:lnTo>
                      <a:pt x="439" y="37"/>
                    </a:lnTo>
                    <a:lnTo>
                      <a:pt x="459" y="49"/>
                    </a:lnTo>
                    <a:lnTo>
                      <a:pt x="477" y="59"/>
                    </a:lnTo>
                    <a:lnTo>
                      <a:pt x="494" y="65"/>
                    </a:lnTo>
                    <a:lnTo>
                      <a:pt x="510" y="72"/>
                    </a:lnTo>
                    <a:lnTo>
                      <a:pt x="544" y="82"/>
                    </a:lnTo>
                    <a:lnTo>
                      <a:pt x="564" y="87"/>
                    </a:lnTo>
                    <a:lnTo>
                      <a:pt x="585" y="94"/>
                    </a:lnTo>
                    <a:lnTo>
                      <a:pt x="595" y="100"/>
                    </a:lnTo>
                    <a:lnTo>
                      <a:pt x="600" y="104"/>
                    </a:lnTo>
                    <a:lnTo>
                      <a:pt x="605" y="107"/>
                    </a:lnTo>
                    <a:lnTo>
                      <a:pt x="615" y="119"/>
                    </a:lnTo>
                    <a:lnTo>
                      <a:pt x="624" y="134"/>
                    </a:lnTo>
                    <a:lnTo>
                      <a:pt x="630" y="144"/>
                    </a:lnTo>
                    <a:lnTo>
                      <a:pt x="634" y="147"/>
                    </a:lnTo>
                    <a:lnTo>
                      <a:pt x="634" y="149"/>
                    </a:lnTo>
                    <a:lnTo>
                      <a:pt x="632" y="165"/>
                    </a:lnTo>
                    <a:lnTo>
                      <a:pt x="632" y="180"/>
                    </a:lnTo>
                    <a:lnTo>
                      <a:pt x="632" y="192"/>
                    </a:lnTo>
                    <a:lnTo>
                      <a:pt x="630" y="202"/>
                    </a:lnTo>
                    <a:lnTo>
                      <a:pt x="630" y="210"/>
                    </a:lnTo>
                    <a:lnTo>
                      <a:pt x="630" y="217"/>
                    </a:lnTo>
                    <a:lnTo>
                      <a:pt x="629" y="225"/>
                    </a:lnTo>
                    <a:lnTo>
                      <a:pt x="625" y="232"/>
                    </a:lnTo>
                    <a:lnTo>
                      <a:pt x="617" y="235"/>
                    </a:lnTo>
                    <a:lnTo>
                      <a:pt x="604" y="240"/>
                    </a:lnTo>
                    <a:lnTo>
                      <a:pt x="595" y="244"/>
                    </a:lnTo>
                    <a:lnTo>
                      <a:pt x="585" y="247"/>
                    </a:lnTo>
                    <a:lnTo>
                      <a:pt x="559" y="244"/>
                    </a:lnTo>
                    <a:lnTo>
                      <a:pt x="534" y="239"/>
                    </a:lnTo>
                    <a:lnTo>
                      <a:pt x="512" y="234"/>
                    </a:lnTo>
                    <a:lnTo>
                      <a:pt x="487" y="225"/>
                    </a:lnTo>
                    <a:lnTo>
                      <a:pt x="475" y="222"/>
                    </a:lnTo>
                    <a:lnTo>
                      <a:pt x="462" y="217"/>
                    </a:lnTo>
                    <a:lnTo>
                      <a:pt x="450" y="214"/>
                    </a:lnTo>
                    <a:lnTo>
                      <a:pt x="447" y="212"/>
                    </a:lnTo>
                    <a:lnTo>
                      <a:pt x="445" y="212"/>
                    </a:lnTo>
                    <a:lnTo>
                      <a:pt x="415" y="219"/>
                    </a:lnTo>
                    <a:lnTo>
                      <a:pt x="387" y="222"/>
                    </a:lnTo>
                    <a:lnTo>
                      <a:pt x="332" y="227"/>
                    </a:lnTo>
                    <a:lnTo>
                      <a:pt x="305" y="229"/>
                    </a:lnTo>
                    <a:lnTo>
                      <a:pt x="275" y="230"/>
                    </a:lnTo>
                    <a:lnTo>
                      <a:pt x="244" y="230"/>
                    </a:lnTo>
                    <a:lnTo>
                      <a:pt x="209" y="232"/>
                    </a:lnTo>
                    <a:lnTo>
                      <a:pt x="192" y="234"/>
                    </a:lnTo>
                    <a:lnTo>
                      <a:pt x="174" y="235"/>
                    </a:lnTo>
                    <a:lnTo>
                      <a:pt x="157" y="235"/>
                    </a:lnTo>
                    <a:lnTo>
                      <a:pt x="140" y="239"/>
                    </a:lnTo>
                    <a:lnTo>
                      <a:pt x="135" y="242"/>
                    </a:lnTo>
                    <a:lnTo>
                      <a:pt x="130" y="247"/>
                    </a:lnTo>
                    <a:lnTo>
                      <a:pt x="124" y="252"/>
                    </a:lnTo>
                    <a:lnTo>
                      <a:pt x="119" y="254"/>
                    </a:lnTo>
                    <a:lnTo>
                      <a:pt x="117" y="252"/>
                    </a:lnTo>
                    <a:lnTo>
                      <a:pt x="120" y="249"/>
                    </a:lnTo>
                    <a:lnTo>
                      <a:pt x="124" y="244"/>
                    </a:lnTo>
                    <a:lnTo>
                      <a:pt x="125" y="239"/>
                    </a:lnTo>
                    <a:close/>
                  </a:path>
                </a:pathLst>
              </a:custGeom>
              <a:noFill/>
              <a:ln w="4763">
                <a:solidFill>
                  <a:srgbClr val="000000"/>
                </a:solidFill>
                <a:round/>
                <a:headEnd/>
                <a:tailEnd/>
              </a:ln>
            </p:spPr>
            <p:txBody>
              <a:bodyPr/>
              <a:lstStyle/>
              <a:p>
                <a:endParaRPr lang="en-US"/>
              </a:p>
            </p:txBody>
          </p:sp>
        </p:grpSp>
        <p:grpSp>
          <p:nvGrpSpPr>
            <p:cNvPr id="29" name="Group 425"/>
            <p:cNvGrpSpPr>
              <a:grpSpLocks/>
            </p:cNvGrpSpPr>
            <p:nvPr/>
          </p:nvGrpSpPr>
          <p:grpSpPr bwMode="auto">
            <a:xfrm>
              <a:off x="572" y="2640"/>
              <a:ext cx="632" cy="560"/>
              <a:chOff x="572" y="2640"/>
              <a:chExt cx="632" cy="560"/>
            </a:xfrm>
          </p:grpSpPr>
          <p:sp>
            <p:nvSpPr>
              <p:cNvPr id="15470" name="Freeform 426"/>
              <p:cNvSpPr>
                <a:spLocks/>
              </p:cNvSpPr>
              <p:nvPr/>
            </p:nvSpPr>
            <p:spPr bwMode="auto">
              <a:xfrm>
                <a:off x="572" y="2640"/>
                <a:ext cx="632" cy="560"/>
              </a:xfrm>
              <a:custGeom>
                <a:avLst/>
                <a:gdLst>
                  <a:gd name="T0" fmla="*/ 1 w 1263"/>
                  <a:gd name="T1" fmla="*/ 1 h 1120"/>
                  <a:gd name="T2" fmla="*/ 1 w 1263"/>
                  <a:gd name="T3" fmla="*/ 1 h 1120"/>
                  <a:gd name="T4" fmla="*/ 1 w 1263"/>
                  <a:gd name="T5" fmla="*/ 1 h 1120"/>
                  <a:gd name="T6" fmla="*/ 1 w 1263"/>
                  <a:gd name="T7" fmla="*/ 1 h 1120"/>
                  <a:gd name="T8" fmla="*/ 1 w 1263"/>
                  <a:gd name="T9" fmla="*/ 1 h 1120"/>
                  <a:gd name="T10" fmla="*/ 1 w 1263"/>
                  <a:gd name="T11" fmla="*/ 1 h 1120"/>
                  <a:gd name="T12" fmla="*/ 1 w 1263"/>
                  <a:gd name="T13" fmla="*/ 1 h 1120"/>
                  <a:gd name="T14" fmla="*/ 1 w 1263"/>
                  <a:gd name="T15" fmla="*/ 1 h 1120"/>
                  <a:gd name="T16" fmla="*/ 1 w 1263"/>
                  <a:gd name="T17" fmla="*/ 1 h 1120"/>
                  <a:gd name="T18" fmla="*/ 0 w 1263"/>
                  <a:gd name="T19" fmla="*/ 1 h 1120"/>
                  <a:gd name="T20" fmla="*/ 1 w 1263"/>
                  <a:gd name="T21" fmla="*/ 1 h 1120"/>
                  <a:gd name="T22" fmla="*/ 1 w 1263"/>
                  <a:gd name="T23" fmla="*/ 1 h 1120"/>
                  <a:gd name="T24" fmla="*/ 1 w 1263"/>
                  <a:gd name="T25" fmla="*/ 1 h 1120"/>
                  <a:gd name="T26" fmla="*/ 1 w 1263"/>
                  <a:gd name="T27" fmla="*/ 1 h 1120"/>
                  <a:gd name="T28" fmla="*/ 1 w 1263"/>
                  <a:gd name="T29" fmla="*/ 1 h 1120"/>
                  <a:gd name="T30" fmla="*/ 1 w 1263"/>
                  <a:gd name="T31" fmla="*/ 1 h 1120"/>
                  <a:gd name="T32" fmla="*/ 1 w 1263"/>
                  <a:gd name="T33" fmla="*/ 1 h 1120"/>
                  <a:gd name="T34" fmla="*/ 1 w 1263"/>
                  <a:gd name="T35" fmla="*/ 1 h 1120"/>
                  <a:gd name="T36" fmla="*/ 1 w 1263"/>
                  <a:gd name="T37" fmla="*/ 1 h 1120"/>
                  <a:gd name="T38" fmla="*/ 1 w 1263"/>
                  <a:gd name="T39" fmla="*/ 1 h 1120"/>
                  <a:gd name="T40" fmla="*/ 1 w 1263"/>
                  <a:gd name="T41" fmla="*/ 1 h 1120"/>
                  <a:gd name="T42" fmla="*/ 1 w 1263"/>
                  <a:gd name="T43" fmla="*/ 1 h 1120"/>
                  <a:gd name="T44" fmla="*/ 1 w 1263"/>
                  <a:gd name="T45" fmla="*/ 1 h 1120"/>
                  <a:gd name="T46" fmla="*/ 1 w 1263"/>
                  <a:gd name="T47" fmla="*/ 1 h 1120"/>
                  <a:gd name="T48" fmla="*/ 1 w 1263"/>
                  <a:gd name="T49" fmla="*/ 1 h 1120"/>
                  <a:gd name="T50" fmla="*/ 1 w 1263"/>
                  <a:gd name="T51" fmla="*/ 1 h 1120"/>
                  <a:gd name="T52" fmla="*/ 1 w 1263"/>
                  <a:gd name="T53" fmla="*/ 1 h 1120"/>
                  <a:gd name="T54" fmla="*/ 1 w 1263"/>
                  <a:gd name="T55" fmla="*/ 1 h 1120"/>
                  <a:gd name="T56" fmla="*/ 1 w 1263"/>
                  <a:gd name="T57" fmla="*/ 1 h 1120"/>
                  <a:gd name="T58" fmla="*/ 1 w 1263"/>
                  <a:gd name="T59" fmla="*/ 1 h 1120"/>
                  <a:gd name="T60" fmla="*/ 1 w 1263"/>
                  <a:gd name="T61" fmla="*/ 1 h 1120"/>
                  <a:gd name="T62" fmla="*/ 1 w 1263"/>
                  <a:gd name="T63" fmla="*/ 1 h 1120"/>
                  <a:gd name="T64" fmla="*/ 1 w 1263"/>
                  <a:gd name="T65" fmla="*/ 1 h 1120"/>
                  <a:gd name="T66" fmla="*/ 1 w 1263"/>
                  <a:gd name="T67" fmla="*/ 1 h 1120"/>
                  <a:gd name="T68" fmla="*/ 1 w 1263"/>
                  <a:gd name="T69" fmla="*/ 1 h 1120"/>
                  <a:gd name="T70" fmla="*/ 1 w 1263"/>
                  <a:gd name="T71" fmla="*/ 1 h 1120"/>
                  <a:gd name="T72" fmla="*/ 1 w 1263"/>
                  <a:gd name="T73" fmla="*/ 1 h 1120"/>
                  <a:gd name="T74" fmla="*/ 1 w 1263"/>
                  <a:gd name="T75" fmla="*/ 1 h 1120"/>
                  <a:gd name="T76" fmla="*/ 1 w 1263"/>
                  <a:gd name="T77" fmla="*/ 1 h 1120"/>
                  <a:gd name="T78" fmla="*/ 1 w 1263"/>
                  <a:gd name="T79" fmla="*/ 1 h 1120"/>
                  <a:gd name="T80" fmla="*/ 1 w 1263"/>
                  <a:gd name="T81" fmla="*/ 1 h 1120"/>
                  <a:gd name="T82" fmla="*/ 1 w 1263"/>
                  <a:gd name="T83" fmla="*/ 1 h 1120"/>
                  <a:gd name="T84" fmla="*/ 1 w 1263"/>
                  <a:gd name="T85" fmla="*/ 1 h 1120"/>
                  <a:gd name="T86" fmla="*/ 1 w 1263"/>
                  <a:gd name="T87" fmla="*/ 1 h 1120"/>
                  <a:gd name="T88" fmla="*/ 1 w 1263"/>
                  <a:gd name="T89" fmla="*/ 1 h 1120"/>
                  <a:gd name="T90" fmla="*/ 1 w 1263"/>
                  <a:gd name="T91" fmla="*/ 1 h 1120"/>
                  <a:gd name="T92" fmla="*/ 1 w 1263"/>
                  <a:gd name="T93" fmla="*/ 1 h 1120"/>
                  <a:gd name="T94" fmla="*/ 1 w 1263"/>
                  <a:gd name="T95" fmla="*/ 1 h 1120"/>
                  <a:gd name="T96" fmla="*/ 1 w 1263"/>
                  <a:gd name="T97" fmla="*/ 1 h 1120"/>
                  <a:gd name="T98" fmla="*/ 1 w 1263"/>
                  <a:gd name="T99" fmla="*/ 1 h 1120"/>
                  <a:gd name="T100" fmla="*/ 1 w 1263"/>
                  <a:gd name="T101" fmla="*/ 1 h 1120"/>
                  <a:gd name="T102" fmla="*/ 1 w 1263"/>
                  <a:gd name="T103" fmla="*/ 1 h 1120"/>
                  <a:gd name="T104" fmla="*/ 1 w 1263"/>
                  <a:gd name="T105" fmla="*/ 1 h 1120"/>
                  <a:gd name="T106" fmla="*/ 1 w 1263"/>
                  <a:gd name="T107" fmla="*/ 1 h 1120"/>
                  <a:gd name="T108" fmla="*/ 1 w 1263"/>
                  <a:gd name="T109" fmla="*/ 1 h 1120"/>
                  <a:gd name="T110" fmla="*/ 1 w 1263"/>
                  <a:gd name="T111" fmla="*/ 1 h 1120"/>
                  <a:gd name="T112" fmla="*/ 1 w 1263"/>
                  <a:gd name="T113" fmla="*/ 1 h 1120"/>
                  <a:gd name="T114" fmla="*/ 1 w 1263"/>
                  <a:gd name="T115" fmla="*/ 1 h 1120"/>
                  <a:gd name="T116" fmla="*/ 1 w 1263"/>
                  <a:gd name="T117" fmla="*/ 1 h 1120"/>
                  <a:gd name="T118" fmla="*/ 1 w 1263"/>
                  <a:gd name="T119" fmla="*/ 1 h 1120"/>
                  <a:gd name="T120" fmla="*/ 1 w 1263"/>
                  <a:gd name="T121" fmla="*/ 1 h 1120"/>
                  <a:gd name="T122" fmla="*/ 1 w 1263"/>
                  <a:gd name="T123" fmla="*/ 1 h 1120"/>
                  <a:gd name="T124" fmla="*/ 1 w 1263"/>
                  <a:gd name="T125" fmla="*/ 1 h 1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120"/>
                  <a:gd name="T191" fmla="*/ 1263 w 1263"/>
                  <a:gd name="T192" fmla="*/ 1120 h 1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120">
                    <a:moveTo>
                      <a:pt x="375" y="173"/>
                    </a:moveTo>
                    <a:lnTo>
                      <a:pt x="365" y="185"/>
                    </a:lnTo>
                    <a:lnTo>
                      <a:pt x="357" y="197"/>
                    </a:lnTo>
                    <a:lnTo>
                      <a:pt x="343" y="223"/>
                    </a:lnTo>
                    <a:lnTo>
                      <a:pt x="332" y="250"/>
                    </a:lnTo>
                    <a:lnTo>
                      <a:pt x="320" y="278"/>
                    </a:lnTo>
                    <a:lnTo>
                      <a:pt x="292" y="333"/>
                    </a:lnTo>
                    <a:lnTo>
                      <a:pt x="263" y="385"/>
                    </a:lnTo>
                    <a:lnTo>
                      <a:pt x="247" y="410"/>
                    </a:lnTo>
                    <a:lnTo>
                      <a:pt x="228" y="432"/>
                    </a:lnTo>
                    <a:lnTo>
                      <a:pt x="207" y="453"/>
                    </a:lnTo>
                    <a:lnTo>
                      <a:pt x="180" y="473"/>
                    </a:lnTo>
                    <a:lnTo>
                      <a:pt x="163" y="498"/>
                    </a:lnTo>
                    <a:lnTo>
                      <a:pt x="155" y="512"/>
                    </a:lnTo>
                    <a:lnTo>
                      <a:pt x="145" y="522"/>
                    </a:lnTo>
                    <a:lnTo>
                      <a:pt x="132" y="535"/>
                    </a:lnTo>
                    <a:lnTo>
                      <a:pt x="118" y="548"/>
                    </a:lnTo>
                    <a:lnTo>
                      <a:pt x="93" y="572"/>
                    </a:lnTo>
                    <a:lnTo>
                      <a:pt x="82" y="585"/>
                    </a:lnTo>
                    <a:lnTo>
                      <a:pt x="72" y="598"/>
                    </a:lnTo>
                    <a:lnTo>
                      <a:pt x="62" y="615"/>
                    </a:lnTo>
                    <a:lnTo>
                      <a:pt x="55" y="633"/>
                    </a:lnTo>
                    <a:lnTo>
                      <a:pt x="53" y="673"/>
                    </a:lnTo>
                    <a:lnTo>
                      <a:pt x="50" y="710"/>
                    </a:lnTo>
                    <a:lnTo>
                      <a:pt x="45" y="748"/>
                    </a:lnTo>
                    <a:lnTo>
                      <a:pt x="35" y="787"/>
                    </a:lnTo>
                    <a:lnTo>
                      <a:pt x="27" y="825"/>
                    </a:lnTo>
                    <a:lnTo>
                      <a:pt x="18" y="863"/>
                    </a:lnTo>
                    <a:lnTo>
                      <a:pt x="8" y="900"/>
                    </a:lnTo>
                    <a:lnTo>
                      <a:pt x="0" y="938"/>
                    </a:lnTo>
                    <a:lnTo>
                      <a:pt x="0" y="942"/>
                    </a:lnTo>
                    <a:lnTo>
                      <a:pt x="2" y="947"/>
                    </a:lnTo>
                    <a:lnTo>
                      <a:pt x="3" y="963"/>
                    </a:lnTo>
                    <a:lnTo>
                      <a:pt x="5" y="982"/>
                    </a:lnTo>
                    <a:lnTo>
                      <a:pt x="8" y="1003"/>
                    </a:lnTo>
                    <a:lnTo>
                      <a:pt x="12" y="1025"/>
                    </a:lnTo>
                    <a:lnTo>
                      <a:pt x="15" y="1045"/>
                    </a:lnTo>
                    <a:lnTo>
                      <a:pt x="17" y="1062"/>
                    </a:lnTo>
                    <a:lnTo>
                      <a:pt x="18" y="1068"/>
                    </a:lnTo>
                    <a:lnTo>
                      <a:pt x="20" y="1072"/>
                    </a:lnTo>
                    <a:lnTo>
                      <a:pt x="23" y="1077"/>
                    </a:lnTo>
                    <a:lnTo>
                      <a:pt x="30" y="1078"/>
                    </a:lnTo>
                    <a:lnTo>
                      <a:pt x="37" y="1082"/>
                    </a:lnTo>
                    <a:lnTo>
                      <a:pt x="42" y="1085"/>
                    </a:lnTo>
                    <a:lnTo>
                      <a:pt x="43" y="1097"/>
                    </a:lnTo>
                    <a:lnTo>
                      <a:pt x="45" y="1102"/>
                    </a:lnTo>
                    <a:lnTo>
                      <a:pt x="48" y="1107"/>
                    </a:lnTo>
                    <a:lnTo>
                      <a:pt x="53" y="1110"/>
                    </a:lnTo>
                    <a:lnTo>
                      <a:pt x="60" y="1112"/>
                    </a:lnTo>
                    <a:lnTo>
                      <a:pt x="73" y="1117"/>
                    </a:lnTo>
                    <a:lnTo>
                      <a:pt x="80" y="1118"/>
                    </a:lnTo>
                    <a:lnTo>
                      <a:pt x="85" y="1118"/>
                    </a:lnTo>
                    <a:lnTo>
                      <a:pt x="88" y="1120"/>
                    </a:lnTo>
                    <a:lnTo>
                      <a:pt x="90" y="1120"/>
                    </a:lnTo>
                    <a:lnTo>
                      <a:pt x="125" y="1118"/>
                    </a:lnTo>
                    <a:lnTo>
                      <a:pt x="160" y="1117"/>
                    </a:lnTo>
                    <a:lnTo>
                      <a:pt x="195" y="1117"/>
                    </a:lnTo>
                    <a:lnTo>
                      <a:pt x="230" y="1113"/>
                    </a:lnTo>
                    <a:lnTo>
                      <a:pt x="243" y="1110"/>
                    </a:lnTo>
                    <a:lnTo>
                      <a:pt x="257" y="1103"/>
                    </a:lnTo>
                    <a:lnTo>
                      <a:pt x="270" y="1095"/>
                    </a:lnTo>
                    <a:lnTo>
                      <a:pt x="283" y="1085"/>
                    </a:lnTo>
                    <a:lnTo>
                      <a:pt x="307" y="1063"/>
                    </a:lnTo>
                    <a:lnTo>
                      <a:pt x="317" y="1052"/>
                    </a:lnTo>
                    <a:lnTo>
                      <a:pt x="327" y="1043"/>
                    </a:lnTo>
                    <a:lnTo>
                      <a:pt x="355" y="1020"/>
                    </a:lnTo>
                    <a:lnTo>
                      <a:pt x="382" y="998"/>
                    </a:lnTo>
                    <a:lnTo>
                      <a:pt x="408" y="975"/>
                    </a:lnTo>
                    <a:lnTo>
                      <a:pt x="432" y="947"/>
                    </a:lnTo>
                    <a:lnTo>
                      <a:pt x="440" y="922"/>
                    </a:lnTo>
                    <a:lnTo>
                      <a:pt x="450" y="897"/>
                    </a:lnTo>
                    <a:lnTo>
                      <a:pt x="465" y="875"/>
                    </a:lnTo>
                    <a:lnTo>
                      <a:pt x="480" y="853"/>
                    </a:lnTo>
                    <a:lnTo>
                      <a:pt x="515" y="812"/>
                    </a:lnTo>
                    <a:lnTo>
                      <a:pt x="550" y="772"/>
                    </a:lnTo>
                    <a:lnTo>
                      <a:pt x="560" y="758"/>
                    </a:lnTo>
                    <a:lnTo>
                      <a:pt x="570" y="745"/>
                    </a:lnTo>
                    <a:lnTo>
                      <a:pt x="577" y="733"/>
                    </a:lnTo>
                    <a:lnTo>
                      <a:pt x="582" y="720"/>
                    </a:lnTo>
                    <a:lnTo>
                      <a:pt x="588" y="710"/>
                    </a:lnTo>
                    <a:lnTo>
                      <a:pt x="593" y="705"/>
                    </a:lnTo>
                    <a:lnTo>
                      <a:pt x="598" y="703"/>
                    </a:lnTo>
                    <a:lnTo>
                      <a:pt x="650" y="688"/>
                    </a:lnTo>
                    <a:lnTo>
                      <a:pt x="703" y="675"/>
                    </a:lnTo>
                    <a:lnTo>
                      <a:pt x="755" y="662"/>
                    </a:lnTo>
                    <a:lnTo>
                      <a:pt x="807" y="647"/>
                    </a:lnTo>
                    <a:lnTo>
                      <a:pt x="848" y="615"/>
                    </a:lnTo>
                    <a:lnTo>
                      <a:pt x="868" y="600"/>
                    </a:lnTo>
                    <a:lnTo>
                      <a:pt x="890" y="585"/>
                    </a:lnTo>
                    <a:lnTo>
                      <a:pt x="908" y="565"/>
                    </a:lnTo>
                    <a:lnTo>
                      <a:pt x="928" y="548"/>
                    </a:lnTo>
                    <a:lnTo>
                      <a:pt x="952" y="537"/>
                    </a:lnTo>
                    <a:lnTo>
                      <a:pt x="978" y="528"/>
                    </a:lnTo>
                    <a:lnTo>
                      <a:pt x="1005" y="523"/>
                    </a:lnTo>
                    <a:lnTo>
                      <a:pt x="1032" y="518"/>
                    </a:lnTo>
                    <a:lnTo>
                      <a:pt x="1060" y="513"/>
                    </a:lnTo>
                    <a:lnTo>
                      <a:pt x="1085" y="508"/>
                    </a:lnTo>
                    <a:lnTo>
                      <a:pt x="1098" y="502"/>
                    </a:lnTo>
                    <a:lnTo>
                      <a:pt x="1113" y="493"/>
                    </a:lnTo>
                    <a:lnTo>
                      <a:pt x="1122" y="488"/>
                    </a:lnTo>
                    <a:lnTo>
                      <a:pt x="1130" y="482"/>
                    </a:lnTo>
                    <a:lnTo>
                      <a:pt x="1148" y="468"/>
                    </a:lnTo>
                    <a:lnTo>
                      <a:pt x="1155" y="462"/>
                    </a:lnTo>
                    <a:lnTo>
                      <a:pt x="1162" y="457"/>
                    </a:lnTo>
                    <a:lnTo>
                      <a:pt x="1167" y="453"/>
                    </a:lnTo>
                    <a:lnTo>
                      <a:pt x="1168" y="452"/>
                    </a:lnTo>
                    <a:lnTo>
                      <a:pt x="1175" y="438"/>
                    </a:lnTo>
                    <a:lnTo>
                      <a:pt x="1180" y="428"/>
                    </a:lnTo>
                    <a:lnTo>
                      <a:pt x="1183" y="423"/>
                    </a:lnTo>
                    <a:lnTo>
                      <a:pt x="1187" y="418"/>
                    </a:lnTo>
                    <a:lnTo>
                      <a:pt x="1190" y="415"/>
                    </a:lnTo>
                    <a:lnTo>
                      <a:pt x="1197" y="408"/>
                    </a:lnTo>
                    <a:lnTo>
                      <a:pt x="1208" y="398"/>
                    </a:lnTo>
                    <a:lnTo>
                      <a:pt x="1215" y="392"/>
                    </a:lnTo>
                    <a:lnTo>
                      <a:pt x="1223" y="383"/>
                    </a:lnTo>
                    <a:lnTo>
                      <a:pt x="1228" y="378"/>
                    </a:lnTo>
                    <a:lnTo>
                      <a:pt x="1233" y="372"/>
                    </a:lnTo>
                    <a:lnTo>
                      <a:pt x="1242" y="357"/>
                    </a:lnTo>
                    <a:lnTo>
                      <a:pt x="1245" y="350"/>
                    </a:lnTo>
                    <a:lnTo>
                      <a:pt x="1248" y="345"/>
                    </a:lnTo>
                    <a:lnTo>
                      <a:pt x="1252" y="342"/>
                    </a:lnTo>
                    <a:lnTo>
                      <a:pt x="1252" y="340"/>
                    </a:lnTo>
                    <a:lnTo>
                      <a:pt x="1260" y="312"/>
                    </a:lnTo>
                    <a:lnTo>
                      <a:pt x="1263" y="287"/>
                    </a:lnTo>
                    <a:lnTo>
                      <a:pt x="1263" y="262"/>
                    </a:lnTo>
                    <a:lnTo>
                      <a:pt x="1260" y="238"/>
                    </a:lnTo>
                    <a:lnTo>
                      <a:pt x="1252" y="215"/>
                    </a:lnTo>
                    <a:lnTo>
                      <a:pt x="1240" y="195"/>
                    </a:lnTo>
                    <a:lnTo>
                      <a:pt x="1223" y="177"/>
                    </a:lnTo>
                    <a:lnTo>
                      <a:pt x="1203" y="160"/>
                    </a:lnTo>
                    <a:lnTo>
                      <a:pt x="1193" y="147"/>
                    </a:lnTo>
                    <a:lnTo>
                      <a:pt x="1183" y="138"/>
                    </a:lnTo>
                    <a:lnTo>
                      <a:pt x="1172" y="132"/>
                    </a:lnTo>
                    <a:lnTo>
                      <a:pt x="1160" y="128"/>
                    </a:lnTo>
                    <a:lnTo>
                      <a:pt x="1135" y="123"/>
                    </a:lnTo>
                    <a:lnTo>
                      <a:pt x="1120" y="122"/>
                    </a:lnTo>
                    <a:lnTo>
                      <a:pt x="1105" y="118"/>
                    </a:lnTo>
                    <a:lnTo>
                      <a:pt x="1093" y="115"/>
                    </a:lnTo>
                    <a:lnTo>
                      <a:pt x="1080" y="110"/>
                    </a:lnTo>
                    <a:lnTo>
                      <a:pt x="1068" y="107"/>
                    </a:lnTo>
                    <a:lnTo>
                      <a:pt x="1065" y="105"/>
                    </a:lnTo>
                    <a:lnTo>
                      <a:pt x="1063" y="105"/>
                    </a:lnTo>
                    <a:lnTo>
                      <a:pt x="1050" y="95"/>
                    </a:lnTo>
                    <a:lnTo>
                      <a:pt x="1040" y="87"/>
                    </a:lnTo>
                    <a:lnTo>
                      <a:pt x="1033" y="82"/>
                    </a:lnTo>
                    <a:lnTo>
                      <a:pt x="1030" y="78"/>
                    </a:lnTo>
                    <a:lnTo>
                      <a:pt x="1028" y="77"/>
                    </a:lnTo>
                    <a:lnTo>
                      <a:pt x="1032" y="80"/>
                    </a:lnTo>
                    <a:lnTo>
                      <a:pt x="1037" y="85"/>
                    </a:lnTo>
                    <a:lnTo>
                      <a:pt x="1038" y="87"/>
                    </a:lnTo>
                    <a:lnTo>
                      <a:pt x="1037" y="87"/>
                    </a:lnTo>
                    <a:lnTo>
                      <a:pt x="1032" y="85"/>
                    </a:lnTo>
                    <a:lnTo>
                      <a:pt x="1025" y="82"/>
                    </a:lnTo>
                    <a:lnTo>
                      <a:pt x="1015" y="77"/>
                    </a:lnTo>
                    <a:lnTo>
                      <a:pt x="982" y="57"/>
                    </a:lnTo>
                    <a:lnTo>
                      <a:pt x="950" y="35"/>
                    </a:lnTo>
                    <a:lnTo>
                      <a:pt x="918" y="15"/>
                    </a:lnTo>
                    <a:lnTo>
                      <a:pt x="902" y="7"/>
                    </a:lnTo>
                    <a:lnTo>
                      <a:pt x="883" y="0"/>
                    </a:lnTo>
                    <a:lnTo>
                      <a:pt x="835" y="2"/>
                    </a:lnTo>
                    <a:lnTo>
                      <a:pt x="810" y="3"/>
                    </a:lnTo>
                    <a:lnTo>
                      <a:pt x="785" y="7"/>
                    </a:lnTo>
                    <a:lnTo>
                      <a:pt x="765" y="12"/>
                    </a:lnTo>
                    <a:lnTo>
                      <a:pt x="745" y="18"/>
                    </a:lnTo>
                    <a:lnTo>
                      <a:pt x="725" y="27"/>
                    </a:lnTo>
                    <a:lnTo>
                      <a:pt x="705" y="37"/>
                    </a:lnTo>
                    <a:lnTo>
                      <a:pt x="668" y="60"/>
                    </a:lnTo>
                    <a:lnTo>
                      <a:pt x="633" y="83"/>
                    </a:lnTo>
                    <a:lnTo>
                      <a:pt x="623" y="95"/>
                    </a:lnTo>
                    <a:lnTo>
                      <a:pt x="617" y="100"/>
                    </a:lnTo>
                    <a:lnTo>
                      <a:pt x="612" y="105"/>
                    </a:lnTo>
                    <a:lnTo>
                      <a:pt x="598" y="110"/>
                    </a:lnTo>
                    <a:lnTo>
                      <a:pt x="582" y="115"/>
                    </a:lnTo>
                    <a:lnTo>
                      <a:pt x="565" y="120"/>
                    </a:lnTo>
                    <a:lnTo>
                      <a:pt x="550" y="125"/>
                    </a:lnTo>
                    <a:lnTo>
                      <a:pt x="517" y="140"/>
                    </a:lnTo>
                    <a:lnTo>
                      <a:pt x="482" y="153"/>
                    </a:lnTo>
                    <a:lnTo>
                      <a:pt x="447" y="165"/>
                    </a:lnTo>
                    <a:lnTo>
                      <a:pt x="410" y="173"/>
                    </a:lnTo>
                    <a:lnTo>
                      <a:pt x="400" y="178"/>
                    </a:lnTo>
                    <a:lnTo>
                      <a:pt x="390" y="183"/>
                    </a:lnTo>
                    <a:lnTo>
                      <a:pt x="378" y="188"/>
                    </a:lnTo>
                    <a:lnTo>
                      <a:pt x="373" y="190"/>
                    </a:lnTo>
                    <a:lnTo>
                      <a:pt x="368" y="188"/>
                    </a:lnTo>
                    <a:lnTo>
                      <a:pt x="367" y="185"/>
                    </a:lnTo>
                    <a:lnTo>
                      <a:pt x="370" y="182"/>
                    </a:lnTo>
                    <a:lnTo>
                      <a:pt x="373" y="177"/>
                    </a:lnTo>
                    <a:lnTo>
                      <a:pt x="375" y="173"/>
                    </a:lnTo>
                    <a:close/>
                  </a:path>
                </a:pathLst>
              </a:custGeom>
              <a:blipFill dpi="0" rotWithShape="0">
                <a:blip r:embed="rId7" cstate="print"/>
                <a:srcRect/>
                <a:tile tx="0" ty="0" sx="100000" sy="100000" flip="none" algn="tl"/>
              </a:blipFill>
              <a:ln w="9525">
                <a:noFill/>
                <a:round/>
                <a:headEnd/>
                <a:tailEnd/>
              </a:ln>
            </p:spPr>
            <p:txBody>
              <a:bodyPr/>
              <a:lstStyle/>
              <a:p>
                <a:endParaRPr lang="en-US"/>
              </a:p>
            </p:txBody>
          </p:sp>
          <p:sp>
            <p:nvSpPr>
              <p:cNvPr id="15471" name="Freeform 427"/>
              <p:cNvSpPr>
                <a:spLocks/>
              </p:cNvSpPr>
              <p:nvPr/>
            </p:nvSpPr>
            <p:spPr bwMode="auto">
              <a:xfrm>
                <a:off x="572" y="2640"/>
                <a:ext cx="632" cy="560"/>
              </a:xfrm>
              <a:custGeom>
                <a:avLst/>
                <a:gdLst>
                  <a:gd name="T0" fmla="*/ 1 w 1263"/>
                  <a:gd name="T1" fmla="*/ 1 h 1120"/>
                  <a:gd name="T2" fmla="*/ 1 w 1263"/>
                  <a:gd name="T3" fmla="*/ 1 h 1120"/>
                  <a:gd name="T4" fmla="*/ 1 w 1263"/>
                  <a:gd name="T5" fmla="*/ 1 h 1120"/>
                  <a:gd name="T6" fmla="*/ 1 w 1263"/>
                  <a:gd name="T7" fmla="*/ 1 h 1120"/>
                  <a:gd name="T8" fmla="*/ 1 w 1263"/>
                  <a:gd name="T9" fmla="*/ 1 h 1120"/>
                  <a:gd name="T10" fmla="*/ 1 w 1263"/>
                  <a:gd name="T11" fmla="*/ 1 h 1120"/>
                  <a:gd name="T12" fmla="*/ 1 w 1263"/>
                  <a:gd name="T13" fmla="*/ 1 h 1120"/>
                  <a:gd name="T14" fmla="*/ 1 w 1263"/>
                  <a:gd name="T15" fmla="*/ 1 h 1120"/>
                  <a:gd name="T16" fmla="*/ 1 w 1263"/>
                  <a:gd name="T17" fmla="*/ 1 h 1120"/>
                  <a:gd name="T18" fmla="*/ 0 w 1263"/>
                  <a:gd name="T19" fmla="*/ 1 h 1120"/>
                  <a:gd name="T20" fmla="*/ 1 w 1263"/>
                  <a:gd name="T21" fmla="*/ 1 h 1120"/>
                  <a:gd name="T22" fmla="*/ 1 w 1263"/>
                  <a:gd name="T23" fmla="*/ 1 h 1120"/>
                  <a:gd name="T24" fmla="*/ 1 w 1263"/>
                  <a:gd name="T25" fmla="*/ 1 h 1120"/>
                  <a:gd name="T26" fmla="*/ 1 w 1263"/>
                  <a:gd name="T27" fmla="*/ 1 h 1120"/>
                  <a:gd name="T28" fmla="*/ 1 w 1263"/>
                  <a:gd name="T29" fmla="*/ 1 h 1120"/>
                  <a:gd name="T30" fmla="*/ 1 w 1263"/>
                  <a:gd name="T31" fmla="*/ 1 h 1120"/>
                  <a:gd name="T32" fmla="*/ 1 w 1263"/>
                  <a:gd name="T33" fmla="*/ 1 h 1120"/>
                  <a:gd name="T34" fmla="*/ 1 w 1263"/>
                  <a:gd name="T35" fmla="*/ 1 h 1120"/>
                  <a:gd name="T36" fmla="*/ 1 w 1263"/>
                  <a:gd name="T37" fmla="*/ 1 h 1120"/>
                  <a:gd name="T38" fmla="*/ 1 w 1263"/>
                  <a:gd name="T39" fmla="*/ 1 h 1120"/>
                  <a:gd name="T40" fmla="*/ 1 w 1263"/>
                  <a:gd name="T41" fmla="*/ 1 h 1120"/>
                  <a:gd name="T42" fmla="*/ 1 w 1263"/>
                  <a:gd name="T43" fmla="*/ 1 h 1120"/>
                  <a:gd name="T44" fmla="*/ 1 w 1263"/>
                  <a:gd name="T45" fmla="*/ 1 h 1120"/>
                  <a:gd name="T46" fmla="*/ 1 w 1263"/>
                  <a:gd name="T47" fmla="*/ 1 h 1120"/>
                  <a:gd name="T48" fmla="*/ 1 w 1263"/>
                  <a:gd name="T49" fmla="*/ 1 h 1120"/>
                  <a:gd name="T50" fmla="*/ 1 w 1263"/>
                  <a:gd name="T51" fmla="*/ 1 h 1120"/>
                  <a:gd name="T52" fmla="*/ 1 w 1263"/>
                  <a:gd name="T53" fmla="*/ 1 h 1120"/>
                  <a:gd name="T54" fmla="*/ 1 w 1263"/>
                  <a:gd name="T55" fmla="*/ 1 h 1120"/>
                  <a:gd name="T56" fmla="*/ 1 w 1263"/>
                  <a:gd name="T57" fmla="*/ 1 h 1120"/>
                  <a:gd name="T58" fmla="*/ 1 w 1263"/>
                  <a:gd name="T59" fmla="*/ 1 h 1120"/>
                  <a:gd name="T60" fmla="*/ 1 w 1263"/>
                  <a:gd name="T61" fmla="*/ 1 h 1120"/>
                  <a:gd name="T62" fmla="*/ 1 w 1263"/>
                  <a:gd name="T63" fmla="*/ 1 h 1120"/>
                  <a:gd name="T64" fmla="*/ 1 w 1263"/>
                  <a:gd name="T65" fmla="*/ 1 h 1120"/>
                  <a:gd name="T66" fmla="*/ 1 w 1263"/>
                  <a:gd name="T67" fmla="*/ 1 h 1120"/>
                  <a:gd name="T68" fmla="*/ 1 w 1263"/>
                  <a:gd name="T69" fmla="*/ 1 h 1120"/>
                  <a:gd name="T70" fmla="*/ 1 w 1263"/>
                  <a:gd name="T71" fmla="*/ 1 h 1120"/>
                  <a:gd name="T72" fmla="*/ 1 w 1263"/>
                  <a:gd name="T73" fmla="*/ 1 h 1120"/>
                  <a:gd name="T74" fmla="*/ 1 w 1263"/>
                  <a:gd name="T75" fmla="*/ 1 h 1120"/>
                  <a:gd name="T76" fmla="*/ 1 w 1263"/>
                  <a:gd name="T77" fmla="*/ 1 h 1120"/>
                  <a:gd name="T78" fmla="*/ 1 w 1263"/>
                  <a:gd name="T79" fmla="*/ 1 h 1120"/>
                  <a:gd name="T80" fmla="*/ 1 w 1263"/>
                  <a:gd name="T81" fmla="*/ 1 h 1120"/>
                  <a:gd name="T82" fmla="*/ 1 w 1263"/>
                  <a:gd name="T83" fmla="*/ 1 h 1120"/>
                  <a:gd name="T84" fmla="*/ 1 w 1263"/>
                  <a:gd name="T85" fmla="*/ 1 h 1120"/>
                  <a:gd name="T86" fmla="*/ 1 w 1263"/>
                  <a:gd name="T87" fmla="*/ 1 h 1120"/>
                  <a:gd name="T88" fmla="*/ 1 w 1263"/>
                  <a:gd name="T89" fmla="*/ 1 h 1120"/>
                  <a:gd name="T90" fmla="*/ 1 w 1263"/>
                  <a:gd name="T91" fmla="*/ 1 h 1120"/>
                  <a:gd name="T92" fmla="*/ 1 w 1263"/>
                  <a:gd name="T93" fmla="*/ 1 h 1120"/>
                  <a:gd name="T94" fmla="*/ 1 w 1263"/>
                  <a:gd name="T95" fmla="*/ 1 h 1120"/>
                  <a:gd name="T96" fmla="*/ 1 w 1263"/>
                  <a:gd name="T97" fmla="*/ 1 h 1120"/>
                  <a:gd name="T98" fmla="*/ 1 w 1263"/>
                  <a:gd name="T99" fmla="*/ 1 h 1120"/>
                  <a:gd name="T100" fmla="*/ 1 w 1263"/>
                  <a:gd name="T101" fmla="*/ 1 h 1120"/>
                  <a:gd name="T102" fmla="*/ 1 w 1263"/>
                  <a:gd name="T103" fmla="*/ 1 h 1120"/>
                  <a:gd name="T104" fmla="*/ 1 w 1263"/>
                  <a:gd name="T105" fmla="*/ 1 h 1120"/>
                  <a:gd name="T106" fmla="*/ 1 w 1263"/>
                  <a:gd name="T107" fmla="*/ 1 h 1120"/>
                  <a:gd name="T108" fmla="*/ 1 w 1263"/>
                  <a:gd name="T109" fmla="*/ 1 h 1120"/>
                  <a:gd name="T110" fmla="*/ 1 w 1263"/>
                  <a:gd name="T111" fmla="*/ 1 h 1120"/>
                  <a:gd name="T112" fmla="*/ 1 w 1263"/>
                  <a:gd name="T113" fmla="*/ 1 h 1120"/>
                  <a:gd name="T114" fmla="*/ 1 w 1263"/>
                  <a:gd name="T115" fmla="*/ 1 h 1120"/>
                  <a:gd name="T116" fmla="*/ 1 w 1263"/>
                  <a:gd name="T117" fmla="*/ 1 h 1120"/>
                  <a:gd name="T118" fmla="*/ 1 w 1263"/>
                  <a:gd name="T119" fmla="*/ 1 h 1120"/>
                  <a:gd name="T120" fmla="*/ 1 w 1263"/>
                  <a:gd name="T121" fmla="*/ 1 h 1120"/>
                  <a:gd name="T122" fmla="*/ 1 w 1263"/>
                  <a:gd name="T123" fmla="*/ 1 h 1120"/>
                  <a:gd name="T124" fmla="*/ 1 w 1263"/>
                  <a:gd name="T125" fmla="*/ 1 h 11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3"/>
                  <a:gd name="T190" fmla="*/ 0 h 1120"/>
                  <a:gd name="T191" fmla="*/ 1263 w 1263"/>
                  <a:gd name="T192" fmla="*/ 1120 h 11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3" h="1120">
                    <a:moveTo>
                      <a:pt x="375" y="173"/>
                    </a:moveTo>
                    <a:lnTo>
                      <a:pt x="365" y="185"/>
                    </a:lnTo>
                    <a:lnTo>
                      <a:pt x="357" y="197"/>
                    </a:lnTo>
                    <a:lnTo>
                      <a:pt x="343" y="223"/>
                    </a:lnTo>
                    <a:lnTo>
                      <a:pt x="332" y="250"/>
                    </a:lnTo>
                    <a:lnTo>
                      <a:pt x="320" y="278"/>
                    </a:lnTo>
                    <a:lnTo>
                      <a:pt x="292" y="333"/>
                    </a:lnTo>
                    <a:lnTo>
                      <a:pt x="263" y="385"/>
                    </a:lnTo>
                    <a:lnTo>
                      <a:pt x="247" y="410"/>
                    </a:lnTo>
                    <a:lnTo>
                      <a:pt x="228" y="432"/>
                    </a:lnTo>
                    <a:lnTo>
                      <a:pt x="207" y="453"/>
                    </a:lnTo>
                    <a:lnTo>
                      <a:pt x="180" y="473"/>
                    </a:lnTo>
                    <a:lnTo>
                      <a:pt x="163" y="498"/>
                    </a:lnTo>
                    <a:lnTo>
                      <a:pt x="155" y="512"/>
                    </a:lnTo>
                    <a:lnTo>
                      <a:pt x="145" y="522"/>
                    </a:lnTo>
                    <a:lnTo>
                      <a:pt x="132" y="535"/>
                    </a:lnTo>
                    <a:lnTo>
                      <a:pt x="118" y="548"/>
                    </a:lnTo>
                    <a:lnTo>
                      <a:pt x="93" y="572"/>
                    </a:lnTo>
                    <a:lnTo>
                      <a:pt x="82" y="585"/>
                    </a:lnTo>
                    <a:lnTo>
                      <a:pt x="72" y="598"/>
                    </a:lnTo>
                    <a:lnTo>
                      <a:pt x="62" y="615"/>
                    </a:lnTo>
                    <a:lnTo>
                      <a:pt x="55" y="633"/>
                    </a:lnTo>
                    <a:lnTo>
                      <a:pt x="53" y="673"/>
                    </a:lnTo>
                    <a:lnTo>
                      <a:pt x="50" y="710"/>
                    </a:lnTo>
                    <a:lnTo>
                      <a:pt x="45" y="748"/>
                    </a:lnTo>
                    <a:lnTo>
                      <a:pt x="35" y="787"/>
                    </a:lnTo>
                    <a:lnTo>
                      <a:pt x="27" y="825"/>
                    </a:lnTo>
                    <a:lnTo>
                      <a:pt x="18" y="863"/>
                    </a:lnTo>
                    <a:lnTo>
                      <a:pt x="8" y="900"/>
                    </a:lnTo>
                    <a:lnTo>
                      <a:pt x="0" y="938"/>
                    </a:lnTo>
                    <a:lnTo>
                      <a:pt x="0" y="942"/>
                    </a:lnTo>
                    <a:lnTo>
                      <a:pt x="2" y="947"/>
                    </a:lnTo>
                    <a:lnTo>
                      <a:pt x="3" y="963"/>
                    </a:lnTo>
                    <a:lnTo>
                      <a:pt x="5" y="982"/>
                    </a:lnTo>
                    <a:lnTo>
                      <a:pt x="8" y="1003"/>
                    </a:lnTo>
                    <a:lnTo>
                      <a:pt x="12" y="1025"/>
                    </a:lnTo>
                    <a:lnTo>
                      <a:pt x="15" y="1045"/>
                    </a:lnTo>
                    <a:lnTo>
                      <a:pt x="17" y="1062"/>
                    </a:lnTo>
                    <a:lnTo>
                      <a:pt x="18" y="1068"/>
                    </a:lnTo>
                    <a:lnTo>
                      <a:pt x="20" y="1072"/>
                    </a:lnTo>
                    <a:lnTo>
                      <a:pt x="23" y="1077"/>
                    </a:lnTo>
                    <a:lnTo>
                      <a:pt x="30" y="1078"/>
                    </a:lnTo>
                    <a:lnTo>
                      <a:pt x="37" y="1082"/>
                    </a:lnTo>
                    <a:lnTo>
                      <a:pt x="42" y="1085"/>
                    </a:lnTo>
                    <a:lnTo>
                      <a:pt x="43" y="1097"/>
                    </a:lnTo>
                    <a:lnTo>
                      <a:pt x="45" y="1102"/>
                    </a:lnTo>
                    <a:lnTo>
                      <a:pt x="48" y="1107"/>
                    </a:lnTo>
                    <a:lnTo>
                      <a:pt x="53" y="1110"/>
                    </a:lnTo>
                    <a:lnTo>
                      <a:pt x="60" y="1112"/>
                    </a:lnTo>
                    <a:lnTo>
                      <a:pt x="73" y="1117"/>
                    </a:lnTo>
                    <a:lnTo>
                      <a:pt x="80" y="1118"/>
                    </a:lnTo>
                    <a:lnTo>
                      <a:pt x="85" y="1118"/>
                    </a:lnTo>
                    <a:lnTo>
                      <a:pt x="88" y="1120"/>
                    </a:lnTo>
                    <a:lnTo>
                      <a:pt x="90" y="1120"/>
                    </a:lnTo>
                    <a:lnTo>
                      <a:pt x="125" y="1118"/>
                    </a:lnTo>
                    <a:lnTo>
                      <a:pt x="160" y="1117"/>
                    </a:lnTo>
                    <a:lnTo>
                      <a:pt x="195" y="1117"/>
                    </a:lnTo>
                    <a:lnTo>
                      <a:pt x="230" y="1113"/>
                    </a:lnTo>
                    <a:lnTo>
                      <a:pt x="243" y="1110"/>
                    </a:lnTo>
                    <a:lnTo>
                      <a:pt x="257" y="1103"/>
                    </a:lnTo>
                    <a:lnTo>
                      <a:pt x="270" y="1095"/>
                    </a:lnTo>
                    <a:lnTo>
                      <a:pt x="283" y="1085"/>
                    </a:lnTo>
                    <a:lnTo>
                      <a:pt x="307" y="1063"/>
                    </a:lnTo>
                    <a:lnTo>
                      <a:pt x="317" y="1052"/>
                    </a:lnTo>
                    <a:lnTo>
                      <a:pt x="327" y="1043"/>
                    </a:lnTo>
                    <a:lnTo>
                      <a:pt x="355" y="1020"/>
                    </a:lnTo>
                    <a:lnTo>
                      <a:pt x="382" y="998"/>
                    </a:lnTo>
                    <a:lnTo>
                      <a:pt x="408" y="975"/>
                    </a:lnTo>
                    <a:lnTo>
                      <a:pt x="432" y="947"/>
                    </a:lnTo>
                    <a:lnTo>
                      <a:pt x="440" y="922"/>
                    </a:lnTo>
                    <a:lnTo>
                      <a:pt x="450" y="897"/>
                    </a:lnTo>
                    <a:lnTo>
                      <a:pt x="465" y="875"/>
                    </a:lnTo>
                    <a:lnTo>
                      <a:pt x="480" y="853"/>
                    </a:lnTo>
                    <a:lnTo>
                      <a:pt x="515" y="812"/>
                    </a:lnTo>
                    <a:lnTo>
                      <a:pt x="550" y="772"/>
                    </a:lnTo>
                    <a:lnTo>
                      <a:pt x="560" y="758"/>
                    </a:lnTo>
                    <a:lnTo>
                      <a:pt x="570" y="745"/>
                    </a:lnTo>
                    <a:lnTo>
                      <a:pt x="577" y="733"/>
                    </a:lnTo>
                    <a:lnTo>
                      <a:pt x="582" y="720"/>
                    </a:lnTo>
                    <a:lnTo>
                      <a:pt x="588" y="710"/>
                    </a:lnTo>
                    <a:lnTo>
                      <a:pt x="593" y="705"/>
                    </a:lnTo>
                    <a:lnTo>
                      <a:pt x="598" y="703"/>
                    </a:lnTo>
                    <a:lnTo>
                      <a:pt x="650" y="688"/>
                    </a:lnTo>
                    <a:lnTo>
                      <a:pt x="703" y="675"/>
                    </a:lnTo>
                    <a:lnTo>
                      <a:pt x="755" y="662"/>
                    </a:lnTo>
                    <a:lnTo>
                      <a:pt x="807" y="647"/>
                    </a:lnTo>
                    <a:lnTo>
                      <a:pt x="848" y="615"/>
                    </a:lnTo>
                    <a:lnTo>
                      <a:pt x="868" y="600"/>
                    </a:lnTo>
                    <a:lnTo>
                      <a:pt x="890" y="585"/>
                    </a:lnTo>
                    <a:lnTo>
                      <a:pt x="908" y="565"/>
                    </a:lnTo>
                    <a:lnTo>
                      <a:pt x="928" y="548"/>
                    </a:lnTo>
                    <a:lnTo>
                      <a:pt x="952" y="537"/>
                    </a:lnTo>
                    <a:lnTo>
                      <a:pt x="978" y="528"/>
                    </a:lnTo>
                    <a:lnTo>
                      <a:pt x="1005" y="523"/>
                    </a:lnTo>
                    <a:lnTo>
                      <a:pt x="1032" y="518"/>
                    </a:lnTo>
                    <a:lnTo>
                      <a:pt x="1060" y="513"/>
                    </a:lnTo>
                    <a:lnTo>
                      <a:pt x="1085" y="508"/>
                    </a:lnTo>
                    <a:lnTo>
                      <a:pt x="1098" y="502"/>
                    </a:lnTo>
                    <a:lnTo>
                      <a:pt x="1113" y="493"/>
                    </a:lnTo>
                    <a:lnTo>
                      <a:pt x="1122" y="488"/>
                    </a:lnTo>
                    <a:lnTo>
                      <a:pt x="1130" y="482"/>
                    </a:lnTo>
                    <a:lnTo>
                      <a:pt x="1148" y="468"/>
                    </a:lnTo>
                    <a:lnTo>
                      <a:pt x="1155" y="462"/>
                    </a:lnTo>
                    <a:lnTo>
                      <a:pt x="1162" y="457"/>
                    </a:lnTo>
                    <a:lnTo>
                      <a:pt x="1167" y="453"/>
                    </a:lnTo>
                    <a:lnTo>
                      <a:pt x="1168" y="452"/>
                    </a:lnTo>
                    <a:lnTo>
                      <a:pt x="1175" y="438"/>
                    </a:lnTo>
                    <a:lnTo>
                      <a:pt x="1180" y="428"/>
                    </a:lnTo>
                    <a:lnTo>
                      <a:pt x="1183" y="423"/>
                    </a:lnTo>
                    <a:lnTo>
                      <a:pt x="1187" y="418"/>
                    </a:lnTo>
                    <a:lnTo>
                      <a:pt x="1190" y="415"/>
                    </a:lnTo>
                    <a:lnTo>
                      <a:pt x="1197" y="408"/>
                    </a:lnTo>
                    <a:lnTo>
                      <a:pt x="1208" y="398"/>
                    </a:lnTo>
                    <a:lnTo>
                      <a:pt x="1215" y="392"/>
                    </a:lnTo>
                    <a:lnTo>
                      <a:pt x="1223" y="383"/>
                    </a:lnTo>
                    <a:lnTo>
                      <a:pt x="1228" y="378"/>
                    </a:lnTo>
                    <a:lnTo>
                      <a:pt x="1233" y="372"/>
                    </a:lnTo>
                    <a:lnTo>
                      <a:pt x="1242" y="357"/>
                    </a:lnTo>
                    <a:lnTo>
                      <a:pt x="1245" y="350"/>
                    </a:lnTo>
                    <a:lnTo>
                      <a:pt x="1248" y="345"/>
                    </a:lnTo>
                    <a:lnTo>
                      <a:pt x="1252" y="342"/>
                    </a:lnTo>
                    <a:lnTo>
                      <a:pt x="1252" y="340"/>
                    </a:lnTo>
                    <a:lnTo>
                      <a:pt x="1260" y="312"/>
                    </a:lnTo>
                    <a:lnTo>
                      <a:pt x="1263" y="287"/>
                    </a:lnTo>
                    <a:lnTo>
                      <a:pt x="1263" y="262"/>
                    </a:lnTo>
                    <a:lnTo>
                      <a:pt x="1260" y="238"/>
                    </a:lnTo>
                    <a:lnTo>
                      <a:pt x="1252" y="215"/>
                    </a:lnTo>
                    <a:lnTo>
                      <a:pt x="1240" y="195"/>
                    </a:lnTo>
                    <a:lnTo>
                      <a:pt x="1223" y="177"/>
                    </a:lnTo>
                    <a:lnTo>
                      <a:pt x="1203" y="160"/>
                    </a:lnTo>
                    <a:lnTo>
                      <a:pt x="1193" y="147"/>
                    </a:lnTo>
                    <a:lnTo>
                      <a:pt x="1183" y="138"/>
                    </a:lnTo>
                    <a:lnTo>
                      <a:pt x="1172" y="132"/>
                    </a:lnTo>
                    <a:lnTo>
                      <a:pt x="1160" y="128"/>
                    </a:lnTo>
                    <a:lnTo>
                      <a:pt x="1135" y="123"/>
                    </a:lnTo>
                    <a:lnTo>
                      <a:pt x="1120" y="122"/>
                    </a:lnTo>
                    <a:lnTo>
                      <a:pt x="1105" y="118"/>
                    </a:lnTo>
                    <a:lnTo>
                      <a:pt x="1093" y="115"/>
                    </a:lnTo>
                    <a:lnTo>
                      <a:pt x="1080" y="110"/>
                    </a:lnTo>
                    <a:lnTo>
                      <a:pt x="1068" y="107"/>
                    </a:lnTo>
                    <a:lnTo>
                      <a:pt x="1065" y="105"/>
                    </a:lnTo>
                    <a:lnTo>
                      <a:pt x="1063" y="105"/>
                    </a:lnTo>
                    <a:lnTo>
                      <a:pt x="1050" y="95"/>
                    </a:lnTo>
                    <a:lnTo>
                      <a:pt x="1040" y="87"/>
                    </a:lnTo>
                    <a:lnTo>
                      <a:pt x="1033" y="82"/>
                    </a:lnTo>
                    <a:lnTo>
                      <a:pt x="1030" y="78"/>
                    </a:lnTo>
                    <a:lnTo>
                      <a:pt x="1028" y="77"/>
                    </a:lnTo>
                    <a:lnTo>
                      <a:pt x="1032" y="80"/>
                    </a:lnTo>
                    <a:lnTo>
                      <a:pt x="1037" y="85"/>
                    </a:lnTo>
                    <a:lnTo>
                      <a:pt x="1038" y="87"/>
                    </a:lnTo>
                    <a:lnTo>
                      <a:pt x="1037" y="87"/>
                    </a:lnTo>
                    <a:lnTo>
                      <a:pt x="1032" y="85"/>
                    </a:lnTo>
                    <a:lnTo>
                      <a:pt x="1025" y="82"/>
                    </a:lnTo>
                    <a:lnTo>
                      <a:pt x="1015" y="77"/>
                    </a:lnTo>
                    <a:lnTo>
                      <a:pt x="982" y="57"/>
                    </a:lnTo>
                    <a:lnTo>
                      <a:pt x="950" y="35"/>
                    </a:lnTo>
                    <a:lnTo>
                      <a:pt x="918" y="15"/>
                    </a:lnTo>
                    <a:lnTo>
                      <a:pt x="902" y="7"/>
                    </a:lnTo>
                    <a:lnTo>
                      <a:pt x="883" y="0"/>
                    </a:lnTo>
                    <a:lnTo>
                      <a:pt x="835" y="2"/>
                    </a:lnTo>
                    <a:lnTo>
                      <a:pt x="810" y="3"/>
                    </a:lnTo>
                    <a:lnTo>
                      <a:pt x="785" y="7"/>
                    </a:lnTo>
                    <a:lnTo>
                      <a:pt x="765" y="12"/>
                    </a:lnTo>
                    <a:lnTo>
                      <a:pt x="745" y="18"/>
                    </a:lnTo>
                    <a:lnTo>
                      <a:pt x="725" y="27"/>
                    </a:lnTo>
                    <a:lnTo>
                      <a:pt x="705" y="37"/>
                    </a:lnTo>
                    <a:lnTo>
                      <a:pt x="668" y="60"/>
                    </a:lnTo>
                    <a:lnTo>
                      <a:pt x="633" y="83"/>
                    </a:lnTo>
                    <a:lnTo>
                      <a:pt x="623" y="95"/>
                    </a:lnTo>
                    <a:lnTo>
                      <a:pt x="617" y="100"/>
                    </a:lnTo>
                    <a:lnTo>
                      <a:pt x="612" y="105"/>
                    </a:lnTo>
                    <a:lnTo>
                      <a:pt x="598" y="110"/>
                    </a:lnTo>
                    <a:lnTo>
                      <a:pt x="582" y="115"/>
                    </a:lnTo>
                    <a:lnTo>
                      <a:pt x="565" y="120"/>
                    </a:lnTo>
                    <a:lnTo>
                      <a:pt x="550" y="125"/>
                    </a:lnTo>
                    <a:lnTo>
                      <a:pt x="517" y="140"/>
                    </a:lnTo>
                    <a:lnTo>
                      <a:pt x="482" y="153"/>
                    </a:lnTo>
                    <a:lnTo>
                      <a:pt x="447" y="165"/>
                    </a:lnTo>
                    <a:lnTo>
                      <a:pt x="410" y="173"/>
                    </a:lnTo>
                    <a:lnTo>
                      <a:pt x="400" y="178"/>
                    </a:lnTo>
                    <a:lnTo>
                      <a:pt x="390" y="183"/>
                    </a:lnTo>
                    <a:lnTo>
                      <a:pt x="378" y="188"/>
                    </a:lnTo>
                    <a:lnTo>
                      <a:pt x="373" y="190"/>
                    </a:lnTo>
                    <a:lnTo>
                      <a:pt x="368" y="188"/>
                    </a:lnTo>
                    <a:lnTo>
                      <a:pt x="367" y="185"/>
                    </a:lnTo>
                    <a:lnTo>
                      <a:pt x="370" y="182"/>
                    </a:lnTo>
                    <a:lnTo>
                      <a:pt x="373" y="177"/>
                    </a:lnTo>
                    <a:lnTo>
                      <a:pt x="375" y="173"/>
                    </a:lnTo>
                    <a:close/>
                  </a:path>
                </a:pathLst>
              </a:custGeom>
              <a:noFill/>
              <a:ln w="4763">
                <a:solidFill>
                  <a:srgbClr val="000000"/>
                </a:solidFill>
                <a:round/>
                <a:headEnd/>
                <a:tailEnd/>
              </a:ln>
            </p:spPr>
            <p:txBody>
              <a:bodyPr/>
              <a:lstStyle/>
              <a:p>
                <a:endParaRPr lang="en-US"/>
              </a:p>
            </p:txBody>
          </p:sp>
        </p:grpSp>
        <p:grpSp>
          <p:nvGrpSpPr>
            <p:cNvPr id="30" name="Group 428"/>
            <p:cNvGrpSpPr>
              <a:grpSpLocks/>
            </p:cNvGrpSpPr>
            <p:nvPr/>
          </p:nvGrpSpPr>
          <p:grpSpPr bwMode="auto">
            <a:xfrm>
              <a:off x="812" y="2927"/>
              <a:ext cx="320" cy="390"/>
              <a:chOff x="812" y="2927"/>
              <a:chExt cx="320" cy="390"/>
            </a:xfrm>
          </p:grpSpPr>
          <p:sp>
            <p:nvSpPr>
              <p:cNvPr id="15468" name="Freeform 429"/>
              <p:cNvSpPr>
                <a:spLocks/>
              </p:cNvSpPr>
              <p:nvPr/>
            </p:nvSpPr>
            <p:spPr bwMode="auto">
              <a:xfrm>
                <a:off x="812" y="2927"/>
                <a:ext cx="320" cy="390"/>
              </a:xfrm>
              <a:custGeom>
                <a:avLst/>
                <a:gdLst>
                  <a:gd name="T0" fmla="*/ 1 w 640"/>
                  <a:gd name="T1" fmla="*/ 1 h 780"/>
                  <a:gd name="T2" fmla="*/ 1 w 640"/>
                  <a:gd name="T3" fmla="*/ 1 h 780"/>
                  <a:gd name="T4" fmla="*/ 1 w 640"/>
                  <a:gd name="T5" fmla="*/ 1 h 780"/>
                  <a:gd name="T6" fmla="*/ 1 w 640"/>
                  <a:gd name="T7" fmla="*/ 1 h 780"/>
                  <a:gd name="T8" fmla="*/ 1 w 640"/>
                  <a:gd name="T9" fmla="*/ 1 h 780"/>
                  <a:gd name="T10" fmla="*/ 1 w 640"/>
                  <a:gd name="T11" fmla="*/ 1 h 780"/>
                  <a:gd name="T12" fmla="*/ 1 w 640"/>
                  <a:gd name="T13" fmla="*/ 1 h 780"/>
                  <a:gd name="T14" fmla="*/ 1 w 640"/>
                  <a:gd name="T15" fmla="*/ 1 h 780"/>
                  <a:gd name="T16" fmla="*/ 1 w 640"/>
                  <a:gd name="T17" fmla="*/ 1 h 780"/>
                  <a:gd name="T18" fmla="*/ 1 w 640"/>
                  <a:gd name="T19" fmla="*/ 1 h 780"/>
                  <a:gd name="T20" fmla="*/ 1 w 640"/>
                  <a:gd name="T21" fmla="*/ 1 h 780"/>
                  <a:gd name="T22" fmla="*/ 1 w 640"/>
                  <a:gd name="T23" fmla="*/ 1 h 780"/>
                  <a:gd name="T24" fmla="*/ 1 w 640"/>
                  <a:gd name="T25" fmla="*/ 1 h 780"/>
                  <a:gd name="T26" fmla="*/ 1 w 640"/>
                  <a:gd name="T27" fmla="*/ 1 h 780"/>
                  <a:gd name="T28" fmla="*/ 1 w 640"/>
                  <a:gd name="T29" fmla="*/ 1 h 780"/>
                  <a:gd name="T30" fmla="*/ 1 w 640"/>
                  <a:gd name="T31" fmla="*/ 1 h 780"/>
                  <a:gd name="T32" fmla="*/ 1 w 640"/>
                  <a:gd name="T33" fmla="*/ 1 h 780"/>
                  <a:gd name="T34" fmla="*/ 1 w 640"/>
                  <a:gd name="T35" fmla="*/ 1 h 780"/>
                  <a:gd name="T36" fmla="*/ 1 w 640"/>
                  <a:gd name="T37" fmla="*/ 1 h 780"/>
                  <a:gd name="T38" fmla="*/ 1 w 640"/>
                  <a:gd name="T39" fmla="*/ 1 h 780"/>
                  <a:gd name="T40" fmla="*/ 1 w 640"/>
                  <a:gd name="T41" fmla="*/ 1 h 780"/>
                  <a:gd name="T42" fmla="*/ 1 w 640"/>
                  <a:gd name="T43" fmla="*/ 1 h 780"/>
                  <a:gd name="T44" fmla="*/ 1 w 640"/>
                  <a:gd name="T45" fmla="*/ 1 h 780"/>
                  <a:gd name="T46" fmla="*/ 1 w 640"/>
                  <a:gd name="T47" fmla="*/ 1 h 780"/>
                  <a:gd name="T48" fmla="*/ 1 w 640"/>
                  <a:gd name="T49" fmla="*/ 1 h 780"/>
                  <a:gd name="T50" fmla="*/ 1 w 640"/>
                  <a:gd name="T51" fmla="*/ 1 h 780"/>
                  <a:gd name="T52" fmla="*/ 1 w 640"/>
                  <a:gd name="T53" fmla="*/ 1 h 780"/>
                  <a:gd name="T54" fmla="*/ 1 w 640"/>
                  <a:gd name="T55" fmla="*/ 1 h 780"/>
                  <a:gd name="T56" fmla="*/ 1 w 640"/>
                  <a:gd name="T57" fmla="*/ 1 h 780"/>
                  <a:gd name="T58" fmla="*/ 1 w 640"/>
                  <a:gd name="T59" fmla="*/ 1 h 780"/>
                  <a:gd name="T60" fmla="*/ 1 w 640"/>
                  <a:gd name="T61" fmla="*/ 1 h 780"/>
                  <a:gd name="T62" fmla="*/ 1 w 640"/>
                  <a:gd name="T63" fmla="*/ 1 h 780"/>
                  <a:gd name="T64" fmla="*/ 1 w 640"/>
                  <a:gd name="T65" fmla="*/ 1 h 780"/>
                  <a:gd name="T66" fmla="*/ 1 w 640"/>
                  <a:gd name="T67" fmla="*/ 1 h 780"/>
                  <a:gd name="T68" fmla="*/ 1 w 640"/>
                  <a:gd name="T69" fmla="*/ 1 h 780"/>
                  <a:gd name="T70" fmla="*/ 1 w 640"/>
                  <a:gd name="T71" fmla="*/ 1 h 780"/>
                  <a:gd name="T72" fmla="*/ 1 w 640"/>
                  <a:gd name="T73" fmla="*/ 1 h 780"/>
                  <a:gd name="T74" fmla="*/ 1 w 640"/>
                  <a:gd name="T75" fmla="*/ 1 h 780"/>
                  <a:gd name="T76" fmla="*/ 1 w 640"/>
                  <a:gd name="T77" fmla="*/ 1 h 780"/>
                  <a:gd name="T78" fmla="*/ 1 w 640"/>
                  <a:gd name="T79" fmla="*/ 1 h 780"/>
                  <a:gd name="T80" fmla="*/ 1 w 640"/>
                  <a:gd name="T81" fmla="*/ 1 h 780"/>
                  <a:gd name="T82" fmla="*/ 1 w 640"/>
                  <a:gd name="T83" fmla="*/ 1 h 780"/>
                  <a:gd name="T84" fmla="*/ 1 w 640"/>
                  <a:gd name="T85" fmla="*/ 1 h 780"/>
                  <a:gd name="T86" fmla="*/ 1 w 640"/>
                  <a:gd name="T87" fmla="*/ 1 h 780"/>
                  <a:gd name="T88" fmla="*/ 1 w 640"/>
                  <a:gd name="T89" fmla="*/ 1 h 780"/>
                  <a:gd name="T90" fmla="*/ 1 w 640"/>
                  <a:gd name="T91" fmla="*/ 1 h 780"/>
                  <a:gd name="T92" fmla="*/ 1 w 640"/>
                  <a:gd name="T93" fmla="*/ 1 h 780"/>
                  <a:gd name="T94" fmla="*/ 1 w 640"/>
                  <a:gd name="T95" fmla="*/ 1 h 780"/>
                  <a:gd name="T96" fmla="*/ 1 w 640"/>
                  <a:gd name="T97" fmla="*/ 0 h 780"/>
                  <a:gd name="T98" fmla="*/ 1 w 640"/>
                  <a:gd name="T99" fmla="*/ 1 h 780"/>
                  <a:gd name="T100" fmla="*/ 1 w 640"/>
                  <a:gd name="T101" fmla="*/ 1 h 780"/>
                  <a:gd name="T102" fmla="*/ 1 w 640"/>
                  <a:gd name="T103" fmla="*/ 1 h 780"/>
                  <a:gd name="T104" fmla="*/ 1 w 640"/>
                  <a:gd name="T105" fmla="*/ 1 h 780"/>
                  <a:gd name="T106" fmla="*/ 1 w 640"/>
                  <a:gd name="T107" fmla="*/ 1 h 780"/>
                  <a:gd name="T108" fmla="*/ 1 w 640"/>
                  <a:gd name="T109" fmla="*/ 1 h 780"/>
                  <a:gd name="T110" fmla="*/ 1 w 640"/>
                  <a:gd name="T111" fmla="*/ 1 h 780"/>
                  <a:gd name="T112" fmla="*/ 1 w 640"/>
                  <a:gd name="T113" fmla="*/ 1 h 780"/>
                  <a:gd name="T114" fmla="*/ 1 w 640"/>
                  <a:gd name="T115" fmla="*/ 1 h 7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0"/>
                  <a:gd name="T175" fmla="*/ 0 h 780"/>
                  <a:gd name="T176" fmla="*/ 640 w 640"/>
                  <a:gd name="T177" fmla="*/ 780 h 7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0" h="780">
                    <a:moveTo>
                      <a:pt x="377" y="99"/>
                    </a:moveTo>
                    <a:lnTo>
                      <a:pt x="357" y="134"/>
                    </a:lnTo>
                    <a:lnTo>
                      <a:pt x="335" y="167"/>
                    </a:lnTo>
                    <a:lnTo>
                      <a:pt x="310" y="200"/>
                    </a:lnTo>
                    <a:lnTo>
                      <a:pt x="287" y="232"/>
                    </a:lnTo>
                    <a:lnTo>
                      <a:pt x="268" y="264"/>
                    </a:lnTo>
                    <a:lnTo>
                      <a:pt x="250" y="295"/>
                    </a:lnTo>
                    <a:lnTo>
                      <a:pt x="228" y="325"/>
                    </a:lnTo>
                    <a:lnTo>
                      <a:pt x="217" y="337"/>
                    </a:lnTo>
                    <a:lnTo>
                      <a:pt x="203" y="349"/>
                    </a:lnTo>
                    <a:lnTo>
                      <a:pt x="188" y="370"/>
                    </a:lnTo>
                    <a:lnTo>
                      <a:pt x="177" y="389"/>
                    </a:lnTo>
                    <a:lnTo>
                      <a:pt x="162" y="405"/>
                    </a:lnTo>
                    <a:lnTo>
                      <a:pt x="153" y="414"/>
                    </a:lnTo>
                    <a:lnTo>
                      <a:pt x="143" y="422"/>
                    </a:lnTo>
                    <a:lnTo>
                      <a:pt x="137" y="432"/>
                    </a:lnTo>
                    <a:lnTo>
                      <a:pt x="133" y="440"/>
                    </a:lnTo>
                    <a:lnTo>
                      <a:pt x="130" y="444"/>
                    </a:lnTo>
                    <a:lnTo>
                      <a:pt x="127" y="447"/>
                    </a:lnTo>
                    <a:lnTo>
                      <a:pt x="120" y="450"/>
                    </a:lnTo>
                    <a:lnTo>
                      <a:pt x="113" y="455"/>
                    </a:lnTo>
                    <a:lnTo>
                      <a:pt x="102" y="464"/>
                    </a:lnTo>
                    <a:lnTo>
                      <a:pt x="93" y="470"/>
                    </a:lnTo>
                    <a:lnTo>
                      <a:pt x="83" y="477"/>
                    </a:lnTo>
                    <a:lnTo>
                      <a:pt x="75" y="484"/>
                    </a:lnTo>
                    <a:lnTo>
                      <a:pt x="70" y="494"/>
                    </a:lnTo>
                    <a:lnTo>
                      <a:pt x="60" y="514"/>
                    </a:lnTo>
                    <a:lnTo>
                      <a:pt x="52" y="525"/>
                    </a:lnTo>
                    <a:lnTo>
                      <a:pt x="47" y="532"/>
                    </a:lnTo>
                    <a:lnTo>
                      <a:pt x="43" y="537"/>
                    </a:lnTo>
                    <a:lnTo>
                      <a:pt x="43" y="539"/>
                    </a:lnTo>
                    <a:lnTo>
                      <a:pt x="45" y="537"/>
                    </a:lnTo>
                    <a:lnTo>
                      <a:pt x="48" y="530"/>
                    </a:lnTo>
                    <a:lnTo>
                      <a:pt x="53" y="525"/>
                    </a:lnTo>
                    <a:lnTo>
                      <a:pt x="53" y="524"/>
                    </a:lnTo>
                    <a:lnTo>
                      <a:pt x="53" y="525"/>
                    </a:lnTo>
                    <a:lnTo>
                      <a:pt x="50" y="530"/>
                    </a:lnTo>
                    <a:lnTo>
                      <a:pt x="45" y="539"/>
                    </a:lnTo>
                    <a:lnTo>
                      <a:pt x="37" y="550"/>
                    </a:lnTo>
                    <a:lnTo>
                      <a:pt x="33" y="555"/>
                    </a:lnTo>
                    <a:lnTo>
                      <a:pt x="28" y="560"/>
                    </a:lnTo>
                    <a:lnTo>
                      <a:pt x="25" y="565"/>
                    </a:lnTo>
                    <a:lnTo>
                      <a:pt x="23" y="567"/>
                    </a:lnTo>
                    <a:lnTo>
                      <a:pt x="18" y="584"/>
                    </a:lnTo>
                    <a:lnTo>
                      <a:pt x="12" y="599"/>
                    </a:lnTo>
                    <a:lnTo>
                      <a:pt x="5" y="612"/>
                    </a:lnTo>
                    <a:lnTo>
                      <a:pt x="0" y="629"/>
                    </a:lnTo>
                    <a:lnTo>
                      <a:pt x="3" y="660"/>
                    </a:lnTo>
                    <a:lnTo>
                      <a:pt x="8" y="692"/>
                    </a:lnTo>
                    <a:lnTo>
                      <a:pt x="12" y="707"/>
                    </a:lnTo>
                    <a:lnTo>
                      <a:pt x="17" y="720"/>
                    </a:lnTo>
                    <a:lnTo>
                      <a:pt x="25" y="734"/>
                    </a:lnTo>
                    <a:lnTo>
                      <a:pt x="37" y="745"/>
                    </a:lnTo>
                    <a:lnTo>
                      <a:pt x="53" y="759"/>
                    </a:lnTo>
                    <a:lnTo>
                      <a:pt x="62" y="765"/>
                    </a:lnTo>
                    <a:lnTo>
                      <a:pt x="72" y="769"/>
                    </a:lnTo>
                    <a:lnTo>
                      <a:pt x="82" y="772"/>
                    </a:lnTo>
                    <a:lnTo>
                      <a:pt x="95" y="777"/>
                    </a:lnTo>
                    <a:lnTo>
                      <a:pt x="105" y="779"/>
                    </a:lnTo>
                    <a:lnTo>
                      <a:pt x="107" y="780"/>
                    </a:lnTo>
                    <a:lnTo>
                      <a:pt x="108" y="780"/>
                    </a:lnTo>
                    <a:lnTo>
                      <a:pt x="138" y="780"/>
                    </a:lnTo>
                    <a:lnTo>
                      <a:pt x="165" y="779"/>
                    </a:lnTo>
                    <a:lnTo>
                      <a:pt x="187" y="779"/>
                    </a:lnTo>
                    <a:lnTo>
                      <a:pt x="205" y="775"/>
                    </a:lnTo>
                    <a:lnTo>
                      <a:pt x="222" y="770"/>
                    </a:lnTo>
                    <a:lnTo>
                      <a:pt x="238" y="764"/>
                    </a:lnTo>
                    <a:lnTo>
                      <a:pt x="257" y="750"/>
                    </a:lnTo>
                    <a:lnTo>
                      <a:pt x="275" y="734"/>
                    </a:lnTo>
                    <a:lnTo>
                      <a:pt x="277" y="727"/>
                    </a:lnTo>
                    <a:lnTo>
                      <a:pt x="278" y="722"/>
                    </a:lnTo>
                    <a:lnTo>
                      <a:pt x="280" y="715"/>
                    </a:lnTo>
                    <a:lnTo>
                      <a:pt x="280" y="714"/>
                    </a:lnTo>
                    <a:lnTo>
                      <a:pt x="282" y="715"/>
                    </a:lnTo>
                    <a:lnTo>
                      <a:pt x="285" y="714"/>
                    </a:lnTo>
                    <a:lnTo>
                      <a:pt x="290" y="707"/>
                    </a:lnTo>
                    <a:lnTo>
                      <a:pt x="293" y="702"/>
                    </a:lnTo>
                    <a:lnTo>
                      <a:pt x="298" y="695"/>
                    </a:lnTo>
                    <a:lnTo>
                      <a:pt x="305" y="685"/>
                    </a:lnTo>
                    <a:lnTo>
                      <a:pt x="307" y="680"/>
                    </a:lnTo>
                    <a:lnTo>
                      <a:pt x="307" y="679"/>
                    </a:lnTo>
                    <a:lnTo>
                      <a:pt x="305" y="679"/>
                    </a:lnTo>
                    <a:lnTo>
                      <a:pt x="305" y="677"/>
                    </a:lnTo>
                    <a:lnTo>
                      <a:pt x="307" y="677"/>
                    </a:lnTo>
                    <a:lnTo>
                      <a:pt x="312" y="674"/>
                    </a:lnTo>
                    <a:lnTo>
                      <a:pt x="317" y="670"/>
                    </a:lnTo>
                    <a:lnTo>
                      <a:pt x="323" y="665"/>
                    </a:lnTo>
                    <a:lnTo>
                      <a:pt x="337" y="647"/>
                    </a:lnTo>
                    <a:lnTo>
                      <a:pt x="352" y="629"/>
                    </a:lnTo>
                    <a:lnTo>
                      <a:pt x="370" y="614"/>
                    </a:lnTo>
                    <a:lnTo>
                      <a:pt x="388" y="599"/>
                    </a:lnTo>
                    <a:lnTo>
                      <a:pt x="407" y="572"/>
                    </a:lnTo>
                    <a:lnTo>
                      <a:pt x="423" y="547"/>
                    </a:lnTo>
                    <a:lnTo>
                      <a:pt x="438" y="519"/>
                    </a:lnTo>
                    <a:lnTo>
                      <a:pt x="448" y="489"/>
                    </a:lnTo>
                    <a:lnTo>
                      <a:pt x="452" y="477"/>
                    </a:lnTo>
                    <a:lnTo>
                      <a:pt x="455" y="462"/>
                    </a:lnTo>
                    <a:lnTo>
                      <a:pt x="460" y="444"/>
                    </a:lnTo>
                    <a:lnTo>
                      <a:pt x="465" y="425"/>
                    </a:lnTo>
                    <a:lnTo>
                      <a:pt x="470" y="407"/>
                    </a:lnTo>
                    <a:lnTo>
                      <a:pt x="475" y="390"/>
                    </a:lnTo>
                    <a:lnTo>
                      <a:pt x="480" y="375"/>
                    </a:lnTo>
                    <a:lnTo>
                      <a:pt x="485" y="367"/>
                    </a:lnTo>
                    <a:lnTo>
                      <a:pt x="488" y="364"/>
                    </a:lnTo>
                    <a:lnTo>
                      <a:pt x="493" y="360"/>
                    </a:lnTo>
                    <a:lnTo>
                      <a:pt x="502" y="354"/>
                    </a:lnTo>
                    <a:lnTo>
                      <a:pt x="507" y="339"/>
                    </a:lnTo>
                    <a:lnTo>
                      <a:pt x="513" y="327"/>
                    </a:lnTo>
                    <a:lnTo>
                      <a:pt x="520" y="317"/>
                    </a:lnTo>
                    <a:lnTo>
                      <a:pt x="528" y="307"/>
                    </a:lnTo>
                    <a:lnTo>
                      <a:pt x="545" y="292"/>
                    </a:lnTo>
                    <a:lnTo>
                      <a:pt x="557" y="284"/>
                    </a:lnTo>
                    <a:lnTo>
                      <a:pt x="568" y="275"/>
                    </a:lnTo>
                    <a:lnTo>
                      <a:pt x="577" y="270"/>
                    </a:lnTo>
                    <a:lnTo>
                      <a:pt x="587" y="264"/>
                    </a:lnTo>
                    <a:lnTo>
                      <a:pt x="592" y="260"/>
                    </a:lnTo>
                    <a:lnTo>
                      <a:pt x="597" y="255"/>
                    </a:lnTo>
                    <a:lnTo>
                      <a:pt x="602" y="252"/>
                    </a:lnTo>
                    <a:lnTo>
                      <a:pt x="603" y="250"/>
                    </a:lnTo>
                    <a:lnTo>
                      <a:pt x="610" y="232"/>
                    </a:lnTo>
                    <a:lnTo>
                      <a:pt x="620" y="214"/>
                    </a:lnTo>
                    <a:lnTo>
                      <a:pt x="640" y="177"/>
                    </a:lnTo>
                    <a:lnTo>
                      <a:pt x="640" y="170"/>
                    </a:lnTo>
                    <a:lnTo>
                      <a:pt x="638" y="157"/>
                    </a:lnTo>
                    <a:lnTo>
                      <a:pt x="637" y="142"/>
                    </a:lnTo>
                    <a:lnTo>
                      <a:pt x="635" y="125"/>
                    </a:lnTo>
                    <a:lnTo>
                      <a:pt x="632" y="109"/>
                    </a:lnTo>
                    <a:lnTo>
                      <a:pt x="630" y="94"/>
                    </a:lnTo>
                    <a:lnTo>
                      <a:pt x="625" y="80"/>
                    </a:lnTo>
                    <a:lnTo>
                      <a:pt x="622" y="74"/>
                    </a:lnTo>
                    <a:lnTo>
                      <a:pt x="618" y="72"/>
                    </a:lnTo>
                    <a:lnTo>
                      <a:pt x="613" y="70"/>
                    </a:lnTo>
                    <a:lnTo>
                      <a:pt x="603" y="69"/>
                    </a:lnTo>
                    <a:lnTo>
                      <a:pt x="600" y="60"/>
                    </a:lnTo>
                    <a:lnTo>
                      <a:pt x="598" y="50"/>
                    </a:lnTo>
                    <a:lnTo>
                      <a:pt x="602" y="39"/>
                    </a:lnTo>
                    <a:lnTo>
                      <a:pt x="605" y="27"/>
                    </a:lnTo>
                    <a:lnTo>
                      <a:pt x="608" y="17"/>
                    </a:lnTo>
                    <a:lnTo>
                      <a:pt x="610" y="14"/>
                    </a:lnTo>
                    <a:lnTo>
                      <a:pt x="610" y="12"/>
                    </a:lnTo>
                    <a:lnTo>
                      <a:pt x="595" y="5"/>
                    </a:lnTo>
                    <a:lnTo>
                      <a:pt x="580" y="0"/>
                    </a:lnTo>
                    <a:lnTo>
                      <a:pt x="563" y="0"/>
                    </a:lnTo>
                    <a:lnTo>
                      <a:pt x="548" y="0"/>
                    </a:lnTo>
                    <a:lnTo>
                      <a:pt x="532" y="4"/>
                    </a:lnTo>
                    <a:lnTo>
                      <a:pt x="517" y="9"/>
                    </a:lnTo>
                    <a:lnTo>
                      <a:pt x="485" y="19"/>
                    </a:lnTo>
                    <a:lnTo>
                      <a:pt x="475" y="29"/>
                    </a:lnTo>
                    <a:lnTo>
                      <a:pt x="468" y="37"/>
                    </a:lnTo>
                    <a:lnTo>
                      <a:pt x="460" y="45"/>
                    </a:lnTo>
                    <a:lnTo>
                      <a:pt x="455" y="55"/>
                    </a:lnTo>
                    <a:lnTo>
                      <a:pt x="452" y="64"/>
                    </a:lnTo>
                    <a:lnTo>
                      <a:pt x="450" y="69"/>
                    </a:lnTo>
                    <a:lnTo>
                      <a:pt x="448" y="77"/>
                    </a:lnTo>
                    <a:lnTo>
                      <a:pt x="447" y="79"/>
                    </a:lnTo>
                    <a:lnTo>
                      <a:pt x="443" y="82"/>
                    </a:lnTo>
                    <a:lnTo>
                      <a:pt x="438" y="87"/>
                    </a:lnTo>
                    <a:lnTo>
                      <a:pt x="430" y="92"/>
                    </a:lnTo>
                    <a:lnTo>
                      <a:pt x="427" y="94"/>
                    </a:lnTo>
                    <a:lnTo>
                      <a:pt x="422" y="95"/>
                    </a:lnTo>
                    <a:lnTo>
                      <a:pt x="408" y="99"/>
                    </a:lnTo>
                    <a:lnTo>
                      <a:pt x="400" y="102"/>
                    </a:lnTo>
                    <a:lnTo>
                      <a:pt x="395" y="104"/>
                    </a:lnTo>
                    <a:lnTo>
                      <a:pt x="390" y="105"/>
                    </a:lnTo>
                    <a:lnTo>
                      <a:pt x="388" y="105"/>
                    </a:lnTo>
                    <a:lnTo>
                      <a:pt x="382" y="110"/>
                    </a:lnTo>
                    <a:lnTo>
                      <a:pt x="375" y="114"/>
                    </a:lnTo>
                    <a:lnTo>
                      <a:pt x="372" y="117"/>
                    </a:lnTo>
                    <a:lnTo>
                      <a:pt x="370" y="117"/>
                    </a:lnTo>
                    <a:lnTo>
                      <a:pt x="370" y="115"/>
                    </a:lnTo>
                    <a:lnTo>
                      <a:pt x="372" y="112"/>
                    </a:lnTo>
                    <a:lnTo>
                      <a:pt x="373" y="107"/>
                    </a:lnTo>
                    <a:lnTo>
                      <a:pt x="377" y="99"/>
                    </a:lnTo>
                    <a:close/>
                  </a:path>
                </a:pathLst>
              </a:custGeom>
              <a:blipFill dpi="0" rotWithShape="0">
                <a:blip r:embed="rId7" cstate="print"/>
                <a:srcRect/>
                <a:tile tx="0" ty="0" sx="100000" sy="100000" flip="none" algn="tl"/>
              </a:blipFill>
              <a:ln w="9525">
                <a:noFill/>
                <a:round/>
                <a:headEnd/>
                <a:tailEnd/>
              </a:ln>
            </p:spPr>
            <p:txBody>
              <a:bodyPr/>
              <a:lstStyle/>
              <a:p>
                <a:endParaRPr lang="en-US"/>
              </a:p>
            </p:txBody>
          </p:sp>
          <p:sp>
            <p:nvSpPr>
              <p:cNvPr id="15469" name="Freeform 430"/>
              <p:cNvSpPr>
                <a:spLocks/>
              </p:cNvSpPr>
              <p:nvPr/>
            </p:nvSpPr>
            <p:spPr bwMode="auto">
              <a:xfrm>
                <a:off x="812" y="2927"/>
                <a:ext cx="320" cy="390"/>
              </a:xfrm>
              <a:custGeom>
                <a:avLst/>
                <a:gdLst>
                  <a:gd name="T0" fmla="*/ 1 w 640"/>
                  <a:gd name="T1" fmla="*/ 1 h 780"/>
                  <a:gd name="T2" fmla="*/ 1 w 640"/>
                  <a:gd name="T3" fmla="*/ 1 h 780"/>
                  <a:gd name="T4" fmla="*/ 1 w 640"/>
                  <a:gd name="T5" fmla="*/ 1 h 780"/>
                  <a:gd name="T6" fmla="*/ 1 w 640"/>
                  <a:gd name="T7" fmla="*/ 1 h 780"/>
                  <a:gd name="T8" fmla="*/ 1 w 640"/>
                  <a:gd name="T9" fmla="*/ 1 h 780"/>
                  <a:gd name="T10" fmla="*/ 1 w 640"/>
                  <a:gd name="T11" fmla="*/ 1 h 780"/>
                  <a:gd name="T12" fmla="*/ 1 w 640"/>
                  <a:gd name="T13" fmla="*/ 1 h 780"/>
                  <a:gd name="T14" fmla="*/ 1 w 640"/>
                  <a:gd name="T15" fmla="*/ 1 h 780"/>
                  <a:gd name="T16" fmla="*/ 1 w 640"/>
                  <a:gd name="T17" fmla="*/ 1 h 780"/>
                  <a:gd name="T18" fmla="*/ 1 w 640"/>
                  <a:gd name="T19" fmla="*/ 1 h 780"/>
                  <a:gd name="T20" fmla="*/ 1 w 640"/>
                  <a:gd name="T21" fmla="*/ 1 h 780"/>
                  <a:gd name="T22" fmla="*/ 1 w 640"/>
                  <a:gd name="T23" fmla="*/ 1 h 780"/>
                  <a:gd name="T24" fmla="*/ 1 w 640"/>
                  <a:gd name="T25" fmla="*/ 1 h 780"/>
                  <a:gd name="T26" fmla="*/ 1 w 640"/>
                  <a:gd name="T27" fmla="*/ 1 h 780"/>
                  <a:gd name="T28" fmla="*/ 1 w 640"/>
                  <a:gd name="T29" fmla="*/ 1 h 780"/>
                  <a:gd name="T30" fmla="*/ 1 w 640"/>
                  <a:gd name="T31" fmla="*/ 1 h 780"/>
                  <a:gd name="T32" fmla="*/ 1 w 640"/>
                  <a:gd name="T33" fmla="*/ 1 h 780"/>
                  <a:gd name="T34" fmla="*/ 1 w 640"/>
                  <a:gd name="T35" fmla="*/ 1 h 780"/>
                  <a:gd name="T36" fmla="*/ 1 w 640"/>
                  <a:gd name="T37" fmla="*/ 1 h 780"/>
                  <a:gd name="T38" fmla="*/ 1 w 640"/>
                  <a:gd name="T39" fmla="*/ 1 h 780"/>
                  <a:gd name="T40" fmla="*/ 1 w 640"/>
                  <a:gd name="T41" fmla="*/ 1 h 780"/>
                  <a:gd name="T42" fmla="*/ 1 w 640"/>
                  <a:gd name="T43" fmla="*/ 1 h 780"/>
                  <a:gd name="T44" fmla="*/ 1 w 640"/>
                  <a:gd name="T45" fmla="*/ 1 h 780"/>
                  <a:gd name="T46" fmla="*/ 1 w 640"/>
                  <a:gd name="T47" fmla="*/ 1 h 780"/>
                  <a:gd name="T48" fmla="*/ 1 w 640"/>
                  <a:gd name="T49" fmla="*/ 1 h 780"/>
                  <a:gd name="T50" fmla="*/ 1 w 640"/>
                  <a:gd name="T51" fmla="*/ 1 h 780"/>
                  <a:gd name="T52" fmla="*/ 1 w 640"/>
                  <a:gd name="T53" fmla="*/ 1 h 780"/>
                  <a:gd name="T54" fmla="*/ 1 w 640"/>
                  <a:gd name="T55" fmla="*/ 1 h 780"/>
                  <a:gd name="T56" fmla="*/ 1 w 640"/>
                  <a:gd name="T57" fmla="*/ 1 h 780"/>
                  <a:gd name="T58" fmla="*/ 1 w 640"/>
                  <a:gd name="T59" fmla="*/ 1 h 780"/>
                  <a:gd name="T60" fmla="*/ 1 w 640"/>
                  <a:gd name="T61" fmla="*/ 1 h 780"/>
                  <a:gd name="T62" fmla="*/ 1 w 640"/>
                  <a:gd name="T63" fmla="*/ 1 h 780"/>
                  <a:gd name="T64" fmla="*/ 1 w 640"/>
                  <a:gd name="T65" fmla="*/ 1 h 780"/>
                  <a:gd name="T66" fmla="*/ 1 w 640"/>
                  <a:gd name="T67" fmla="*/ 1 h 780"/>
                  <a:gd name="T68" fmla="*/ 1 w 640"/>
                  <a:gd name="T69" fmla="*/ 1 h 780"/>
                  <a:gd name="T70" fmla="*/ 1 w 640"/>
                  <a:gd name="T71" fmla="*/ 1 h 780"/>
                  <a:gd name="T72" fmla="*/ 1 w 640"/>
                  <a:gd name="T73" fmla="*/ 1 h 780"/>
                  <a:gd name="T74" fmla="*/ 1 w 640"/>
                  <a:gd name="T75" fmla="*/ 1 h 780"/>
                  <a:gd name="T76" fmla="*/ 1 w 640"/>
                  <a:gd name="T77" fmla="*/ 1 h 780"/>
                  <a:gd name="T78" fmla="*/ 1 w 640"/>
                  <a:gd name="T79" fmla="*/ 1 h 780"/>
                  <a:gd name="T80" fmla="*/ 1 w 640"/>
                  <a:gd name="T81" fmla="*/ 1 h 780"/>
                  <a:gd name="T82" fmla="*/ 1 w 640"/>
                  <a:gd name="T83" fmla="*/ 1 h 780"/>
                  <a:gd name="T84" fmla="*/ 1 w 640"/>
                  <a:gd name="T85" fmla="*/ 1 h 780"/>
                  <a:gd name="T86" fmla="*/ 1 w 640"/>
                  <a:gd name="T87" fmla="*/ 1 h 780"/>
                  <a:gd name="T88" fmla="*/ 1 w 640"/>
                  <a:gd name="T89" fmla="*/ 1 h 780"/>
                  <a:gd name="T90" fmla="*/ 1 w 640"/>
                  <a:gd name="T91" fmla="*/ 1 h 780"/>
                  <a:gd name="T92" fmla="*/ 1 w 640"/>
                  <a:gd name="T93" fmla="*/ 1 h 780"/>
                  <a:gd name="T94" fmla="*/ 1 w 640"/>
                  <a:gd name="T95" fmla="*/ 1 h 780"/>
                  <a:gd name="T96" fmla="*/ 1 w 640"/>
                  <a:gd name="T97" fmla="*/ 0 h 780"/>
                  <a:gd name="T98" fmla="*/ 1 w 640"/>
                  <a:gd name="T99" fmla="*/ 1 h 780"/>
                  <a:gd name="T100" fmla="*/ 1 w 640"/>
                  <a:gd name="T101" fmla="*/ 1 h 780"/>
                  <a:gd name="T102" fmla="*/ 1 w 640"/>
                  <a:gd name="T103" fmla="*/ 1 h 780"/>
                  <a:gd name="T104" fmla="*/ 1 w 640"/>
                  <a:gd name="T105" fmla="*/ 1 h 780"/>
                  <a:gd name="T106" fmla="*/ 1 w 640"/>
                  <a:gd name="T107" fmla="*/ 1 h 780"/>
                  <a:gd name="T108" fmla="*/ 1 w 640"/>
                  <a:gd name="T109" fmla="*/ 1 h 780"/>
                  <a:gd name="T110" fmla="*/ 1 w 640"/>
                  <a:gd name="T111" fmla="*/ 1 h 780"/>
                  <a:gd name="T112" fmla="*/ 1 w 640"/>
                  <a:gd name="T113" fmla="*/ 1 h 780"/>
                  <a:gd name="T114" fmla="*/ 1 w 640"/>
                  <a:gd name="T115" fmla="*/ 1 h 78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0"/>
                  <a:gd name="T175" fmla="*/ 0 h 780"/>
                  <a:gd name="T176" fmla="*/ 640 w 640"/>
                  <a:gd name="T177" fmla="*/ 780 h 78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0" h="780">
                    <a:moveTo>
                      <a:pt x="377" y="99"/>
                    </a:moveTo>
                    <a:lnTo>
                      <a:pt x="357" y="134"/>
                    </a:lnTo>
                    <a:lnTo>
                      <a:pt x="335" y="167"/>
                    </a:lnTo>
                    <a:lnTo>
                      <a:pt x="310" y="200"/>
                    </a:lnTo>
                    <a:lnTo>
                      <a:pt x="287" y="232"/>
                    </a:lnTo>
                    <a:lnTo>
                      <a:pt x="268" y="264"/>
                    </a:lnTo>
                    <a:lnTo>
                      <a:pt x="250" y="295"/>
                    </a:lnTo>
                    <a:lnTo>
                      <a:pt x="228" y="325"/>
                    </a:lnTo>
                    <a:lnTo>
                      <a:pt x="217" y="337"/>
                    </a:lnTo>
                    <a:lnTo>
                      <a:pt x="203" y="349"/>
                    </a:lnTo>
                    <a:lnTo>
                      <a:pt x="188" y="370"/>
                    </a:lnTo>
                    <a:lnTo>
                      <a:pt x="177" y="389"/>
                    </a:lnTo>
                    <a:lnTo>
                      <a:pt x="162" y="405"/>
                    </a:lnTo>
                    <a:lnTo>
                      <a:pt x="153" y="414"/>
                    </a:lnTo>
                    <a:lnTo>
                      <a:pt x="143" y="422"/>
                    </a:lnTo>
                    <a:lnTo>
                      <a:pt x="137" y="432"/>
                    </a:lnTo>
                    <a:lnTo>
                      <a:pt x="133" y="440"/>
                    </a:lnTo>
                    <a:lnTo>
                      <a:pt x="130" y="444"/>
                    </a:lnTo>
                    <a:lnTo>
                      <a:pt x="127" y="447"/>
                    </a:lnTo>
                    <a:lnTo>
                      <a:pt x="120" y="450"/>
                    </a:lnTo>
                    <a:lnTo>
                      <a:pt x="113" y="455"/>
                    </a:lnTo>
                    <a:lnTo>
                      <a:pt x="102" y="464"/>
                    </a:lnTo>
                    <a:lnTo>
                      <a:pt x="93" y="470"/>
                    </a:lnTo>
                    <a:lnTo>
                      <a:pt x="83" y="477"/>
                    </a:lnTo>
                    <a:lnTo>
                      <a:pt x="75" y="484"/>
                    </a:lnTo>
                    <a:lnTo>
                      <a:pt x="70" y="494"/>
                    </a:lnTo>
                    <a:lnTo>
                      <a:pt x="60" y="514"/>
                    </a:lnTo>
                    <a:lnTo>
                      <a:pt x="52" y="525"/>
                    </a:lnTo>
                    <a:lnTo>
                      <a:pt x="47" y="532"/>
                    </a:lnTo>
                    <a:lnTo>
                      <a:pt x="43" y="537"/>
                    </a:lnTo>
                    <a:lnTo>
                      <a:pt x="43" y="539"/>
                    </a:lnTo>
                    <a:lnTo>
                      <a:pt x="45" y="537"/>
                    </a:lnTo>
                    <a:lnTo>
                      <a:pt x="48" y="530"/>
                    </a:lnTo>
                    <a:lnTo>
                      <a:pt x="53" y="525"/>
                    </a:lnTo>
                    <a:lnTo>
                      <a:pt x="53" y="524"/>
                    </a:lnTo>
                    <a:lnTo>
                      <a:pt x="53" y="525"/>
                    </a:lnTo>
                    <a:lnTo>
                      <a:pt x="50" y="530"/>
                    </a:lnTo>
                    <a:lnTo>
                      <a:pt x="45" y="539"/>
                    </a:lnTo>
                    <a:lnTo>
                      <a:pt x="37" y="550"/>
                    </a:lnTo>
                    <a:lnTo>
                      <a:pt x="33" y="555"/>
                    </a:lnTo>
                    <a:lnTo>
                      <a:pt x="28" y="560"/>
                    </a:lnTo>
                    <a:lnTo>
                      <a:pt x="25" y="565"/>
                    </a:lnTo>
                    <a:lnTo>
                      <a:pt x="23" y="567"/>
                    </a:lnTo>
                    <a:lnTo>
                      <a:pt x="18" y="584"/>
                    </a:lnTo>
                    <a:lnTo>
                      <a:pt x="12" y="599"/>
                    </a:lnTo>
                    <a:lnTo>
                      <a:pt x="5" y="612"/>
                    </a:lnTo>
                    <a:lnTo>
                      <a:pt x="0" y="629"/>
                    </a:lnTo>
                    <a:lnTo>
                      <a:pt x="3" y="660"/>
                    </a:lnTo>
                    <a:lnTo>
                      <a:pt x="8" y="692"/>
                    </a:lnTo>
                    <a:lnTo>
                      <a:pt x="12" y="707"/>
                    </a:lnTo>
                    <a:lnTo>
                      <a:pt x="17" y="720"/>
                    </a:lnTo>
                    <a:lnTo>
                      <a:pt x="25" y="734"/>
                    </a:lnTo>
                    <a:lnTo>
                      <a:pt x="37" y="745"/>
                    </a:lnTo>
                    <a:lnTo>
                      <a:pt x="53" y="759"/>
                    </a:lnTo>
                    <a:lnTo>
                      <a:pt x="62" y="765"/>
                    </a:lnTo>
                    <a:lnTo>
                      <a:pt x="72" y="769"/>
                    </a:lnTo>
                    <a:lnTo>
                      <a:pt x="82" y="772"/>
                    </a:lnTo>
                    <a:lnTo>
                      <a:pt x="95" y="777"/>
                    </a:lnTo>
                    <a:lnTo>
                      <a:pt x="105" y="779"/>
                    </a:lnTo>
                    <a:lnTo>
                      <a:pt x="107" y="780"/>
                    </a:lnTo>
                    <a:lnTo>
                      <a:pt x="108" y="780"/>
                    </a:lnTo>
                    <a:lnTo>
                      <a:pt x="138" y="780"/>
                    </a:lnTo>
                    <a:lnTo>
                      <a:pt x="165" y="779"/>
                    </a:lnTo>
                    <a:lnTo>
                      <a:pt x="187" y="779"/>
                    </a:lnTo>
                    <a:lnTo>
                      <a:pt x="205" y="775"/>
                    </a:lnTo>
                    <a:lnTo>
                      <a:pt x="222" y="770"/>
                    </a:lnTo>
                    <a:lnTo>
                      <a:pt x="238" y="764"/>
                    </a:lnTo>
                    <a:lnTo>
                      <a:pt x="257" y="750"/>
                    </a:lnTo>
                    <a:lnTo>
                      <a:pt x="275" y="734"/>
                    </a:lnTo>
                    <a:lnTo>
                      <a:pt x="277" y="727"/>
                    </a:lnTo>
                    <a:lnTo>
                      <a:pt x="278" y="722"/>
                    </a:lnTo>
                    <a:lnTo>
                      <a:pt x="280" y="715"/>
                    </a:lnTo>
                    <a:lnTo>
                      <a:pt x="280" y="714"/>
                    </a:lnTo>
                    <a:lnTo>
                      <a:pt x="282" y="715"/>
                    </a:lnTo>
                    <a:lnTo>
                      <a:pt x="285" y="714"/>
                    </a:lnTo>
                    <a:lnTo>
                      <a:pt x="290" y="707"/>
                    </a:lnTo>
                    <a:lnTo>
                      <a:pt x="293" y="702"/>
                    </a:lnTo>
                    <a:lnTo>
                      <a:pt x="298" y="695"/>
                    </a:lnTo>
                    <a:lnTo>
                      <a:pt x="305" y="685"/>
                    </a:lnTo>
                    <a:lnTo>
                      <a:pt x="307" y="680"/>
                    </a:lnTo>
                    <a:lnTo>
                      <a:pt x="307" y="679"/>
                    </a:lnTo>
                    <a:lnTo>
                      <a:pt x="305" y="679"/>
                    </a:lnTo>
                    <a:lnTo>
                      <a:pt x="305" y="677"/>
                    </a:lnTo>
                    <a:lnTo>
                      <a:pt x="307" y="677"/>
                    </a:lnTo>
                    <a:lnTo>
                      <a:pt x="312" y="674"/>
                    </a:lnTo>
                    <a:lnTo>
                      <a:pt x="317" y="670"/>
                    </a:lnTo>
                    <a:lnTo>
                      <a:pt x="323" y="665"/>
                    </a:lnTo>
                    <a:lnTo>
                      <a:pt x="337" y="647"/>
                    </a:lnTo>
                    <a:lnTo>
                      <a:pt x="352" y="629"/>
                    </a:lnTo>
                    <a:lnTo>
                      <a:pt x="370" y="614"/>
                    </a:lnTo>
                    <a:lnTo>
                      <a:pt x="388" y="599"/>
                    </a:lnTo>
                    <a:lnTo>
                      <a:pt x="407" y="572"/>
                    </a:lnTo>
                    <a:lnTo>
                      <a:pt x="423" y="547"/>
                    </a:lnTo>
                    <a:lnTo>
                      <a:pt x="438" y="519"/>
                    </a:lnTo>
                    <a:lnTo>
                      <a:pt x="448" y="489"/>
                    </a:lnTo>
                    <a:lnTo>
                      <a:pt x="452" y="477"/>
                    </a:lnTo>
                    <a:lnTo>
                      <a:pt x="455" y="462"/>
                    </a:lnTo>
                    <a:lnTo>
                      <a:pt x="460" y="444"/>
                    </a:lnTo>
                    <a:lnTo>
                      <a:pt x="465" y="425"/>
                    </a:lnTo>
                    <a:lnTo>
                      <a:pt x="470" y="407"/>
                    </a:lnTo>
                    <a:lnTo>
                      <a:pt x="475" y="390"/>
                    </a:lnTo>
                    <a:lnTo>
                      <a:pt x="480" y="375"/>
                    </a:lnTo>
                    <a:lnTo>
                      <a:pt x="485" y="367"/>
                    </a:lnTo>
                    <a:lnTo>
                      <a:pt x="488" y="364"/>
                    </a:lnTo>
                    <a:lnTo>
                      <a:pt x="493" y="360"/>
                    </a:lnTo>
                    <a:lnTo>
                      <a:pt x="502" y="354"/>
                    </a:lnTo>
                    <a:lnTo>
                      <a:pt x="507" y="339"/>
                    </a:lnTo>
                    <a:lnTo>
                      <a:pt x="513" y="327"/>
                    </a:lnTo>
                    <a:lnTo>
                      <a:pt x="520" y="317"/>
                    </a:lnTo>
                    <a:lnTo>
                      <a:pt x="528" y="307"/>
                    </a:lnTo>
                    <a:lnTo>
                      <a:pt x="545" y="292"/>
                    </a:lnTo>
                    <a:lnTo>
                      <a:pt x="557" y="284"/>
                    </a:lnTo>
                    <a:lnTo>
                      <a:pt x="568" y="275"/>
                    </a:lnTo>
                    <a:lnTo>
                      <a:pt x="577" y="270"/>
                    </a:lnTo>
                    <a:lnTo>
                      <a:pt x="587" y="264"/>
                    </a:lnTo>
                    <a:lnTo>
                      <a:pt x="592" y="260"/>
                    </a:lnTo>
                    <a:lnTo>
                      <a:pt x="597" y="255"/>
                    </a:lnTo>
                    <a:lnTo>
                      <a:pt x="602" y="252"/>
                    </a:lnTo>
                    <a:lnTo>
                      <a:pt x="603" y="250"/>
                    </a:lnTo>
                    <a:lnTo>
                      <a:pt x="610" y="232"/>
                    </a:lnTo>
                    <a:lnTo>
                      <a:pt x="620" y="214"/>
                    </a:lnTo>
                    <a:lnTo>
                      <a:pt x="640" y="177"/>
                    </a:lnTo>
                    <a:lnTo>
                      <a:pt x="640" y="170"/>
                    </a:lnTo>
                    <a:lnTo>
                      <a:pt x="638" y="157"/>
                    </a:lnTo>
                    <a:lnTo>
                      <a:pt x="637" y="142"/>
                    </a:lnTo>
                    <a:lnTo>
                      <a:pt x="635" y="125"/>
                    </a:lnTo>
                    <a:lnTo>
                      <a:pt x="632" y="109"/>
                    </a:lnTo>
                    <a:lnTo>
                      <a:pt x="630" y="94"/>
                    </a:lnTo>
                    <a:lnTo>
                      <a:pt x="625" y="80"/>
                    </a:lnTo>
                    <a:lnTo>
                      <a:pt x="622" y="74"/>
                    </a:lnTo>
                    <a:lnTo>
                      <a:pt x="618" y="72"/>
                    </a:lnTo>
                    <a:lnTo>
                      <a:pt x="613" y="70"/>
                    </a:lnTo>
                    <a:lnTo>
                      <a:pt x="603" y="69"/>
                    </a:lnTo>
                    <a:lnTo>
                      <a:pt x="600" y="60"/>
                    </a:lnTo>
                    <a:lnTo>
                      <a:pt x="598" y="50"/>
                    </a:lnTo>
                    <a:lnTo>
                      <a:pt x="602" y="39"/>
                    </a:lnTo>
                    <a:lnTo>
                      <a:pt x="605" y="27"/>
                    </a:lnTo>
                    <a:lnTo>
                      <a:pt x="608" y="17"/>
                    </a:lnTo>
                    <a:lnTo>
                      <a:pt x="610" y="14"/>
                    </a:lnTo>
                    <a:lnTo>
                      <a:pt x="610" y="12"/>
                    </a:lnTo>
                    <a:lnTo>
                      <a:pt x="595" y="5"/>
                    </a:lnTo>
                    <a:lnTo>
                      <a:pt x="580" y="0"/>
                    </a:lnTo>
                    <a:lnTo>
                      <a:pt x="563" y="0"/>
                    </a:lnTo>
                    <a:lnTo>
                      <a:pt x="548" y="0"/>
                    </a:lnTo>
                    <a:lnTo>
                      <a:pt x="532" y="4"/>
                    </a:lnTo>
                    <a:lnTo>
                      <a:pt x="517" y="9"/>
                    </a:lnTo>
                    <a:lnTo>
                      <a:pt x="485" y="19"/>
                    </a:lnTo>
                    <a:lnTo>
                      <a:pt x="475" y="29"/>
                    </a:lnTo>
                    <a:lnTo>
                      <a:pt x="468" y="37"/>
                    </a:lnTo>
                    <a:lnTo>
                      <a:pt x="460" y="45"/>
                    </a:lnTo>
                    <a:lnTo>
                      <a:pt x="455" y="55"/>
                    </a:lnTo>
                    <a:lnTo>
                      <a:pt x="452" y="64"/>
                    </a:lnTo>
                    <a:lnTo>
                      <a:pt x="450" y="69"/>
                    </a:lnTo>
                    <a:lnTo>
                      <a:pt x="448" y="77"/>
                    </a:lnTo>
                    <a:lnTo>
                      <a:pt x="447" y="79"/>
                    </a:lnTo>
                    <a:lnTo>
                      <a:pt x="443" y="82"/>
                    </a:lnTo>
                    <a:lnTo>
                      <a:pt x="438" y="87"/>
                    </a:lnTo>
                    <a:lnTo>
                      <a:pt x="430" y="92"/>
                    </a:lnTo>
                    <a:lnTo>
                      <a:pt x="427" y="94"/>
                    </a:lnTo>
                    <a:lnTo>
                      <a:pt x="422" y="95"/>
                    </a:lnTo>
                    <a:lnTo>
                      <a:pt x="408" y="99"/>
                    </a:lnTo>
                    <a:lnTo>
                      <a:pt x="400" y="102"/>
                    </a:lnTo>
                    <a:lnTo>
                      <a:pt x="395" y="104"/>
                    </a:lnTo>
                    <a:lnTo>
                      <a:pt x="390" y="105"/>
                    </a:lnTo>
                    <a:lnTo>
                      <a:pt x="388" y="105"/>
                    </a:lnTo>
                    <a:lnTo>
                      <a:pt x="382" y="110"/>
                    </a:lnTo>
                    <a:lnTo>
                      <a:pt x="375" y="114"/>
                    </a:lnTo>
                    <a:lnTo>
                      <a:pt x="372" y="117"/>
                    </a:lnTo>
                    <a:lnTo>
                      <a:pt x="370" y="117"/>
                    </a:lnTo>
                    <a:lnTo>
                      <a:pt x="370" y="115"/>
                    </a:lnTo>
                    <a:lnTo>
                      <a:pt x="372" y="112"/>
                    </a:lnTo>
                    <a:lnTo>
                      <a:pt x="373" y="107"/>
                    </a:lnTo>
                    <a:lnTo>
                      <a:pt x="377" y="99"/>
                    </a:lnTo>
                    <a:close/>
                  </a:path>
                </a:pathLst>
              </a:custGeom>
              <a:noFill/>
              <a:ln w="4763">
                <a:solidFill>
                  <a:srgbClr val="000000"/>
                </a:solidFill>
                <a:round/>
                <a:headEnd/>
                <a:tailEnd/>
              </a:ln>
            </p:spPr>
            <p:txBody>
              <a:bodyPr/>
              <a:lstStyle/>
              <a:p>
                <a:endParaRPr lang="en-US"/>
              </a:p>
            </p:txBody>
          </p:sp>
        </p:grpSp>
        <p:sp>
          <p:nvSpPr>
            <p:cNvPr id="15388" name="Freeform 431"/>
            <p:cNvSpPr>
              <a:spLocks/>
            </p:cNvSpPr>
            <p:nvPr/>
          </p:nvSpPr>
          <p:spPr bwMode="auto">
            <a:xfrm>
              <a:off x="408" y="2574"/>
              <a:ext cx="1287" cy="291"/>
            </a:xfrm>
            <a:custGeom>
              <a:avLst/>
              <a:gdLst>
                <a:gd name="T0" fmla="*/ 0 w 2575"/>
                <a:gd name="T1" fmla="*/ 1 h 582"/>
                <a:gd name="T2" fmla="*/ 0 w 2575"/>
                <a:gd name="T3" fmla="*/ 1 h 582"/>
                <a:gd name="T4" fmla="*/ 0 w 2575"/>
                <a:gd name="T5" fmla="*/ 1 h 582"/>
                <a:gd name="T6" fmla="*/ 0 w 2575"/>
                <a:gd name="T7" fmla="*/ 1 h 582"/>
                <a:gd name="T8" fmla="*/ 0 w 2575"/>
                <a:gd name="T9" fmla="*/ 1 h 582"/>
                <a:gd name="T10" fmla="*/ 0 w 2575"/>
                <a:gd name="T11" fmla="*/ 1 h 582"/>
                <a:gd name="T12" fmla="*/ 0 w 2575"/>
                <a:gd name="T13" fmla="*/ 1 h 582"/>
                <a:gd name="T14" fmla="*/ 0 w 2575"/>
                <a:gd name="T15" fmla="*/ 1 h 582"/>
                <a:gd name="T16" fmla="*/ 0 w 2575"/>
                <a:gd name="T17" fmla="*/ 1 h 582"/>
                <a:gd name="T18" fmla="*/ 0 w 2575"/>
                <a:gd name="T19" fmla="*/ 1 h 582"/>
                <a:gd name="T20" fmla="*/ 0 w 2575"/>
                <a:gd name="T21" fmla="*/ 1 h 582"/>
                <a:gd name="T22" fmla="*/ 0 w 2575"/>
                <a:gd name="T23" fmla="*/ 1 h 582"/>
                <a:gd name="T24" fmla="*/ 0 w 2575"/>
                <a:gd name="T25" fmla="*/ 1 h 582"/>
                <a:gd name="T26" fmla="*/ 0 w 2575"/>
                <a:gd name="T27" fmla="*/ 1 h 582"/>
                <a:gd name="T28" fmla="*/ 0 w 2575"/>
                <a:gd name="T29" fmla="*/ 1 h 582"/>
                <a:gd name="T30" fmla="*/ 0 w 2575"/>
                <a:gd name="T31" fmla="*/ 1 h 582"/>
                <a:gd name="T32" fmla="*/ 0 w 2575"/>
                <a:gd name="T33" fmla="*/ 1 h 582"/>
                <a:gd name="T34" fmla="*/ 0 w 2575"/>
                <a:gd name="T35" fmla="*/ 1 h 582"/>
                <a:gd name="T36" fmla="*/ 0 w 2575"/>
                <a:gd name="T37" fmla="*/ 1 h 582"/>
                <a:gd name="T38" fmla="*/ 0 w 2575"/>
                <a:gd name="T39" fmla="*/ 1 h 582"/>
                <a:gd name="T40" fmla="*/ 0 w 2575"/>
                <a:gd name="T41" fmla="*/ 1 h 582"/>
                <a:gd name="T42" fmla="*/ 0 w 2575"/>
                <a:gd name="T43" fmla="*/ 1 h 582"/>
                <a:gd name="T44" fmla="*/ 0 w 2575"/>
                <a:gd name="T45" fmla="*/ 1 h 582"/>
                <a:gd name="T46" fmla="*/ 0 w 2575"/>
                <a:gd name="T47" fmla="*/ 1 h 582"/>
                <a:gd name="T48" fmla="*/ 0 w 2575"/>
                <a:gd name="T49" fmla="*/ 1 h 582"/>
                <a:gd name="T50" fmla="*/ 0 w 2575"/>
                <a:gd name="T51" fmla="*/ 1 h 582"/>
                <a:gd name="T52" fmla="*/ 0 w 2575"/>
                <a:gd name="T53" fmla="*/ 1 h 582"/>
                <a:gd name="T54" fmla="*/ 0 w 2575"/>
                <a:gd name="T55" fmla="*/ 1 h 582"/>
                <a:gd name="T56" fmla="*/ 0 w 2575"/>
                <a:gd name="T57" fmla="*/ 1 h 582"/>
                <a:gd name="T58" fmla="*/ 0 w 2575"/>
                <a:gd name="T59" fmla="*/ 1 h 582"/>
                <a:gd name="T60" fmla="*/ 0 w 2575"/>
                <a:gd name="T61" fmla="*/ 0 h 582"/>
                <a:gd name="T62" fmla="*/ 0 w 2575"/>
                <a:gd name="T63" fmla="*/ 1 h 582"/>
                <a:gd name="T64" fmla="*/ 0 w 2575"/>
                <a:gd name="T65" fmla="*/ 1 h 582"/>
                <a:gd name="T66" fmla="*/ 0 w 2575"/>
                <a:gd name="T67" fmla="*/ 1 h 582"/>
                <a:gd name="T68" fmla="*/ 0 w 2575"/>
                <a:gd name="T69" fmla="*/ 1 h 582"/>
                <a:gd name="T70" fmla="*/ 0 w 2575"/>
                <a:gd name="T71" fmla="*/ 1 h 582"/>
                <a:gd name="T72" fmla="*/ 0 w 2575"/>
                <a:gd name="T73" fmla="*/ 1 h 582"/>
                <a:gd name="T74" fmla="*/ 0 w 2575"/>
                <a:gd name="T75" fmla="*/ 1 h 582"/>
                <a:gd name="T76" fmla="*/ 0 w 2575"/>
                <a:gd name="T77" fmla="*/ 1 h 582"/>
                <a:gd name="T78" fmla="*/ 0 w 2575"/>
                <a:gd name="T79" fmla="*/ 1 h 582"/>
                <a:gd name="T80" fmla="*/ 0 w 2575"/>
                <a:gd name="T81" fmla="*/ 1 h 582"/>
                <a:gd name="T82" fmla="*/ 0 w 2575"/>
                <a:gd name="T83" fmla="*/ 1 h 582"/>
                <a:gd name="T84" fmla="*/ 0 w 2575"/>
                <a:gd name="T85" fmla="*/ 1 h 582"/>
                <a:gd name="T86" fmla="*/ 0 w 2575"/>
                <a:gd name="T87" fmla="*/ 1 h 582"/>
                <a:gd name="T88" fmla="*/ 0 w 2575"/>
                <a:gd name="T89" fmla="*/ 1 h 582"/>
                <a:gd name="T90" fmla="*/ 0 w 2575"/>
                <a:gd name="T91" fmla="*/ 1 h 582"/>
                <a:gd name="T92" fmla="*/ 0 w 2575"/>
                <a:gd name="T93" fmla="*/ 1 h 582"/>
                <a:gd name="T94" fmla="*/ 0 w 2575"/>
                <a:gd name="T95" fmla="*/ 1 h 582"/>
                <a:gd name="T96" fmla="*/ 0 w 2575"/>
                <a:gd name="T97" fmla="*/ 1 h 582"/>
                <a:gd name="T98" fmla="*/ 0 w 2575"/>
                <a:gd name="T99" fmla="*/ 1 h 582"/>
                <a:gd name="T100" fmla="*/ 0 w 2575"/>
                <a:gd name="T101" fmla="*/ 1 h 582"/>
                <a:gd name="T102" fmla="*/ 0 w 2575"/>
                <a:gd name="T103" fmla="*/ 1 h 582"/>
                <a:gd name="T104" fmla="*/ 0 w 2575"/>
                <a:gd name="T105" fmla="*/ 1 h 582"/>
                <a:gd name="T106" fmla="*/ 0 w 2575"/>
                <a:gd name="T107" fmla="*/ 1 h 582"/>
                <a:gd name="T108" fmla="*/ 0 w 2575"/>
                <a:gd name="T109" fmla="*/ 1 h 582"/>
                <a:gd name="T110" fmla="*/ 0 w 2575"/>
                <a:gd name="T111" fmla="*/ 1 h 582"/>
                <a:gd name="T112" fmla="*/ 0 w 2575"/>
                <a:gd name="T113" fmla="*/ 1 h 582"/>
                <a:gd name="T114" fmla="*/ 0 w 2575"/>
                <a:gd name="T115" fmla="*/ 1 h 582"/>
                <a:gd name="T116" fmla="*/ 0 w 2575"/>
                <a:gd name="T117" fmla="*/ 1 h 582"/>
                <a:gd name="T118" fmla="*/ 0 w 2575"/>
                <a:gd name="T119" fmla="*/ 1 h 5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575"/>
                <a:gd name="T181" fmla="*/ 0 h 582"/>
                <a:gd name="T182" fmla="*/ 2575 w 2575"/>
                <a:gd name="T183" fmla="*/ 582 h 5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575" h="582">
                  <a:moveTo>
                    <a:pt x="0" y="562"/>
                  </a:moveTo>
                  <a:lnTo>
                    <a:pt x="16" y="582"/>
                  </a:lnTo>
                  <a:lnTo>
                    <a:pt x="55" y="549"/>
                  </a:lnTo>
                  <a:lnTo>
                    <a:pt x="93" y="517"/>
                  </a:lnTo>
                  <a:lnTo>
                    <a:pt x="135" y="489"/>
                  </a:lnTo>
                  <a:lnTo>
                    <a:pt x="125" y="479"/>
                  </a:lnTo>
                  <a:lnTo>
                    <a:pt x="130" y="492"/>
                  </a:lnTo>
                  <a:lnTo>
                    <a:pt x="175" y="464"/>
                  </a:lnTo>
                  <a:lnTo>
                    <a:pt x="196" y="454"/>
                  </a:lnTo>
                  <a:lnTo>
                    <a:pt x="221" y="442"/>
                  </a:lnTo>
                  <a:lnTo>
                    <a:pt x="276" y="425"/>
                  </a:lnTo>
                  <a:lnTo>
                    <a:pt x="301" y="415"/>
                  </a:lnTo>
                  <a:lnTo>
                    <a:pt x="328" y="407"/>
                  </a:lnTo>
                  <a:lnTo>
                    <a:pt x="351" y="397"/>
                  </a:lnTo>
                  <a:lnTo>
                    <a:pt x="375" y="384"/>
                  </a:lnTo>
                  <a:lnTo>
                    <a:pt x="390" y="370"/>
                  </a:lnTo>
                  <a:lnTo>
                    <a:pt x="395" y="367"/>
                  </a:lnTo>
                  <a:lnTo>
                    <a:pt x="408" y="352"/>
                  </a:lnTo>
                  <a:lnTo>
                    <a:pt x="411" y="349"/>
                  </a:lnTo>
                  <a:lnTo>
                    <a:pt x="421" y="332"/>
                  </a:lnTo>
                  <a:lnTo>
                    <a:pt x="431" y="315"/>
                  </a:lnTo>
                  <a:lnTo>
                    <a:pt x="441" y="299"/>
                  </a:lnTo>
                  <a:lnTo>
                    <a:pt x="430" y="294"/>
                  </a:lnTo>
                  <a:lnTo>
                    <a:pt x="438" y="302"/>
                  </a:lnTo>
                  <a:lnTo>
                    <a:pt x="453" y="287"/>
                  </a:lnTo>
                  <a:lnTo>
                    <a:pt x="461" y="279"/>
                  </a:lnTo>
                  <a:lnTo>
                    <a:pt x="451" y="270"/>
                  </a:lnTo>
                  <a:lnTo>
                    <a:pt x="456" y="282"/>
                  </a:lnTo>
                  <a:lnTo>
                    <a:pt x="466" y="275"/>
                  </a:lnTo>
                  <a:lnTo>
                    <a:pt x="480" y="270"/>
                  </a:lnTo>
                  <a:lnTo>
                    <a:pt x="493" y="265"/>
                  </a:lnTo>
                  <a:lnTo>
                    <a:pt x="525" y="255"/>
                  </a:lnTo>
                  <a:lnTo>
                    <a:pt x="563" y="247"/>
                  </a:lnTo>
                  <a:lnTo>
                    <a:pt x="558" y="235"/>
                  </a:lnTo>
                  <a:lnTo>
                    <a:pt x="558" y="249"/>
                  </a:lnTo>
                  <a:lnTo>
                    <a:pt x="598" y="240"/>
                  </a:lnTo>
                  <a:lnTo>
                    <a:pt x="643" y="235"/>
                  </a:lnTo>
                  <a:lnTo>
                    <a:pt x="691" y="230"/>
                  </a:lnTo>
                  <a:lnTo>
                    <a:pt x="741" y="229"/>
                  </a:lnTo>
                  <a:lnTo>
                    <a:pt x="793" y="225"/>
                  </a:lnTo>
                  <a:lnTo>
                    <a:pt x="848" y="225"/>
                  </a:lnTo>
                  <a:lnTo>
                    <a:pt x="876" y="225"/>
                  </a:lnTo>
                  <a:lnTo>
                    <a:pt x="908" y="227"/>
                  </a:lnTo>
                  <a:lnTo>
                    <a:pt x="940" y="227"/>
                  </a:lnTo>
                  <a:lnTo>
                    <a:pt x="975" y="229"/>
                  </a:lnTo>
                  <a:lnTo>
                    <a:pt x="1045" y="232"/>
                  </a:lnTo>
                  <a:lnTo>
                    <a:pt x="1118" y="239"/>
                  </a:lnTo>
                  <a:lnTo>
                    <a:pt x="1190" y="244"/>
                  </a:lnTo>
                  <a:lnTo>
                    <a:pt x="1223" y="247"/>
                  </a:lnTo>
                  <a:lnTo>
                    <a:pt x="1256" y="250"/>
                  </a:lnTo>
                  <a:lnTo>
                    <a:pt x="1288" y="254"/>
                  </a:lnTo>
                  <a:lnTo>
                    <a:pt x="1318" y="259"/>
                  </a:lnTo>
                  <a:lnTo>
                    <a:pt x="1345" y="262"/>
                  </a:lnTo>
                  <a:lnTo>
                    <a:pt x="1366" y="265"/>
                  </a:lnTo>
                  <a:lnTo>
                    <a:pt x="1388" y="270"/>
                  </a:lnTo>
                  <a:lnTo>
                    <a:pt x="1388" y="257"/>
                  </a:lnTo>
                  <a:lnTo>
                    <a:pt x="1383" y="269"/>
                  </a:lnTo>
                  <a:lnTo>
                    <a:pt x="1401" y="274"/>
                  </a:lnTo>
                  <a:lnTo>
                    <a:pt x="1416" y="279"/>
                  </a:lnTo>
                  <a:lnTo>
                    <a:pt x="1428" y="285"/>
                  </a:lnTo>
                  <a:lnTo>
                    <a:pt x="1438" y="292"/>
                  </a:lnTo>
                  <a:lnTo>
                    <a:pt x="1443" y="279"/>
                  </a:lnTo>
                  <a:lnTo>
                    <a:pt x="1435" y="289"/>
                  </a:lnTo>
                  <a:lnTo>
                    <a:pt x="1443" y="295"/>
                  </a:lnTo>
                  <a:lnTo>
                    <a:pt x="1460" y="309"/>
                  </a:lnTo>
                  <a:lnTo>
                    <a:pt x="1475" y="322"/>
                  </a:lnTo>
                  <a:lnTo>
                    <a:pt x="1478" y="325"/>
                  </a:lnTo>
                  <a:lnTo>
                    <a:pt x="1488" y="330"/>
                  </a:lnTo>
                  <a:lnTo>
                    <a:pt x="1498" y="335"/>
                  </a:lnTo>
                  <a:lnTo>
                    <a:pt x="1510" y="339"/>
                  </a:lnTo>
                  <a:lnTo>
                    <a:pt x="1525" y="342"/>
                  </a:lnTo>
                  <a:lnTo>
                    <a:pt x="1530" y="342"/>
                  </a:lnTo>
                  <a:lnTo>
                    <a:pt x="1548" y="345"/>
                  </a:lnTo>
                  <a:lnTo>
                    <a:pt x="1568" y="345"/>
                  </a:lnTo>
                  <a:lnTo>
                    <a:pt x="1591" y="345"/>
                  </a:lnTo>
                  <a:lnTo>
                    <a:pt x="1618" y="344"/>
                  </a:lnTo>
                  <a:lnTo>
                    <a:pt x="1646" y="342"/>
                  </a:lnTo>
                  <a:lnTo>
                    <a:pt x="1676" y="340"/>
                  </a:lnTo>
                  <a:lnTo>
                    <a:pt x="1741" y="334"/>
                  </a:lnTo>
                  <a:lnTo>
                    <a:pt x="1811" y="325"/>
                  </a:lnTo>
                  <a:lnTo>
                    <a:pt x="1881" y="314"/>
                  </a:lnTo>
                  <a:lnTo>
                    <a:pt x="1953" y="300"/>
                  </a:lnTo>
                  <a:lnTo>
                    <a:pt x="1958" y="300"/>
                  </a:lnTo>
                  <a:lnTo>
                    <a:pt x="2028" y="284"/>
                  </a:lnTo>
                  <a:lnTo>
                    <a:pt x="2093" y="265"/>
                  </a:lnTo>
                  <a:lnTo>
                    <a:pt x="2155" y="242"/>
                  </a:lnTo>
                  <a:lnTo>
                    <a:pt x="2216" y="217"/>
                  </a:lnTo>
                  <a:lnTo>
                    <a:pt x="2276" y="190"/>
                  </a:lnTo>
                  <a:lnTo>
                    <a:pt x="2336" y="160"/>
                  </a:lnTo>
                  <a:lnTo>
                    <a:pt x="2396" y="127"/>
                  </a:lnTo>
                  <a:lnTo>
                    <a:pt x="2455" y="94"/>
                  </a:lnTo>
                  <a:lnTo>
                    <a:pt x="2575" y="24"/>
                  </a:lnTo>
                  <a:lnTo>
                    <a:pt x="2561" y="0"/>
                  </a:lnTo>
                  <a:lnTo>
                    <a:pt x="2445" y="69"/>
                  </a:lnTo>
                  <a:lnTo>
                    <a:pt x="2386" y="102"/>
                  </a:lnTo>
                  <a:lnTo>
                    <a:pt x="2326" y="135"/>
                  </a:lnTo>
                  <a:lnTo>
                    <a:pt x="2266" y="165"/>
                  </a:lnTo>
                  <a:lnTo>
                    <a:pt x="2206" y="192"/>
                  </a:lnTo>
                  <a:lnTo>
                    <a:pt x="2145" y="217"/>
                  </a:lnTo>
                  <a:lnTo>
                    <a:pt x="2085" y="240"/>
                  </a:lnTo>
                  <a:lnTo>
                    <a:pt x="2018" y="259"/>
                  </a:lnTo>
                  <a:lnTo>
                    <a:pt x="1948" y="275"/>
                  </a:lnTo>
                  <a:lnTo>
                    <a:pt x="1953" y="287"/>
                  </a:lnTo>
                  <a:lnTo>
                    <a:pt x="1953" y="274"/>
                  </a:lnTo>
                  <a:lnTo>
                    <a:pt x="1881" y="287"/>
                  </a:lnTo>
                  <a:lnTo>
                    <a:pt x="1811" y="299"/>
                  </a:lnTo>
                  <a:lnTo>
                    <a:pt x="1741" y="307"/>
                  </a:lnTo>
                  <a:lnTo>
                    <a:pt x="1676" y="314"/>
                  </a:lnTo>
                  <a:lnTo>
                    <a:pt x="1646" y="315"/>
                  </a:lnTo>
                  <a:lnTo>
                    <a:pt x="1618" y="317"/>
                  </a:lnTo>
                  <a:lnTo>
                    <a:pt x="1591" y="319"/>
                  </a:lnTo>
                  <a:lnTo>
                    <a:pt x="1568" y="319"/>
                  </a:lnTo>
                  <a:lnTo>
                    <a:pt x="1548" y="319"/>
                  </a:lnTo>
                  <a:lnTo>
                    <a:pt x="1530" y="315"/>
                  </a:lnTo>
                  <a:lnTo>
                    <a:pt x="1530" y="329"/>
                  </a:lnTo>
                  <a:lnTo>
                    <a:pt x="1535" y="317"/>
                  </a:lnTo>
                  <a:lnTo>
                    <a:pt x="1520" y="314"/>
                  </a:lnTo>
                  <a:lnTo>
                    <a:pt x="1508" y="310"/>
                  </a:lnTo>
                  <a:lnTo>
                    <a:pt x="1498" y="305"/>
                  </a:lnTo>
                  <a:lnTo>
                    <a:pt x="1488" y="300"/>
                  </a:lnTo>
                  <a:lnTo>
                    <a:pt x="1483" y="312"/>
                  </a:lnTo>
                  <a:lnTo>
                    <a:pt x="1493" y="304"/>
                  </a:lnTo>
                  <a:lnTo>
                    <a:pt x="1478" y="290"/>
                  </a:lnTo>
                  <a:lnTo>
                    <a:pt x="1461" y="277"/>
                  </a:lnTo>
                  <a:lnTo>
                    <a:pt x="1453" y="270"/>
                  </a:lnTo>
                  <a:lnTo>
                    <a:pt x="1448" y="267"/>
                  </a:lnTo>
                  <a:lnTo>
                    <a:pt x="1438" y="260"/>
                  </a:lnTo>
                  <a:lnTo>
                    <a:pt x="1426" y="254"/>
                  </a:lnTo>
                  <a:lnTo>
                    <a:pt x="1411" y="249"/>
                  </a:lnTo>
                  <a:lnTo>
                    <a:pt x="1393" y="244"/>
                  </a:lnTo>
                  <a:lnTo>
                    <a:pt x="1388" y="244"/>
                  </a:lnTo>
                  <a:lnTo>
                    <a:pt x="1371" y="239"/>
                  </a:lnTo>
                  <a:lnTo>
                    <a:pt x="1345" y="235"/>
                  </a:lnTo>
                  <a:lnTo>
                    <a:pt x="1318" y="232"/>
                  </a:lnTo>
                  <a:lnTo>
                    <a:pt x="1288" y="227"/>
                  </a:lnTo>
                  <a:lnTo>
                    <a:pt x="1256" y="224"/>
                  </a:lnTo>
                  <a:lnTo>
                    <a:pt x="1223" y="220"/>
                  </a:lnTo>
                  <a:lnTo>
                    <a:pt x="1190" y="217"/>
                  </a:lnTo>
                  <a:lnTo>
                    <a:pt x="1118" y="212"/>
                  </a:lnTo>
                  <a:lnTo>
                    <a:pt x="1045" y="205"/>
                  </a:lnTo>
                  <a:lnTo>
                    <a:pt x="975" y="202"/>
                  </a:lnTo>
                  <a:lnTo>
                    <a:pt x="940" y="200"/>
                  </a:lnTo>
                  <a:lnTo>
                    <a:pt x="908" y="200"/>
                  </a:lnTo>
                  <a:lnTo>
                    <a:pt x="876" y="199"/>
                  </a:lnTo>
                  <a:lnTo>
                    <a:pt x="848" y="199"/>
                  </a:lnTo>
                  <a:lnTo>
                    <a:pt x="793" y="199"/>
                  </a:lnTo>
                  <a:lnTo>
                    <a:pt x="741" y="202"/>
                  </a:lnTo>
                  <a:lnTo>
                    <a:pt x="691" y="204"/>
                  </a:lnTo>
                  <a:lnTo>
                    <a:pt x="643" y="209"/>
                  </a:lnTo>
                  <a:lnTo>
                    <a:pt x="598" y="214"/>
                  </a:lnTo>
                  <a:lnTo>
                    <a:pt x="558" y="222"/>
                  </a:lnTo>
                  <a:lnTo>
                    <a:pt x="553" y="222"/>
                  </a:lnTo>
                  <a:lnTo>
                    <a:pt x="515" y="230"/>
                  </a:lnTo>
                  <a:lnTo>
                    <a:pt x="485" y="240"/>
                  </a:lnTo>
                  <a:lnTo>
                    <a:pt x="470" y="245"/>
                  </a:lnTo>
                  <a:lnTo>
                    <a:pt x="456" y="250"/>
                  </a:lnTo>
                  <a:lnTo>
                    <a:pt x="446" y="257"/>
                  </a:lnTo>
                  <a:lnTo>
                    <a:pt x="443" y="260"/>
                  </a:lnTo>
                  <a:lnTo>
                    <a:pt x="435" y="269"/>
                  </a:lnTo>
                  <a:lnTo>
                    <a:pt x="420" y="284"/>
                  </a:lnTo>
                  <a:lnTo>
                    <a:pt x="416" y="289"/>
                  </a:lnTo>
                  <a:lnTo>
                    <a:pt x="406" y="305"/>
                  </a:lnTo>
                  <a:lnTo>
                    <a:pt x="396" y="322"/>
                  </a:lnTo>
                  <a:lnTo>
                    <a:pt x="386" y="339"/>
                  </a:lnTo>
                  <a:lnTo>
                    <a:pt x="398" y="344"/>
                  </a:lnTo>
                  <a:lnTo>
                    <a:pt x="390" y="334"/>
                  </a:lnTo>
                  <a:lnTo>
                    <a:pt x="376" y="349"/>
                  </a:lnTo>
                  <a:lnTo>
                    <a:pt x="385" y="359"/>
                  </a:lnTo>
                  <a:lnTo>
                    <a:pt x="380" y="345"/>
                  </a:lnTo>
                  <a:lnTo>
                    <a:pt x="361" y="362"/>
                  </a:lnTo>
                  <a:lnTo>
                    <a:pt x="341" y="372"/>
                  </a:lnTo>
                  <a:lnTo>
                    <a:pt x="318" y="382"/>
                  </a:lnTo>
                  <a:lnTo>
                    <a:pt x="291" y="390"/>
                  </a:lnTo>
                  <a:lnTo>
                    <a:pt x="266" y="400"/>
                  </a:lnTo>
                  <a:lnTo>
                    <a:pt x="211" y="417"/>
                  </a:lnTo>
                  <a:lnTo>
                    <a:pt x="186" y="429"/>
                  </a:lnTo>
                  <a:lnTo>
                    <a:pt x="161" y="440"/>
                  </a:lnTo>
                  <a:lnTo>
                    <a:pt x="120" y="467"/>
                  </a:lnTo>
                  <a:lnTo>
                    <a:pt x="116" y="470"/>
                  </a:lnTo>
                  <a:lnTo>
                    <a:pt x="75" y="499"/>
                  </a:lnTo>
                  <a:lnTo>
                    <a:pt x="36" y="530"/>
                  </a:lnTo>
                  <a:lnTo>
                    <a:pt x="0" y="562"/>
                  </a:lnTo>
                  <a:close/>
                </a:path>
              </a:pathLst>
            </a:custGeom>
            <a:solidFill>
              <a:srgbClr val="FF0000"/>
            </a:solidFill>
            <a:ln w="9525">
              <a:noFill/>
              <a:round/>
              <a:headEnd/>
              <a:tailEnd/>
            </a:ln>
          </p:spPr>
          <p:txBody>
            <a:bodyPr/>
            <a:lstStyle/>
            <a:p>
              <a:endParaRPr lang="en-US"/>
            </a:p>
          </p:txBody>
        </p:sp>
        <p:grpSp>
          <p:nvGrpSpPr>
            <p:cNvPr id="31" name="Group 432"/>
            <p:cNvGrpSpPr>
              <a:grpSpLocks/>
            </p:cNvGrpSpPr>
            <p:nvPr/>
          </p:nvGrpSpPr>
          <p:grpSpPr bwMode="auto">
            <a:xfrm>
              <a:off x="1232" y="2420"/>
              <a:ext cx="578" cy="580"/>
              <a:chOff x="1232" y="2420"/>
              <a:chExt cx="578" cy="580"/>
            </a:xfrm>
          </p:grpSpPr>
          <p:sp>
            <p:nvSpPr>
              <p:cNvPr id="15466" name="Freeform 433"/>
              <p:cNvSpPr>
                <a:spLocks/>
              </p:cNvSpPr>
              <p:nvPr/>
            </p:nvSpPr>
            <p:spPr bwMode="auto">
              <a:xfrm>
                <a:off x="1232" y="2420"/>
                <a:ext cx="578" cy="580"/>
              </a:xfrm>
              <a:custGeom>
                <a:avLst/>
                <a:gdLst>
                  <a:gd name="T0" fmla="*/ 1 w 1155"/>
                  <a:gd name="T1" fmla="*/ 1 h 1160"/>
                  <a:gd name="T2" fmla="*/ 1 w 1155"/>
                  <a:gd name="T3" fmla="*/ 1 h 1160"/>
                  <a:gd name="T4" fmla="*/ 1 w 1155"/>
                  <a:gd name="T5" fmla="*/ 1 h 1160"/>
                  <a:gd name="T6" fmla="*/ 1 w 1155"/>
                  <a:gd name="T7" fmla="*/ 1 h 1160"/>
                  <a:gd name="T8" fmla="*/ 1 w 1155"/>
                  <a:gd name="T9" fmla="*/ 1 h 1160"/>
                  <a:gd name="T10" fmla="*/ 1 w 1155"/>
                  <a:gd name="T11" fmla="*/ 1 h 1160"/>
                  <a:gd name="T12" fmla="*/ 1 w 1155"/>
                  <a:gd name="T13" fmla="*/ 1 h 1160"/>
                  <a:gd name="T14" fmla="*/ 1 w 1155"/>
                  <a:gd name="T15" fmla="*/ 1 h 1160"/>
                  <a:gd name="T16" fmla="*/ 1 w 1155"/>
                  <a:gd name="T17" fmla="*/ 1 h 1160"/>
                  <a:gd name="T18" fmla="*/ 1 w 1155"/>
                  <a:gd name="T19" fmla="*/ 1 h 1160"/>
                  <a:gd name="T20" fmla="*/ 1 w 1155"/>
                  <a:gd name="T21" fmla="*/ 1 h 1160"/>
                  <a:gd name="T22" fmla="*/ 1 w 1155"/>
                  <a:gd name="T23" fmla="*/ 1 h 1160"/>
                  <a:gd name="T24" fmla="*/ 1 w 1155"/>
                  <a:gd name="T25" fmla="*/ 1 h 1160"/>
                  <a:gd name="T26" fmla="*/ 1 w 1155"/>
                  <a:gd name="T27" fmla="*/ 1 h 1160"/>
                  <a:gd name="T28" fmla="*/ 1 w 1155"/>
                  <a:gd name="T29" fmla="*/ 1 h 1160"/>
                  <a:gd name="T30" fmla="*/ 1 w 1155"/>
                  <a:gd name="T31" fmla="*/ 1 h 1160"/>
                  <a:gd name="T32" fmla="*/ 1 w 1155"/>
                  <a:gd name="T33" fmla="*/ 1 h 1160"/>
                  <a:gd name="T34" fmla="*/ 1 w 1155"/>
                  <a:gd name="T35" fmla="*/ 1 h 1160"/>
                  <a:gd name="T36" fmla="*/ 1 w 1155"/>
                  <a:gd name="T37" fmla="*/ 1 h 1160"/>
                  <a:gd name="T38" fmla="*/ 1 w 1155"/>
                  <a:gd name="T39" fmla="*/ 1 h 1160"/>
                  <a:gd name="T40" fmla="*/ 1 w 1155"/>
                  <a:gd name="T41" fmla="*/ 1 h 1160"/>
                  <a:gd name="T42" fmla="*/ 1 w 1155"/>
                  <a:gd name="T43" fmla="*/ 1 h 1160"/>
                  <a:gd name="T44" fmla="*/ 1 w 1155"/>
                  <a:gd name="T45" fmla="*/ 1 h 1160"/>
                  <a:gd name="T46" fmla="*/ 1 w 1155"/>
                  <a:gd name="T47" fmla="*/ 1 h 1160"/>
                  <a:gd name="T48" fmla="*/ 1 w 1155"/>
                  <a:gd name="T49" fmla="*/ 1 h 1160"/>
                  <a:gd name="T50" fmla="*/ 1 w 1155"/>
                  <a:gd name="T51" fmla="*/ 1 h 1160"/>
                  <a:gd name="T52" fmla="*/ 1 w 1155"/>
                  <a:gd name="T53" fmla="*/ 1 h 1160"/>
                  <a:gd name="T54" fmla="*/ 1 w 1155"/>
                  <a:gd name="T55" fmla="*/ 1 h 1160"/>
                  <a:gd name="T56" fmla="*/ 1 w 1155"/>
                  <a:gd name="T57" fmla="*/ 1 h 1160"/>
                  <a:gd name="T58" fmla="*/ 1 w 1155"/>
                  <a:gd name="T59" fmla="*/ 1 h 1160"/>
                  <a:gd name="T60" fmla="*/ 1 w 1155"/>
                  <a:gd name="T61" fmla="*/ 1 h 1160"/>
                  <a:gd name="T62" fmla="*/ 1 w 1155"/>
                  <a:gd name="T63" fmla="*/ 1 h 1160"/>
                  <a:gd name="T64" fmla="*/ 1 w 1155"/>
                  <a:gd name="T65" fmla="*/ 1 h 1160"/>
                  <a:gd name="T66" fmla="*/ 1 w 1155"/>
                  <a:gd name="T67" fmla="*/ 1 h 1160"/>
                  <a:gd name="T68" fmla="*/ 1 w 1155"/>
                  <a:gd name="T69" fmla="*/ 1 h 1160"/>
                  <a:gd name="T70" fmla="*/ 1 w 1155"/>
                  <a:gd name="T71" fmla="*/ 1 h 1160"/>
                  <a:gd name="T72" fmla="*/ 1 w 1155"/>
                  <a:gd name="T73" fmla="*/ 1 h 1160"/>
                  <a:gd name="T74" fmla="*/ 1 w 1155"/>
                  <a:gd name="T75" fmla="*/ 1 h 1160"/>
                  <a:gd name="T76" fmla="*/ 1 w 1155"/>
                  <a:gd name="T77" fmla="*/ 1 h 1160"/>
                  <a:gd name="T78" fmla="*/ 1 w 1155"/>
                  <a:gd name="T79" fmla="*/ 1 h 1160"/>
                  <a:gd name="T80" fmla="*/ 1 w 1155"/>
                  <a:gd name="T81" fmla="*/ 1 h 1160"/>
                  <a:gd name="T82" fmla="*/ 1 w 1155"/>
                  <a:gd name="T83" fmla="*/ 1 h 1160"/>
                  <a:gd name="T84" fmla="*/ 1 w 1155"/>
                  <a:gd name="T85" fmla="*/ 1 h 1160"/>
                  <a:gd name="T86" fmla="*/ 1 w 1155"/>
                  <a:gd name="T87" fmla="*/ 1 h 1160"/>
                  <a:gd name="T88" fmla="*/ 1 w 1155"/>
                  <a:gd name="T89" fmla="*/ 1 h 1160"/>
                  <a:gd name="T90" fmla="*/ 1 w 1155"/>
                  <a:gd name="T91" fmla="*/ 1 h 1160"/>
                  <a:gd name="T92" fmla="*/ 1 w 1155"/>
                  <a:gd name="T93" fmla="*/ 1 h 1160"/>
                  <a:gd name="T94" fmla="*/ 1 w 1155"/>
                  <a:gd name="T95" fmla="*/ 1 h 1160"/>
                  <a:gd name="T96" fmla="*/ 1 w 1155"/>
                  <a:gd name="T97" fmla="*/ 1 h 1160"/>
                  <a:gd name="T98" fmla="*/ 1 w 1155"/>
                  <a:gd name="T99" fmla="*/ 1 h 1160"/>
                  <a:gd name="T100" fmla="*/ 1 w 1155"/>
                  <a:gd name="T101" fmla="*/ 1 h 1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5"/>
                  <a:gd name="T154" fmla="*/ 0 h 1160"/>
                  <a:gd name="T155" fmla="*/ 1155 w 1155"/>
                  <a:gd name="T156" fmla="*/ 1160 h 1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5" h="1160">
                    <a:moveTo>
                      <a:pt x="0" y="7"/>
                    </a:moveTo>
                    <a:lnTo>
                      <a:pt x="8" y="13"/>
                    </a:lnTo>
                    <a:lnTo>
                      <a:pt x="17" y="18"/>
                    </a:lnTo>
                    <a:lnTo>
                      <a:pt x="30" y="27"/>
                    </a:lnTo>
                    <a:lnTo>
                      <a:pt x="40" y="37"/>
                    </a:lnTo>
                    <a:lnTo>
                      <a:pt x="45" y="43"/>
                    </a:lnTo>
                    <a:lnTo>
                      <a:pt x="48" y="52"/>
                    </a:lnTo>
                    <a:lnTo>
                      <a:pt x="55" y="72"/>
                    </a:lnTo>
                    <a:lnTo>
                      <a:pt x="60" y="92"/>
                    </a:lnTo>
                    <a:lnTo>
                      <a:pt x="62" y="97"/>
                    </a:lnTo>
                    <a:lnTo>
                      <a:pt x="63" y="103"/>
                    </a:lnTo>
                    <a:lnTo>
                      <a:pt x="65" y="108"/>
                    </a:lnTo>
                    <a:lnTo>
                      <a:pt x="65" y="110"/>
                    </a:lnTo>
                    <a:lnTo>
                      <a:pt x="67" y="127"/>
                    </a:lnTo>
                    <a:lnTo>
                      <a:pt x="68" y="143"/>
                    </a:lnTo>
                    <a:lnTo>
                      <a:pt x="68" y="158"/>
                    </a:lnTo>
                    <a:lnTo>
                      <a:pt x="72" y="175"/>
                    </a:lnTo>
                    <a:lnTo>
                      <a:pt x="73" y="180"/>
                    </a:lnTo>
                    <a:lnTo>
                      <a:pt x="78" y="182"/>
                    </a:lnTo>
                    <a:lnTo>
                      <a:pt x="82" y="185"/>
                    </a:lnTo>
                    <a:lnTo>
                      <a:pt x="85" y="188"/>
                    </a:lnTo>
                    <a:lnTo>
                      <a:pt x="90" y="200"/>
                    </a:lnTo>
                    <a:lnTo>
                      <a:pt x="95" y="212"/>
                    </a:lnTo>
                    <a:lnTo>
                      <a:pt x="98" y="222"/>
                    </a:lnTo>
                    <a:lnTo>
                      <a:pt x="102" y="235"/>
                    </a:lnTo>
                    <a:lnTo>
                      <a:pt x="98" y="248"/>
                    </a:lnTo>
                    <a:lnTo>
                      <a:pt x="95" y="260"/>
                    </a:lnTo>
                    <a:lnTo>
                      <a:pt x="92" y="270"/>
                    </a:lnTo>
                    <a:lnTo>
                      <a:pt x="87" y="278"/>
                    </a:lnTo>
                    <a:lnTo>
                      <a:pt x="82" y="285"/>
                    </a:lnTo>
                    <a:lnTo>
                      <a:pt x="73" y="292"/>
                    </a:lnTo>
                    <a:lnTo>
                      <a:pt x="65" y="298"/>
                    </a:lnTo>
                    <a:lnTo>
                      <a:pt x="53" y="307"/>
                    </a:lnTo>
                    <a:lnTo>
                      <a:pt x="47" y="337"/>
                    </a:lnTo>
                    <a:lnTo>
                      <a:pt x="40" y="363"/>
                    </a:lnTo>
                    <a:lnTo>
                      <a:pt x="37" y="377"/>
                    </a:lnTo>
                    <a:lnTo>
                      <a:pt x="30" y="388"/>
                    </a:lnTo>
                    <a:lnTo>
                      <a:pt x="23" y="400"/>
                    </a:lnTo>
                    <a:lnTo>
                      <a:pt x="12" y="410"/>
                    </a:lnTo>
                    <a:lnTo>
                      <a:pt x="13" y="435"/>
                    </a:lnTo>
                    <a:lnTo>
                      <a:pt x="15" y="457"/>
                    </a:lnTo>
                    <a:lnTo>
                      <a:pt x="20" y="500"/>
                    </a:lnTo>
                    <a:lnTo>
                      <a:pt x="27" y="542"/>
                    </a:lnTo>
                    <a:lnTo>
                      <a:pt x="37" y="587"/>
                    </a:lnTo>
                    <a:lnTo>
                      <a:pt x="40" y="595"/>
                    </a:lnTo>
                    <a:lnTo>
                      <a:pt x="45" y="603"/>
                    </a:lnTo>
                    <a:lnTo>
                      <a:pt x="57" y="620"/>
                    </a:lnTo>
                    <a:lnTo>
                      <a:pt x="62" y="627"/>
                    </a:lnTo>
                    <a:lnTo>
                      <a:pt x="67" y="633"/>
                    </a:lnTo>
                    <a:lnTo>
                      <a:pt x="70" y="637"/>
                    </a:lnTo>
                    <a:lnTo>
                      <a:pt x="72" y="638"/>
                    </a:lnTo>
                    <a:lnTo>
                      <a:pt x="80" y="658"/>
                    </a:lnTo>
                    <a:lnTo>
                      <a:pt x="90" y="678"/>
                    </a:lnTo>
                    <a:lnTo>
                      <a:pt x="100" y="697"/>
                    </a:lnTo>
                    <a:lnTo>
                      <a:pt x="108" y="717"/>
                    </a:lnTo>
                    <a:lnTo>
                      <a:pt x="107" y="732"/>
                    </a:lnTo>
                    <a:lnTo>
                      <a:pt x="105" y="747"/>
                    </a:lnTo>
                    <a:lnTo>
                      <a:pt x="102" y="770"/>
                    </a:lnTo>
                    <a:lnTo>
                      <a:pt x="97" y="792"/>
                    </a:lnTo>
                    <a:lnTo>
                      <a:pt x="92" y="803"/>
                    </a:lnTo>
                    <a:lnTo>
                      <a:pt x="85" y="815"/>
                    </a:lnTo>
                    <a:lnTo>
                      <a:pt x="82" y="830"/>
                    </a:lnTo>
                    <a:lnTo>
                      <a:pt x="80" y="843"/>
                    </a:lnTo>
                    <a:lnTo>
                      <a:pt x="78" y="855"/>
                    </a:lnTo>
                    <a:lnTo>
                      <a:pt x="77" y="865"/>
                    </a:lnTo>
                    <a:lnTo>
                      <a:pt x="73" y="882"/>
                    </a:lnTo>
                    <a:lnTo>
                      <a:pt x="73" y="900"/>
                    </a:lnTo>
                    <a:lnTo>
                      <a:pt x="73" y="910"/>
                    </a:lnTo>
                    <a:lnTo>
                      <a:pt x="73" y="920"/>
                    </a:lnTo>
                    <a:lnTo>
                      <a:pt x="75" y="933"/>
                    </a:lnTo>
                    <a:lnTo>
                      <a:pt x="77" y="948"/>
                    </a:lnTo>
                    <a:lnTo>
                      <a:pt x="78" y="967"/>
                    </a:lnTo>
                    <a:lnTo>
                      <a:pt x="80" y="988"/>
                    </a:lnTo>
                    <a:lnTo>
                      <a:pt x="82" y="1013"/>
                    </a:lnTo>
                    <a:lnTo>
                      <a:pt x="85" y="1042"/>
                    </a:lnTo>
                    <a:lnTo>
                      <a:pt x="87" y="1048"/>
                    </a:lnTo>
                    <a:lnTo>
                      <a:pt x="90" y="1055"/>
                    </a:lnTo>
                    <a:lnTo>
                      <a:pt x="102" y="1068"/>
                    </a:lnTo>
                    <a:lnTo>
                      <a:pt x="115" y="1078"/>
                    </a:lnTo>
                    <a:lnTo>
                      <a:pt x="127" y="1088"/>
                    </a:lnTo>
                    <a:lnTo>
                      <a:pt x="145" y="1105"/>
                    </a:lnTo>
                    <a:lnTo>
                      <a:pt x="163" y="1117"/>
                    </a:lnTo>
                    <a:lnTo>
                      <a:pt x="185" y="1128"/>
                    </a:lnTo>
                    <a:lnTo>
                      <a:pt x="208" y="1137"/>
                    </a:lnTo>
                    <a:lnTo>
                      <a:pt x="255" y="1148"/>
                    </a:lnTo>
                    <a:lnTo>
                      <a:pt x="300" y="1160"/>
                    </a:lnTo>
                    <a:lnTo>
                      <a:pt x="337" y="1157"/>
                    </a:lnTo>
                    <a:lnTo>
                      <a:pt x="373" y="1153"/>
                    </a:lnTo>
                    <a:lnTo>
                      <a:pt x="382" y="1152"/>
                    </a:lnTo>
                    <a:lnTo>
                      <a:pt x="388" y="1148"/>
                    </a:lnTo>
                    <a:lnTo>
                      <a:pt x="398" y="1142"/>
                    </a:lnTo>
                    <a:lnTo>
                      <a:pt x="410" y="1133"/>
                    </a:lnTo>
                    <a:lnTo>
                      <a:pt x="417" y="1130"/>
                    </a:lnTo>
                    <a:lnTo>
                      <a:pt x="427" y="1127"/>
                    </a:lnTo>
                    <a:lnTo>
                      <a:pt x="452" y="1112"/>
                    </a:lnTo>
                    <a:lnTo>
                      <a:pt x="475" y="1095"/>
                    </a:lnTo>
                    <a:lnTo>
                      <a:pt x="482" y="1088"/>
                    </a:lnTo>
                    <a:lnTo>
                      <a:pt x="487" y="1082"/>
                    </a:lnTo>
                    <a:lnTo>
                      <a:pt x="515" y="1068"/>
                    </a:lnTo>
                    <a:lnTo>
                      <a:pt x="542" y="1057"/>
                    </a:lnTo>
                    <a:lnTo>
                      <a:pt x="570" y="1047"/>
                    </a:lnTo>
                    <a:lnTo>
                      <a:pt x="600" y="1040"/>
                    </a:lnTo>
                    <a:lnTo>
                      <a:pt x="657" y="1028"/>
                    </a:lnTo>
                    <a:lnTo>
                      <a:pt x="717" y="1023"/>
                    </a:lnTo>
                    <a:lnTo>
                      <a:pt x="752" y="1027"/>
                    </a:lnTo>
                    <a:lnTo>
                      <a:pt x="770" y="1030"/>
                    </a:lnTo>
                    <a:lnTo>
                      <a:pt x="788" y="1030"/>
                    </a:lnTo>
                    <a:lnTo>
                      <a:pt x="798" y="1028"/>
                    </a:lnTo>
                    <a:lnTo>
                      <a:pt x="808" y="1027"/>
                    </a:lnTo>
                    <a:lnTo>
                      <a:pt x="818" y="1025"/>
                    </a:lnTo>
                    <a:lnTo>
                      <a:pt x="830" y="1023"/>
                    </a:lnTo>
                    <a:lnTo>
                      <a:pt x="838" y="1023"/>
                    </a:lnTo>
                    <a:lnTo>
                      <a:pt x="850" y="1025"/>
                    </a:lnTo>
                    <a:lnTo>
                      <a:pt x="872" y="1032"/>
                    </a:lnTo>
                    <a:lnTo>
                      <a:pt x="895" y="1037"/>
                    </a:lnTo>
                    <a:lnTo>
                      <a:pt x="905" y="1040"/>
                    </a:lnTo>
                    <a:lnTo>
                      <a:pt x="913" y="1042"/>
                    </a:lnTo>
                    <a:lnTo>
                      <a:pt x="928" y="1047"/>
                    </a:lnTo>
                    <a:lnTo>
                      <a:pt x="940" y="1052"/>
                    </a:lnTo>
                    <a:lnTo>
                      <a:pt x="950" y="1055"/>
                    </a:lnTo>
                    <a:lnTo>
                      <a:pt x="957" y="1058"/>
                    </a:lnTo>
                    <a:lnTo>
                      <a:pt x="970" y="1060"/>
                    </a:lnTo>
                    <a:lnTo>
                      <a:pt x="982" y="1062"/>
                    </a:lnTo>
                    <a:lnTo>
                      <a:pt x="988" y="1060"/>
                    </a:lnTo>
                    <a:lnTo>
                      <a:pt x="997" y="1058"/>
                    </a:lnTo>
                    <a:lnTo>
                      <a:pt x="1007" y="1058"/>
                    </a:lnTo>
                    <a:lnTo>
                      <a:pt x="1020" y="1057"/>
                    </a:lnTo>
                    <a:lnTo>
                      <a:pt x="1038" y="1055"/>
                    </a:lnTo>
                    <a:lnTo>
                      <a:pt x="1058" y="1053"/>
                    </a:lnTo>
                    <a:lnTo>
                      <a:pt x="1083" y="1052"/>
                    </a:lnTo>
                    <a:lnTo>
                      <a:pt x="1113" y="1050"/>
                    </a:lnTo>
                    <a:lnTo>
                      <a:pt x="1123" y="1042"/>
                    </a:lnTo>
                    <a:lnTo>
                      <a:pt x="1132" y="1035"/>
                    </a:lnTo>
                    <a:lnTo>
                      <a:pt x="1138" y="1028"/>
                    </a:lnTo>
                    <a:lnTo>
                      <a:pt x="1143" y="1022"/>
                    </a:lnTo>
                    <a:lnTo>
                      <a:pt x="1147" y="1013"/>
                    </a:lnTo>
                    <a:lnTo>
                      <a:pt x="1150" y="1003"/>
                    </a:lnTo>
                    <a:lnTo>
                      <a:pt x="1153" y="992"/>
                    </a:lnTo>
                    <a:lnTo>
                      <a:pt x="1155" y="977"/>
                    </a:lnTo>
                    <a:lnTo>
                      <a:pt x="1155" y="955"/>
                    </a:lnTo>
                    <a:lnTo>
                      <a:pt x="1155" y="933"/>
                    </a:lnTo>
                    <a:lnTo>
                      <a:pt x="1153" y="913"/>
                    </a:lnTo>
                    <a:lnTo>
                      <a:pt x="1152" y="903"/>
                    </a:lnTo>
                    <a:lnTo>
                      <a:pt x="1148" y="893"/>
                    </a:lnTo>
                    <a:lnTo>
                      <a:pt x="1142" y="887"/>
                    </a:lnTo>
                    <a:lnTo>
                      <a:pt x="1133" y="883"/>
                    </a:lnTo>
                    <a:lnTo>
                      <a:pt x="1123" y="882"/>
                    </a:lnTo>
                    <a:lnTo>
                      <a:pt x="1113" y="880"/>
                    </a:lnTo>
                    <a:lnTo>
                      <a:pt x="1082" y="870"/>
                    </a:lnTo>
                    <a:lnTo>
                      <a:pt x="1050" y="862"/>
                    </a:lnTo>
                    <a:lnTo>
                      <a:pt x="987" y="847"/>
                    </a:lnTo>
                    <a:lnTo>
                      <a:pt x="975" y="842"/>
                    </a:lnTo>
                    <a:lnTo>
                      <a:pt x="963" y="838"/>
                    </a:lnTo>
                    <a:lnTo>
                      <a:pt x="950" y="833"/>
                    </a:lnTo>
                    <a:lnTo>
                      <a:pt x="938" y="828"/>
                    </a:lnTo>
                    <a:lnTo>
                      <a:pt x="935" y="825"/>
                    </a:lnTo>
                    <a:lnTo>
                      <a:pt x="933" y="822"/>
                    </a:lnTo>
                    <a:lnTo>
                      <a:pt x="930" y="817"/>
                    </a:lnTo>
                    <a:lnTo>
                      <a:pt x="927" y="815"/>
                    </a:lnTo>
                    <a:lnTo>
                      <a:pt x="922" y="812"/>
                    </a:lnTo>
                    <a:lnTo>
                      <a:pt x="915" y="810"/>
                    </a:lnTo>
                    <a:lnTo>
                      <a:pt x="902" y="808"/>
                    </a:lnTo>
                    <a:lnTo>
                      <a:pt x="847" y="777"/>
                    </a:lnTo>
                    <a:lnTo>
                      <a:pt x="795" y="743"/>
                    </a:lnTo>
                    <a:lnTo>
                      <a:pt x="790" y="740"/>
                    </a:lnTo>
                    <a:lnTo>
                      <a:pt x="785" y="737"/>
                    </a:lnTo>
                    <a:lnTo>
                      <a:pt x="782" y="732"/>
                    </a:lnTo>
                    <a:lnTo>
                      <a:pt x="782" y="730"/>
                    </a:lnTo>
                    <a:lnTo>
                      <a:pt x="783" y="730"/>
                    </a:lnTo>
                    <a:lnTo>
                      <a:pt x="782" y="730"/>
                    </a:lnTo>
                    <a:lnTo>
                      <a:pt x="775" y="728"/>
                    </a:lnTo>
                    <a:lnTo>
                      <a:pt x="770" y="727"/>
                    </a:lnTo>
                    <a:lnTo>
                      <a:pt x="763" y="723"/>
                    </a:lnTo>
                    <a:lnTo>
                      <a:pt x="755" y="713"/>
                    </a:lnTo>
                    <a:lnTo>
                      <a:pt x="745" y="703"/>
                    </a:lnTo>
                    <a:lnTo>
                      <a:pt x="740" y="702"/>
                    </a:lnTo>
                    <a:lnTo>
                      <a:pt x="737" y="700"/>
                    </a:lnTo>
                    <a:lnTo>
                      <a:pt x="732" y="700"/>
                    </a:lnTo>
                    <a:lnTo>
                      <a:pt x="728" y="697"/>
                    </a:lnTo>
                    <a:lnTo>
                      <a:pt x="725" y="692"/>
                    </a:lnTo>
                    <a:lnTo>
                      <a:pt x="722" y="687"/>
                    </a:lnTo>
                    <a:lnTo>
                      <a:pt x="717" y="677"/>
                    </a:lnTo>
                    <a:lnTo>
                      <a:pt x="698" y="655"/>
                    </a:lnTo>
                    <a:lnTo>
                      <a:pt x="682" y="633"/>
                    </a:lnTo>
                    <a:lnTo>
                      <a:pt x="665" y="612"/>
                    </a:lnTo>
                    <a:lnTo>
                      <a:pt x="650" y="587"/>
                    </a:lnTo>
                    <a:lnTo>
                      <a:pt x="643" y="577"/>
                    </a:lnTo>
                    <a:lnTo>
                      <a:pt x="635" y="567"/>
                    </a:lnTo>
                    <a:lnTo>
                      <a:pt x="615" y="545"/>
                    </a:lnTo>
                    <a:lnTo>
                      <a:pt x="595" y="527"/>
                    </a:lnTo>
                    <a:lnTo>
                      <a:pt x="577" y="508"/>
                    </a:lnTo>
                    <a:lnTo>
                      <a:pt x="558" y="487"/>
                    </a:lnTo>
                    <a:lnTo>
                      <a:pt x="542" y="463"/>
                    </a:lnTo>
                    <a:lnTo>
                      <a:pt x="523" y="440"/>
                    </a:lnTo>
                    <a:lnTo>
                      <a:pt x="505" y="417"/>
                    </a:lnTo>
                    <a:lnTo>
                      <a:pt x="500" y="402"/>
                    </a:lnTo>
                    <a:lnTo>
                      <a:pt x="493" y="387"/>
                    </a:lnTo>
                    <a:lnTo>
                      <a:pt x="482" y="358"/>
                    </a:lnTo>
                    <a:lnTo>
                      <a:pt x="477" y="347"/>
                    </a:lnTo>
                    <a:lnTo>
                      <a:pt x="473" y="338"/>
                    </a:lnTo>
                    <a:lnTo>
                      <a:pt x="472" y="332"/>
                    </a:lnTo>
                    <a:lnTo>
                      <a:pt x="470" y="327"/>
                    </a:lnTo>
                    <a:lnTo>
                      <a:pt x="468" y="322"/>
                    </a:lnTo>
                    <a:lnTo>
                      <a:pt x="470" y="320"/>
                    </a:lnTo>
                    <a:lnTo>
                      <a:pt x="468" y="318"/>
                    </a:lnTo>
                    <a:lnTo>
                      <a:pt x="467" y="317"/>
                    </a:lnTo>
                    <a:lnTo>
                      <a:pt x="465" y="313"/>
                    </a:lnTo>
                    <a:lnTo>
                      <a:pt x="462" y="307"/>
                    </a:lnTo>
                    <a:lnTo>
                      <a:pt x="457" y="300"/>
                    </a:lnTo>
                    <a:lnTo>
                      <a:pt x="452" y="283"/>
                    </a:lnTo>
                    <a:lnTo>
                      <a:pt x="448" y="270"/>
                    </a:lnTo>
                    <a:lnTo>
                      <a:pt x="443" y="258"/>
                    </a:lnTo>
                    <a:lnTo>
                      <a:pt x="438" y="250"/>
                    </a:lnTo>
                    <a:lnTo>
                      <a:pt x="425" y="230"/>
                    </a:lnTo>
                    <a:lnTo>
                      <a:pt x="418" y="220"/>
                    </a:lnTo>
                    <a:lnTo>
                      <a:pt x="408" y="208"/>
                    </a:lnTo>
                    <a:lnTo>
                      <a:pt x="402" y="198"/>
                    </a:lnTo>
                    <a:lnTo>
                      <a:pt x="398" y="190"/>
                    </a:lnTo>
                    <a:lnTo>
                      <a:pt x="393" y="183"/>
                    </a:lnTo>
                    <a:lnTo>
                      <a:pt x="390" y="180"/>
                    </a:lnTo>
                    <a:lnTo>
                      <a:pt x="385" y="175"/>
                    </a:lnTo>
                    <a:lnTo>
                      <a:pt x="372" y="165"/>
                    </a:lnTo>
                    <a:lnTo>
                      <a:pt x="355" y="157"/>
                    </a:lnTo>
                    <a:lnTo>
                      <a:pt x="340" y="150"/>
                    </a:lnTo>
                    <a:lnTo>
                      <a:pt x="325" y="143"/>
                    </a:lnTo>
                    <a:lnTo>
                      <a:pt x="305" y="123"/>
                    </a:lnTo>
                    <a:lnTo>
                      <a:pt x="282" y="105"/>
                    </a:lnTo>
                    <a:lnTo>
                      <a:pt x="260" y="87"/>
                    </a:lnTo>
                    <a:lnTo>
                      <a:pt x="240" y="65"/>
                    </a:lnTo>
                    <a:lnTo>
                      <a:pt x="235" y="53"/>
                    </a:lnTo>
                    <a:lnTo>
                      <a:pt x="230" y="42"/>
                    </a:lnTo>
                    <a:lnTo>
                      <a:pt x="225" y="32"/>
                    </a:lnTo>
                    <a:lnTo>
                      <a:pt x="217" y="25"/>
                    </a:lnTo>
                    <a:lnTo>
                      <a:pt x="198" y="20"/>
                    </a:lnTo>
                    <a:lnTo>
                      <a:pt x="185" y="15"/>
                    </a:lnTo>
                    <a:lnTo>
                      <a:pt x="172" y="12"/>
                    </a:lnTo>
                    <a:lnTo>
                      <a:pt x="160" y="8"/>
                    </a:lnTo>
                    <a:lnTo>
                      <a:pt x="147" y="5"/>
                    </a:lnTo>
                    <a:lnTo>
                      <a:pt x="133" y="3"/>
                    </a:lnTo>
                    <a:lnTo>
                      <a:pt x="117" y="2"/>
                    </a:lnTo>
                    <a:lnTo>
                      <a:pt x="97" y="0"/>
                    </a:lnTo>
                    <a:lnTo>
                      <a:pt x="67" y="2"/>
                    </a:lnTo>
                    <a:lnTo>
                      <a:pt x="52" y="3"/>
                    </a:lnTo>
                    <a:lnTo>
                      <a:pt x="37" y="7"/>
                    </a:lnTo>
                    <a:lnTo>
                      <a:pt x="28" y="12"/>
                    </a:lnTo>
                    <a:lnTo>
                      <a:pt x="23" y="18"/>
                    </a:lnTo>
                    <a:lnTo>
                      <a:pt x="22" y="28"/>
                    </a:lnTo>
                    <a:lnTo>
                      <a:pt x="23" y="38"/>
                    </a:lnTo>
                    <a:lnTo>
                      <a:pt x="28" y="48"/>
                    </a:lnTo>
                    <a:lnTo>
                      <a:pt x="33" y="57"/>
                    </a:lnTo>
                    <a:lnTo>
                      <a:pt x="40" y="63"/>
                    </a:lnTo>
                    <a:lnTo>
                      <a:pt x="48" y="65"/>
                    </a:lnTo>
                    <a:lnTo>
                      <a:pt x="53" y="20"/>
                    </a:lnTo>
                    <a:lnTo>
                      <a:pt x="0" y="7"/>
                    </a:lnTo>
                    <a:close/>
                  </a:path>
                </a:pathLst>
              </a:custGeom>
              <a:blipFill dpi="0" rotWithShape="0">
                <a:blip r:embed="rId7" cstate="print"/>
                <a:srcRect/>
                <a:tile tx="0" ty="0" sx="100000" sy="100000" flip="none" algn="tl"/>
              </a:blipFill>
              <a:ln w="9525">
                <a:noFill/>
                <a:round/>
                <a:headEnd/>
                <a:tailEnd/>
              </a:ln>
            </p:spPr>
            <p:txBody>
              <a:bodyPr/>
              <a:lstStyle/>
              <a:p>
                <a:endParaRPr lang="en-US"/>
              </a:p>
            </p:txBody>
          </p:sp>
          <p:sp>
            <p:nvSpPr>
              <p:cNvPr id="15467" name="Freeform 434"/>
              <p:cNvSpPr>
                <a:spLocks/>
              </p:cNvSpPr>
              <p:nvPr/>
            </p:nvSpPr>
            <p:spPr bwMode="auto">
              <a:xfrm>
                <a:off x="1232" y="2420"/>
                <a:ext cx="578" cy="580"/>
              </a:xfrm>
              <a:custGeom>
                <a:avLst/>
                <a:gdLst>
                  <a:gd name="T0" fmla="*/ 1 w 1155"/>
                  <a:gd name="T1" fmla="*/ 1 h 1160"/>
                  <a:gd name="T2" fmla="*/ 1 w 1155"/>
                  <a:gd name="T3" fmla="*/ 1 h 1160"/>
                  <a:gd name="T4" fmla="*/ 1 w 1155"/>
                  <a:gd name="T5" fmla="*/ 1 h 1160"/>
                  <a:gd name="T6" fmla="*/ 1 w 1155"/>
                  <a:gd name="T7" fmla="*/ 1 h 1160"/>
                  <a:gd name="T8" fmla="*/ 1 w 1155"/>
                  <a:gd name="T9" fmla="*/ 1 h 1160"/>
                  <a:gd name="T10" fmla="*/ 1 w 1155"/>
                  <a:gd name="T11" fmla="*/ 1 h 1160"/>
                  <a:gd name="T12" fmla="*/ 1 w 1155"/>
                  <a:gd name="T13" fmla="*/ 1 h 1160"/>
                  <a:gd name="T14" fmla="*/ 1 w 1155"/>
                  <a:gd name="T15" fmla="*/ 1 h 1160"/>
                  <a:gd name="T16" fmla="*/ 1 w 1155"/>
                  <a:gd name="T17" fmla="*/ 1 h 1160"/>
                  <a:gd name="T18" fmla="*/ 1 w 1155"/>
                  <a:gd name="T19" fmla="*/ 1 h 1160"/>
                  <a:gd name="T20" fmla="*/ 1 w 1155"/>
                  <a:gd name="T21" fmla="*/ 1 h 1160"/>
                  <a:gd name="T22" fmla="*/ 1 w 1155"/>
                  <a:gd name="T23" fmla="*/ 1 h 1160"/>
                  <a:gd name="T24" fmla="*/ 1 w 1155"/>
                  <a:gd name="T25" fmla="*/ 1 h 1160"/>
                  <a:gd name="T26" fmla="*/ 1 w 1155"/>
                  <a:gd name="T27" fmla="*/ 1 h 1160"/>
                  <a:gd name="T28" fmla="*/ 1 w 1155"/>
                  <a:gd name="T29" fmla="*/ 1 h 1160"/>
                  <a:gd name="T30" fmla="*/ 1 w 1155"/>
                  <a:gd name="T31" fmla="*/ 1 h 1160"/>
                  <a:gd name="T32" fmla="*/ 1 w 1155"/>
                  <a:gd name="T33" fmla="*/ 1 h 1160"/>
                  <a:gd name="T34" fmla="*/ 1 w 1155"/>
                  <a:gd name="T35" fmla="*/ 1 h 1160"/>
                  <a:gd name="T36" fmla="*/ 1 w 1155"/>
                  <a:gd name="T37" fmla="*/ 1 h 1160"/>
                  <a:gd name="T38" fmla="*/ 1 w 1155"/>
                  <a:gd name="T39" fmla="*/ 1 h 1160"/>
                  <a:gd name="T40" fmla="*/ 1 w 1155"/>
                  <a:gd name="T41" fmla="*/ 1 h 1160"/>
                  <a:gd name="T42" fmla="*/ 1 w 1155"/>
                  <a:gd name="T43" fmla="*/ 1 h 1160"/>
                  <a:gd name="T44" fmla="*/ 1 w 1155"/>
                  <a:gd name="T45" fmla="*/ 1 h 1160"/>
                  <a:gd name="T46" fmla="*/ 1 w 1155"/>
                  <a:gd name="T47" fmla="*/ 1 h 1160"/>
                  <a:gd name="T48" fmla="*/ 1 w 1155"/>
                  <a:gd name="T49" fmla="*/ 1 h 1160"/>
                  <a:gd name="T50" fmla="*/ 1 w 1155"/>
                  <a:gd name="T51" fmla="*/ 1 h 1160"/>
                  <a:gd name="T52" fmla="*/ 1 w 1155"/>
                  <a:gd name="T53" fmla="*/ 1 h 1160"/>
                  <a:gd name="T54" fmla="*/ 1 w 1155"/>
                  <a:gd name="T55" fmla="*/ 1 h 1160"/>
                  <a:gd name="T56" fmla="*/ 1 w 1155"/>
                  <a:gd name="T57" fmla="*/ 1 h 1160"/>
                  <a:gd name="T58" fmla="*/ 1 w 1155"/>
                  <a:gd name="T59" fmla="*/ 1 h 1160"/>
                  <a:gd name="T60" fmla="*/ 1 w 1155"/>
                  <a:gd name="T61" fmla="*/ 1 h 1160"/>
                  <a:gd name="T62" fmla="*/ 1 w 1155"/>
                  <a:gd name="T63" fmla="*/ 1 h 1160"/>
                  <a:gd name="T64" fmla="*/ 1 w 1155"/>
                  <a:gd name="T65" fmla="*/ 1 h 1160"/>
                  <a:gd name="T66" fmla="*/ 1 w 1155"/>
                  <a:gd name="T67" fmla="*/ 1 h 1160"/>
                  <a:gd name="T68" fmla="*/ 1 w 1155"/>
                  <a:gd name="T69" fmla="*/ 1 h 1160"/>
                  <a:gd name="T70" fmla="*/ 1 w 1155"/>
                  <a:gd name="T71" fmla="*/ 1 h 1160"/>
                  <a:gd name="T72" fmla="*/ 1 w 1155"/>
                  <a:gd name="T73" fmla="*/ 1 h 1160"/>
                  <a:gd name="T74" fmla="*/ 1 w 1155"/>
                  <a:gd name="T75" fmla="*/ 1 h 1160"/>
                  <a:gd name="T76" fmla="*/ 1 w 1155"/>
                  <a:gd name="T77" fmla="*/ 1 h 1160"/>
                  <a:gd name="T78" fmla="*/ 1 w 1155"/>
                  <a:gd name="T79" fmla="*/ 1 h 1160"/>
                  <a:gd name="T80" fmla="*/ 1 w 1155"/>
                  <a:gd name="T81" fmla="*/ 1 h 1160"/>
                  <a:gd name="T82" fmla="*/ 1 w 1155"/>
                  <a:gd name="T83" fmla="*/ 1 h 1160"/>
                  <a:gd name="T84" fmla="*/ 1 w 1155"/>
                  <a:gd name="T85" fmla="*/ 1 h 1160"/>
                  <a:gd name="T86" fmla="*/ 1 w 1155"/>
                  <a:gd name="T87" fmla="*/ 1 h 1160"/>
                  <a:gd name="T88" fmla="*/ 1 w 1155"/>
                  <a:gd name="T89" fmla="*/ 1 h 1160"/>
                  <a:gd name="T90" fmla="*/ 1 w 1155"/>
                  <a:gd name="T91" fmla="*/ 1 h 1160"/>
                  <a:gd name="T92" fmla="*/ 1 w 1155"/>
                  <a:gd name="T93" fmla="*/ 1 h 1160"/>
                  <a:gd name="T94" fmla="*/ 1 w 1155"/>
                  <a:gd name="T95" fmla="*/ 1 h 1160"/>
                  <a:gd name="T96" fmla="*/ 1 w 1155"/>
                  <a:gd name="T97" fmla="*/ 1 h 1160"/>
                  <a:gd name="T98" fmla="*/ 1 w 1155"/>
                  <a:gd name="T99" fmla="*/ 1 h 1160"/>
                  <a:gd name="T100" fmla="*/ 1 w 1155"/>
                  <a:gd name="T101" fmla="*/ 1 h 1160"/>
                  <a:gd name="T102" fmla="*/ 1 w 1155"/>
                  <a:gd name="T103" fmla="*/ 1 h 1160"/>
                  <a:gd name="T104" fmla="*/ 1 w 1155"/>
                  <a:gd name="T105" fmla="*/ 1 h 1160"/>
                  <a:gd name="T106" fmla="*/ 1 w 1155"/>
                  <a:gd name="T107" fmla="*/ 1 h 1160"/>
                  <a:gd name="T108" fmla="*/ 1 w 1155"/>
                  <a:gd name="T109" fmla="*/ 1 h 1160"/>
                  <a:gd name="T110" fmla="*/ 1 w 1155"/>
                  <a:gd name="T111" fmla="*/ 1 h 1160"/>
                  <a:gd name="T112" fmla="*/ 1 w 1155"/>
                  <a:gd name="T113" fmla="*/ 1 h 1160"/>
                  <a:gd name="T114" fmla="*/ 1 w 1155"/>
                  <a:gd name="T115" fmla="*/ 1 h 1160"/>
                  <a:gd name="T116" fmla="*/ 1 w 1155"/>
                  <a:gd name="T117" fmla="*/ 1 h 1160"/>
                  <a:gd name="T118" fmla="*/ 1 w 1155"/>
                  <a:gd name="T119" fmla="*/ 1 h 1160"/>
                  <a:gd name="T120" fmla="*/ 1 w 1155"/>
                  <a:gd name="T121" fmla="*/ 1 h 1160"/>
                  <a:gd name="T122" fmla="*/ 1 w 1155"/>
                  <a:gd name="T123" fmla="*/ 1 h 1160"/>
                  <a:gd name="T124" fmla="*/ 1 w 1155"/>
                  <a:gd name="T125" fmla="*/ 1 h 11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55"/>
                  <a:gd name="T190" fmla="*/ 0 h 1160"/>
                  <a:gd name="T191" fmla="*/ 1155 w 1155"/>
                  <a:gd name="T192" fmla="*/ 1160 h 116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55" h="1160">
                    <a:moveTo>
                      <a:pt x="0" y="7"/>
                    </a:moveTo>
                    <a:lnTo>
                      <a:pt x="8" y="13"/>
                    </a:lnTo>
                    <a:lnTo>
                      <a:pt x="17" y="18"/>
                    </a:lnTo>
                    <a:lnTo>
                      <a:pt x="30" y="27"/>
                    </a:lnTo>
                    <a:lnTo>
                      <a:pt x="40" y="37"/>
                    </a:lnTo>
                    <a:lnTo>
                      <a:pt x="45" y="43"/>
                    </a:lnTo>
                    <a:lnTo>
                      <a:pt x="48" y="52"/>
                    </a:lnTo>
                    <a:lnTo>
                      <a:pt x="55" y="72"/>
                    </a:lnTo>
                    <a:lnTo>
                      <a:pt x="60" y="92"/>
                    </a:lnTo>
                    <a:lnTo>
                      <a:pt x="62" y="97"/>
                    </a:lnTo>
                    <a:lnTo>
                      <a:pt x="63" y="103"/>
                    </a:lnTo>
                    <a:lnTo>
                      <a:pt x="65" y="108"/>
                    </a:lnTo>
                    <a:lnTo>
                      <a:pt x="65" y="110"/>
                    </a:lnTo>
                    <a:lnTo>
                      <a:pt x="67" y="127"/>
                    </a:lnTo>
                    <a:lnTo>
                      <a:pt x="68" y="143"/>
                    </a:lnTo>
                    <a:lnTo>
                      <a:pt x="68" y="158"/>
                    </a:lnTo>
                    <a:lnTo>
                      <a:pt x="72" y="175"/>
                    </a:lnTo>
                    <a:lnTo>
                      <a:pt x="73" y="180"/>
                    </a:lnTo>
                    <a:lnTo>
                      <a:pt x="78" y="182"/>
                    </a:lnTo>
                    <a:lnTo>
                      <a:pt x="82" y="185"/>
                    </a:lnTo>
                    <a:lnTo>
                      <a:pt x="85" y="188"/>
                    </a:lnTo>
                    <a:lnTo>
                      <a:pt x="90" y="200"/>
                    </a:lnTo>
                    <a:lnTo>
                      <a:pt x="95" y="212"/>
                    </a:lnTo>
                    <a:lnTo>
                      <a:pt x="98" y="222"/>
                    </a:lnTo>
                    <a:lnTo>
                      <a:pt x="102" y="235"/>
                    </a:lnTo>
                    <a:lnTo>
                      <a:pt x="98" y="248"/>
                    </a:lnTo>
                    <a:lnTo>
                      <a:pt x="95" y="260"/>
                    </a:lnTo>
                    <a:lnTo>
                      <a:pt x="92" y="270"/>
                    </a:lnTo>
                    <a:lnTo>
                      <a:pt x="87" y="278"/>
                    </a:lnTo>
                    <a:lnTo>
                      <a:pt x="82" y="285"/>
                    </a:lnTo>
                    <a:lnTo>
                      <a:pt x="73" y="292"/>
                    </a:lnTo>
                    <a:lnTo>
                      <a:pt x="65" y="298"/>
                    </a:lnTo>
                    <a:lnTo>
                      <a:pt x="53" y="307"/>
                    </a:lnTo>
                    <a:lnTo>
                      <a:pt x="47" y="337"/>
                    </a:lnTo>
                    <a:lnTo>
                      <a:pt x="40" y="363"/>
                    </a:lnTo>
                    <a:lnTo>
                      <a:pt x="37" y="377"/>
                    </a:lnTo>
                    <a:lnTo>
                      <a:pt x="30" y="388"/>
                    </a:lnTo>
                    <a:lnTo>
                      <a:pt x="23" y="400"/>
                    </a:lnTo>
                    <a:lnTo>
                      <a:pt x="12" y="410"/>
                    </a:lnTo>
                    <a:lnTo>
                      <a:pt x="13" y="435"/>
                    </a:lnTo>
                    <a:lnTo>
                      <a:pt x="15" y="457"/>
                    </a:lnTo>
                    <a:lnTo>
                      <a:pt x="20" y="500"/>
                    </a:lnTo>
                    <a:lnTo>
                      <a:pt x="27" y="542"/>
                    </a:lnTo>
                    <a:lnTo>
                      <a:pt x="37" y="587"/>
                    </a:lnTo>
                    <a:lnTo>
                      <a:pt x="40" y="595"/>
                    </a:lnTo>
                    <a:lnTo>
                      <a:pt x="45" y="603"/>
                    </a:lnTo>
                    <a:lnTo>
                      <a:pt x="57" y="620"/>
                    </a:lnTo>
                    <a:lnTo>
                      <a:pt x="62" y="627"/>
                    </a:lnTo>
                    <a:lnTo>
                      <a:pt x="67" y="633"/>
                    </a:lnTo>
                    <a:lnTo>
                      <a:pt x="70" y="637"/>
                    </a:lnTo>
                    <a:lnTo>
                      <a:pt x="72" y="638"/>
                    </a:lnTo>
                    <a:lnTo>
                      <a:pt x="80" y="658"/>
                    </a:lnTo>
                    <a:lnTo>
                      <a:pt x="90" y="678"/>
                    </a:lnTo>
                    <a:lnTo>
                      <a:pt x="100" y="697"/>
                    </a:lnTo>
                    <a:lnTo>
                      <a:pt x="108" y="717"/>
                    </a:lnTo>
                    <a:lnTo>
                      <a:pt x="107" y="732"/>
                    </a:lnTo>
                    <a:lnTo>
                      <a:pt x="105" y="747"/>
                    </a:lnTo>
                    <a:lnTo>
                      <a:pt x="102" y="770"/>
                    </a:lnTo>
                    <a:lnTo>
                      <a:pt x="97" y="792"/>
                    </a:lnTo>
                    <a:lnTo>
                      <a:pt x="92" y="803"/>
                    </a:lnTo>
                    <a:lnTo>
                      <a:pt x="85" y="815"/>
                    </a:lnTo>
                    <a:lnTo>
                      <a:pt x="82" y="830"/>
                    </a:lnTo>
                    <a:lnTo>
                      <a:pt x="80" y="843"/>
                    </a:lnTo>
                    <a:lnTo>
                      <a:pt x="78" y="855"/>
                    </a:lnTo>
                    <a:lnTo>
                      <a:pt x="77" y="865"/>
                    </a:lnTo>
                    <a:lnTo>
                      <a:pt x="73" y="882"/>
                    </a:lnTo>
                    <a:lnTo>
                      <a:pt x="73" y="900"/>
                    </a:lnTo>
                    <a:lnTo>
                      <a:pt x="73" y="910"/>
                    </a:lnTo>
                    <a:lnTo>
                      <a:pt x="73" y="920"/>
                    </a:lnTo>
                    <a:lnTo>
                      <a:pt x="75" y="933"/>
                    </a:lnTo>
                    <a:lnTo>
                      <a:pt x="77" y="948"/>
                    </a:lnTo>
                    <a:lnTo>
                      <a:pt x="78" y="967"/>
                    </a:lnTo>
                    <a:lnTo>
                      <a:pt x="80" y="988"/>
                    </a:lnTo>
                    <a:lnTo>
                      <a:pt x="82" y="1013"/>
                    </a:lnTo>
                    <a:lnTo>
                      <a:pt x="85" y="1042"/>
                    </a:lnTo>
                    <a:lnTo>
                      <a:pt x="87" y="1048"/>
                    </a:lnTo>
                    <a:lnTo>
                      <a:pt x="90" y="1055"/>
                    </a:lnTo>
                    <a:lnTo>
                      <a:pt x="102" y="1068"/>
                    </a:lnTo>
                    <a:lnTo>
                      <a:pt x="115" y="1078"/>
                    </a:lnTo>
                    <a:lnTo>
                      <a:pt x="127" y="1088"/>
                    </a:lnTo>
                    <a:lnTo>
                      <a:pt x="145" y="1105"/>
                    </a:lnTo>
                    <a:lnTo>
                      <a:pt x="163" y="1117"/>
                    </a:lnTo>
                    <a:lnTo>
                      <a:pt x="185" y="1128"/>
                    </a:lnTo>
                    <a:lnTo>
                      <a:pt x="208" y="1137"/>
                    </a:lnTo>
                    <a:lnTo>
                      <a:pt x="255" y="1148"/>
                    </a:lnTo>
                    <a:lnTo>
                      <a:pt x="300" y="1160"/>
                    </a:lnTo>
                    <a:lnTo>
                      <a:pt x="337" y="1157"/>
                    </a:lnTo>
                    <a:lnTo>
                      <a:pt x="373" y="1153"/>
                    </a:lnTo>
                    <a:lnTo>
                      <a:pt x="382" y="1152"/>
                    </a:lnTo>
                    <a:lnTo>
                      <a:pt x="388" y="1148"/>
                    </a:lnTo>
                    <a:lnTo>
                      <a:pt x="398" y="1142"/>
                    </a:lnTo>
                    <a:lnTo>
                      <a:pt x="410" y="1133"/>
                    </a:lnTo>
                    <a:lnTo>
                      <a:pt x="417" y="1130"/>
                    </a:lnTo>
                    <a:lnTo>
                      <a:pt x="427" y="1127"/>
                    </a:lnTo>
                    <a:lnTo>
                      <a:pt x="452" y="1112"/>
                    </a:lnTo>
                    <a:lnTo>
                      <a:pt x="475" y="1095"/>
                    </a:lnTo>
                    <a:lnTo>
                      <a:pt x="482" y="1088"/>
                    </a:lnTo>
                    <a:lnTo>
                      <a:pt x="487" y="1082"/>
                    </a:lnTo>
                    <a:lnTo>
                      <a:pt x="515" y="1068"/>
                    </a:lnTo>
                    <a:lnTo>
                      <a:pt x="542" y="1057"/>
                    </a:lnTo>
                    <a:lnTo>
                      <a:pt x="570" y="1047"/>
                    </a:lnTo>
                    <a:lnTo>
                      <a:pt x="600" y="1040"/>
                    </a:lnTo>
                    <a:lnTo>
                      <a:pt x="657" y="1028"/>
                    </a:lnTo>
                    <a:lnTo>
                      <a:pt x="717" y="1023"/>
                    </a:lnTo>
                    <a:lnTo>
                      <a:pt x="752" y="1027"/>
                    </a:lnTo>
                    <a:lnTo>
                      <a:pt x="770" y="1030"/>
                    </a:lnTo>
                    <a:lnTo>
                      <a:pt x="788" y="1030"/>
                    </a:lnTo>
                    <a:lnTo>
                      <a:pt x="798" y="1028"/>
                    </a:lnTo>
                    <a:lnTo>
                      <a:pt x="808" y="1027"/>
                    </a:lnTo>
                    <a:lnTo>
                      <a:pt x="818" y="1025"/>
                    </a:lnTo>
                    <a:lnTo>
                      <a:pt x="830" y="1023"/>
                    </a:lnTo>
                    <a:lnTo>
                      <a:pt x="838" y="1023"/>
                    </a:lnTo>
                    <a:lnTo>
                      <a:pt x="850" y="1025"/>
                    </a:lnTo>
                    <a:lnTo>
                      <a:pt x="872" y="1032"/>
                    </a:lnTo>
                    <a:lnTo>
                      <a:pt x="895" y="1037"/>
                    </a:lnTo>
                    <a:lnTo>
                      <a:pt x="905" y="1040"/>
                    </a:lnTo>
                    <a:lnTo>
                      <a:pt x="913" y="1042"/>
                    </a:lnTo>
                    <a:lnTo>
                      <a:pt x="928" y="1047"/>
                    </a:lnTo>
                    <a:lnTo>
                      <a:pt x="940" y="1052"/>
                    </a:lnTo>
                    <a:lnTo>
                      <a:pt x="950" y="1055"/>
                    </a:lnTo>
                    <a:lnTo>
                      <a:pt x="957" y="1058"/>
                    </a:lnTo>
                    <a:lnTo>
                      <a:pt x="970" y="1060"/>
                    </a:lnTo>
                    <a:lnTo>
                      <a:pt x="982" y="1062"/>
                    </a:lnTo>
                    <a:lnTo>
                      <a:pt x="988" y="1060"/>
                    </a:lnTo>
                    <a:lnTo>
                      <a:pt x="997" y="1058"/>
                    </a:lnTo>
                    <a:lnTo>
                      <a:pt x="1007" y="1058"/>
                    </a:lnTo>
                    <a:lnTo>
                      <a:pt x="1020" y="1057"/>
                    </a:lnTo>
                    <a:lnTo>
                      <a:pt x="1038" y="1055"/>
                    </a:lnTo>
                    <a:lnTo>
                      <a:pt x="1058" y="1053"/>
                    </a:lnTo>
                    <a:lnTo>
                      <a:pt x="1083" y="1052"/>
                    </a:lnTo>
                    <a:lnTo>
                      <a:pt x="1113" y="1050"/>
                    </a:lnTo>
                    <a:lnTo>
                      <a:pt x="1123" y="1042"/>
                    </a:lnTo>
                    <a:lnTo>
                      <a:pt x="1132" y="1035"/>
                    </a:lnTo>
                    <a:lnTo>
                      <a:pt x="1138" y="1028"/>
                    </a:lnTo>
                    <a:lnTo>
                      <a:pt x="1143" y="1022"/>
                    </a:lnTo>
                    <a:lnTo>
                      <a:pt x="1147" y="1013"/>
                    </a:lnTo>
                    <a:lnTo>
                      <a:pt x="1150" y="1003"/>
                    </a:lnTo>
                    <a:lnTo>
                      <a:pt x="1153" y="992"/>
                    </a:lnTo>
                    <a:lnTo>
                      <a:pt x="1155" y="977"/>
                    </a:lnTo>
                    <a:lnTo>
                      <a:pt x="1155" y="955"/>
                    </a:lnTo>
                    <a:lnTo>
                      <a:pt x="1155" y="933"/>
                    </a:lnTo>
                    <a:lnTo>
                      <a:pt x="1153" y="913"/>
                    </a:lnTo>
                    <a:lnTo>
                      <a:pt x="1152" y="903"/>
                    </a:lnTo>
                    <a:lnTo>
                      <a:pt x="1148" y="893"/>
                    </a:lnTo>
                    <a:lnTo>
                      <a:pt x="1142" y="887"/>
                    </a:lnTo>
                    <a:lnTo>
                      <a:pt x="1133" y="883"/>
                    </a:lnTo>
                    <a:lnTo>
                      <a:pt x="1123" y="882"/>
                    </a:lnTo>
                    <a:lnTo>
                      <a:pt x="1113" y="880"/>
                    </a:lnTo>
                    <a:lnTo>
                      <a:pt x="1082" y="870"/>
                    </a:lnTo>
                    <a:lnTo>
                      <a:pt x="1050" y="862"/>
                    </a:lnTo>
                    <a:lnTo>
                      <a:pt x="987" y="847"/>
                    </a:lnTo>
                    <a:lnTo>
                      <a:pt x="975" y="842"/>
                    </a:lnTo>
                    <a:lnTo>
                      <a:pt x="963" y="838"/>
                    </a:lnTo>
                    <a:lnTo>
                      <a:pt x="950" y="833"/>
                    </a:lnTo>
                    <a:lnTo>
                      <a:pt x="938" y="828"/>
                    </a:lnTo>
                    <a:lnTo>
                      <a:pt x="935" y="825"/>
                    </a:lnTo>
                    <a:lnTo>
                      <a:pt x="933" y="822"/>
                    </a:lnTo>
                    <a:lnTo>
                      <a:pt x="930" y="817"/>
                    </a:lnTo>
                    <a:lnTo>
                      <a:pt x="927" y="815"/>
                    </a:lnTo>
                    <a:lnTo>
                      <a:pt x="922" y="812"/>
                    </a:lnTo>
                    <a:lnTo>
                      <a:pt x="915" y="810"/>
                    </a:lnTo>
                    <a:lnTo>
                      <a:pt x="902" y="808"/>
                    </a:lnTo>
                    <a:lnTo>
                      <a:pt x="847" y="777"/>
                    </a:lnTo>
                    <a:lnTo>
                      <a:pt x="795" y="743"/>
                    </a:lnTo>
                    <a:lnTo>
                      <a:pt x="790" y="740"/>
                    </a:lnTo>
                    <a:lnTo>
                      <a:pt x="785" y="737"/>
                    </a:lnTo>
                    <a:lnTo>
                      <a:pt x="782" y="732"/>
                    </a:lnTo>
                    <a:lnTo>
                      <a:pt x="782" y="730"/>
                    </a:lnTo>
                    <a:lnTo>
                      <a:pt x="783" y="730"/>
                    </a:lnTo>
                    <a:lnTo>
                      <a:pt x="782" y="730"/>
                    </a:lnTo>
                    <a:lnTo>
                      <a:pt x="775" y="728"/>
                    </a:lnTo>
                    <a:lnTo>
                      <a:pt x="770" y="727"/>
                    </a:lnTo>
                    <a:lnTo>
                      <a:pt x="763" y="723"/>
                    </a:lnTo>
                    <a:lnTo>
                      <a:pt x="755" y="713"/>
                    </a:lnTo>
                    <a:lnTo>
                      <a:pt x="745" y="703"/>
                    </a:lnTo>
                    <a:lnTo>
                      <a:pt x="740" y="702"/>
                    </a:lnTo>
                    <a:lnTo>
                      <a:pt x="737" y="700"/>
                    </a:lnTo>
                    <a:lnTo>
                      <a:pt x="732" y="700"/>
                    </a:lnTo>
                    <a:lnTo>
                      <a:pt x="728" y="697"/>
                    </a:lnTo>
                    <a:lnTo>
                      <a:pt x="725" y="692"/>
                    </a:lnTo>
                    <a:lnTo>
                      <a:pt x="722" y="687"/>
                    </a:lnTo>
                    <a:lnTo>
                      <a:pt x="717" y="677"/>
                    </a:lnTo>
                    <a:lnTo>
                      <a:pt x="698" y="655"/>
                    </a:lnTo>
                    <a:lnTo>
                      <a:pt x="682" y="633"/>
                    </a:lnTo>
                    <a:lnTo>
                      <a:pt x="665" y="612"/>
                    </a:lnTo>
                    <a:lnTo>
                      <a:pt x="650" y="587"/>
                    </a:lnTo>
                    <a:lnTo>
                      <a:pt x="643" y="577"/>
                    </a:lnTo>
                    <a:lnTo>
                      <a:pt x="635" y="567"/>
                    </a:lnTo>
                    <a:lnTo>
                      <a:pt x="615" y="545"/>
                    </a:lnTo>
                    <a:lnTo>
                      <a:pt x="595" y="527"/>
                    </a:lnTo>
                    <a:lnTo>
                      <a:pt x="577" y="508"/>
                    </a:lnTo>
                    <a:lnTo>
                      <a:pt x="558" y="487"/>
                    </a:lnTo>
                    <a:lnTo>
                      <a:pt x="542" y="463"/>
                    </a:lnTo>
                    <a:lnTo>
                      <a:pt x="523" y="440"/>
                    </a:lnTo>
                    <a:lnTo>
                      <a:pt x="505" y="417"/>
                    </a:lnTo>
                    <a:lnTo>
                      <a:pt x="500" y="402"/>
                    </a:lnTo>
                    <a:lnTo>
                      <a:pt x="493" y="387"/>
                    </a:lnTo>
                    <a:lnTo>
                      <a:pt x="482" y="358"/>
                    </a:lnTo>
                    <a:lnTo>
                      <a:pt x="477" y="347"/>
                    </a:lnTo>
                    <a:lnTo>
                      <a:pt x="473" y="338"/>
                    </a:lnTo>
                    <a:lnTo>
                      <a:pt x="472" y="332"/>
                    </a:lnTo>
                    <a:lnTo>
                      <a:pt x="470" y="327"/>
                    </a:lnTo>
                    <a:lnTo>
                      <a:pt x="468" y="322"/>
                    </a:lnTo>
                    <a:lnTo>
                      <a:pt x="470" y="320"/>
                    </a:lnTo>
                    <a:lnTo>
                      <a:pt x="468" y="318"/>
                    </a:lnTo>
                    <a:lnTo>
                      <a:pt x="467" y="317"/>
                    </a:lnTo>
                    <a:lnTo>
                      <a:pt x="465" y="313"/>
                    </a:lnTo>
                    <a:lnTo>
                      <a:pt x="462" y="307"/>
                    </a:lnTo>
                    <a:lnTo>
                      <a:pt x="457" y="300"/>
                    </a:lnTo>
                    <a:lnTo>
                      <a:pt x="452" y="283"/>
                    </a:lnTo>
                    <a:lnTo>
                      <a:pt x="448" y="270"/>
                    </a:lnTo>
                    <a:lnTo>
                      <a:pt x="443" y="258"/>
                    </a:lnTo>
                    <a:lnTo>
                      <a:pt x="438" y="250"/>
                    </a:lnTo>
                    <a:lnTo>
                      <a:pt x="425" y="230"/>
                    </a:lnTo>
                    <a:lnTo>
                      <a:pt x="418" y="220"/>
                    </a:lnTo>
                    <a:lnTo>
                      <a:pt x="408" y="208"/>
                    </a:lnTo>
                    <a:lnTo>
                      <a:pt x="402" y="198"/>
                    </a:lnTo>
                    <a:lnTo>
                      <a:pt x="398" y="190"/>
                    </a:lnTo>
                    <a:lnTo>
                      <a:pt x="393" y="183"/>
                    </a:lnTo>
                    <a:lnTo>
                      <a:pt x="390" y="180"/>
                    </a:lnTo>
                    <a:lnTo>
                      <a:pt x="385" y="175"/>
                    </a:lnTo>
                    <a:lnTo>
                      <a:pt x="372" y="165"/>
                    </a:lnTo>
                    <a:lnTo>
                      <a:pt x="355" y="157"/>
                    </a:lnTo>
                    <a:lnTo>
                      <a:pt x="340" y="150"/>
                    </a:lnTo>
                    <a:lnTo>
                      <a:pt x="325" y="143"/>
                    </a:lnTo>
                    <a:lnTo>
                      <a:pt x="305" y="123"/>
                    </a:lnTo>
                    <a:lnTo>
                      <a:pt x="282" y="105"/>
                    </a:lnTo>
                    <a:lnTo>
                      <a:pt x="260" y="87"/>
                    </a:lnTo>
                    <a:lnTo>
                      <a:pt x="240" y="65"/>
                    </a:lnTo>
                    <a:lnTo>
                      <a:pt x="235" y="53"/>
                    </a:lnTo>
                    <a:lnTo>
                      <a:pt x="230" y="42"/>
                    </a:lnTo>
                    <a:lnTo>
                      <a:pt x="225" y="32"/>
                    </a:lnTo>
                    <a:lnTo>
                      <a:pt x="217" y="25"/>
                    </a:lnTo>
                    <a:lnTo>
                      <a:pt x="198" y="20"/>
                    </a:lnTo>
                    <a:lnTo>
                      <a:pt x="185" y="15"/>
                    </a:lnTo>
                    <a:lnTo>
                      <a:pt x="172" y="12"/>
                    </a:lnTo>
                    <a:lnTo>
                      <a:pt x="160" y="8"/>
                    </a:lnTo>
                    <a:lnTo>
                      <a:pt x="147" y="5"/>
                    </a:lnTo>
                    <a:lnTo>
                      <a:pt x="133" y="3"/>
                    </a:lnTo>
                    <a:lnTo>
                      <a:pt x="117" y="2"/>
                    </a:lnTo>
                    <a:lnTo>
                      <a:pt x="97" y="0"/>
                    </a:lnTo>
                    <a:lnTo>
                      <a:pt x="67" y="2"/>
                    </a:lnTo>
                    <a:lnTo>
                      <a:pt x="52" y="3"/>
                    </a:lnTo>
                    <a:lnTo>
                      <a:pt x="37" y="7"/>
                    </a:lnTo>
                    <a:lnTo>
                      <a:pt x="28" y="12"/>
                    </a:lnTo>
                    <a:lnTo>
                      <a:pt x="23" y="18"/>
                    </a:lnTo>
                    <a:lnTo>
                      <a:pt x="22" y="28"/>
                    </a:lnTo>
                    <a:lnTo>
                      <a:pt x="23" y="38"/>
                    </a:lnTo>
                    <a:lnTo>
                      <a:pt x="28" y="48"/>
                    </a:lnTo>
                    <a:lnTo>
                      <a:pt x="33" y="57"/>
                    </a:lnTo>
                    <a:lnTo>
                      <a:pt x="40" y="63"/>
                    </a:lnTo>
                    <a:lnTo>
                      <a:pt x="48" y="65"/>
                    </a:lnTo>
                    <a:lnTo>
                      <a:pt x="53" y="20"/>
                    </a:lnTo>
                  </a:path>
                </a:pathLst>
              </a:custGeom>
              <a:noFill/>
              <a:ln w="4763">
                <a:solidFill>
                  <a:srgbClr val="000000"/>
                </a:solidFill>
                <a:round/>
                <a:headEnd/>
                <a:tailEnd/>
              </a:ln>
            </p:spPr>
            <p:txBody>
              <a:bodyPr/>
              <a:lstStyle/>
              <a:p>
                <a:endParaRPr lang="en-US"/>
              </a:p>
            </p:txBody>
          </p:sp>
        </p:grpSp>
        <p:grpSp>
          <p:nvGrpSpPr>
            <p:cNvPr id="15540" name="Group 435"/>
            <p:cNvGrpSpPr>
              <a:grpSpLocks/>
            </p:cNvGrpSpPr>
            <p:nvPr/>
          </p:nvGrpSpPr>
          <p:grpSpPr bwMode="auto">
            <a:xfrm>
              <a:off x="369" y="2519"/>
              <a:ext cx="137" cy="464"/>
              <a:chOff x="369" y="2519"/>
              <a:chExt cx="137" cy="464"/>
            </a:xfrm>
          </p:grpSpPr>
          <p:sp>
            <p:nvSpPr>
              <p:cNvPr id="15463" name="Freeform 436"/>
              <p:cNvSpPr>
                <a:spLocks/>
              </p:cNvSpPr>
              <p:nvPr/>
            </p:nvSpPr>
            <p:spPr bwMode="auto">
              <a:xfrm>
                <a:off x="369" y="2593"/>
                <a:ext cx="83" cy="390"/>
              </a:xfrm>
              <a:custGeom>
                <a:avLst/>
                <a:gdLst>
                  <a:gd name="T0" fmla="*/ 0 w 167"/>
                  <a:gd name="T1" fmla="*/ 0 h 782"/>
                  <a:gd name="T2" fmla="*/ 0 w 167"/>
                  <a:gd name="T3" fmla="*/ 0 h 782"/>
                  <a:gd name="T4" fmla="*/ 0 w 167"/>
                  <a:gd name="T5" fmla="*/ 0 h 782"/>
                  <a:gd name="T6" fmla="*/ 0 w 167"/>
                  <a:gd name="T7" fmla="*/ 0 h 782"/>
                  <a:gd name="T8" fmla="*/ 0 w 167"/>
                  <a:gd name="T9" fmla="*/ 0 h 782"/>
                  <a:gd name="T10" fmla="*/ 0 w 167"/>
                  <a:gd name="T11" fmla="*/ 0 h 782"/>
                  <a:gd name="T12" fmla="*/ 0 w 167"/>
                  <a:gd name="T13" fmla="*/ 0 h 782"/>
                  <a:gd name="T14" fmla="*/ 0 w 167"/>
                  <a:gd name="T15" fmla="*/ 0 h 782"/>
                  <a:gd name="T16" fmla="*/ 0 w 167"/>
                  <a:gd name="T17" fmla="*/ 0 h 782"/>
                  <a:gd name="T18" fmla="*/ 0 w 167"/>
                  <a:gd name="T19" fmla="*/ 0 h 782"/>
                  <a:gd name="T20" fmla="*/ 0 w 167"/>
                  <a:gd name="T21" fmla="*/ 0 h 782"/>
                  <a:gd name="T22" fmla="*/ 0 w 167"/>
                  <a:gd name="T23" fmla="*/ 0 h 782"/>
                  <a:gd name="T24" fmla="*/ 0 w 167"/>
                  <a:gd name="T25" fmla="*/ 0 h 782"/>
                  <a:gd name="T26" fmla="*/ 0 w 167"/>
                  <a:gd name="T27" fmla="*/ 0 h 782"/>
                  <a:gd name="T28" fmla="*/ 0 w 167"/>
                  <a:gd name="T29" fmla="*/ 0 h 782"/>
                  <a:gd name="T30" fmla="*/ 0 w 167"/>
                  <a:gd name="T31" fmla="*/ 0 h 782"/>
                  <a:gd name="T32" fmla="*/ 0 w 167"/>
                  <a:gd name="T33" fmla="*/ 0 h 782"/>
                  <a:gd name="T34" fmla="*/ 0 w 167"/>
                  <a:gd name="T35" fmla="*/ 0 h 782"/>
                  <a:gd name="T36" fmla="*/ 0 w 167"/>
                  <a:gd name="T37" fmla="*/ 0 h 782"/>
                  <a:gd name="T38" fmla="*/ 0 w 167"/>
                  <a:gd name="T39" fmla="*/ 0 h 782"/>
                  <a:gd name="T40" fmla="*/ 0 w 167"/>
                  <a:gd name="T41" fmla="*/ 0 h 782"/>
                  <a:gd name="T42" fmla="*/ 0 w 167"/>
                  <a:gd name="T43" fmla="*/ 0 h 782"/>
                  <a:gd name="T44" fmla="*/ 0 w 167"/>
                  <a:gd name="T45" fmla="*/ 0 h 782"/>
                  <a:gd name="T46" fmla="*/ 0 w 167"/>
                  <a:gd name="T47" fmla="*/ 0 h 782"/>
                  <a:gd name="T48" fmla="*/ 0 w 167"/>
                  <a:gd name="T49" fmla="*/ 0 h 782"/>
                  <a:gd name="T50" fmla="*/ 0 w 167"/>
                  <a:gd name="T51" fmla="*/ 0 h 782"/>
                  <a:gd name="T52" fmla="*/ 0 w 167"/>
                  <a:gd name="T53" fmla="*/ 0 h 782"/>
                  <a:gd name="T54" fmla="*/ 0 w 167"/>
                  <a:gd name="T55" fmla="*/ 0 h 782"/>
                  <a:gd name="T56" fmla="*/ 0 w 167"/>
                  <a:gd name="T57" fmla="*/ 0 h 782"/>
                  <a:gd name="T58" fmla="*/ 0 w 167"/>
                  <a:gd name="T59" fmla="*/ 0 h 782"/>
                  <a:gd name="T60" fmla="*/ 0 w 167"/>
                  <a:gd name="T61" fmla="*/ 0 h 782"/>
                  <a:gd name="T62" fmla="*/ 0 w 167"/>
                  <a:gd name="T63" fmla="*/ 0 h 782"/>
                  <a:gd name="T64" fmla="*/ 0 w 167"/>
                  <a:gd name="T65" fmla="*/ 0 h 782"/>
                  <a:gd name="T66" fmla="*/ 0 w 167"/>
                  <a:gd name="T67" fmla="*/ 0 h 782"/>
                  <a:gd name="T68" fmla="*/ 0 w 167"/>
                  <a:gd name="T69" fmla="*/ 0 h 782"/>
                  <a:gd name="T70" fmla="*/ 0 w 167"/>
                  <a:gd name="T71" fmla="*/ 0 h 782"/>
                  <a:gd name="T72" fmla="*/ 0 w 167"/>
                  <a:gd name="T73" fmla="*/ 0 h 782"/>
                  <a:gd name="T74" fmla="*/ 0 w 167"/>
                  <a:gd name="T75" fmla="*/ 0 h 782"/>
                  <a:gd name="T76" fmla="*/ 0 w 167"/>
                  <a:gd name="T77" fmla="*/ 0 h 7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7"/>
                  <a:gd name="T118" fmla="*/ 0 h 782"/>
                  <a:gd name="T119" fmla="*/ 167 w 167"/>
                  <a:gd name="T120" fmla="*/ 782 h 78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7" h="782">
                    <a:moveTo>
                      <a:pt x="105" y="7"/>
                    </a:moveTo>
                    <a:lnTo>
                      <a:pt x="89" y="0"/>
                    </a:lnTo>
                    <a:lnTo>
                      <a:pt x="80" y="18"/>
                    </a:lnTo>
                    <a:lnTo>
                      <a:pt x="90" y="18"/>
                    </a:lnTo>
                    <a:lnTo>
                      <a:pt x="82" y="10"/>
                    </a:lnTo>
                    <a:lnTo>
                      <a:pt x="70" y="30"/>
                    </a:lnTo>
                    <a:lnTo>
                      <a:pt x="57" y="53"/>
                    </a:lnTo>
                    <a:lnTo>
                      <a:pt x="44" y="78"/>
                    </a:lnTo>
                    <a:lnTo>
                      <a:pt x="29" y="107"/>
                    </a:lnTo>
                    <a:lnTo>
                      <a:pt x="17" y="137"/>
                    </a:lnTo>
                    <a:lnTo>
                      <a:pt x="14" y="145"/>
                    </a:lnTo>
                    <a:lnTo>
                      <a:pt x="5" y="175"/>
                    </a:lnTo>
                    <a:lnTo>
                      <a:pt x="0" y="207"/>
                    </a:lnTo>
                    <a:lnTo>
                      <a:pt x="0" y="240"/>
                    </a:lnTo>
                    <a:lnTo>
                      <a:pt x="4" y="278"/>
                    </a:lnTo>
                    <a:lnTo>
                      <a:pt x="10" y="318"/>
                    </a:lnTo>
                    <a:lnTo>
                      <a:pt x="20" y="360"/>
                    </a:lnTo>
                    <a:lnTo>
                      <a:pt x="30" y="400"/>
                    </a:lnTo>
                    <a:lnTo>
                      <a:pt x="40" y="440"/>
                    </a:lnTo>
                    <a:lnTo>
                      <a:pt x="50" y="478"/>
                    </a:lnTo>
                    <a:lnTo>
                      <a:pt x="62" y="515"/>
                    </a:lnTo>
                    <a:lnTo>
                      <a:pt x="69" y="542"/>
                    </a:lnTo>
                    <a:lnTo>
                      <a:pt x="79" y="572"/>
                    </a:lnTo>
                    <a:lnTo>
                      <a:pt x="90" y="600"/>
                    </a:lnTo>
                    <a:lnTo>
                      <a:pt x="92" y="607"/>
                    </a:lnTo>
                    <a:lnTo>
                      <a:pt x="104" y="633"/>
                    </a:lnTo>
                    <a:lnTo>
                      <a:pt x="114" y="657"/>
                    </a:lnTo>
                    <a:lnTo>
                      <a:pt x="124" y="680"/>
                    </a:lnTo>
                    <a:lnTo>
                      <a:pt x="134" y="700"/>
                    </a:lnTo>
                    <a:lnTo>
                      <a:pt x="140" y="692"/>
                    </a:lnTo>
                    <a:lnTo>
                      <a:pt x="130" y="692"/>
                    </a:lnTo>
                    <a:lnTo>
                      <a:pt x="139" y="713"/>
                    </a:lnTo>
                    <a:lnTo>
                      <a:pt x="147" y="710"/>
                    </a:lnTo>
                    <a:lnTo>
                      <a:pt x="139" y="713"/>
                    </a:lnTo>
                    <a:lnTo>
                      <a:pt x="142" y="725"/>
                    </a:lnTo>
                    <a:lnTo>
                      <a:pt x="144" y="738"/>
                    </a:lnTo>
                    <a:lnTo>
                      <a:pt x="145" y="748"/>
                    </a:lnTo>
                    <a:lnTo>
                      <a:pt x="147" y="757"/>
                    </a:lnTo>
                    <a:lnTo>
                      <a:pt x="145" y="768"/>
                    </a:lnTo>
                    <a:lnTo>
                      <a:pt x="145" y="777"/>
                    </a:lnTo>
                    <a:lnTo>
                      <a:pt x="164" y="782"/>
                    </a:lnTo>
                    <a:lnTo>
                      <a:pt x="165" y="768"/>
                    </a:lnTo>
                    <a:lnTo>
                      <a:pt x="167" y="757"/>
                    </a:lnTo>
                    <a:lnTo>
                      <a:pt x="165" y="748"/>
                    </a:lnTo>
                    <a:lnTo>
                      <a:pt x="164" y="738"/>
                    </a:lnTo>
                    <a:lnTo>
                      <a:pt x="162" y="725"/>
                    </a:lnTo>
                    <a:lnTo>
                      <a:pt x="157" y="708"/>
                    </a:lnTo>
                    <a:lnTo>
                      <a:pt x="157" y="707"/>
                    </a:lnTo>
                    <a:lnTo>
                      <a:pt x="150" y="692"/>
                    </a:lnTo>
                    <a:lnTo>
                      <a:pt x="149" y="685"/>
                    </a:lnTo>
                    <a:lnTo>
                      <a:pt x="139" y="665"/>
                    </a:lnTo>
                    <a:lnTo>
                      <a:pt x="129" y="642"/>
                    </a:lnTo>
                    <a:lnTo>
                      <a:pt x="119" y="618"/>
                    </a:lnTo>
                    <a:lnTo>
                      <a:pt x="107" y="592"/>
                    </a:lnTo>
                    <a:lnTo>
                      <a:pt x="100" y="600"/>
                    </a:lnTo>
                    <a:lnTo>
                      <a:pt x="110" y="600"/>
                    </a:lnTo>
                    <a:lnTo>
                      <a:pt x="99" y="572"/>
                    </a:lnTo>
                    <a:lnTo>
                      <a:pt x="89" y="542"/>
                    </a:lnTo>
                    <a:lnTo>
                      <a:pt x="80" y="510"/>
                    </a:lnTo>
                    <a:lnTo>
                      <a:pt x="70" y="478"/>
                    </a:lnTo>
                    <a:lnTo>
                      <a:pt x="60" y="440"/>
                    </a:lnTo>
                    <a:lnTo>
                      <a:pt x="50" y="400"/>
                    </a:lnTo>
                    <a:lnTo>
                      <a:pt x="40" y="360"/>
                    </a:lnTo>
                    <a:lnTo>
                      <a:pt x="30" y="318"/>
                    </a:lnTo>
                    <a:lnTo>
                      <a:pt x="24" y="278"/>
                    </a:lnTo>
                    <a:lnTo>
                      <a:pt x="20" y="240"/>
                    </a:lnTo>
                    <a:lnTo>
                      <a:pt x="20" y="208"/>
                    </a:lnTo>
                    <a:lnTo>
                      <a:pt x="25" y="175"/>
                    </a:lnTo>
                    <a:lnTo>
                      <a:pt x="34" y="145"/>
                    </a:lnTo>
                    <a:lnTo>
                      <a:pt x="24" y="145"/>
                    </a:lnTo>
                    <a:lnTo>
                      <a:pt x="32" y="152"/>
                    </a:lnTo>
                    <a:lnTo>
                      <a:pt x="44" y="122"/>
                    </a:lnTo>
                    <a:lnTo>
                      <a:pt x="59" y="93"/>
                    </a:lnTo>
                    <a:lnTo>
                      <a:pt x="72" y="68"/>
                    </a:lnTo>
                    <a:lnTo>
                      <a:pt x="85" y="45"/>
                    </a:lnTo>
                    <a:lnTo>
                      <a:pt x="97" y="25"/>
                    </a:lnTo>
                    <a:lnTo>
                      <a:pt x="100" y="18"/>
                    </a:lnTo>
                    <a:lnTo>
                      <a:pt x="105" y="7"/>
                    </a:lnTo>
                    <a:close/>
                  </a:path>
                </a:pathLst>
              </a:custGeom>
              <a:solidFill>
                <a:srgbClr val="FF3300"/>
              </a:solidFill>
              <a:ln w="9525">
                <a:noFill/>
                <a:round/>
                <a:headEnd/>
                <a:tailEnd/>
              </a:ln>
            </p:spPr>
            <p:txBody>
              <a:bodyPr/>
              <a:lstStyle/>
              <a:p>
                <a:endParaRPr lang="en-US"/>
              </a:p>
            </p:txBody>
          </p:sp>
          <p:sp>
            <p:nvSpPr>
              <p:cNvPr id="15464" name="Freeform 437"/>
              <p:cNvSpPr>
                <a:spLocks/>
              </p:cNvSpPr>
              <p:nvPr/>
            </p:nvSpPr>
            <p:spPr bwMode="auto">
              <a:xfrm>
                <a:off x="409" y="2611"/>
                <a:ext cx="92" cy="332"/>
              </a:xfrm>
              <a:custGeom>
                <a:avLst/>
                <a:gdLst>
                  <a:gd name="T0" fmla="*/ 0 w 185"/>
                  <a:gd name="T1" fmla="*/ 0 h 665"/>
                  <a:gd name="T2" fmla="*/ 0 w 185"/>
                  <a:gd name="T3" fmla="*/ 0 h 665"/>
                  <a:gd name="T4" fmla="*/ 0 w 185"/>
                  <a:gd name="T5" fmla="*/ 0 h 665"/>
                  <a:gd name="T6" fmla="*/ 0 w 185"/>
                  <a:gd name="T7" fmla="*/ 0 h 665"/>
                  <a:gd name="T8" fmla="*/ 0 w 185"/>
                  <a:gd name="T9" fmla="*/ 0 h 665"/>
                  <a:gd name="T10" fmla="*/ 0 w 185"/>
                  <a:gd name="T11" fmla="*/ 0 h 665"/>
                  <a:gd name="T12" fmla="*/ 0 w 185"/>
                  <a:gd name="T13" fmla="*/ 0 h 665"/>
                  <a:gd name="T14" fmla="*/ 0 w 185"/>
                  <a:gd name="T15" fmla="*/ 0 h 665"/>
                  <a:gd name="T16" fmla="*/ 0 w 185"/>
                  <a:gd name="T17" fmla="*/ 0 h 665"/>
                  <a:gd name="T18" fmla="*/ 0 w 185"/>
                  <a:gd name="T19" fmla="*/ 0 h 665"/>
                  <a:gd name="T20" fmla="*/ 0 w 185"/>
                  <a:gd name="T21" fmla="*/ 0 h 665"/>
                  <a:gd name="T22" fmla="*/ 0 w 185"/>
                  <a:gd name="T23" fmla="*/ 0 h 665"/>
                  <a:gd name="T24" fmla="*/ 0 w 185"/>
                  <a:gd name="T25" fmla="*/ 0 h 665"/>
                  <a:gd name="T26" fmla="*/ 0 w 185"/>
                  <a:gd name="T27" fmla="*/ 0 h 665"/>
                  <a:gd name="T28" fmla="*/ 0 w 185"/>
                  <a:gd name="T29" fmla="*/ 0 h 665"/>
                  <a:gd name="T30" fmla="*/ 0 w 185"/>
                  <a:gd name="T31" fmla="*/ 0 h 665"/>
                  <a:gd name="T32" fmla="*/ 0 w 185"/>
                  <a:gd name="T33" fmla="*/ 0 h 665"/>
                  <a:gd name="T34" fmla="*/ 0 w 185"/>
                  <a:gd name="T35" fmla="*/ 0 h 665"/>
                  <a:gd name="T36" fmla="*/ 0 w 185"/>
                  <a:gd name="T37" fmla="*/ 0 h 665"/>
                  <a:gd name="T38" fmla="*/ 0 w 185"/>
                  <a:gd name="T39" fmla="*/ 0 h 665"/>
                  <a:gd name="T40" fmla="*/ 0 w 185"/>
                  <a:gd name="T41" fmla="*/ 0 h 665"/>
                  <a:gd name="T42" fmla="*/ 0 w 185"/>
                  <a:gd name="T43" fmla="*/ 0 h 665"/>
                  <a:gd name="T44" fmla="*/ 0 w 185"/>
                  <a:gd name="T45" fmla="*/ 0 h 665"/>
                  <a:gd name="T46" fmla="*/ 0 w 185"/>
                  <a:gd name="T47" fmla="*/ 0 h 665"/>
                  <a:gd name="T48" fmla="*/ 0 w 185"/>
                  <a:gd name="T49" fmla="*/ 0 h 665"/>
                  <a:gd name="T50" fmla="*/ 0 w 185"/>
                  <a:gd name="T51" fmla="*/ 0 h 665"/>
                  <a:gd name="T52" fmla="*/ 0 w 185"/>
                  <a:gd name="T53" fmla="*/ 0 h 665"/>
                  <a:gd name="T54" fmla="*/ 0 w 185"/>
                  <a:gd name="T55" fmla="*/ 0 h 665"/>
                  <a:gd name="T56" fmla="*/ 0 w 185"/>
                  <a:gd name="T57" fmla="*/ 0 h 665"/>
                  <a:gd name="T58" fmla="*/ 0 w 185"/>
                  <a:gd name="T59" fmla="*/ 0 h 665"/>
                  <a:gd name="T60" fmla="*/ 0 w 185"/>
                  <a:gd name="T61" fmla="*/ 0 h 665"/>
                  <a:gd name="T62" fmla="*/ 0 w 185"/>
                  <a:gd name="T63" fmla="*/ 0 h 665"/>
                  <a:gd name="T64" fmla="*/ 0 w 185"/>
                  <a:gd name="T65" fmla="*/ 0 h 665"/>
                  <a:gd name="T66" fmla="*/ 0 w 185"/>
                  <a:gd name="T67" fmla="*/ 0 h 665"/>
                  <a:gd name="T68" fmla="*/ 0 w 185"/>
                  <a:gd name="T69" fmla="*/ 0 h 665"/>
                  <a:gd name="T70" fmla="*/ 0 w 185"/>
                  <a:gd name="T71" fmla="*/ 0 h 665"/>
                  <a:gd name="T72" fmla="*/ 0 w 185"/>
                  <a:gd name="T73" fmla="*/ 0 h 665"/>
                  <a:gd name="T74" fmla="*/ 0 w 185"/>
                  <a:gd name="T75" fmla="*/ 0 h 665"/>
                  <a:gd name="T76" fmla="*/ 0 w 185"/>
                  <a:gd name="T77" fmla="*/ 0 h 665"/>
                  <a:gd name="T78" fmla="*/ 0 w 185"/>
                  <a:gd name="T79" fmla="*/ 0 h 665"/>
                  <a:gd name="T80" fmla="*/ 0 w 185"/>
                  <a:gd name="T81" fmla="*/ 0 h 665"/>
                  <a:gd name="T82" fmla="*/ 0 w 185"/>
                  <a:gd name="T83" fmla="*/ 0 h 665"/>
                  <a:gd name="T84" fmla="*/ 0 w 185"/>
                  <a:gd name="T85" fmla="*/ 0 h 665"/>
                  <a:gd name="T86" fmla="*/ 0 w 185"/>
                  <a:gd name="T87" fmla="*/ 0 h 665"/>
                  <a:gd name="T88" fmla="*/ 0 w 185"/>
                  <a:gd name="T89" fmla="*/ 0 h 665"/>
                  <a:gd name="T90" fmla="*/ 0 w 185"/>
                  <a:gd name="T91" fmla="*/ 0 h 665"/>
                  <a:gd name="T92" fmla="*/ 0 w 185"/>
                  <a:gd name="T93" fmla="*/ 0 h 665"/>
                  <a:gd name="T94" fmla="*/ 0 w 185"/>
                  <a:gd name="T95" fmla="*/ 0 h 665"/>
                  <a:gd name="T96" fmla="*/ 0 w 185"/>
                  <a:gd name="T97" fmla="*/ 0 h 665"/>
                  <a:gd name="T98" fmla="*/ 0 w 185"/>
                  <a:gd name="T99" fmla="*/ 0 h 6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85"/>
                  <a:gd name="T151" fmla="*/ 0 h 665"/>
                  <a:gd name="T152" fmla="*/ 185 w 185"/>
                  <a:gd name="T153" fmla="*/ 665 h 6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85" h="665">
                    <a:moveTo>
                      <a:pt x="84" y="6"/>
                    </a:moveTo>
                    <a:lnTo>
                      <a:pt x="67" y="0"/>
                    </a:lnTo>
                    <a:lnTo>
                      <a:pt x="59" y="13"/>
                    </a:lnTo>
                    <a:lnTo>
                      <a:pt x="69" y="13"/>
                    </a:lnTo>
                    <a:lnTo>
                      <a:pt x="62" y="6"/>
                    </a:lnTo>
                    <a:lnTo>
                      <a:pt x="52" y="16"/>
                    </a:lnTo>
                    <a:lnTo>
                      <a:pt x="39" y="28"/>
                    </a:lnTo>
                    <a:lnTo>
                      <a:pt x="27" y="45"/>
                    </a:lnTo>
                    <a:lnTo>
                      <a:pt x="15" y="63"/>
                    </a:lnTo>
                    <a:lnTo>
                      <a:pt x="12" y="71"/>
                    </a:lnTo>
                    <a:lnTo>
                      <a:pt x="4" y="95"/>
                    </a:lnTo>
                    <a:lnTo>
                      <a:pt x="0" y="108"/>
                    </a:lnTo>
                    <a:lnTo>
                      <a:pt x="0" y="125"/>
                    </a:lnTo>
                    <a:lnTo>
                      <a:pt x="0" y="141"/>
                    </a:lnTo>
                    <a:lnTo>
                      <a:pt x="4" y="163"/>
                    </a:lnTo>
                    <a:lnTo>
                      <a:pt x="5" y="183"/>
                    </a:lnTo>
                    <a:lnTo>
                      <a:pt x="10" y="206"/>
                    </a:lnTo>
                    <a:lnTo>
                      <a:pt x="17" y="231"/>
                    </a:lnTo>
                    <a:lnTo>
                      <a:pt x="25" y="258"/>
                    </a:lnTo>
                    <a:lnTo>
                      <a:pt x="42" y="316"/>
                    </a:lnTo>
                    <a:lnTo>
                      <a:pt x="64" y="378"/>
                    </a:lnTo>
                    <a:lnTo>
                      <a:pt x="87" y="445"/>
                    </a:lnTo>
                    <a:lnTo>
                      <a:pt x="112" y="515"/>
                    </a:lnTo>
                    <a:lnTo>
                      <a:pt x="140" y="588"/>
                    </a:lnTo>
                    <a:lnTo>
                      <a:pt x="169" y="665"/>
                    </a:lnTo>
                    <a:lnTo>
                      <a:pt x="185" y="658"/>
                    </a:lnTo>
                    <a:lnTo>
                      <a:pt x="160" y="588"/>
                    </a:lnTo>
                    <a:lnTo>
                      <a:pt x="132" y="515"/>
                    </a:lnTo>
                    <a:lnTo>
                      <a:pt x="107" y="445"/>
                    </a:lnTo>
                    <a:lnTo>
                      <a:pt x="84" y="378"/>
                    </a:lnTo>
                    <a:lnTo>
                      <a:pt x="62" y="316"/>
                    </a:lnTo>
                    <a:lnTo>
                      <a:pt x="45" y="258"/>
                    </a:lnTo>
                    <a:lnTo>
                      <a:pt x="37" y="231"/>
                    </a:lnTo>
                    <a:lnTo>
                      <a:pt x="30" y="206"/>
                    </a:lnTo>
                    <a:lnTo>
                      <a:pt x="25" y="183"/>
                    </a:lnTo>
                    <a:lnTo>
                      <a:pt x="22" y="160"/>
                    </a:lnTo>
                    <a:lnTo>
                      <a:pt x="20" y="141"/>
                    </a:lnTo>
                    <a:lnTo>
                      <a:pt x="20" y="125"/>
                    </a:lnTo>
                    <a:lnTo>
                      <a:pt x="20" y="108"/>
                    </a:lnTo>
                    <a:lnTo>
                      <a:pt x="24" y="95"/>
                    </a:lnTo>
                    <a:lnTo>
                      <a:pt x="32" y="71"/>
                    </a:lnTo>
                    <a:lnTo>
                      <a:pt x="22" y="71"/>
                    </a:lnTo>
                    <a:lnTo>
                      <a:pt x="30" y="78"/>
                    </a:lnTo>
                    <a:lnTo>
                      <a:pt x="42" y="60"/>
                    </a:lnTo>
                    <a:lnTo>
                      <a:pt x="54" y="43"/>
                    </a:lnTo>
                    <a:lnTo>
                      <a:pt x="67" y="31"/>
                    </a:lnTo>
                    <a:lnTo>
                      <a:pt x="77" y="21"/>
                    </a:lnTo>
                    <a:lnTo>
                      <a:pt x="79" y="13"/>
                    </a:lnTo>
                    <a:lnTo>
                      <a:pt x="84" y="6"/>
                    </a:lnTo>
                    <a:close/>
                  </a:path>
                </a:pathLst>
              </a:custGeom>
              <a:solidFill>
                <a:srgbClr val="FF3300"/>
              </a:solidFill>
              <a:ln w="9525">
                <a:noFill/>
                <a:round/>
                <a:headEnd/>
                <a:tailEnd/>
              </a:ln>
            </p:spPr>
            <p:txBody>
              <a:bodyPr/>
              <a:lstStyle/>
              <a:p>
                <a:endParaRPr lang="en-US"/>
              </a:p>
            </p:txBody>
          </p:sp>
          <p:sp>
            <p:nvSpPr>
              <p:cNvPr id="15465" name="Freeform 438"/>
              <p:cNvSpPr>
                <a:spLocks/>
              </p:cNvSpPr>
              <p:nvPr/>
            </p:nvSpPr>
            <p:spPr bwMode="auto">
              <a:xfrm>
                <a:off x="393" y="2519"/>
                <a:ext cx="113" cy="108"/>
              </a:xfrm>
              <a:custGeom>
                <a:avLst/>
                <a:gdLst>
                  <a:gd name="T0" fmla="*/ 1 w 226"/>
                  <a:gd name="T1" fmla="*/ 1 h 215"/>
                  <a:gd name="T2" fmla="*/ 1 w 226"/>
                  <a:gd name="T3" fmla="*/ 1 h 215"/>
                  <a:gd name="T4" fmla="*/ 1 w 226"/>
                  <a:gd name="T5" fmla="*/ 1 h 215"/>
                  <a:gd name="T6" fmla="*/ 1 w 226"/>
                  <a:gd name="T7" fmla="*/ 1 h 215"/>
                  <a:gd name="T8" fmla="*/ 1 w 226"/>
                  <a:gd name="T9" fmla="*/ 1 h 215"/>
                  <a:gd name="T10" fmla="*/ 1 w 226"/>
                  <a:gd name="T11" fmla="*/ 1 h 215"/>
                  <a:gd name="T12" fmla="*/ 1 w 226"/>
                  <a:gd name="T13" fmla="*/ 1 h 215"/>
                  <a:gd name="T14" fmla="*/ 1 w 226"/>
                  <a:gd name="T15" fmla="*/ 1 h 215"/>
                  <a:gd name="T16" fmla="*/ 1 w 226"/>
                  <a:gd name="T17" fmla="*/ 1 h 215"/>
                  <a:gd name="T18" fmla="*/ 1 w 226"/>
                  <a:gd name="T19" fmla="*/ 1 h 215"/>
                  <a:gd name="T20" fmla="*/ 1 w 226"/>
                  <a:gd name="T21" fmla="*/ 1 h 215"/>
                  <a:gd name="T22" fmla="*/ 1 w 226"/>
                  <a:gd name="T23" fmla="*/ 1 h 215"/>
                  <a:gd name="T24" fmla="*/ 1 w 226"/>
                  <a:gd name="T25" fmla="*/ 1 h 215"/>
                  <a:gd name="T26" fmla="*/ 1 w 226"/>
                  <a:gd name="T27" fmla="*/ 1 h 215"/>
                  <a:gd name="T28" fmla="*/ 1 w 226"/>
                  <a:gd name="T29" fmla="*/ 1 h 215"/>
                  <a:gd name="T30" fmla="*/ 1 w 226"/>
                  <a:gd name="T31" fmla="*/ 1 h 215"/>
                  <a:gd name="T32" fmla="*/ 1 w 226"/>
                  <a:gd name="T33" fmla="*/ 1 h 215"/>
                  <a:gd name="T34" fmla="*/ 1 w 226"/>
                  <a:gd name="T35" fmla="*/ 1 h 215"/>
                  <a:gd name="T36" fmla="*/ 1 w 226"/>
                  <a:gd name="T37" fmla="*/ 1 h 215"/>
                  <a:gd name="T38" fmla="*/ 1 w 226"/>
                  <a:gd name="T39" fmla="*/ 1 h 215"/>
                  <a:gd name="T40" fmla="*/ 1 w 226"/>
                  <a:gd name="T41" fmla="*/ 1 h 215"/>
                  <a:gd name="T42" fmla="*/ 1 w 226"/>
                  <a:gd name="T43" fmla="*/ 1 h 215"/>
                  <a:gd name="T44" fmla="*/ 1 w 226"/>
                  <a:gd name="T45" fmla="*/ 1 h 215"/>
                  <a:gd name="T46" fmla="*/ 1 w 226"/>
                  <a:gd name="T47" fmla="*/ 1 h 215"/>
                  <a:gd name="T48" fmla="*/ 1 w 226"/>
                  <a:gd name="T49" fmla="*/ 1 h 215"/>
                  <a:gd name="T50" fmla="*/ 1 w 226"/>
                  <a:gd name="T51" fmla="*/ 1 h 215"/>
                  <a:gd name="T52" fmla="*/ 1 w 226"/>
                  <a:gd name="T53" fmla="*/ 0 h 215"/>
                  <a:gd name="T54" fmla="*/ 1 w 226"/>
                  <a:gd name="T55" fmla="*/ 1 h 215"/>
                  <a:gd name="T56" fmla="*/ 0 w 226"/>
                  <a:gd name="T57" fmla="*/ 1 h 215"/>
                  <a:gd name="T58" fmla="*/ 1 w 226"/>
                  <a:gd name="T59" fmla="*/ 1 h 215"/>
                  <a:gd name="T60" fmla="*/ 1 w 226"/>
                  <a:gd name="T61" fmla="*/ 1 h 215"/>
                  <a:gd name="T62" fmla="*/ 1 w 226"/>
                  <a:gd name="T63" fmla="*/ 1 h 215"/>
                  <a:gd name="T64" fmla="*/ 1 w 226"/>
                  <a:gd name="T65" fmla="*/ 1 h 2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26"/>
                  <a:gd name="T100" fmla="*/ 0 h 215"/>
                  <a:gd name="T101" fmla="*/ 226 w 226"/>
                  <a:gd name="T102" fmla="*/ 215 h 2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26" h="215">
                    <a:moveTo>
                      <a:pt x="25" y="152"/>
                    </a:moveTo>
                    <a:lnTo>
                      <a:pt x="38" y="167"/>
                    </a:lnTo>
                    <a:lnTo>
                      <a:pt x="93" y="100"/>
                    </a:lnTo>
                    <a:lnTo>
                      <a:pt x="93" y="99"/>
                    </a:lnTo>
                    <a:lnTo>
                      <a:pt x="96" y="92"/>
                    </a:lnTo>
                    <a:lnTo>
                      <a:pt x="93" y="85"/>
                    </a:lnTo>
                    <a:lnTo>
                      <a:pt x="93" y="84"/>
                    </a:lnTo>
                    <a:lnTo>
                      <a:pt x="16" y="17"/>
                    </a:lnTo>
                    <a:lnTo>
                      <a:pt x="10" y="25"/>
                    </a:lnTo>
                    <a:lnTo>
                      <a:pt x="13" y="34"/>
                    </a:lnTo>
                    <a:lnTo>
                      <a:pt x="16" y="32"/>
                    </a:lnTo>
                    <a:lnTo>
                      <a:pt x="20" y="25"/>
                    </a:lnTo>
                    <a:lnTo>
                      <a:pt x="16" y="19"/>
                    </a:lnTo>
                    <a:lnTo>
                      <a:pt x="11" y="35"/>
                    </a:lnTo>
                    <a:lnTo>
                      <a:pt x="203" y="20"/>
                    </a:lnTo>
                    <a:lnTo>
                      <a:pt x="201" y="10"/>
                    </a:lnTo>
                    <a:lnTo>
                      <a:pt x="195" y="17"/>
                    </a:lnTo>
                    <a:lnTo>
                      <a:pt x="198" y="19"/>
                    </a:lnTo>
                    <a:lnTo>
                      <a:pt x="201" y="20"/>
                    </a:lnTo>
                    <a:lnTo>
                      <a:pt x="191" y="12"/>
                    </a:lnTo>
                    <a:lnTo>
                      <a:pt x="206" y="207"/>
                    </a:lnTo>
                    <a:lnTo>
                      <a:pt x="216" y="205"/>
                    </a:lnTo>
                    <a:lnTo>
                      <a:pt x="220" y="197"/>
                    </a:lnTo>
                    <a:lnTo>
                      <a:pt x="216" y="195"/>
                    </a:lnTo>
                    <a:lnTo>
                      <a:pt x="213" y="197"/>
                    </a:lnTo>
                    <a:lnTo>
                      <a:pt x="210" y="199"/>
                    </a:lnTo>
                    <a:lnTo>
                      <a:pt x="206" y="205"/>
                    </a:lnTo>
                    <a:lnTo>
                      <a:pt x="223" y="197"/>
                    </a:lnTo>
                    <a:lnTo>
                      <a:pt x="145" y="129"/>
                    </a:lnTo>
                    <a:lnTo>
                      <a:pt x="141" y="129"/>
                    </a:lnTo>
                    <a:lnTo>
                      <a:pt x="138" y="127"/>
                    </a:lnTo>
                    <a:lnTo>
                      <a:pt x="135" y="129"/>
                    </a:lnTo>
                    <a:lnTo>
                      <a:pt x="131" y="130"/>
                    </a:lnTo>
                    <a:lnTo>
                      <a:pt x="76" y="194"/>
                    </a:lnTo>
                    <a:lnTo>
                      <a:pt x="90" y="209"/>
                    </a:lnTo>
                    <a:lnTo>
                      <a:pt x="145" y="145"/>
                    </a:lnTo>
                    <a:lnTo>
                      <a:pt x="135" y="145"/>
                    </a:lnTo>
                    <a:lnTo>
                      <a:pt x="138" y="147"/>
                    </a:lnTo>
                    <a:lnTo>
                      <a:pt x="141" y="145"/>
                    </a:lnTo>
                    <a:lnTo>
                      <a:pt x="138" y="137"/>
                    </a:lnTo>
                    <a:lnTo>
                      <a:pt x="133" y="145"/>
                    </a:lnTo>
                    <a:lnTo>
                      <a:pt x="211" y="214"/>
                    </a:lnTo>
                    <a:lnTo>
                      <a:pt x="213" y="214"/>
                    </a:lnTo>
                    <a:lnTo>
                      <a:pt x="216" y="215"/>
                    </a:lnTo>
                    <a:lnTo>
                      <a:pt x="220" y="214"/>
                    </a:lnTo>
                    <a:lnTo>
                      <a:pt x="223" y="212"/>
                    </a:lnTo>
                    <a:lnTo>
                      <a:pt x="226" y="205"/>
                    </a:lnTo>
                    <a:lnTo>
                      <a:pt x="211" y="10"/>
                    </a:lnTo>
                    <a:lnTo>
                      <a:pt x="208" y="4"/>
                    </a:lnTo>
                    <a:lnTo>
                      <a:pt x="205" y="2"/>
                    </a:lnTo>
                    <a:lnTo>
                      <a:pt x="201" y="0"/>
                    </a:lnTo>
                    <a:lnTo>
                      <a:pt x="10" y="15"/>
                    </a:lnTo>
                    <a:lnTo>
                      <a:pt x="6" y="17"/>
                    </a:lnTo>
                    <a:lnTo>
                      <a:pt x="3" y="19"/>
                    </a:lnTo>
                    <a:lnTo>
                      <a:pt x="0" y="25"/>
                    </a:lnTo>
                    <a:lnTo>
                      <a:pt x="3" y="32"/>
                    </a:lnTo>
                    <a:lnTo>
                      <a:pt x="5" y="34"/>
                    </a:lnTo>
                    <a:lnTo>
                      <a:pt x="81" y="100"/>
                    </a:lnTo>
                    <a:lnTo>
                      <a:pt x="80" y="85"/>
                    </a:lnTo>
                    <a:lnTo>
                      <a:pt x="76" y="92"/>
                    </a:lnTo>
                    <a:lnTo>
                      <a:pt x="80" y="99"/>
                    </a:lnTo>
                    <a:lnTo>
                      <a:pt x="86" y="92"/>
                    </a:lnTo>
                    <a:lnTo>
                      <a:pt x="80" y="85"/>
                    </a:lnTo>
                    <a:lnTo>
                      <a:pt x="25" y="152"/>
                    </a:lnTo>
                    <a:close/>
                  </a:path>
                </a:pathLst>
              </a:custGeom>
              <a:solidFill>
                <a:srgbClr val="FF3300"/>
              </a:solidFill>
              <a:ln w="9525">
                <a:noFill/>
                <a:round/>
                <a:headEnd/>
                <a:tailEnd/>
              </a:ln>
            </p:spPr>
            <p:txBody>
              <a:bodyPr/>
              <a:lstStyle/>
              <a:p>
                <a:endParaRPr lang="en-US"/>
              </a:p>
            </p:txBody>
          </p:sp>
        </p:grpSp>
        <p:grpSp>
          <p:nvGrpSpPr>
            <p:cNvPr id="15541" name="Group 439"/>
            <p:cNvGrpSpPr>
              <a:grpSpLocks/>
            </p:cNvGrpSpPr>
            <p:nvPr/>
          </p:nvGrpSpPr>
          <p:grpSpPr bwMode="auto">
            <a:xfrm>
              <a:off x="786" y="2435"/>
              <a:ext cx="444" cy="330"/>
              <a:chOff x="786" y="2435"/>
              <a:chExt cx="444" cy="330"/>
            </a:xfrm>
          </p:grpSpPr>
          <p:sp>
            <p:nvSpPr>
              <p:cNvPr id="15460" name="Freeform 440"/>
              <p:cNvSpPr>
                <a:spLocks/>
              </p:cNvSpPr>
              <p:nvPr/>
            </p:nvSpPr>
            <p:spPr bwMode="auto">
              <a:xfrm>
                <a:off x="836" y="2563"/>
                <a:ext cx="357" cy="202"/>
              </a:xfrm>
              <a:custGeom>
                <a:avLst/>
                <a:gdLst>
                  <a:gd name="T0" fmla="*/ 1 w 714"/>
                  <a:gd name="T1" fmla="*/ 1 h 403"/>
                  <a:gd name="T2" fmla="*/ 1 w 714"/>
                  <a:gd name="T3" fmla="*/ 1 h 403"/>
                  <a:gd name="T4" fmla="*/ 1 w 714"/>
                  <a:gd name="T5" fmla="*/ 1 h 403"/>
                  <a:gd name="T6" fmla="*/ 1 w 714"/>
                  <a:gd name="T7" fmla="*/ 1 h 403"/>
                  <a:gd name="T8" fmla="*/ 1 w 714"/>
                  <a:gd name="T9" fmla="*/ 1 h 403"/>
                  <a:gd name="T10" fmla="*/ 1 w 714"/>
                  <a:gd name="T11" fmla="*/ 1 h 403"/>
                  <a:gd name="T12" fmla="*/ 1 w 714"/>
                  <a:gd name="T13" fmla="*/ 1 h 403"/>
                  <a:gd name="T14" fmla="*/ 1 w 714"/>
                  <a:gd name="T15" fmla="*/ 1 h 403"/>
                  <a:gd name="T16" fmla="*/ 1 w 714"/>
                  <a:gd name="T17" fmla="*/ 1 h 403"/>
                  <a:gd name="T18" fmla="*/ 1 w 714"/>
                  <a:gd name="T19" fmla="*/ 1 h 403"/>
                  <a:gd name="T20" fmla="*/ 1 w 714"/>
                  <a:gd name="T21" fmla="*/ 1 h 403"/>
                  <a:gd name="T22" fmla="*/ 1 w 714"/>
                  <a:gd name="T23" fmla="*/ 1 h 403"/>
                  <a:gd name="T24" fmla="*/ 1 w 714"/>
                  <a:gd name="T25" fmla="*/ 1 h 403"/>
                  <a:gd name="T26" fmla="*/ 1 w 714"/>
                  <a:gd name="T27" fmla="*/ 1 h 403"/>
                  <a:gd name="T28" fmla="*/ 1 w 714"/>
                  <a:gd name="T29" fmla="*/ 1 h 403"/>
                  <a:gd name="T30" fmla="*/ 1 w 714"/>
                  <a:gd name="T31" fmla="*/ 1 h 403"/>
                  <a:gd name="T32" fmla="*/ 1 w 714"/>
                  <a:gd name="T33" fmla="*/ 1 h 403"/>
                  <a:gd name="T34" fmla="*/ 1 w 714"/>
                  <a:gd name="T35" fmla="*/ 1 h 403"/>
                  <a:gd name="T36" fmla="*/ 1 w 714"/>
                  <a:gd name="T37" fmla="*/ 1 h 403"/>
                  <a:gd name="T38" fmla="*/ 1 w 714"/>
                  <a:gd name="T39" fmla="*/ 1 h 403"/>
                  <a:gd name="T40" fmla="*/ 1 w 714"/>
                  <a:gd name="T41" fmla="*/ 1 h 403"/>
                  <a:gd name="T42" fmla="*/ 1 w 714"/>
                  <a:gd name="T43" fmla="*/ 1 h 403"/>
                  <a:gd name="T44" fmla="*/ 1 w 714"/>
                  <a:gd name="T45" fmla="*/ 1 h 403"/>
                  <a:gd name="T46" fmla="*/ 1 w 714"/>
                  <a:gd name="T47" fmla="*/ 1 h 403"/>
                  <a:gd name="T48" fmla="*/ 1 w 714"/>
                  <a:gd name="T49" fmla="*/ 1 h 403"/>
                  <a:gd name="T50" fmla="*/ 1 w 714"/>
                  <a:gd name="T51" fmla="*/ 0 h 403"/>
                  <a:gd name="T52" fmla="*/ 1 w 714"/>
                  <a:gd name="T53" fmla="*/ 1 h 403"/>
                  <a:gd name="T54" fmla="*/ 1 w 714"/>
                  <a:gd name="T55" fmla="*/ 1 h 403"/>
                  <a:gd name="T56" fmla="*/ 1 w 714"/>
                  <a:gd name="T57" fmla="*/ 1 h 403"/>
                  <a:gd name="T58" fmla="*/ 1 w 714"/>
                  <a:gd name="T59" fmla="*/ 1 h 403"/>
                  <a:gd name="T60" fmla="*/ 1 w 714"/>
                  <a:gd name="T61" fmla="*/ 1 h 403"/>
                  <a:gd name="T62" fmla="*/ 1 w 714"/>
                  <a:gd name="T63" fmla="*/ 1 h 403"/>
                  <a:gd name="T64" fmla="*/ 1 w 714"/>
                  <a:gd name="T65" fmla="*/ 1 h 403"/>
                  <a:gd name="T66" fmla="*/ 1 w 714"/>
                  <a:gd name="T67" fmla="*/ 1 h 403"/>
                  <a:gd name="T68" fmla="*/ 1 w 714"/>
                  <a:gd name="T69" fmla="*/ 1 h 403"/>
                  <a:gd name="T70" fmla="*/ 1 w 714"/>
                  <a:gd name="T71" fmla="*/ 1 h 403"/>
                  <a:gd name="T72" fmla="*/ 1 w 714"/>
                  <a:gd name="T73" fmla="*/ 1 h 403"/>
                  <a:gd name="T74" fmla="*/ 1 w 714"/>
                  <a:gd name="T75" fmla="*/ 1 h 403"/>
                  <a:gd name="T76" fmla="*/ 1 w 714"/>
                  <a:gd name="T77" fmla="*/ 1 h 403"/>
                  <a:gd name="T78" fmla="*/ 1 w 714"/>
                  <a:gd name="T79" fmla="*/ 1 h 403"/>
                  <a:gd name="T80" fmla="*/ 1 w 714"/>
                  <a:gd name="T81" fmla="*/ 1 h 403"/>
                  <a:gd name="T82" fmla="*/ 1 w 714"/>
                  <a:gd name="T83" fmla="*/ 1 h 403"/>
                  <a:gd name="T84" fmla="*/ 1 w 714"/>
                  <a:gd name="T85" fmla="*/ 1 h 403"/>
                  <a:gd name="T86" fmla="*/ 1 w 714"/>
                  <a:gd name="T87" fmla="*/ 1 h 403"/>
                  <a:gd name="T88" fmla="*/ 1 w 714"/>
                  <a:gd name="T89" fmla="*/ 1 h 403"/>
                  <a:gd name="T90" fmla="*/ 1 w 714"/>
                  <a:gd name="T91" fmla="*/ 1 h 403"/>
                  <a:gd name="T92" fmla="*/ 1 w 714"/>
                  <a:gd name="T93" fmla="*/ 1 h 403"/>
                  <a:gd name="T94" fmla="*/ 1 w 714"/>
                  <a:gd name="T95" fmla="*/ 1 h 403"/>
                  <a:gd name="T96" fmla="*/ 1 w 714"/>
                  <a:gd name="T97" fmla="*/ 1 h 403"/>
                  <a:gd name="T98" fmla="*/ 1 w 714"/>
                  <a:gd name="T99" fmla="*/ 1 h 403"/>
                  <a:gd name="T100" fmla="*/ 1 w 714"/>
                  <a:gd name="T101" fmla="*/ 1 h 403"/>
                  <a:gd name="T102" fmla="*/ 1 w 714"/>
                  <a:gd name="T103" fmla="*/ 1 h 403"/>
                  <a:gd name="T104" fmla="*/ 1 w 714"/>
                  <a:gd name="T105" fmla="*/ 1 h 4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14"/>
                  <a:gd name="T160" fmla="*/ 0 h 403"/>
                  <a:gd name="T161" fmla="*/ 714 w 714"/>
                  <a:gd name="T162" fmla="*/ 403 h 4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14" h="403">
                    <a:moveTo>
                      <a:pt x="685" y="383"/>
                    </a:moveTo>
                    <a:lnTo>
                      <a:pt x="689" y="403"/>
                    </a:lnTo>
                    <a:lnTo>
                      <a:pt x="702" y="400"/>
                    </a:lnTo>
                    <a:lnTo>
                      <a:pt x="705" y="398"/>
                    </a:lnTo>
                    <a:lnTo>
                      <a:pt x="709" y="396"/>
                    </a:lnTo>
                    <a:lnTo>
                      <a:pt x="712" y="393"/>
                    </a:lnTo>
                    <a:lnTo>
                      <a:pt x="714" y="386"/>
                    </a:lnTo>
                    <a:lnTo>
                      <a:pt x="714" y="381"/>
                    </a:lnTo>
                    <a:lnTo>
                      <a:pt x="712" y="375"/>
                    </a:lnTo>
                    <a:lnTo>
                      <a:pt x="709" y="370"/>
                    </a:lnTo>
                    <a:lnTo>
                      <a:pt x="704" y="361"/>
                    </a:lnTo>
                    <a:lnTo>
                      <a:pt x="694" y="353"/>
                    </a:lnTo>
                    <a:lnTo>
                      <a:pt x="682" y="340"/>
                    </a:lnTo>
                    <a:lnTo>
                      <a:pt x="667" y="325"/>
                    </a:lnTo>
                    <a:lnTo>
                      <a:pt x="649" y="306"/>
                    </a:lnTo>
                    <a:lnTo>
                      <a:pt x="627" y="286"/>
                    </a:lnTo>
                    <a:lnTo>
                      <a:pt x="604" y="266"/>
                    </a:lnTo>
                    <a:lnTo>
                      <a:pt x="575" y="248"/>
                    </a:lnTo>
                    <a:lnTo>
                      <a:pt x="572" y="246"/>
                    </a:lnTo>
                    <a:lnTo>
                      <a:pt x="542" y="230"/>
                    </a:lnTo>
                    <a:lnTo>
                      <a:pt x="505" y="216"/>
                    </a:lnTo>
                    <a:lnTo>
                      <a:pt x="487" y="210"/>
                    </a:lnTo>
                    <a:lnTo>
                      <a:pt x="464" y="205"/>
                    </a:lnTo>
                    <a:lnTo>
                      <a:pt x="460" y="203"/>
                    </a:lnTo>
                    <a:lnTo>
                      <a:pt x="435" y="200"/>
                    </a:lnTo>
                    <a:lnTo>
                      <a:pt x="409" y="195"/>
                    </a:lnTo>
                    <a:lnTo>
                      <a:pt x="352" y="188"/>
                    </a:lnTo>
                    <a:lnTo>
                      <a:pt x="294" y="181"/>
                    </a:lnTo>
                    <a:lnTo>
                      <a:pt x="235" y="176"/>
                    </a:lnTo>
                    <a:lnTo>
                      <a:pt x="207" y="173"/>
                    </a:lnTo>
                    <a:lnTo>
                      <a:pt x="180" y="168"/>
                    </a:lnTo>
                    <a:lnTo>
                      <a:pt x="157" y="165"/>
                    </a:lnTo>
                    <a:lnTo>
                      <a:pt x="134" y="160"/>
                    </a:lnTo>
                    <a:lnTo>
                      <a:pt x="134" y="170"/>
                    </a:lnTo>
                    <a:lnTo>
                      <a:pt x="139" y="160"/>
                    </a:lnTo>
                    <a:lnTo>
                      <a:pt x="119" y="155"/>
                    </a:lnTo>
                    <a:lnTo>
                      <a:pt x="102" y="150"/>
                    </a:lnTo>
                    <a:lnTo>
                      <a:pt x="87" y="141"/>
                    </a:lnTo>
                    <a:lnTo>
                      <a:pt x="82" y="151"/>
                    </a:lnTo>
                    <a:lnTo>
                      <a:pt x="90" y="143"/>
                    </a:lnTo>
                    <a:lnTo>
                      <a:pt x="79" y="135"/>
                    </a:lnTo>
                    <a:lnTo>
                      <a:pt x="67" y="126"/>
                    </a:lnTo>
                    <a:lnTo>
                      <a:pt x="59" y="116"/>
                    </a:lnTo>
                    <a:lnTo>
                      <a:pt x="45" y="95"/>
                    </a:lnTo>
                    <a:lnTo>
                      <a:pt x="35" y="73"/>
                    </a:lnTo>
                    <a:lnTo>
                      <a:pt x="29" y="80"/>
                    </a:lnTo>
                    <a:lnTo>
                      <a:pt x="39" y="80"/>
                    </a:lnTo>
                    <a:lnTo>
                      <a:pt x="32" y="58"/>
                    </a:lnTo>
                    <a:lnTo>
                      <a:pt x="27" y="38"/>
                    </a:lnTo>
                    <a:lnTo>
                      <a:pt x="24" y="20"/>
                    </a:lnTo>
                    <a:lnTo>
                      <a:pt x="20" y="13"/>
                    </a:lnTo>
                    <a:lnTo>
                      <a:pt x="15" y="0"/>
                    </a:lnTo>
                    <a:lnTo>
                      <a:pt x="0" y="13"/>
                    </a:lnTo>
                    <a:lnTo>
                      <a:pt x="5" y="28"/>
                    </a:lnTo>
                    <a:lnTo>
                      <a:pt x="14" y="20"/>
                    </a:lnTo>
                    <a:lnTo>
                      <a:pt x="4" y="20"/>
                    </a:lnTo>
                    <a:lnTo>
                      <a:pt x="7" y="38"/>
                    </a:lnTo>
                    <a:lnTo>
                      <a:pt x="12" y="58"/>
                    </a:lnTo>
                    <a:lnTo>
                      <a:pt x="19" y="80"/>
                    </a:lnTo>
                    <a:lnTo>
                      <a:pt x="20" y="88"/>
                    </a:lnTo>
                    <a:lnTo>
                      <a:pt x="30" y="110"/>
                    </a:lnTo>
                    <a:lnTo>
                      <a:pt x="44" y="131"/>
                    </a:lnTo>
                    <a:lnTo>
                      <a:pt x="52" y="141"/>
                    </a:lnTo>
                    <a:lnTo>
                      <a:pt x="64" y="150"/>
                    </a:lnTo>
                    <a:lnTo>
                      <a:pt x="75" y="158"/>
                    </a:lnTo>
                    <a:lnTo>
                      <a:pt x="79" y="160"/>
                    </a:lnTo>
                    <a:lnTo>
                      <a:pt x="94" y="168"/>
                    </a:lnTo>
                    <a:lnTo>
                      <a:pt x="110" y="173"/>
                    </a:lnTo>
                    <a:lnTo>
                      <a:pt x="130" y="178"/>
                    </a:lnTo>
                    <a:lnTo>
                      <a:pt x="134" y="180"/>
                    </a:lnTo>
                    <a:lnTo>
                      <a:pt x="157" y="185"/>
                    </a:lnTo>
                    <a:lnTo>
                      <a:pt x="180" y="188"/>
                    </a:lnTo>
                    <a:lnTo>
                      <a:pt x="207" y="193"/>
                    </a:lnTo>
                    <a:lnTo>
                      <a:pt x="235" y="196"/>
                    </a:lnTo>
                    <a:lnTo>
                      <a:pt x="294" y="201"/>
                    </a:lnTo>
                    <a:lnTo>
                      <a:pt x="352" y="208"/>
                    </a:lnTo>
                    <a:lnTo>
                      <a:pt x="409" y="215"/>
                    </a:lnTo>
                    <a:lnTo>
                      <a:pt x="435" y="220"/>
                    </a:lnTo>
                    <a:lnTo>
                      <a:pt x="460" y="223"/>
                    </a:lnTo>
                    <a:lnTo>
                      <a:pt x="460" y="213"/>
                    </a:lnTo>
                    <a:lnTo>
                      <a:pt x="455" y="223"/>
                    </a:lnTo>
                    <a:lnTo>
                      <a:pt x="479" y="228"/>
                    </a:lnTo>
                    <a:lnTo>
                      <a:pt x="499" y="235"/>
                    </a:lnTo>
                    <a:lnTo>
                      <a:pt x="534" y="248"/>
                    </a:lnTo>
                    <a:lnTo>
                      <a:pt x="564" y="265"/>
                    </a:lnTo>
                    <a:lnTo>
                      <a:pt x="569" y="256"/>
                    </a:lnTo>
                    <a:lnTo>
                      <a:pt x="560" y="263"/>
                    </a:lnTo>
                    <a:lnTo>
                      <a:pt x="589" y="281"/>
                    </a:lnTo>
                    <a:lnTo>
                      <a:pt x="612" y="301"/>
                    </a:lnTo>
                    <a:lnTo>
                      <a:pt x="634" y="321"/>
                    </a:lnTo>
                    <a:lnTo>
                      <a:pt x="652" y="340"/>
                    </a:lnTo>
                    <a:lnTo>
                      <a:pt x="667" y="355"/>
                    </a:lnTo>
                    <a:lnTo>
                      <a:pt x="682" y="368"/>
                    </a:lnTo>
                    <a:lnTo>
                      <a:pt x="689" y="376"/>
                    </a:lnTo>
                    <a:lnTo>
                      <a:pt x="694" y="385"/>
                    </a:lnTo>
                    <a:lnTo>
                      <a:pt x="697" y="390"/>
                    </a:lnTo>
                    <a:lnTo>
                      <a:pt x="704" y="381"/>
                    </a:lnTo>
                    <a:lnTo>
                      <a:pt x="694" y="381"/>
                    </a:lnTo>
                    <a:lnTo>
                      <a:pt x="694" y="386"/>
                    </a:lnTo>
                    <a:lnTo>
                      <a:pt x="704" y="386"/>
                    </a:lnTo>
                    <a:lnTo>
                      <a:pt x="697" y="378"/>
                    </a:lnTo>
                    <a:lnTo>
                      <a:pt x="694" y="381"/>
                    </a:lnTo>
                    <a:lnTo>
                      <a:pt x="702" y="388"/>
                    </a:lnTo>
                    <a:lnTo>
                      <a:pt x="697" y="380"/>
                    </a:lnTo>
                    <a:lnTo>
                      <a:pt x="694" y="381"/>
                    </a:lnTo>
                    <a:lnTo>
                      <a:pt x="685" y="383"/>
                    </a:lnTo>
                    <a:close/>
                  </a:path>
                </a:pathLst>
              </a:custGeom>
              <a:solidFill>
                <a:srgbClr val="FF3300"/>
              </a:solidFill>
              <a:ln w="9525">
                <a:noFill/>
                <a:round/>
                <a:headEnd/>
                <a:tailEnd/>
              </a:ln>
            </p:spPr>
            <p:txBody>
              <a:bodyPr/>
              <a:lstStyle/>
              <a:p>
                <a:endParaRPr lang="en-US"/>
              </a:p>
            </p:txBody>
          </p:sp>
          <p:sp>
            <p:nvSpPr>
              <p:cNvPr id="15461" name="Freeform 441"/>
              <p:cNvSpPr>
                <a:spLocks/>
              </p:cNvSpPr>
              <p:nvPr/>
            </p:nvSpPr>
            <p:spPr bwMode="auto">
              <a:xfrm>
                <a:off x="876" y="2563"/>
                <a:ext cx="354" cy="168"/>
              </a:xfrm>
              <a:custGeom>
                <a:avLst/>
                <a:gdLst>
                  <a:gd name="T0" fmla="*/ 0 w 709"/>
                  <a:gd name="T1" fmla="*/ 1 h 335"/>
                  <a:gd name="T2" fmla="*/ 0 w 709"/>
                  <a:gd name="T3" fmla="*/ 1 h 335"/>
                  <a:gd name="T4" fmla="*/ 0 w 709"/>
                  <a:gd name="T5" fmla="*/ 1 h 335"/>
                  <a:gd name="T6" fmla="*/ 0 w 709"/>
                  <a:gd name="T7" fmla="*/ 1 h 335"/>
                  <a:gd name="T8" fmla="*/ 0 w 709"/>
                  <a:gd name="T9" fmla="*/ 1 h 335"/>
                  <a:gd name="T10" fmla="*/ 0 w 709"/>
                  <a:gd name="T11" fmla="*/ 1 h 335"/>
                  <a:gd name="T12" fmla="*/ 0 w 709"/>
                  <a:gd name="T13" fmla="*/ 1 h 335"/>
                  <a:gd name="T14" fmla="*/ 0 w 709"/>
                  <a:gd name="T15" fmla="*/ 1 h 335"/>
                  <a:gd name="T16" fmla="*/ 0 w 709"/>
                  <a:gd name="T17" fmla="*/ 1 h 335"/>
                  <a:gd name="T18" fmla="*/ 0 w 709"/>
                  <a:gd name="T19" fmla="*/ 1 h 335"/>
                  <a:gd name="T20" fmla="*/ 0 w 709"/>
                  <a:gd name="T21" fmla="*/ 1 h 335"/>
                  <a:gd name="T22" fmla="*/ 0 w 709"/>
                  <a:gd name="T23" fmla="*/ 1 h 335"/>
                  <a:gd name="T24" fmla="*/ 0 w 709"/>
                  <a:gd name="T25" fmla="*/ 1 h 335"/>
                  <a:gd name="T26" fmla="*/ 0 w 709"/>
                  <a:gd name="T27" fmla="*/ 1 h 335"/>
                  <a:gd name="T28" fmla="*/ 0 w 709"/>
                  <a:gd name="T29" fmla="*/ 1 h 335"/>
                  <a:gd name="T30" fmla="*/ 0 w 709"/>
                  <a:gd name="T31" fmla="*/ 1 h 335"/>
                  <a:gd name="T32" fmla="*/ 0 w 709"/>
                  <a:gd name="T33" fmla="*/ 1 h 335"/>
                  <a:gd name="T34" fmla="*/ 0 w 709"/>
                  <a:gd name="T35" fmla="*/ 1 h 335"/>
                  <a:gd name="T36" fmla="*/ 0 w 709"/>
                  <a:gd name="T37" fmla="*/ 1 h 335"/>
                  <a:gd name="T38" fmla="*/ 0 w 709"/>
                  <a:gd name="T39" fmla="*/ 1 h 335"/>
                  <a:gd name="T40" fmla="*/ 0 w 709"/>
                  <a:gd name="T41" fmla="*/ 1 h 335"/>
                  <a:gd name="T42" fmla="*/ 0 w 709"/>
                  <a:gd name="T43" fmla="*/ 1 h 335"/>
                  <a:gd name="T44" fmla="*/ 0 w 709"/>
                  <a:gd name="T45" fmla="*/ 1 h 335"/>
                  <a:gd name="T46" fmla="*/ 0 w 709"/>
                  <a:gd name="T47" fmla="*/ 1 h 335"/>
                  <a:gd name="T48" fmla="*/ 0 w 709"/>
                  <a:gd name="T49" fmla="*/ 1 h 335"/>
                  <a:gd name="T50" fmla="*/ 0 w 709"/>
                  <a:gd name="T51" fmla="*/ 1 h 335"/>
                  <a:gd name="T52" fmla="*/ 0 w 709"/>
                  <a:gd name="T53" fmla="*/ 1 h 335"/>
                  <a:gd name="T54" fmla="*/ 0 w 709"/>
                  <a:gd name="T55" fmla="*/ 1 h 335"/>
                  <a:gd name="T56" fmla="*/ 0 w 709"/>
                  <a:gd name="T57" fmla="*/ 1 h 335"/>
                  <a:gd name="T58" fmla="*/ 0 w 709"/>
                  <a:gd name="T59" fmla="*/ 1 h 335"/>
                  <a:gd name="T60" fmla="*/ 0 w 709"/>
                  <a:gd name="T61" fmla="*/ 1 h 335"/>
                  <a:gd name="T62" fmla="*/ 0 w 709"/>
                  <a:gd name="T63" fmla="*/ 1 h 335"/>
                  <a:gd name="T64" fmla="*/ 0 w 709"/>
                  <a:gd name="T65" fmla="*/ 1 h 335"/>
                  <a:gd name="T66" fmla="*/ 0 w 709"/>
                  <a:gd name="T67" fmla="*/ 1 h 335"/>
                  <a:gd name="T68" fmla="*/ 0 w 709"/>
                  <a:gd name="T69" fmla="*/ 1 h 335"/>
                  <a:gd name="T70" fmla="*/ 0 w 709"/>
                  <a:gd name="T71" fmla="*/ 1 h 335"/>
                  <a:gd name="T72" fmla="*/ 0 w 709"/>
                  <a:gd name="T73" fmla="*/ 1 h 335"/>
                  <a:gd name="T74" fmla="*/ 0 w 709"/>
                  <a:gd name="T75" fmla="*/ 1 h 335"/>
                  <a:gd name="T76" fmla="*/ 0 w 709"/>
                  <a:gd name="T77" fmla="*/ 1 h 335"/>
                  <a:gd name="T78" fmla="*/ 0 w 709"/>
                  <a:gd name="T79" fmla="*/ 1 h 335"/>
                  <a:gd name="T80" fmla="*/ 0 w 709"/>
                  <a:gd name="T81" fmla="*/ 1 h 335"/>
                  <a:gd name="T82" fmla="*/ 0 w 709"/>
                  <a:gd name="T83" fmla="*/ 1 h 335"/>
                  <a:gd name="T84" fmla="*/ 0 w 709"/>
                  <a:gd name="T85" fmla="*/ 1 h 335"/>
                  <a:gd name="T86" fmla="*/ 0 w 709"/>
                  <a:gd name="T87" fmla="*/ 1 h 335"/>
                  <a:gd name="T88" fmla="*/ 0 w 709"/>
                  <a:gd name="T89" fmla="*/ 1 h 335"/>
                  <a:gd name="T90" fmla="*/ 0 w 709"/>
                  <a:gd name="T91" fmla="*/ 1 h 335"/>
                  <a:gd name="T92" fmla="*/ 0 w 709"/>
                  <a:gd name="T93" fmla="*/ 1 h 335"/>
                  <a:gd name="T94" fmla="*/ 0 w 709"/>
                  <a:gd name="T95" fmla="*/ 1 h 335"/>
                  <a:gd name="T96" fmla="*/ 0 w 709"/>
                  <a:gd name="T97" fmla="*/ 1 h 335"/>
                  <a:gd name="T98" fmla="*/ 0 w 709"/>
                  <a:gd name="T99" fmla="*/ 1 h 335"/>
                  <a:gd name="T100" fmla="*/ 0 w 709"/>
                  <a:gd name="T101" fmla="*/ 1 h 335"/>
                  <a:gd name="T102" fmla="*/ 0 w 709"/>
                  <a:gd name="T103" fmla="*/ 1 h 335"/>
                  <a:gd name="T104" fmla="*/ 0 w 709"/>
                  <a:gd name="T105" fmla="*/ 1 h 335"/>
                  <a:gd name="T106" fmla="*/ 0 w 709"/>
                  <a:gd name="T107" fmla="*/ 1 h 33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09"/>
                  <a:gd name="T163" fmla="*/ 0 h 335"/>
                  <a:gd name="T164" fmla="*/ 709 w 709"/>
                  <a:gd name="T165" fmla="*/ 335 h 33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09" h="335">
                    <a:moveTo>
                      <a:pt x="682" y="315"/>
                    </a:moveTo>
                    <a:lnTo>
                      <a:pt x="684" y="335"/>
                    </a:lnTo>
                    <a:lnTo>
                      <a:pt x="692" y="333"/>
                    </a:lnTo>
                    <a:lnTo>
                      <a:pt x="697" y="331"/>
                    </a:lnTo>
                    <a:lnTo>
                      <a:pt x="700" y="330"/>
                    </a:lnTo>
                    <a:lnTo>
                      <a:pt x="704" y="328"/>
                    </a:lnTo>
                    <a:lnTo>
                      <a:pt x="707" y="326"/>
                    </a:lnTo>
                    <a:lnTo>
                      <a:pt x="709" y="318"/>
                    </a:lnTo>
                    <a:lnTo>
                      <a:pt x="709" y="315"/>
                    </a:lnTo>
                    <a:lnTo>
                      <a:pt x="707" y="306"/>
                    </a:lnTo>
                    <a:lnTo>
                      <a:pt x="704" y="301"/>
                    </a:lnTo>
                    <a:lnTo>
                      <a:pt x="699" y="293"/>
                    </a:lnTo>
                    <a:lnTo>
                      <a:pt x="689" y="285"/>
                    </a:lnTo>
                    <a:lnTo>
                      <a:pt x="677" y="271"/>
                    </a:lnTo>
                    <a:lnTo>
                      <a:pt x="660" y="256"/>
                    </a:lnTo>
                    <a:lnTo>
                      <a:pt x="644" y="238"/>
                    </a:lnTo>
                    <a:lnTo>
                      <a:pt x="622" y="220"/>
                    </a:lnTo>
                    <a:lnTo>
                      <a:pt x="599" y="200"/>
                    </a:lnTo>
                    <a:lnTo>
                      <a:pt x="570" y="181"/>
                    </a:lnTo>
                    <a:lnTo>
                      <a:pt x="567" y="180"/>
                    </a:lnTo>
                    <a:lnTo>
                      <a:pt x="535" y="161"/>
                    </a:lnTo>
                    <a:lnTo>
                      <a:pt x="500" y="148"/>
                    </a:lnTo>
                    <a:lnTo>
                      <a:pt x="482" y="141"/>
                    </a:lnTo>
                    <a:lnTo>
                      <a:pt x="459" y="136"/>
                    </a:lnTo>
                    <a:lnTo>
                      <a:pt x="455" y="135"/>
                    </a:lnTo>
                    <a:lnTo>
                      <a:pt x="430" y="130"/>
                    </a:lnTo>
                    <a:lnTo>
                      <a:pt x="404" y="125"/>
                    </a:lnTo>
                    <a:lnTo>
                      <a:pt x="347" y="118"/>
                    </a:lnTo>
                    <a:lnTo>
                      <a:pt x="287" y="110"/>
                    </a:lnTo>
                    <a:lnTo>
                      <a:pt x="229" y="103"/>
                    </a:lnTo>
                    <a:lnTo>
                      <a:pt x="200" y="100"/>
                    </a:lnTo>
                    <a:lnTo>
                      <a:pt x="175" y="96"/>
                    </a:lnTo>
                    <a:lnTo>
                      <a:pt x="150" y="93"/>
                    </a:lnTo>
                    <a:lnTo>
                      <a:pt x="127" y="88"/>
                    </a:lnTo>
                    <a:lnTo>
                      <a:pt x="107" y="85"/>
                    </a:lnTo>
                    <a:lnTo>
                      <a:pt x="107" y="95"/>
                    </a:lnTo>
                    <a:lnTo>
                      <a:pt x="112" y="85"/>
                    </a:lnTo>
                    <a:lnTo>
                      <a:pt x="94" y="81"/>
                    </a:lnTo>
                    <a:lnTo>
                      <a:pt x="80" y="76"/>
                    </a:lnTo>
                    <a:lnTo>
                      <a:pt x="69" y="71"/>
                    </a:lnTo>
                    <a:lnTo>
                      <a:pt x="59" y="65"/>
                    </a:lnTo>
                    <a:lnTo>
                      <a:pt x="49" y="60"/>
                    </a:lnTo>
                    <a:lnTo>
                      <a:pt x="45" y="68"/>
                    </a:lnTo>
                    <a:lnTo>
                      <a:pt x="52" y="61"/>
                    </a:lnTo>
                    <a:lnTo>
                      <a:pt x="40" y="50"/>
                    </a:lnTo>
                    <a:lnTo>
                      <a:pt x="32" y="38"/>
                    </a:lnTo>
                    <a:lnTo>
                      <a:pt x="27" y="26"/>
                    </a:lnTo>
                    <a:lnTo>
                      <a:pt x="19" y="35"/>
                    </a:lnTo>
                    <a:lnTo>
                      <a:pt x="29" y="35"/>
                    </a:lnTo>
                    <a:lnTo>
                      <a:pt x="25" y="23"/>
                    </a:lnTo>
                    <a:lnTo>
                      <a:pt x="22" y="15"/>
                    </a:lnTo>
                    <a:lnTo>
                      <a:pt x="20" y="6"/>
                    </a:lnTo>
                    <a:lnTo>
                      <a:pt x="14" y="0"/>
                    </a:lnTo>
                    <a:lnTo>
                      <a:pt x="0" y="15"/>
                    </a:lnTo>
                    <a:lnTo>
                      <a:pt x="5" y="21"/>
                    </a:lnTo>
                    <a:lnTo>
                      <a:pt x="12" y="15"/>
                    </a:lnTo>
                    <a:lnTo>
                      <a:pt x="2" y="15"/>
                    </a:lnTo>
                    <a:lnTo>
                      <a:pt x="5" y="23"/>
                    </a:lnTo>
                    <a:lnTo>
                      <a:pt x="9" y="35"/>
                    </a:lnTo>
                    <a:lnTo>
                      <a:pt x="12" y="41"/>
                    </a:lnTo>
                    <a:lnTo>
                      <a:pt x="17" y="53"/>
                    </a:lnTo>
                    <a:lnTo>
                      <a:pt x="25" y="65"/>
                    </a:lnTo>
                    <a:lnTo>
                      <a:pt x="37" y="76"/>
                    </a:lnTo>
                    <a:lnTo>
                      <a:pt x="40" y="78"/>
                    </a:lnTo>
                    <a:lnTo>
                      <a:pt x="50" y="83"/>
                    </a:lnTo>
                    <a:lnTo>
                      <a:pt x="60" y="90"/>
                    </a:lnTo>
                    <a:lnTo>
                      <a:pt x="72" y="95"/>
                    </a:lnTo>
                    <a:lnTo>
                      <a:pt x="87" y="100"/>
                    </a:lnTo>
                    <a:lnTo>
                      <a:pt x="104" y="103"/>
                    </a:lnTo>
                    <a:lnTo>
                      <a:pt x="107" y="105"/>
                    </a:lnTo>
                    <a:lnTo>
                      <a:pt x="127" y="108"/>
                    </a:lnTo>
                    <a:lnTo>
                      <a:pt x="150" y="113"/>
                    </a:lnTo>
                    <a:lnTo>
                      <a:pt x="175" y="116"/>
                    </a:lnTo>
                    <a:lnTo>
                      <a:pt x="200" y="120"/>
                    </a:lnTo>
                    <a:lnTo>
                      <a:pt x="229" y="123"/>
                    </a:lnTo>
                    <a:lnTo>
                      <a:pt x="287" y="130"/>
                    </a:lnTo>
                    <a:lnTo>
                      <a:pt x="347" y="138"/>
                    </a:lnTo>
                    <a:lnTo>
                      <a:pt x="404" y="145"/>
                    </a:lnTo>
                    <a:lnTo>
                      <a:pt x="430" y="150"/>
                    </a:lnTo>
                    <a:lnTo>
                      <a:pt x="455" y="155"/>
                    </a:lnTo>
                    <a:lnTo>
                      <a:pt x="455" y="145"/>
                    </a:lnTo>
                    <a:lnTo>
                      <a:pt x="450" y="155"/>
                    </a:lnTo>
                    <a:lnTo>
                      <a:pt x="474" y="160"/>
                    </a:lnTo>
                    <a:lnTo>
                      <a:pt x="494" y="166"/>
                    </a:lnTo>
                    <a:lnTo>
                      <a:pt x="527" y="180"/>
                    </a:lnTo>
                    <a:lnTo>
                      <a:pt x="559" y="198"/>
                    </a:lnTo>
                    <a:lnTo>
                      <a:pt x="564" y="188"/>
                    </a:lnTo>
                    <a:lnTo>
                      <a:pt x="555" y="196"/>
                    </a:lnTo>
                    <a:lnTo>
                      <a:pt x="584" y="215"/>
                    </a:lnTo>
                    <a:lnTo>
                      <a:pt x="607" y="235"/>
                    </a:lnTo>
                    <a:lnTo>
                      <a:pt x="629" y="253"/>
                    </a:lnTo>
                    <a:lnTo>
                      <a:pt x="645" y="271"/>
                    </a:lnTo>
                    <a:lnTo>
                      <a:pt x="662" y="286"/>
                    </a:lnTo>
                    <a:lnTo>
                      <a:pt x="677" y="300"/>
                    </a:lnTo>
                    <a:lnTo>
                      <a:pt x="684" y="308"/>
                    </a:lnTo>
                    <a:lnTo>
                      <a:pt x="689" y="316"/>
                    </a:lnTo>
                    <a:lnTo>
                      <a:pt x="692" y="321"/>
                    </a:lnTo>
                    <a:lnTo>
                      <a:pt x="699" y="315"/>
                    </a:lnTo>
                    <a:lnTo>
                      <a:pt x="689" y="315"/>
                    </a:lnTo>
                    <a:lnTo>
                      <a:pt x="689" y="318"/>
                    </a:lnTo>
                    <a:lnTo>
                      <a:pt x="699" y="318"/>
                    </a:lnTo>
                    <a:lnTo>
                      <a:pt x="692" y="311"/>
                    </a:lnTo>
                    <a:lnTo>
                      <a:pt x="689" y="313"/>
                    </a:lnTo>
                    <a:lnTo>
                      <a:pt x="697" y="321"/>
                    </a:lnTo>
                    <a:lnTo>
                      <a:pt x="692" y="311"/>
                    </a:lnTo>
                    <a:lnTo>
                      <a:pt x="689" y="313"/>
                    </a:lnTo>
                    <a:lnTo>
                      <a:pt x="692" y="323"/>
                    </a:lnTo>
                    <a:lnTo>
                      <a:pt x="692" y="313"/>
                    </a:lnTo>
                    <a:lnTo>
                      <a:pt x="682" y="315"/>
                    </a:lnTo>
                    <a:close/>
                  </a:path>
                </a:pathLst>
              </a:custGeom>
              <a:solidFill>
                <a:srgbClr val="FF3300"/>
              </a:solidFill>
              <a:ln w="9525">
                <a:noFill/>
                <a:round/>
                <a:headEnd/>
                <a:tailEnd/>
              </a:ln>
            </p:spPr>
            <p:txBody>
              <a:bodyPr/>
              <a:lstStyle/>
              <a:p>
                <a:endParaRPr lang="en-US"/>
              </a:p>
            </p:txBody>
          </p:sp>
          <p:sp>
            <p:nvSpPr>
              <p:cNvPr id="15462" name="Freeform 442"/>
              <p:cNvSpPr>
                <a:spLocks/>
              </p:cNvSpPr>
              <p:nvPr/>
            </p:nvSpPr>
            <p:spPr bwMode="auto">
              <a:xfrm>
                <a:off x="786" y="2435"/>
                <a:ext cx="157" cy="141"/>
              </a:xfrm>
              <a:custGeom>
                <a:avLst/>
                <a:gdLst>
                  <a:gd name="T0" fmla="*/ 1 w 314"/>
                  <a:gd name="T1" fmla="*/ 1 h 282"/>
                  <a:gd name="T2" fmla="*/ 1 w 314"/>
                  <a:gd name="T3" fmla="*/ 1 h 282"/>
                  <a:gd name="T4" fmla="*/ 1 w 314"/>
                  <a:gd name="T5" fmla="*/ 1 h 282"/>
                  <a:gd name="T6" fmla="*/ 1 w 314"/>
                  <a:gd name="T7" fmla="*/ 1 h 282"/>
                  <a:gd name="T8" fmla="*/ 1 w 314"/>
                  <a:gd name="T9" fmla="*/ 1 h 282"/>
                  <a:gd name="T10" fmla="*/ 1 w 314"/>
                  <a:gd name="T11" fmla="*/ 1 h 282"/>
                  <a:gd name="T12" fmla="*/ 1 w 314"/>
                  <a:gd name="T13" fmla="*/ 1 h 282"/>
                  <a:gd name="T14" fmla="*/ 1 w 314"/>
                  <a:gd name="T15" fmla="*/ 1 h 282"/>
                  <a:gd name="T16" fmla="*/ 1 w 314"/>
                  <a:gd name="T17" fmla="*/ 1 h 282"/>
                  <a:gd name="T18" fmla="*/ 1 w 314"/>
                  <a:gd name="T19" fmla="*/ 1 h 282"/>
                  <a:gd name="T20" fmla="*/ 1 w 314"/>
                  <a:gd name="T21" fmla="*/ 1 h 282"/>
                  <a:gd name="T22" fmla="*/ 1 w 314"/>
                  <a:gd name="T23" fmla="*/ 1 h 282"/>
                  <a:gd name="T24" fmla="*/ 1 w 314"/>
                  <a:gd name="T25" fmla="*/ 1 h 282"/>
                  <a:gd name="T26" fmla="*/ 1 w 314"/>
                  <a:gd name="T27" fmla="*/ 1 h 282"/>
                  <a:gd name="T28" fmla="*/ 1 w 314"/>
                  <a:gd name="T29" fmla="*/ 1 h 282"/>
                  <a:gd name="T30" fmla="*/ 1 w 314"/>
                  <a:gd name="T31" fmla="*/ 1 h 282"/>
                  <a:gd name="T32" fmla="*/ 1 w 314"/>
                  <a:gd name="T33" fmla="*/ 1 h 282"/>
                  <a:gd name="T34" fmla="*/ 1 w 314"/>
                  <a:gd name="T35" fmla="*/ 1 h 282"/>
                  <a:gd name="T36" fmla="*/ 1 w 314"/>
                  <a:gd name="T37" fmla="*/ 1 h 282"/>
                  <a:gd name="T38" fmla="*/ 1 w 314"/>
                  <a:gd name="T39" fmla="*/ 1 h 282"/>
                  <a:gd name="T40" fmla="*/ 1 w 314"/>
                  <a:gd name="T41" fmla="*/ 1 h 282"/>
                  <a:gd name="T42" fmla="*/ 1 w 314"/>
                  <a:gd name="T43" fmla="*/ 1 h 282"/>
                  <a:gd name="T44" fmla="*/ 1 w 314"/>
                  <a:gd name="T45" fmla="*/ 1 h 282"/>
                  <a:gd name="T46" fmla="*/ 1 w 314"/>
                  <a:gd name="T47" fmla="*/ 1 h 282"/>
                  <a:gd name="T48" fmla="*/ 1 w 314"/>
                  <a:gd name="T49" fmla="*/ 1 h 282"/>
                  <a:gd name="T50" fmla="*/ 1 w 314"/>
                  <a:gd name="T51" fmla="*/ 0 h 282"/>
                  <a:gd name="T52" fmla="*/ 1 w 314"/>
                  <a:gd name="T53" fmla="*/ 1 h 282"/>
                  <a:gd name="T54" fmla="*/ 1 w 314"/>
                  <a:gd name="T55" fmla="*/ 1 h 282"/>
                  <a:gd name="T56" fmla="*/ 1 w 314"/>
                  <a:gd name="T57" fmla="*/ 1 h 282"/>
                  <a:gd name="T58" fmla="*/ 1 w 314"/>
                  <a:gd name="T59" fmla="*/ 1 h 282"/>
                  <a:gd name="T60" fmla="*/ 1 w 314"/>
                  <a:gd name="T61" fmla="*/ 1 h 282"/>
                  <a:gd name="T62" fmla="*/ 1 w 314"/>
                  <a:gd name="T63" fmla="*/ 1 h 282"/>
                  <a:gd name="T64" fmla="*/ 1 w 314"/>
                  <a:gd name="T65" fmla="*/ 1 h 28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4"/>
                  <a:gd name="T100" fmla="*/ 0 h 282"/>
                  <a:gd name="T101" fmla="*/ 314 w 314"/>
                  <a:gd name="T102" fmla="*/ 282 h 28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4" h="282">
                    <a:moveTo>
                      <a:pt x="100" y="277"/>
                    </a:moveTo>
                    <a:lnTo>
                      <a:pt x="120" y="278"/>
                    </a:lnTo>
                    <a:lnTo>
                      <a:pt x="130" y="173"/>
                    </a:lnTo>
                    <a:lnTo>
                      <a:pt x="130" y="172"/>
                    </a:lnTo>
                    <a:lnTo>
                      <a:pt x="127" y="165"/>
                    </a:lnTo>
                    <a:lnTo>
                      <a:pt x="124" y="163"/>
                    </a:lnTo>
                    <a:lnTo>
                      <a:pt x="122" y="162"/>
                    </a:lnTo>
                    <a:lnTo>
                      <a:pt x="12" y="150"/>
                    </a:lnTo>
                    <a:lnTo>
                      <a:pt x="10" y="160"/>
                    </a:lnTo>
                    <a:lnTo>
                      <a:pt x="17" y="167"/>
                    </a:lnTo>
                    <a:lnTo>
                      <a:pt x="20" y="160"/>
                    </a:lnTo>
                    <a:lnTo>
                      <a:pt x="17" y="153"/>
                    </a:lnTo>
                    <a:lnTo>
                      <a:pt x="14" y="152"/>
                    </a:lnTo>
                    <a:lnTo>
                      <a:pt x="17" y="168"/>
                    </a:lnTo>
                    <a:lnTo>
                      <a:pt x="179" y="18"/>
                    </a:lnTo>
                    <a:lnTo>
                      <a:pt x="172" y="10"/>
                    </a:lnTo>
                    <a:lnTo>
                      <a:pt x="169" y="18"/>
                    </a:lnTo>
                    <a:lnTo>
                      <a:pt x="172" y="20"/>
                    </a:lnTo>
                    <a:lnTo>
                      <a:pt x="175" y="18"/>
                    </a:lnTo>
                    <a:lnTo>
                      <a:pt x="165" y="18"/>
                    </a:lnTo>
                    <a:lnTo>
                      <a:pt x="297" y="200"/>
                    </a:lnTo>
                    <a:lnTo>
                      <a:pt x="304" y="192"/>
                    </a:lnTo>
                    <a:lnTo>
                      <a:pt x="304" y="182"/>
                    </a:lnTo>
                    <a:lnTo>
                      <a:pt x="300" y="183"/>
                    </a:lnTo>
                    <a:lnTo>
                      <a:pt x="297" y="185"/>
                    </a:lnTo>
                    <a:lnTo>
                      <a:pt x="294" y="192"/>
                    </a:lnTo>
                    <a:lnTo>
                      <a:pt x="297" y="198"/>
                    </a:lnTo>
                    <a:lnTo>
                      <a:pt x="305" y="182"/>
                    </a:lnTo>
                    <a:lnTo>
                      <a:pt x="195" y="170"/>
                    </a:lnTo>
                    <a:lnTo>
                      <a:pt x="194" y="170"/>
                    </a:lnTo>
                    <a:lnTo>
                      <a:pt x="190" y="172"/>
                    </a:lnTo>
                    <a:lnTo>
                      <a:pt x="187" y="173"/>
                    </a:lnTo>
                    <a:lnTo>
                      <a:pt x="185" y="180"/>
                    </a:lnTo>
                    <a:lnTo>
                      <a:pt x="174" y="280"/>
                    </a:lnTo>
                    <a:lnTo>
                      <a:pt x="192" y="282"/>
                    </a:lnTo>
                    <a:lnTo>
                      <a:pt x="204" y="182"/>
                    </a:lnTo>
                    <a:lnTo>
                      <a:pt x="194" y="190"/>
                    </a:lnTo>
                    <a:lnTo>
                      <a:pt x="197" y="188"/>
                    </a:lnTo>
                    <a:lnTo>
                      <a:pt x="200" y="187"/>
                    </a:lnTo>
                    <a:lnTo>
                      <a:pt x="204" y="180"/>
                    </a:lnTo>
                    <a:lnTo>
                      <a:pt x="194" y="180"/>
                    </a:lnTo>
                    <a:lnTo>
                      <a:pt x="194" y="190"/>
                    </a:lnTo>
                    <a:lnTo>
                      <a:pt x="304" y="202"/>
                    </a:lnTo>
                    <a:lnTo>
                      <a:pt x="307" y="200"/>
                    </a:lnTo>
                    <a:lnTo>
                      <a:pt x="310" y="198"/>
                    </a:lnTo>
                    <a:lnTo>
                      <a:pt x="314" y="192"/>
                    </a:lnTo>
                    <a:lnTo>
                      <a:pt x="310" y="185"/>
                    </a:lnTo>
                    <a:lnTo>
                      <a:pt x="179" y="3"/>
                    </a:lnTo>
                    <a:lnTo>
                      <a:pt x="175" y="2"/>
                    </a:lnTo>
                    <a:lnTo>
                      <a:pt x="172" y="0"/>
                    </a:lnTo>
                    <a:lnTo>
                      <a:pt x="169" y="2"/>
                    </a:lnTo>
                    <a:lnTo>
                      <a:pt x="167" y="3"/>
                    </a:lnTo>
                    <a:lnTo>
                      <a:pt x="5" y="153"/>
                    </a:lnTo>
                    <a:lnTo>
                      <a:pt x="4" y="153"/>
                    </a:lnTo>
                    <a:lnTo>
                      <a:pt x="0" y="160"/>
                    </a:lnTo>
                    <a:lnTo>
                      <a:pt x="4" y="167"/>
                    </a:lnTo>
                    <a:lnTo>
                      <a:pt x="7" y="168"/>
                    </a:lnTo>
                    <a:lnTo>
                      <a:pt x="10" y="170"/>
                    </a:lnTo>
                    <a:lnTo>
                      <a:pt x="120" y="182"/>
                    </a:lnTo>
                    <a:lnTo>
                      <a:pt x="110" y="172"/>
                    </a:lnTo>
                    <a:lnTo>
                      <a:pt x="114" y="178"/>
                    </a:lnTo>
                    <a:lnTo>
                      <a:pt x="117" y="180"/>
                    </a:lnTo>
                    <a:lnTo>
                      <a:pt x="120" y="172"/>
                    </a:lnTo>
                    <a:lnTo>
                      <a:pt x="110" y="172"/>
                    </a:lnTo>
                    <a:lnTo>
                      <a:pt x="100" y="277"/>
                    </a:lnTo>
                    <a:close/>
                  </a:path>
                </a:pathLst>
              </a:custGeom>
              <a:solidFill>
                <a:srgbClr val="FF3300"/>
              </a:solidFill>
              <a:ln w="9525">
                <a:noFill/>
                <a:round/>
                <a:headEnd/>
                <a:tailEnd/>
              </a:ln>
            </p:spPr>
            <p:txBody>
              <a:bodyPr/>
              <a:lstStyle/>
              <a:p>
                <a:endParaRPr lang="en-US"/>
              </a:p>
            </p:txBody>
          </p:sp>
        </p:grpSp>
        <p:grpSp>
          <p:nvGrpSpPr>
            <p:cNvPr id="15542" name="Group 443"/>
            <p:cNvGrpSpPr>
              <a:grpSpLocks/>
            </p:cNvGrpSpPr>
            <p:nvPr/>
          </p:nvGrpSpPr>
          <p:grpSpPr bwMode="auto">
            <a:xfrm>
              <a:off x="1165" y="2363"/>
              <a:ext cx="494" cy="333"/>
              <a:chOff x="1165" y="2363"/>
              <a:chExt cx="494" cy="333"/>
            </a:xfrm>
          </p:grpSpPr>
          <p:sp>
            <p:nvSpPr>
              <p:cNvPr id="15457" name="Freeform 444"/>
              <p:cNvSpPr>
                <a:spLocks/>
              </p:cNvSpPr>
              <p:nvPr/>
            </p:nvSpPr>
            <p:spPr bwMode="auto">
              <a:xfrm>
                <a:off x="1165" y="2363"/>
                <a:ext cx="140" cy="128"/>
              </a:xfrm>
              <a:custGeom>
                <a:avLst/>
                <a:gdLst>
                  <a:gd name="T0" fmla="*/ 1 w 278"/>
                  <a:gd name="T1" fmla="*/ 0 h 257"/>
                  <a:gd name="T2" fmla="*/ 1 w 278"/>
                  <a:gd name="T3" fmla="*/ 0 h 257"/>
                  <a:gd name="T4" fmla="*/ 1 w 278"/>
                  <a:gd name="T5" fmla="*/ 0 h 257"/>
                  <a:gd name="T6" fmla="*/ 1 w 278"/>
                  <a:gd name="T7" fmla="*/ 0 h 257"/>
                  <a:gd name="T8" fmla="*/ 1 w 278"/>
                  <a:gd name="T9" fmla="*/ 0 h 257"/>
                  <a:gd name="T10" fmla="*/ 1 w 278"/>
                  <a:gd name="T11" fmla="*/ 0 h 257"/>
                  <a:gd name="T12" fmla="*/ 1 w 278"/>
                  <a:gd name="T13" fmla="*/ 0 h 257"/>
                  <a:gd name="T14" fmla="*/ 1 w 278"/>
                  <a:gd name="T15" fmla="*/ 0 h 257"/>
                  <a:gd name="T16" fmla="*/ 1 w 278"/>
                  <a:gd name="T17" fmla="*/ 0 h 257"/>
                  <a:gd name="T18" fmla="*/ 1 w 278"/>
                  <a:gd name="T19" fmla="*/ 0 h 257"/>
                  <a:gd name="T20" fmla="*/ 1 w 278"/>
                  <a:gd name="T21" fmla="*/ 0 h 257"/>
                  <a:gd name="T22" fmla="*/ 1 w 278"/>
                  <a:gd name="T23" fmla="*/ 0 h 257"/>
                  <a:gd name="T24" fmla="*/ 1 w 278"/>
                  <a:gd name="T25" fmla="*/ 0 h 257"/>
                  <a:gd name="T26" fmla="*/ 1 w 278"/>
                  <a:gd name="T27" fmla="*/ 0 h 257"/>
                  <a:gd name="T28" fmla="*/ 1 w 278"/>
                  <a:gd name="T29" fmla="*/ 0 h 257"/>
                  <a:gd name="T30" fmla="*/ 1 w 278"/>
                  <a:gd name="T31" fmla="*/ 0 h 257"/>
                  <a:gd name="T32" fmla="*/ 1 w 278"/>
                  <a:gd name="T33" fmla="*/ 0 h 257"/>
                  <a:gd name="T34" fmla="*/ 1 w 278"/>
                  <a:gd name="T35" fmla="*/ 0 h 257"/>
                  <a:gd name="T36" fmla="*/ 1 w 278"/>
                  <a:gd name="T37" fmla="*/ 0 h 257"/>
                  <a:gd name="T38" fmla="*/ 1 w 278"/>
                  <a:gd name="T39" fmla="*/ 0 h 257"/>
                  <a:gd name="T40" fmla="*/ 1 w 278"/>
                  <a:gd name="T41" fmla="*/ 0 h 257"/>
                  <a:gd name="T42" fmla="*/ 1 w 278"/>
                  <a:gd name="T43" fmla="*/ 0 h 257"/>
                  <a:gd name="T44" fmla="*/ 1 w 278"/>
                  <a:gd name="T45" fmla="*/ 0 h 257"/>
                  <a:gd name="T46" fmla="*/ 1 w 278"/>
                  <a:gd name="T47" fmla="*/ 0 h 257"/>
                  <a:gd name="T48" fmla="*/ 0 w 278"/>
                  <a:gd name="T49" fmla="*/ 0 h 257"/>
                  <a:gd name="T50" fmla="*/ 1 w 278"/>
                  <a:gd name="T51" fmla="*/ 0 h 257"/>
                  <a:gd name="T52" fmla="*/ 1 w 278"/>
                  <a:gd name="T53" fmla="*/ 0 h 257"/>
                  <a:gd name="T54" fmla="*/ 1 w 278"/>
                  <a:gd name="T55" fmla="*/ 0 h 257"/>
                  <a:gd name="T56" fmla="*/ 1 w 278"/>
                  <a:gd name="T57" fmla="*/ 0 h 257"/>
                  <a:gd name="T58" fmla="*/ 1 w 278"/>
                  <a:gd name="T59" fmla="*/ 0 h 257"/>
                  <a:gd name="T60" fmla="*/ 1 w 278"/>
                  <a:gd name="T61" fmla="*/ 0 h 257"/>
                  <a:gd name="T62" fmla="*/ 1 w 278"/>
                  <a:gd name="T63" fmla="*/ 0 h 257"/>
                  <a:gd name="T64" fmla="*/ 1 w 278"/>
                  <a:gd name="T65" fmla="*/ 0 h 2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8"/>
                  <a:gd name="T100" fmla="*/ 0 h 257"/>
                  <a:gd name="T101" fmla="*/ 278 w 278"/>
                  <a:gd name="T102" fmla="*/ 257 h 25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8" h="257">
                    <a:moveTo>
                      <a:pt x="245" y="213"/>
                    </a:moveTo>
                    <a:lnTo>
                      <a:pt x="253" y="195"/>
                    </a:lnTo>
                    <a:lnTo>
                      <a:pt x="156" y="148"/>
                    </a:lnTo>
                    <a:lnTo>
                      <a:pt x="155" y="148"/>
                    </a:lnTo>
                    <a:lnTo>
                      <a:pt x="151" y="147"/>
                    </a:lnTo>
                    <a:lnTo>
                      <a:pt x="148" y="148"/>
                    </a:lnTo>
                    <a:lnTo>
                      <a:pt x="145" y="150"/>
                    </a:lnTo>
                    <a:lnTo>
                      <a:pt x="143" y="152"/>
                    </a:lnTo>
                    <a:lnTo>
                      <a:pt x="100" y="242"/>
                    </a:lnTo>
                    <a:lnTo>
                      <a:pt x="108" y="247"/>
                    </a:lnTo>
                    <a:lnTo>
                      <a:pt x="115" y="240"/>
                    </a:lnTo>
                    <a:lnTo>
                      <a:pt x="111" y="238"/>
                    </a:lnTo>
                    <a:lnTo>
                      <a:pt x="108" y="237"/>
                    </a:lnTo>
                    <a:lnTo>
                      <a:pt x="105" y="238"/>
                    </a:lnTo>
                    <a:lnTo>
                      <a:pt x="101" y="240"/>
                    </a:lnTo>
                    <a:lnTo>
                      <a:pt x="116" y="242"/>
                    </a:lnTo>
                    <a:lnTo>
                      <a:pt x="18" y="50"/>
                    </a:lnTo>
                    <a:lnTo>
                      <a:pt x="10" y="55"/>
                    </a:lnTo>
                    <a:lnTo>
                      <a:pt x="13" y="63"/>
                    </a:lnTo>
                    <a:lnTo>
                      <a:pt x="16" y="62"/>
                    </a:lnTo>
                    <a:lnTo>
                      <a:pt x="20" y="55"/>
                    </a:lnTo>
                    <a:lnTo>
                      <a:pt x="11" y="65"/>
                    </a:lnTo>
                    <a:lnTo>
                      <a:pt x="225" y="20"/>
                    </a:lnTo>
                    <a:lnTo>
                      <a:pt x="223" y="10"/>
                    </a:lnTo>
                    <a:lnTo>
                      <a:pt x="213" y="10"/>
                    </a:lnTo>
                    <a:lnTo>
                      <a:pt x="216" y="17"/>
                    </a:lnTo>
                    <a:lnTo>
                      <a:pt x="220" y="18"/>
                    </a:lnTo>
                    <a:lnTo>
                      <a:pt x="223" y="20"/>
                    </a:lnTo>
                    <a:lnTo>
                      <a:pt x="216" y="5"/>
                    </a:lnTo>
                    <a:lnTo>
                      <a:pt x="173" y="93"/>
                    </a:lnTo>
                    <a:lnTo>
                      <a:pt x="170" y="98"/>
                    </a:lnTo>
                    <a:lnTo>
                      <a:pt x="173" y="105"/>
                    </a:lnTo>
                    <a:lnTo>
                      <a:pt x="176" y="108"/>
                    </a:lnTo>
                    <a:lnTo>
                      <a:pt x="270" y="153"/>
                    </a:lnTo>
                    <a:lnTo>
                      <a:pt x="278" y="135"/>
                    </a:lnTo>
                    <a:lnTo>
                      <a:pt x="185" y="90"/>
                    </a:lnTo>
                    <a:lnTo>
                      <a:pt x="190" y="98"/>
                    </a:lnTo>
                    <a:lnTo>
                      <a:pt x="186" y="92"/>
                    </a:lnTo>
                    <a:lnTo>
                      <a:pt x="180" y="98"/>
                    </a:lnTo>
                    <a:lnTo>
                      <a:pt x="188" y="103"/>
                    </a:lnTo>
                    <a:lnTo>
                      <a:pt x="231" y="15"/>
                    </a:lnTo>
                    <a:lnTo>
                      <a:pt x="233" y="10"/>
                    </a:lnTo>
                    <a:lnTo>
                      <a:pt x="230" y="3"/>
                    </a:lnTo>
                    <a:lnTo>
                      <a:pt x="226" y="2"/>
                    </a:lnTo>
                    <a:lnTo>
                      <a:pt x="223" y="0"/>
                    </a:lnTo>
                    <a:lnTo>
                      <a:pt x="221" y="0"/>
                    </a:lnTo>
                    <a:lnTo>
                      <a:pt x="8" y="45"/>
                    </a:lnTo>
                    <a:lnTo>
                      <a:pt x="6" y="47"/>
                    </a:lnTo>
                    <a:lnTo>
                      <a:pt x="3" y="48"/>
                    </a:lnTo>
                    <a:lnTo>
                      <a:pt x="0" y="55"/>
                    </a:lnTo>
                    <a:lnTo>
                      <a:pt x="3" y="62"/>
                    </a:lnTo>
                    <a:lnTo>
                      <a:pt x="101" y="253"/>
                    </a:lnTo>
                    <a:lnTo>
                      <a:pt x="105" y="255"/>
                    </a:lnTo>
                    <a:lnTo>
                      <a:pt x="108" y="257"/>
                    </a:lnTo>
                    <a:lnTo>
                      <a:pt x="111" y="255"/>
                    </a:lnTo>
                    <a:lnTo>
                      <a:pt x="115" y="253"/>
                    </a:lnTo>
                    <a:lnTo>
                      <a:pt x="116" y="252"/>
                    </a:lnTo>
                    <a:lnTo>
                      <a:pt x="160" y="162"/>
                    </a:lnTo>
                    <a:lnTo>
                      <a:pt x="148" y="165"/>
                    </a:lnTo>
                    <a:lnTo>
                      <a:pt x="151" y="167"/>
                    </a:lnTo>
                    <a:lnTo>
                      <a:pt x="155" y="165"/>
                    </a:lnTo>
                    <a:lnTo>
                      <a:pt x="158" y="163"/>
                    </a:lnTo>
                    <a:lnTo>
                      <a:pt x="151" y="157"/>
                    </a:lnTo>
                    <a:lnTo>
                      <a:pt x="148" y="167"/>
                    </a:lnTo>
                    <a:lnTo>
                      <a:pt x="245" y="213"/>
                    </a:lnTo>
                    <a:close/>
                  </a:path>
                </a:pathLst>
              </a:custGeom>
              <a:solidFill>
                <a:srgbClr val="FF3300"/>
              </a:solidFill>
              <a:ln w="9525">
                <a:noFill/>
                <a:round/>
                <a:headEnd/>
                <a:tailEnd/>
              </a:ln>
            </p:spPr>
            <p:txBody>
              <a:bodyPr/>
              <a:lstStyle/>
              <a:p>
                <a:endParaRPr lang="en-US"/>
              </a:p>
            </p:txBody>
          </p:sp>
          <p:sp>
            <p:nvSpPr>
              <p:cNvPr id="15458" name="Freeform 445"/>
              <p:cNvSpPr>
                <a:spLocks/>
              </p:cNvSpPr>
              <p:nvPr/>
            </p:nvSpPr>
            <p:spPr bwMode="auto">
              <a:xfrm>
                <a:off x="1267" y="2419"/>
                <a:ext cx="392" cy="247"/>
              </a:xfrm>
              <a:custGeom>
                <a:avLst/>
                <a:gdLst>
                  <a:gd name="T0" fmla="*/ 1 w 783"/>
                  <a:gd name="T1" fmla="*/ 1 h 494"/>
                  <a:gd name="T2" fmla="*/ 1 w 783"/>
                  <a:gd name="T3" fmla="*/ 1 h 494"/>
                  <a:gd name="T4" fmla="*/ 1 w 783"/>
                  <a:gd name="T5" fmla="*/ 1 h 494"/>
                  <a:gd name="T6" fmla="*/ 1 w 783"/>
                  <a:gd name="T7" fmla="*/ 1 h 494"/>
                  <a:gd name="T8" fmla="*/ 1 w 783"/>
                  <a:gd name="T9" fmla="*/ 1 h 494"/>
                  <a:gd name="T10" fmla="*/ 1 w 783"/>
                  <a:gd name="T11" fmla="*/ 1 h 494"/>
                  <a:gd name="T12" fmla="*/ 1 w 783"/>
                  <a:gd name="T13" fmla="*/ 1 h 494"/>
                  <a:gd name="T14" fmla="*/ 1 w 783"/>
                  <a:gd name="T15" fmla="*/ 1 h 494"/>
                  <a:gd name="T16" fmla="*/ 1 w 783"/>
                  <a:gd name="T17" fmla="*/ 1 h 494"/>
                  <a:gd name="T18" fmla="*/ 1 w 783"/>
                  <a:gd name="T19" fmla="*/ 1 h 494"/>
                  <a:gd name="T20" fmla="*/ 1 w 783"/>
                  <a:gd name="T21" fmla="*/ 1 h 494"/>
                  <a:gd name="T22" fmla="*/ 1 w 783"/>
                  <a:gd name="T23" fmla="*/ 1 h 494"/>
                  <a:gd name="T24" fmla="*/ 1 w 783"/>
                  <a:gd name="T25" fmla="*/ 1 h 494"/>
                  <a:gd name="T26" fmla="*/ 1 w 783"/>
                  <a:gd name="T27" fmla="*/ 1 h 494"/>
                  <a:gd name="T28" fmla="*/ 1 w 783"/>
                  <a:gd name="T29" fmla="*/ 1 h 494"/>
                  <a:gd name="T30" fmla="*/ 1 w 783"/>
                  <a:gd name="T31" fmla="*/ 1 h 494"/>
                  <a:gd name="T32" fmla="*/ 1 w 783"/>
                  <a:gd name="T33" fmla="*/ 1 h 494"/>
                  <a:gd name="T34" fmla="*/ 1 w 783"/>
                  <a:gd name="T35" fmla="*/ 1 h 494"/>
                  <a:gd name="T36" fmla="*/ 0 w 783"/>
                  <a:gd name="T37" fmla="*/ 1 h 494"/>
                  <a:gd name="T38" fmla="*/ 1 w 783"/>
                  <a:gd name="T39" fmla="*/ 1 h 494"/>
                  <a:gd name="T40" fmla="*/ 1 w 783"/>
                  <a:gd name="T41" fmla="*/ 1 h 494"/>
                  <a:gd name="T42" fmla="*/ 1 w 783"/>
                  <a:gd name="T43" fmla="*/ 1 h 494"/>
                  <a:gd name="T44" fmla="*/ 1 w 783"/>
                  <a:gd name="T45" fmla="*/ 1 h 494"/>
                  <a:gd name="T46" fmla="*/ 1 w 783"/>
                  <a:gd name="T47" fmla="*/ 1 h 494"/>
                  <a:gd name="T48" fmla="*/ 1 w 783"/>
                  <a:gd name="T49" fmla="*/ 1 h 494"/>
                  <a:gd name="T50" fmla="*/ 1 w 783"/>
                  <a:gd name="T51" fmla="*/ 1 h 494"/>
                  <a:gd name="T52" fmla="*/ 1 w 783"/>
                  <a:gd name="T53" fmla="*/ 1 h 494"/>
                  <a:gd name="T54" fmla="*/ 1 w 783"/>
                  <a:gd name="T55" fmla="*/ 1 h 494"/>
                  <a:gd name="T56" fmla="*/ 1 w 783"/>
                  <a:gd name="T57" fmla="*/ 1 h 494"/>
                  <a:gd name="T58" fmla="*/ 1 w 783"/>
                  <a:gd name="T59" fmla="*/ 1 h 494"/>
                  <a:gd name="T60" fmla="*/ 1 w 783"/>
                  <a:gd name="T61" fmla="*/ 1 h 494"/>
                  <a:gd name="T62" fmla="*/ 1 w 783"/>
                  <a:gd name="T63" fmla="*/ 1 h 494"/>
                  <a:gd name="T64" fmla="*/ 1 w 783"/>
                  <a:gd name="T65" fmla="*/ 1 h 494"/>
                  <a:gd name="T66" fmla="*/ 1 w 783"/>
                  <a:gd name="T67" fmla="*/ 1 h 494"/>
                  <a:gd name="T68" fmla="*/ 1 w 783"/>
                  <a:gd name="T69" fmla="*/ 1 h 494"/>
                  <a:gd name="T70" fmla="*/ 1 w 783"/>
                  <a:gd name="T71" fmla="*/ 1 h 494"/>
                  <a:gd name="T72" fmla="*/ 1 w 783"/>
                  <a:gd name="T73" fmla="*/ 1 h 4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3"/>
                  <a:gd name="T112" fmla="*/ 0 h 494"/>
                  <a:gd name="T113" fmla="*/ 783 w 783"/>
                  <a:gd name="T114" fmla="*/ 494 h 4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3" h="494">
                    <a:moveTo>
                      <a:pt x="768" y="494"/>
                    </a:moveTo>
                    <a:lnTo>
                      <a:pt x="783" y="480"/>
                    </a:lnTo>
                    <a:lnTo>
                      <a:pt x="753" y="434"/>
                    </a:lnTo>
                    <a:lnTo>
                      <a:pt x="735" y="410"/>
                    </a:lnTo>
                    <a:lnTo>
                      <a:pt x="717" y="387"/>
                    </a:lnTo>
                    <a:lnTo>
                      <a:pt x="693" y="364"/>
                    </a:lnTo>
                    <a:lnTo>
                      <a:pt x="667" y="339"/>
                    </a:lnTo>
                    <a:lnTo>
                      <a:pt x="637" y="314"/>
                    </a:lnTo>
                    <a:lnTo>
                      <a:pt x="633" y="312"/>
                    </a:lnTo>
                    <a:lnTo>
                      <a:pt x="597" y="287"/>
                    </a:lnTo>
                    <a:lnTo>
                      <a:pt x="592" y="295"/>
                    </a:lnTo>
                    <a:lnTo>
                      <a:pt x="598" y="287"/>
                    </a:lnTo>
                    <a:lnTo>
                      <a:pt x="578" y="274"/>
                    </a:lnTo>
                    <a:lnTo>
                      <a:pt x="575" y="272"/>
                    </a:lnTo>
                    <a:lnTo>
                      <a:pt x="550" y="257"/>
                    </a:lnTo>
                    <a:lnTo>
                      <a:pt x="523" y="242"/>
                    </a:lnTo>
                    <a:lnTo>
                      <a:pt x="493" y="227"/>
                    </a:lnTo>
                    <a:lnTo>
                      <a:pt x="430" y="194"/>
                    </a:lnTo>
                    <a:lnTo>
                      <a:pt x="365" y="160"/>
                    </a:lnTo>
                    <a:lnTo>
                      <a:pt x="298" y="129"/>
                    </a:lnTo>
                    <a:lnTo>
                      <a:pt x="267" y="115"/>
                    </a:lnTo>
                    <a:lnTo>
                      <a:pt x="237" y="100"/>
                    </a:lnTo>
                    <a:lnTo>
                      <a:pt x="208" y="87"/>
                    </a:lnTo>
                    <a:lnTo>
                      <a:pt x="183" y="75"/>
                    </a:lnTo>
                    <a:lnTo>
                      <a:pt x="160" y="64"/>
                    </a:lnTo>
                    <a:lnTo>
                      <a:pt x="140" y="55"/>
                    </a:lnTo>
                    <a:lnTo>
                      <a:pt x="122" y="45"/>
                    </a:lnTo>
                    <a:lnTo>
                      <a:pt x="107" y="39"/>
                    </a:lnTo>
                    <a:lnTo>
                      <a:pt x="92" y="32"/>
                    </a:lnTo>
                    <a:lnTo>
                      <a:pt x="80" y="27"/>
                    </a:lnTo>
                    <a:lnTo>
                      <a:pt x="58" y="17"/>
                    </a:lnTo>
                    <a:lnTo>
                      <a:pt x="43" y="10"/>
                    </a:lnTo>
                    <a:lnTo>
                      <a:pt x="30" y="7"/>
                    </a:lnTo>
                    <a:lnTo>
                      <a:pt x="20" y="4"/>
                    </a:lnTo>
                    <a:lnTo>
                      <a:pt x="13" y="2"/>
                    </a:lnTo>
                    <a:lnTo>
                      <a:pt x="8" y="2"/>
                    </a:lnTo>
                    <a:lnTo>
                      <a:pt x="3" y="0"/>
                    </a:lnTo>
                    <a:lnTo>
                      <a:pt x="0" y="20"/>
                    </a:lnTo>
                    <a:lnTo>
                      <a:pt x="8" y="22"/>
                    </a:lnTo>
                    <a:lnTo>
                      <a:pt x="8" y="12"/>
                    </a:lnTo>
                    <a:lnTo>
                      <a:pt x="5" y="20"/>
                    </a:lnTo>
                    <a:lnTo>
                      <a:pt x="12" y="22"/>
                    </a:lnTo>
                    <a:lnTo>
                      <a:pt x="22" y="25"/>
                    </a:lnTo>
                    <a:lnTo>
                      <a:pt x="35" y="29"/>
                    </a:lnTo>
                    <a:lnTo>
                      <a:pt x="50" y="35"/>
                    </a:lnTo>
                    <a:lnTo>
                      <a:pt x="72" y="45"/>
                    </a:lnTo>
                    <a:lnTo>
                      <a:pt x="83" y="50"/>
                    </a:lnTo>
                    <a:lnTo>
                      <a:pt x="98" y="57"/>
                    </a:lnTo>
                    <a:lnTo>
                      <a:pt x="113" y="64"/>
                    </a:lnTo>
                    <a:lnTo>
                      <a:pt x="132" y="74"/>
                    </a:lnTo>
                    <a:lnTo>
                      <a:pt x="152" y="82"/>
                    </a:lnTo>
                    <a:lnTo>
                      <a:pt x="175" y="94"/>
                    </a:lnTo>
                    <a:lnTo>
                      <a:pt x="200" y="105"/>
                    </a:lnTo>
                    <a:lnTo>
                      <a:pt x="228" y="119"/>
                    </a:lnTo>
                    <a:lnTo>
                      <a:pt x="258" y="134"/>
                    </a:lnTo>
                    <a:lnTo>
                      <a:pt x="290" y="147"/>
                    </a:lnTo>
                    <a:lnTo>
                      <a:pt x="357" y="179"/>
                    </a:lnTo>
                    <a:lnTo>
                      <a:pt x="422" y="212"/>
                    </a:lnTo>
                    <a:lnTo>
                      <a:pt x="485" y="245"/>
                    </a:lnTo>
                    <a:lnTo>
                      <a:pt x="515" y="260"/>
                    </a:lnTo>
                    <a:lnTo>
                      <a:pt x="542" y="275"/>
                    </a:lnTo>
                    <a:lnTo>
                      <a:pt x="567" y="290"/>
                    </a:lnTo>
                    <a:lnTo>
                      <a:pt x="570" y="282"/>
                    </a:lnTo>
                    <a:lnTo>
                      <a:pt x="563" y="289"/>
                    </a:lnTo>
                    <a:lnTo>
                      <a:pt x="587" y="304"/>
                    </a:lnTo>
                    <a:lnTo>
                      <a:pt x="625" y="330"/>
                    </a:lnTo>
                    <a:lnTo>
                      <a:pt x="628" y="322"/>
                    </a:lnTo>
                    <a:lnTo>
                      <a:pt x="622" y="329"/>
                    </a:lnTo>
                    <a:lnTo>
                      <a:pt x="652" y="354"/>
                    </a:lnTo>
                    <a:lnTo>
                      <a:pt x="678" y="379"/>
                    </a:lnTo>
                    <a:lnTo>
                      <a:pt x="702" y="402"/>
                    </a:lnTo>
                    <a:lnTo>
                      <a:pt x="720" y="425"/>
                    </a:lnTo>
                    <a:lnTo>
                      <a:pt x="738" y="449"/>
                    </a:lnTo>
                    <a:lnTo>
                      <a:pt x="768" y="494"/>
                    </a:lnTo>
                    <a:close/>
                  </a:path>
                </a:pathLst>
              </a:custGeom>
              <a:solidFill>
                <a:srgbClr val="FF3300"/>
              </a:solidFill>
              <a:ln w="9525">
                <a:noFill/>
                <a:round/>
                <a:headEnd/>
                <a:tailEnd/>
              </a:ln>
            </p:spPr>
            <p:txBody>
              <a:bodyPr/>
              <a:lstStyle/>
              <a:p>
                <a:endParaRPr lang="en-US"/>
              </a:p>
            </p:txBody>
          </p:sp>
          <p:sp>
            <p:nvSpPr>
              <p:cNvPr id="15459" name="Freeform 446"/>
              <p:cNvSpPr>
                <a:spLocks/>
              </p:cNvSpPr>
              <p:nvPr/>
            </p:nvSpPr>
            <p:spPr bwMode="auto">
              <a:xfrm>
                <a:off x="1257" y="2448"/>
                <a:ext cx="379" cy="248"/>
              </a:xfrm>
              <a:custGeom>
                <a:avLst/>
                <a:gdLst>
                  <a:gd name="T0" fmla="*/ 1 w 758"/>
                  <a:gd name="T1" fmla="*/ 1 h 495"/>
                  <a:gd name="T2" fmla="*/ 1 w 758"/>
                  <a:gd name="T3" fmla="*/ 1 h 495"/>
                  <a:gd name="T4" fmla="*/ 1 w 758"/>
                  <a:gd name="T5" fmla="*/ 1 h 495"/>
                  <a:gd name="T6" fmla="*/ 1 w 758"/>
                  <a:gd name="T7" fmla="*/ 1 h 495"/>
                  <a:gd name="T8" fmla="*/ 1 w 758"/>
                  <a:gd name="T9" fmla="*/ 1 h 495"/>
                  <a:gd name="T10" fmla="*/ 1 w 758"/>
                  <a:gd name="T11" fmla="*/ 1 h 495"/>
                  <a:gd name="T12" fmla="*/ 1 w 758"/>
                  <a:gd name="T13" fmla="*/ 1 h 495"/>
                  <a:gd name="T14" fmla="*/ 1 w 758"/>
                  <a:gd name="T15" fmla="*/ 1 h 495"/>
                  <a:gd name="T16" fmla="*/ 1 w 758"/>
                  <a:gd name="T17" fmla="*/ 1 h 495"/>
                  <a:gd name="T18" fmla="*/ 1 w 758"/>
                  <a:gd name="T19" fmla="*/ 1 h 495"/>
                  <a:gd name="T20" fmla="*/ 1 w 758"/>
                  <a:gd name="T21" fmla="*/ 1 h 495"/>
                  <a:gd name="T22" fmla="*/ 1 w 758"/>
                  <a:gd name="T23" fmla="*/ 1 h 495"/>
                  <a:gd name="T24" fmla="*/ 1 w 758"/>
                  <a:gd name="T25" fmla="*/ 1 h 495"/>
                  <a:gd name="T26" fmla="*/ 1 w 758"/>
                  <a:gd name="T27" fmla="*/ 1 h 495"/>
                  <a:gd name="T28" fmla="*/ 1 w 758"/>
                  <a:gd name="T29" fmla="*/ 1 h 495"/>
                  <a:gd name="T30" fmla="*/ 1 w 758"/>
                  <a:gd name="T31" fmla="*/ 1 h 495"/>
                  <a:gd name="T32" fmla="*/ 1 w 758"/>
                  <a:gd name="T33" fmla="*/ 1 h 495"/>
                  <a:gd name="T34" fmla="*/ 1 w 758"/>
                  <a:gd name="T35" fmla="*/ 1 h 495"/>
                  <a:gd name="T36" fmla="*/ 1 w 758"/>
                  <a:gd name="T37" fmla="*/ 0 h 495"/>
                  <a:gd name="T38" fmla="*/ 1 w 758"/>
                  <a:gd name="T39" fmla="*/ 1 h 495"/>
                  <a:gd name="T40" fmla="*/ 1 w 758"/>
                  <a:gd name="T41" fmla="*/ 1 h 495"/>
                  <a:gd name="T42" fmla="*/ 1 w 758"/>
                  <a:gd name="T43" fmla="*/ 1 h 495"/>
                  <a:gd name="T44" fmla="*/ 1 w 758"/>
                  <a:gd name="T45" fmla="*/ 1 h 495"/>
                  <a:gd name="T46" fmla="*/ 1 w 758"/>
                  <a:gd name="T47" fmla="*/ 1 h 495"/>
                  <a:gd name="T48" fmla="*/ 1 w 758"/>
                  <a:gd name="T49" fmla="*/ 1 h 495"/>
                  <a:gd name="T50" fmla="*/ 1 w 758"/>
                  <a:gd name="T51" fmla="*/ 1 h 495"/>
                  <a:gd name="T52" fmla="*/ 1 w 758"/>
                  <a:gd name="T53" fmla="*/ 1 h 495"/>
                  <a:gd name="T54" fmla="*/ 1 w 758"/>
                  <a:gd name="T55" fmla="*/ 1 h 495"/>
                  <a:gd name="T56" fmla="*/ 1 w 758"/>
                  <a:gd name="T57" fmla="*/ 1 h 495"/>
                  <a:gd name="T58" fmla="*/ 1 w 758"/>
                  <a:gd name="T59" fmla="*/ 1 h 495"/>
                  <a:gd name="T60" fmla="*/ 1 w 758"/>
                  <a:gd name="T61" fmla="*/ 1 h 495"/>
                  <a:gd name="T62" fmla="*/ 1 w 758"/>
                  <a:gd name="T63" fmla="*/ 1 h 495"/>
                  <a:gd name="T64" fmla="*/ 1 w 758"/>
                  <a:gd name="T65" fmla="*/ 1 h 495"/>
                  <a:gd name="T66" fmla="*/ 1 w 758"/>
                  <a:gd name="T67" fmla="*/ 1 h 495"/>
                  <a:gd name="T68" fmla="*/ 1 w 758"/>
                  <a:gd name="T69" fmla="*/ 1 h 495"/>
                  <a:gd name="T70" fmla="*/ 1 w 758"/>
                  <a:gd name="T71" fmla="*/ 1 h 495"/>
                  <a:gd name="T72" fmla="*/ 1 w 758"/>
                  <a:gd name="T73" fmla="*/ 1 h 49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8"/>
                  <a:gd name="T112" fmla="*/ 0 h 495"/>
                  <a:gd name="T113" fmla="*/ 758 w 758"/>
                  <a:gd name="T114" fmla="*/ 495 h 49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8" h="495">
                    <a:moveTo>
                      <a:pt x="743" y="495"/>
                    </a:moveTo>
                    <a:lnTo>
                      <a:pt x="758" y="481"/>
                    </a:lnTo>
                    <a:lnTo>
                      <a:pt x="728" y="436"/>
                    </a:lnTo>
                    <a:lnTo>
                      <a:pt x="710" y="413"/>
                    </a:lnTo>
                    <a:lnTo>
                      <a:pt x="692" y="390"/>
                    </a:lnTo>
                    <a:lnTo>
                      <a:pt x="668" y="366"/>
                    </a:lnTo>
                    <a:lnTo>
                      <a:pt x="642" y="341"/>
                    </a:lnTo>
                    <a:lnTo>
                      <a:pt x="610" y="316"/>
                    </a:lnTo>
                    <a:lnTo>
                      <a:pt x="573" y="288"/>
                    </a:lnTo>
                    <a:lnTo>
                      <a:pt x="553" y="275"/>
                    </a:lnTo>
                    <a:lnTo>
                      <a:pt x="550" y="273"/>
                    </a:lnTo>
                    <a:lnTo>
                      <a:pt x="527" y="258"/>
                    </a:lnTo>
                    <a:lnTo>
                      <a:pt x="500" y="241"/>
                    </a:lnTo>
                    <a:lnTo>
                      <a:pt x="472" y="225"/>
                    </a:lnTo>
                    <a:lnTo>
                      <a:pt x="410" y="190"/>
                    </a:lnTo>
                    <a:lnTo>
                      <a:pt x="345" y="155"/>
                    </a:lnTo>
                    <a:lnTo>
                      <a:pt x="282" y="121"/>
                    </a:lnTo>
                    <a:lnTo>
                      <a:pt x="250" y="105"/>
                    </a:lnTo>
                    <a:lnTo>
                      <a:pt x="222" y="90"/>
                    </a:lnTo>
                    <a:lnTo>
                      <a:pt x="193" y="75"/>
                    </a:lnTo>
                    <a:lnTo>
                      <a:pt x="168" y="61"/>
                    </a:lnTo>
                    <a:lnTo>
                      <a:pt x="145" y="50"/>
                    </a:lnTo>
                    <a:lnTo>
                      <a:pt x="127" y="41"/>
                    </a:lnTo>
                    <a:lnTo>
                      <a:pt x="122" y="50"/>
                    </a:lnTo>
                    <a:lnTo>
                      <a:pt x="127" y="41"/>
                    </a:lnTo>
                    <a:lnTo>
                      <a:pt x="110" y="33"/>
                    </a:lnTo>
                    <a:lnTo>
                      <a:pt x="95" y="25"/>
                    </a:lnTo>
                    <a:lnTo>
                      <a:pt x="82" y="20"/>
                    </a:lnTo>
                    <a:lnTo>
                      <a:pt x="72" y="15"/>
                    </a:lnTo>
                    <a:lnTo>
                      <a:pt x="53" y="8"/>
                    </a:lnTo>
                    <a:lnTo>
                      <a:pt x="42" y="5"/>
                    </a:lnTo>
                    <a:lnTo>
                      <a:pt x="37" y="5"/>
                    </a:lnTo>
                    <a:lnTo>
                      <a:pt x="27" y="1"/>
                    </a:lnTo>
                    <a:lnTo>
                      <a:pt x="20" y="1"/>
                    </a:lnTo>
                    <a:lnTo>
                      <a:pt x="12" y="0"/>
                    </a:lnTo>
                    <a:lnTo>
                      <a:pt x="12" y="10"/>
                    </a:lnTo>
                    <a:lnTo>
                      <a:pt x="17" y="1"/>
                    </a:lnTo>
                    <a:lnTo>
                      <a:pt x="7" y="0"/>
                    </a:lnTo>
                    <a:lnTo>
                      <a:pt x="0" y="18"/>
                    </a:lnTo>
                    <a:lnTo>
                      <a:pt x="8" y="20"/>
                    </a:lnTo>
                    <a:lnTo>
                      <a:pt x="12" y="20"/>
                    </a:lnTo>
                    <a:lnTo>
                      <a:pt x="20" y="21"/>
                    </a:lnTo>
                    <a:lnTo>
                      <a:pt x="27" y="21"/>
                    </a:lnTo>
                    <a:lnTo>
                      <a:pt x="37" y="25"/>
                    </a:lnTo>
                    <a:lnTo>
                      <a:pt x="37" y="15"/>
                    </a:lnTo>
                    <a:lnTo>
                      <a:pt x="33" y="23"/>
                    </a:lnTo>
                    <a:lnTo>
                      <a:pt x="45" y="26"/>
                    </a:lnTo>
                    <a:lnTo>
                      <a:pt x="63" y="33"/>
                    </a:lnTo>
                    <a:lnTo>
                      <a:pt x="73" y="38"/>
                    </a:lnTo>
                    <a:lnTo>
                      <a:pt x="87" y="43"/>
                    </a:lnTo>
                    <a:lnTo>
                      <a:pt x="102" y="51"/>
                    </a:lnTo>
                    <a:lnTo>
                      <a:pt x="117" y="60"/>
                    </a:lnTo>
                    <a:lnTo>
                      <a:pt x="118" y="60"/>
                    </a:lnTo>
                    <a:lnTo>
                      <a:pt x="137" y="68"/>
                    </a:lnTo>
                    <a:lnTo>
                      <a:pt x="160" y="80"/>
                    </a:lnTo>
                    <a:lnTo>
                      <a:pt x="185" y="93"/>
                    </a:lnTo>
                    <a:lnTo>
                      <a:pt x="213" y="108"/>
                    </a:lnTo>
                    <a:lnTo>
                      <a:pt x="242" y="123"/>
                    </a:lnTo>
                    <a:lnTo>
                      <a:pt x="273" y="140"/>
                    </a:lnTo>
                    <a:lnTo>
                      <a:pt x="337" y="173"/>
                    </a:lnTo>
                    <a:lnTo>
                      <a:pt x="402" y="208"/>
                    </a:lnTo>
                    <a:lnTo>
                      <a:pt x="463" y="243"/>
                    </a:lnTo>
                    <a:lnTo>
                      <a:pt x="492" y="260"/>
                    </a:lnTo>
                    <a:lnTo>
                      <a:pt x="518" y="276"/>
                    </a:lnTo>
                    <a:lnTo>
                      <a:pt x="542" y="291"/>
                    </a:lnTo>
                    <a:lnTo>
                      <a:pt x="545" y="281"/>
                    </a:lnTo>
                    <a:lnTo>
                      <a:pt x="538" y="290"/>
                    </a:lnTo>
                    <a:lnTo>
                      <a:pt x="562" y="305"/>
                    </a:lnTo>
                    <a:lnTo>
                      <a:pt x="595" y="331"/>
                    </a:lnTo>
                    <a:lnTo>
                      <a:pt x="627" y="356"/>
                    </a:lnTo>
                    <a:lnTo>
                      <a:pt x="653" y="381"/>
                    </a:lnTo>
                    <a:lnTo>
                      <a:pt x="677" y="405"/>
                    </a:lnTo>
                    <a:lnTo>
                      <a:pt x="695" y="428"/>
                    </a:lnTo>
                    <a:lnTo>
                      <a:pt x="713" y="451"/>
                    </a:lnTo>
                    <a:lnTo>
                      <a:pt x="743" y="495"/>
                    </a:lnTo>
                    <a:close/>
                  </a:path>
                </a:pathLst>
              </a:custGeom>
              <a:solidFill>
                <a:srgbClr val="FF3300"/>
              </a:solidFill>
              <a:ln w="9525">
                <a:noFill/>
                <a:round/>
                <a:headEnd/>
                <a:tailEnd/>
              </a:ln>
            </p:spPr>
            <p:txBody>
              <a:bodyPr/>
              <a:lstStyle/>
              <a:p>
                <a:endParaRPr lang="en-US"/>
              </a:p>
            </p:txBody>
          </p:sp>
        </p:grpSp>
        <p:grpSp>
          <p:nvGrpSpPr>
            <p:cNvPr id="15543" name="Group 447"/>
            <p:cNvGrpSpPr>
              <a:grpSpLocks/>
            </p:cNvGrpSpPr>
            <p:nvPr/>
          </p:nvGrpSpPr>
          <p:grpSpPr bwMode="auto">
            <a:xfrm>
              <a:off x="1012" y="2420"/>
              <a:ext cx="108" cy="121"/>
              <a:chOff x="1012" y="2420"/>
              <a:chExt cx="108" cy="121"/>
            </a:xfrm>
          </p:grpSpPr>
          <p:sp>
            <p:nvSpPr>
              <p:cNvPr id="15454" name="Freeform 448"/>
              <p:cNvSpPr>
                <a:spLocks noEditPoints="1"/>
              </p:cNvSpPr>
              <p:nvPr/>
            </p:nvSpPr>
            <p:spPr bwMode="auto">
              <a:xfrm>
                <a:off x="1012" y="2429"/>
                <a:ext cx="100" cy="100"/>
              </a:xfrm>
              <a:custGeom>
                <a:avLst/>
                <a:gdLst>
                  <a:gd name="T0" fmla="*/ 1 w 200"/>
                  <a:gd name="T1" fmla="*/ 1 h 200"/>
                  <a:gd name="T2" fmla="*/ 1 w 200"/>
                  <a:gd name="T3" fmla="*/ 1 h 200"/>
                  <a:gd name="T4" fmla="*/ 1 w 200"/>
                  <a:gd name="T5" fmla="*/ 1 h 200"/>
                  <a:gd name="T6" fmla="*/ 1 w 200"/>
                  <a:gd name="T7" fmla="*/ 1 h 200"/>
                  <a:gd name="T8" fmla="*/ 1 w 200"/>
                  <a:gd name="T9" fmla="*/ 1 h 200"/>
                  <a:gd name="T10" fmla="*/ 1 w 200"/>
                  <a:gd name="T11" fmla="*/ 1 h 200"/>
                  <a:gd name="T12" fmla="*/ 1 w 200"/>
                  <a:gd name="T13" fmla="*/ 1 h 200"/>
                  <a:gd name="T14" fmla="*/ 1 w 200"/>
                  <a:gd name="T15" fmla="*/ 1 h 200"/>
                  <a:gd name="T16" fmla="*/ 1 w 200"/>
                  <a:gd name="T17" fmla="*/ 1 h 200"/>
                  <a:gd name="T18" fmla="*/ 1 w 200"/>
                  <a:gd name="T19" fmla="*/ 1 h 200"/>
                  <a:gd name="T20" fmla="*/ 1 w 200"/>
                  <a:gd name="T21" fmla="*/ 1 h 200"/>
                  <a:gd name="T22" fmla="*/ 1 w 200"/>
                  <a:gd name="T23" fmla="*/ 1 h 200"/>
                  <a:gd name="T24" fmla="*/ 1 w 200"/>
                  <a:gd name="T25" fmla="*/ 1 h 200"/>
                  <a:gd name="T26" fmla="*/ 1 w 200"/>
                  <a:gd name="T27" fmla="*/ 1 h 200"/>
                  <a:gd name="T28" fmla="*/ 1 w 200"/>
                  <a:gd name="T29" fmla="*/ 1 h 200"/>
                  <a:gd name="T30" fmla="*/ 1 w 200"/>
                  <a:gd name="T31" fmla="*/ 1 h 200"/>
                  <a:gd name="T32" fmla="*/ 0 w 200"/>
                  <a:gd name="T33" fmla="*/ 1 h 200"/>
                  <a:gd name="T34" fmla="*/ 1 w 200"/>
                  <a:gd name="T35" fmla="*/ 1 h 200"/>
                  <a:gd name="T36" fmla="*/ 1 w 200"/>
                  <a:gd name="T37" fmla="*/ 1 h 200"/>
                  <a:gd name="T38" fmla="*/ 1 w 200"/>
                  <a:gd name="T39" fmla="*/ 1 h 200"/>
                  <a:gd name="T40" fmla="*/ 1 w 200"/>
                  <a:gd name="T41" fmla="*/ 1 h 200"/>
                  <a:gd name="T42" fmla="*/ 1 w 200"/>
                  <a:gd name="T43" fmla="*/ 1 h 200"/>
                  <a:gd name="T44" fmla="*/ 1 w 200"/>
                  <a:gd name="T45" fmla="*/ 1 h 200"/>
                  <a:gd name="T46" fmla="*/ 1 w 200"/>
                  <a:gd name="T47" fmla="*/ 1 h 200"/>
                  <a:gd name="T48" fmla="*/ 1 w 200"/>
                  <a:gd name="T49" fmla="*/ 1 h 200"/>
                  <a:gd name="T50" fmla="*/ 1 w 200"/>
                  <a:gd name="T51" fmla="*/ 1 h 200"/>
                  <a:gd name="T52" fmla="*/ 1 w 200"/>
                  <a:gd name="T53" fmla="*/ 1 h 200"/>
                  <a:gd name="T54" fmla="*/ 1 w 200"/>
                  <a:gd name="T55" fmla="*/ 1 h 200"/>
                  <a:gd name="T56" fmla="*/ 1 w 200"/>
                  <a:gd name="T57" fmla="*/ 1 h 200"/>
                  <a:gd name="T58" fmla="*/ 1 w 200"/>
                  <a:gd name="T59" fmla="*/ 1 h 200"/>
                  <a:gd name="T60" fmla="*/ 1 w 200"/>
                  <a:gd name="T61" fmla="*/ 1 h 200"/>
                  <a:gd name="T62" fmla="*/ 1 w 200"/>
                  <a:gd name="T63" fmla="*/ 1 h 200"/>
                  <a:gd name="T64" fmla="*/ 1 w 200"/>
                  <a:gd name="T65" fmla="*/ 1 h 200"/>
                  <a:gd name="T66" fmla="*/ 1 w 200"/>
                  <a:gd name="T67" fmla="*/ 1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200"/>
                  <a:gd name="T104" fmla="*/ 200 w 200"/>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200">
                    <a:moveTo>
                      <a:pt x="0" y="100"/>
                    </a:moveTo>
                    <a:lnTo>
                      <a:pt x="2" y="80"/>
                    </a:lnTo>
                    <a:lnTo>
                      <a:pt x="8" y="62"/>
                    </a:lnTo>
                    <a:lnTo>
                      <a:pt x="17" y="45"/>
                    </a:lnTo>
                    <a:lnTo>
                      <a:pt x="30" y="30"/>
                    </a:lnTo>
                    <a:lnTo>
                      <a:pt x="45" y="17"/>
                    </a:lnTo>
                    <a:lnTo>
                      <a:pt x="62" y="9"/>
                    </a:lnTo>
                    <a:lnTo>
                      <a:pt x="80" y="2"/>
                    </a:lnTo>
                    <a:lnTo>
                      <a:pt x="100" y="0"/>
                    </a:lnTo>
                    <a:lnTo>
                      <a:pt x="120" y="2"/>
                    </a:lnTo>
                    <a:lnTo>
                      <a:pt x="138" y="9"/>
                    </a:lnTo>
                    <a:lnTo>
                      <a:pt x="157" y="17"/>
                    </a:lnTo>
                    <a:lnTo>
                      <a:pt x="170" y="30"/>
                    </a:lnTo>
                    <a:lnTo>
                      <a:pt x="183" y="45"/>
                    </a:lnTo>
                    <a:lnTo>
                      <a:pt x="192" y="62"/>
                    </a:lnTo>
                    <a:lnTo>
                      <a:pt x="198" y="80"/>
                    </a:lnTo>
                    <a:lnTo>
                      <a:pt x="200" y="100"/>
                    </a:lnTo>
                    <a:lnTo>
                      <a:pt x="198" y="120"/>
                    </a:lnTo>
                    <a:lnTo>
                      <a:pt x="192" y="139"/>
                    </a:lnTo>
                    <a:lnTo>
                      <a:pt x="183" y="157"/>
                    </a:lnTo>
                    <a:lnTo>
                      <a:pt x="170" y="170"/>
                    </a:lnTo>
                    <a:lnTo>
                      <a:pt x="157" y="184"/>
                    </a:lnTo>
                    <a:lnTo>
                      <a:pt x="138" y="192"/>
                    </a:lnTo>
                    <a:lnTo>
                      <a:pt x="120" y="199"/>
                    </a:lnTo>
                    <a:lnTo>
                      <a:pt x="100" y="200"/>
                    </a:lnTo>
                    <a:lnTo>
                      <a:pt x="80" y="199"/>
                    </a:lnTo>
                    <a:lnTo>
                      <a:pt x="62" y="192"/>
                    </a:lnTo>
                    <a:lnTo>
                      <a:pt x="45" y="184"/>
                    </a:lnTo>
                    <a:lnTo>
                      <a:pt x="30" y="170"/>
                    </a:lnTo>
                    <a:lnTo>
                      <a:pt x="17" y="157"/>
                    </a:lnTo>
                    <a:lnTo>
                      <a:pt x="8" y="139"/>
                    </a:lnTo>
                    <a:lnTo>
                      <a:pt x="2" y="120"/>
                    </a:lnTo>
                    <a:lnTo>
                      <a:pt x="0" y="100"/>
                    </a:lnTo>
                    <a:close/>
                    <a:moveTo>
                      <a:pt x="17" y="100"/>
                    </a:moveTo>
                    <a:lnTo>
                      <a:pt x="18" y="117"/>
                    </a:lnTo>
                    <a:lnTo>
                      <a:pt x="23" y="134"/>
                    </a:lnTo>
                    <a:lnTo>
                      <a:pt x="30" y="147"/>
                    </a:lnTo>
                    <a:lnTo>
                      <a:pt x="42" y="160"/>
                    </a:lnTo>
                    <a:lnTo>
                      <a:pt x="53" y="170"/>
                    </a:lnTo>
                    <a:lnTo>
                      <a:pt x="67" y="177"/>
                    </a:lnTo>
                    <a:lnTo>
                      <a:pt x="83" y="182"/>
                    </a:lnTo>
                    <a:lnTo>
                      <a:pt x="100" y="184"/>
                    </a:lnTo>
                    <a:lnTo>
                      <a:pt x="117" y="182"/>
                    </a:lnTo>
                    <a:lnTo>
                      <a:pt x="133" y="177"/>
                    </a:lnTo>
                    <a:lnTo>
                      <a:pt x="147" y="170"/>
                    </a:lnTo>
                    <a:lnTo>
                      <a:pt x="160" y="160"/>
                    </a:lnTo>
                    <a:lnTo>
                      <a:pt x="170" y="147"/>
                    </a:lnTo>
                    <a:lnTo>
                      <a:pt x="177" y="134"/>
                    </a:lnTo>
                    <a:lnTo>
                      <a:pt x="182" y="117"/>
                    </a:lnTo>
                    <a:lnTo>
                      <a:pt x="183" y="100"/>
                    </a:lnTo>
                    <a:lnTo>
                      <a:pt x="182" y="84"/>
                    </a:lnTo>
                    <a:lnTo>
                      <a:pt x="177" y="67"/>
                    </a:lnTo>
                    <a:lnTo>
                      <a:pt x="170" y="54"/>
                    </a:lnTo>
                    <a:lnTo>
                      <a:pt x="160" y="42"/>
                    </a:lnTo>
                    <a:lnTo>
                      <a:pt x="147" y="30"/>
                    </a:lnTo>
                    <a:lnTo>
                      <a:pt x="133" y="24"/>
                    </a:lnTo>
                    <a:lnTo>
                      <a:pt x="117" y="19"/>
                    </a:lnTo>
                    <a:lnTo>
                      <a:pt x="100" y="17"/>
                    </a:lnTo>
                    <a:lnTo>
                      <a:pt x="83" y="19"/>
                    </a:lnTo>
                    <a:lnTo>
                      <a:pt x="67" y="24"/>
                    </a:lnTo>
                    <a:lnTo>
                      <a:pt x="53" y="30"/>
                    </a:lnTo>
                    <a:lnTo>
                      <a:pt x="42" y="42"/>
                    </a:lnTo>
                    <a:lnTo>
                      <a:pt x="30" y="54"/>
                    </a:lnTo>
                    <a:lnTo>
                      <a:pt x="23" y="67"/>
                    </a:lnTo>
                    <a:lnTo>
                      <a:pt x="18" y="84"/>
                    </a:lnTo>
                    <a:lnTo>
                      <a:pt x="17" y="100"/>
                    </a:lnTo>
                    <a:close/>
                  </a:path>
                </a:pathLst>
              </a:custGeom>
              <a:solidFill>
                <a:srgbClr val="800080"/>
              </a:solidFill>
              <a:ln w="1588">
                <a:solidFill>
                  <a:srgbClr val="000000"/>
                </a:solidFill>
                <a:round/>
                <a:headEnd/>
                <a:tailEnd/>
              </a:ln>
            </p:spPr>
            <p:txBody>
              <a:bodyPr/>
              <a:lstStyle/>
              <a:p>
                <a:endParaRPr lang="en-US"/>
              </a:p>
            </p:txBody>
          </p:sp>
          <p:sp>
            <p:nvSpPr>
              <p:cNvPr id="15455" name="Rectangle 449"/>
              <p:cNvSpPr>
                <a:spLocks noChangeArrowheads="1"/>
              </p:cNvSpPr>
              <p:nvPr/>
            </p:nvSpPr>
            <p:spPr bwMode="auto">
              <a:xfrm>
                <a:off x="1012" y="2420"/>
                <a:ext cx="108" cy="121"/>
              </a:xfrm>
              <a:prstGeom prst="rect">
                <a:avLst/>
              </a:prstGeom>
              <a:noFill/>
              <a:ln w="9525">
                <a:noFill/>
                <a:miter lim="800000"/>
                <a:headEnd/>
                <a:tailEnd/>
              </a:ln>
            </p:spPr>
            <p:txBody>
              <a:bodyPr/>
              <a:lstStyle/>
              <a:p>
                <a:endParaRPr lang="en-US"/>
              </a:p>
            </p:txBody>
          </p:sp>
          <p:sp>
            <p:nvSpPr>
              <p:cNvPr id="15456" name="Rectangle 450"/>
              <p:cNvSpPr>
                <a:spLocks noChangeArrowheads="1"/>
              </p:cNvSpPr>
              <p:nvPr/>
            </p:nvSpPr>
            <p:spPr bwMode="auto">
              <a:xfrm>
                <a:off x="1036" y="2437"/>
                <a:ext cx="58" cy="96"/>
              </a:xfrm>
              <a:prstGeom prst="rect">
                <a:avLst/>
              </a:prstGeom>
              <a:noFill/>
              <a:ln w="9525">
                <a:noFill/>
                <a:miter lim="800000"/>
                <a:headEnd/>
                <a:tailEnd/>
              </a:ln>
            </p:spPr>
            <p:txBody>
              <a:bodyPr wrap="none" lIns="0" tIns="0" rIns="0" bIns="0">
                <a:spAutoFit/>
              </a:bodyPr>
              <a:lstStyle/>
              <a:p>
                <a:r>
                  <a:rPr lang="en-US" sz="1000">
                    <a:solidFill>
                      <a:srgbClr val="660066"/>
                    </a:solidFill>
                    <a:latin typeface="Times New Roman" pitchFamily="18" charset="0"/>
                  </a:rPr>
                  <a:t>K</a:t>
                </a:r>
                <a:endParaRPr lang="en-US" sz="2000">
                  <a:latin typeface="Times New Roman" pitchFamily="18" charset="0"/>
                </a:endParaRPr>
              </a:p>
            </p:txBody>
          </p:sp>
        </p:grpSp>
        <p:grpSp>
          <p:nvGrpSpPr>
            <p:cNvPr id="15552" name="Group 451"/>
            <p:cNvGrpSpPr>
              <a:grpSpLocks/>
            </p:cNvGrpSpPr>
            <p:nvPr/>
          </p:nvGrpSpPr>
          <p:grpSpPr bwMode="auto">
            <a:xfrm>
              <a:off x="972" y="2500"/>
              <a:ext cx="228" cy="68"/>
              <a:chOff x="972" y="2500"/>
              <a:chExt cx="228" cy="68"/>
            </a:xfrm>
          </p:grpSpPr>
          <p:sp>
            <p:nvSpPr>
              <p:cNvPr id="15446" name="Freeform 452"/>
              <p:cNvSpPr>
                <a:spLocks/>
              </p:cNvSpPr>
              <p:nvPr/>
            </p:nvSpPr>
            <p:spPr bwMode="auto">
              <a:xfrm>
                <a:off x="972" y="2500"/>
                <a:ext cx="14" cy="68"/>
              </a:xfrm>
              <a:custGeom>
                <a:avLst/>
                <a:gdLst>
                  <a:gd name="T0" fmla="*/ 1 w 28"/>
                  <a:gd name="T1" fmla="*/ 0 h 135"/>
                  <a:gd name="T2" fmla="*/ 1 w 28"/>
                  <a:gd name="T3" fmla="*/ 0 h 135"/>
                  <a:gd name="T4" fmla="*/ 1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1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0 w 28"/>
                  <a:gd name="T31" fmla="*/ 1 h 135"/>
                  <a:gd name="T32" fmla="*/ 1 w 28"/>
                  <a:gd name="T33" fmla="*/ 1 h 135"/>
                  <a:gd name="T34" fmla="*/ 1 w 28"/>
                  <a:gd name="T35" fmla="*/ 1 h 135"/>
                  <a:gd name="T36" fmla="*/ 1 w 28"/>
                  <a:gd name="T37" fmla="*/ 1 h 135"/>
                  <a:gd name="T38" fmla="*/ 1 w 28"/>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35"/>
                  <a:gd name="T62" fmla="*/ 28 w 28"/>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35">
                    <a:moveTo>
                      <a:pt x="17" y="0"/>
                    </a:moveTo>
                    <a:lnTo>
                      <a:pt x="23" y="0"/>
                    </a:lnTo>
                    <a:lnTo>
                      <a:pt x="28" y="0"/>
                    </a:lnTo>
                    <a:lnTo>
                      <a:pt x="23" y="20"/>
                    </a:lnTo>
                    <a:lnTo>
                      <a:pt x="20" y="38"/>
                    </a:lnTo>
                    <a:lnTo>
                      <a:pt x="18" y="53"/>
                    </a:lnTo>
                    <a:lnTo>
                      <a:pt x="17" y="68"/>
                    </a:lnTo>
                    <a:lnTo>
                      <a:pt x="18" y="85"/>
                    </a:lnTo>
                    <a:lnTo>
                      <a:pt x="20" y="102"/>
                    </a:lnTo>
                    <a:lnTo>
                      <a:pt x="28" y="135"/>
                    </a:lnTo>
                    <a:lnTo>
                      <a:pt x="23" y="135"/>
                    </a:lnTo>
                    <a:lnTo>
                      <a:pt x="17" y="135"/>
                    </a:lnTo>
                    <a:lnTo>
                      <a:pt x="8" y="117"/>
                    </a:lnTo>
                    <a:lnTo>
                      <a:pt x="3" y="100"/>
                    </a:lnTo>
                    <a:lnTo>
                      <a:pt x="2" y="83"/>
                    </a:lnTo>
                    <a:lnTo>
                      <a:pt x="0" y="67"/>
                    </a:lnTo>
                    <a:lnTo>
                      <a:pt x="2" y="50"/>
                    </a:lnTo>
                    <a:lnTo>
                      <a:pt x="3" y="33"/>
                    </a:lnTo>
                    <a:lnTo>
                      <a:pt x="10" y="17"/>
                    </a:lnTo>
                    <a:lnTo>
                      <a:pt x="17" y="0"/>
                    </a:lnTo>
                    <a:close/>
                  </a:path>
                </a:pathLst>
              </a:custGeom>
              <a:solidFill>
                <a:srgbClr val="FFFF00"/>
              </a:solidFill>
              <a:ln w="4763">
                <a:solidFill>
                  <a:srgbClr val="000000"/>
                </a:solidFill>
                <a:round/>
                <a:headEnd/>
                <a:tailEnd/>
              </a:ln>
            </p:spPr>
            <p:txBody>
              <a:bodyPr/>
              <a:lstStyle/>
              <a:p>
                <a:endParaRPr lang="en-US"/>
              </a:p>
            </p:txBody>
          </p:sp>
          <p:sp>
            <p:nvSpPr>
              <p:cNvPr id="15447" name="Freeform 453"/>
              <p:cNvSpPr>
                <a:spLocks noEditPoints="1"/>
              </p:cNvSpPr>
              <p:nvPr/>
            </p:nvSpPr>
            <p:spPr bwMode="auto">
              <a:xfrm>
                <a:off x="990" y="2500"/>
                <a:ext cx="30" cy="53"/>
              </a:xfrm>
              <a:custGeom>
                <a:avLst/>
                <a:gdLst>
                  <a:gd name="T0" fmla="*/ 1 w 60"/>
                  <a:gd name="T1" fmla="*/ 1 h 105"/>
                  <a:gd name="T2" fmla="*/ 0 w 60"/>
                  <a:gd name="T3" fmla="*/ 1 h 105"/>
                  <a:gd name="T4" fmla="*/ 0 w 60"/>
                  <a:gd name="T5" fmla="*/ 1 h 105"/>
                  <a:gd name="T6" fmla="*/ 0 w 60"/>
                  <a:gd name="T7" fmla="*/ 1 h 105"/>
                  <a:gd name="T8" fmla="*/ 1 w 60"/>
                  <a:gd name="T9" fmla="*/ 1 h 105"/>
                  <a:gd name="T10" fmla="*/ 1 w 60"/>
                  <a:gd name="T11" fmla="*/ 0 h 105"/>
                  <a:gd name="T12" fmla="*/ 1 w 60"/>
                  <a:gd name="T13" fmla="*/ 0 h 105"/>
                  <a:gd name="T14" fmla="*/ 1 w 60"/>
                  <a:gd name="T15" fmla="*/ 0 h 105"/>
                  <a:gd name="T16" fmla="*/ 1 w 60"/>
                  <a:gd name="T17" fmla="*/ 1 h 105"/>
                  <a:gd name="T18" fmla="*/ 1 w 60"/>
                  <a:gd name="T19" fmla="*/ 1 h 105"/>
                  <a:gd name="T20" fmla="*/ 1 w 60"/>
                  <a:gd name="T21" fmla="*/ 1 h 105"/>
                  <a:gd name="T22" fmla="*/ 1 w 60"/>
                  <a:gd name="T23" fmla="*/ 1 h 105"/>
                  <a:gd name="T24" fmla="*/ 1 w 60"/>
                  <a:gd name="T25" fmla="*/ 1 h 105"/>
                  <a:gd name="T26" fmla="*/ 1 w 60"/>
                  <a:gd name="T27" fmla="*/ 1 h 105"/>
                  <a:gd name="T28" fmla="*/ 1 w 60"/>
                  <a:gd name="T29" fmla="*/ 1 h 105"/>
                  <a:gd name="T30" fmla="*/ 1 w 60"/>
                  <a:gd name="T31" fmla="*/ 1 h 105"/>
                  <a:gd name="T32" fmla="*/ 1 w 60"/>
                  <a:gd name="T33" fmla="*/ 1 h 105"/>
                  <a:gd name="T34" fmla="*/ 1 w 60"/>
                  <a:gd name="T35" fmla="*/ 1 h 105"/>
                  <a:gd name="T36" fmla="*/ 1 w 60"/>
                  <a:gd name="T37" fmla="*/ 1 h 105"/>
                  <a:gd name="T38" fmla="*/ 1 w 60"/>
                  <a:gd name="T39" fmla="*/ 1 h 105"/>
                  <a:gd name="T40" fmla="*/ 1 w 60"/>
                  <a:gd name="T41" fmla="*/ 1 h 105"/>
                  <a:gd name="T42" fmla="*/ 1 w 60"/>
                  <a:gd name="T43" fmla="*/ 1 h 105"/>
                  <a:gd name="T44" fmla="*/ 1 w 60"/>
                  <a:gd name="T45" fmla="*/ 1 h 105"/>
                  <a:gd name="T46" fmla="*/ 1 w 60"/>
                  <a:gd name="T47" fmla="*/ 1 h 105"/>
                  <a:gd name="T48" fmla="*/ 1 w 60"/>
                  <a:gd name="T49" fmla="*/ 1 h 105"/>
                  <a:gd name="T50" fmla="*/ 1 w 60"/>
                  <a:gd name="T51" fmla="*/ 1 h 105"/>
                  <a:gd name="T52" fmla="*/ 1 w 60"/>
                  <a:gd name="T53" fmla="*/ 1 h 105"/>
                  <a:gd name="T54" fmla="*/ 1 w 60"/>
                  <a:gd name="T55" fmla="*/ 1 h 105"/>
                  <a:gd name="T56" fmla="*/ 1 w 60"/>
                  <a:gd name="T57" fmla="*/ 1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105"/>
                  <a:gd name="T89" fmla="*/ 60 w 60"/>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105">
                    <a:moveTo>
                      <a:pt x="35" y="85"/>
                    </a:moveTo>
                    <a:lnTo>
                      <a:pt x="0" y="85"/>
                    </a:lnTo>
                    <a:lnTo>
                      <a:pt x="0" y="73"/>
                    </a:lnTo>
                    <a:lnTo>
                      <a:pt x="0" y="62"/>
                    </a:lnTo>
                    <a:lnTo>
                      <a:pt x="18" y="32"/>
                    </a:lnTo>
                    <a:lnTo>
                      <a:pt x="35" y="0"/>
                    </a:lnTo>
                    <a:lnTo>
                      <a:pt x="43" y="0"/>
                    </a:lnTo>
                    <a:lnTo>
                      <a:pt x="52" y="0"/>
                    </a:lnTo>
                    <a:lnTo>
                      <a:pt x="52" y="32"/>
                    </a:lnTo>
                    <a:lnTo>
                      <a:pt x="52" y="63"/>
                    </a:lnTo>
                    <a:lnTo>
                      <a:pt x="57" y="63"/>
                    </a:lnTo>
                    <a:lnTo>
                      <a:pt x="60" y="63"/>
                    </a:lnTo>
                    <a:lnTo>
                      <a:pt x="60" y="75"/>
                    </a:lnTo>
                    <a:lnTo>
                      <a:pt x="60" y="85"/>
                    </a:lnTo>
                    <a:lnTo>
                      <a:pt x="57" y="85"/>
                    </a:lnTo>
                    <a:lnTo>
                      <a:pt x="52" y="85"/>
                    </a:lnTo>
                    <a:lnTo>
                      <a:pt x="52" y="105"/>
                    </a:lnTo>
                    <a:lnTo>
                      <a:pt x="43" y="105"/>
                    </a:lnTo>
                    <a:lnTo>
                      <a:pt x="35" y="105"/>
                    </a:lnTo>
                    <a:lnTo>
                      <a:pt x="35" y="85"/>
                    </a:lnTo>
                    <a:close/>
                    <a:moveTo>
                      <a:pt x="35" y="63"/>
                    </a:moveTo>
                    <a:lnTo>
                      <a:pt x="35" y="47"/>
                    </a:lnTo>
                    <a:lnTo>
                      <a:pt x="35" y="32"/>
                    </a:lnTo>
                    <a:lnTo>
                      <a:pt x="25" y="47"/>
                    </a:lnTo>
                    <a:lnTo>
                      <a:pt x="17" y="63"/>
                    </a:lnTo>
                    <a:lnTo>
                      <a:pt x="25" y="63"/>
                    </a:lnTo>
                    <a:lnTo>
                      <a:pt x="35" y="63"/>
                    </a:lnTo>
                    <a:close/>
                  </a:path>
                </a:pathLst>
              </a:custGeom>
              <a:solidFill>
                <a:srgbClr val="FFFF00"/>
              </a:solidFill>
              <a:ln w="4763">
                <a:solidFill>
                  <a:srgbClr val="000000"/>
                </a:solidFill>
                <a:round/>
                <a:headEnd/>
                <a:tailEnd/>
              </a:ln>
            </p:spPr>
            <p:txBody>
              <a:bodyPr/>
              <a:lstStyle/>
              <a:p>
                <a:endParaRPr lang="en-US"/>
              </a:p>
            </p:txBody>
          </p:sp>
          <p:sp>
            <p:nvSpPr>
              <p:cNvPr id="15448" name="Freeform 454"/>
              <p:cNvSpPr>
                <a:spLocks/>
              </p:cNvSpPr>
              <p:nvPr/>
            </p:nvSpPr>
            <p:spPr bwMode="auto">
              <a:xfrm>
                <a:off x="1024" y="2538"/>
                <a:ext cx="10" cy="29"/>
              </a:xfrm>
              <a:custGeom>
                <a:avLst/>
                <a:gdLst>
                  <a:gd name="T0" fmla="*/ 0 w 20"/>
                  <a:gd name="T1" fmla="*/ 0 h 56"/>
                  <a:gd name="T2" fmla="*/ 1 w 20"/>
                  <a:gd name="T3" fmla="*/ 0 h 56"/>
                  <a:gd name="T4" fmla="*/ 1 w 20"/>
                  <a:gd name="T5" fmla="*/ 1 h 56"/>
                  <a:gd name="T6" fmla="*/ 1 w 20"/>
                  <a:gd name="T7" fmla="*/ 1 h 56"/>
                  <a:gd name="T8" fmla="*/ 1 w 20"/>
                  <a:gd name="T9" fmla="*/ 1 h 56"/>
                  <a:gd name="T10" fmla="*/ 1 w 20"/>
                  <a:gd name="T11" fmla="*/ 1 h 56"/>
                  <a:gd name="T12" fmla="*/ 1 w 20"/>
                  <a:gd name="T13" fmla="*/ 1 h 56"/>
                  <a:gd name="T14" fmla="*/ 1 w 20"/>
                  <a:gd name="T15" fmla="*/ 1 h 56"/>
                  <a:gd name="T16" fmla="*/ 1 w 20"/>
                  <a:gd name="T17" fmla="*/ 1 h 56"/>
                  <a:gd name="T18" fmla="*/ 0 w 20"/>
                  <a:gd name="T19" fmla="*/ 1 h 56"/>
                  <a:gd name="T20" fmla="*/ 1 w 20"/>
                  <a:gd name="T21" fmla="*/ 1 h 56"/>
                  <a:gd name="T22" fmla="*/ 1 w 20"/>
                  <a:gd name="T23" fmla="*/ 1 h 56"/>
                  <a:gd name="T24" fmla="*/ 1 w 20"/>
                  <a:gd name="T25" fmla="*/ 1 h 56"/>
                  <a:gd name="T26" fmla="*/ 1 w 20"/>
                  <a:gd name="T27" fmla="*/ 1 h 56"/>
                  <a:gd name="T28" fmla="*/ 0 w 20"/>
                  <a:gd name="T29" fmla="*/ 1 h 56"/>
                  <a:gd name="T30" fmla="*/ 0 w 20"/>
                  <a:gd name="T31" fmla="*/ 1 h 56"/>
                  <a:gd name="T32" fmla="*/ 0 w 20"/>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6"/>
                  <a:gd name="T53" fmla="*/ 20 w 20"/>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6">
                    <a:moveTo>
                      <a:pt x="0" y="0"/>
                    </a:moveTo>
                    <a:lnTo>
                      <a:pt x="20" y="0"/>
                    </a:lnTo>
                    <a:lnTo>
                      <a:pt x="20" y="11"/>
                    </a:lnTo>
                    <a:lnTo>
                      <a:pt x="20" y="23"/>
                    </a:lnTo>
                    <a:lnTo>
                      <a:pt x="20" y="35"/>
                    </a:lnTo>
                    <a:lnTo>
                      <a:pt x="17" y="43"/>
                    </a:lnTo>
                    <a:lnTo>
                      <a:pt x="12" y="50"/>
                    </a:lnTo>
                    <a:lnTo>
                      <a:pt x="5" y="56"/>
                    </a:lnTo>
                    <a:lnTo>
                      <a:pt x="4" y="51"/>
                    </a:lnTo>
                    <a:lnTo>
                      <a:pt x="0" y="45"/>
                    </a:lnTo>
                    <a:lnTo>
                      <a:pt x="5" y="41"/>
                    </a:lnTo>
                    <a:lnTo>
                      <a:pt x="9" y="36"/>
                    </a:lnTo>
                    <a:lnTo>
                      <a:pt x="10" y="33"/>
                    </a:lnTo>
                    <a:lnTo>
                      <a:pt x="10" y="28"/>
                    </a:lnTo>
                    <a:lnTo>
                      <a:pt x="0" y="28"/>
                    </a:lnTo>
                    <a:lnTo>
                      <a:pt x="0" y="13"/>
                    </a:lnTo>
                    <a:lnTo>
                      <a:pt x="0" y="0"/>
                    </a:lnTo>
                    <a:close/>
                  </a:path>
                </a:pathLst>
              </a:custGeom>
              <a:solidFill>
                <a:srgbClr val="FFFF00"/>
              </a:solidFill>
              <a:ln w="4763">
                <a:solidFill>
                  <a:srgbClr val="000000"/>
                </a:solidFill>
                <a:round/>
                <a:headEnd/>
                <a:tailEnd/>
              </a:ln>
            </p:spPr>
            <p:txBody>
              <a:bodyPr/>
              <a:lstStyle/>
              <a:p>
                <a:endParaRPr lang="en-US"/>
              </a:p>
            </p:txBody>
          </p:sp>
          <p:sp>
            <p:nvSpPr>
              <p:cNvPr id="15449" name="Freeform 455"/>
              <p:cNvSpPr>
                <a:spLocks/>
              </p:cNvSpPr>
              <p:nvPr/>
            </p:nvSpPr>
            <p:spPr bwMode="auto">
              <a:xfrm>
                <a:off x="1039" y="2500"/>
                <a:ext cx="28" cy="53"/>
              </a:xfrm>
              <a:custGeom>
                <a:avLst/>
                <a:gdLst>
                  <a:gd name="T0" fmla="*/ 0 w 57"/>
                  <a:gd name="T1" fmla="*/ 1 h 105"/>
                  <a:gd name="T2" fmla="*/ 0 w 57"/>
                  <a:gd name="T3" fmla="*/ 1 h 105"/>
                  <a:gd name="T4" fmla="*/ 0 w 57"/>
                  <a:gd name="T5" fmla="*/ 1 h 105"/>
                  <a:gd name="T6" fmla="*/ 0 w 57"/>
                  <a:gd name="T7" fmla="*/ 1 h 105"/>
                  <a:gd name="T8" fmla="*/ 0 w 57"/>
                  <a:gd name="T9" fmla="*/ 1 h 105"/>
                  <a:gd name="T10" fmla="*/ 0 w 57"/>
                  <a:gd name="T11" fmla="*/ 1 h 105"/>
                  <a:gd name="T12" fmla="*/ 0 w 57"/>
                  <a:gd name="T13" fmla="*/ 1 h 105"/>
                  <a:gd name="T14" fmla="*/ 0 w 57"/>
                  <a:gd name="T15" fmla="*/ 1 h 105"/>
                  <a:gd name="T16" fmla="*/ 0 w 57"/>
                  <a:gd name="T17" fmla="*/ 1 h 105"/>
                  <a:gd name="T18" fmla="*/ 0 w 57"/>
                  <a:gd name="T19" fmla="*/ 1 h 105"/>
                  <a:gd name="T20" fmla="*/ 0 w 57"/>
                  <a:gd name="T21" fmla="*/ 1 h 105"/>
                  <a:gd name="T22" fmla="*/ 0 w 57"/>
                  <a:gd name="T23" fmla="*/ 1 h 105"/>
                  <a:gd name="T24" fmla="*/ 0 w 57"/>
                  <a:gd name="T25" fmla="*/ 1 h 105"/>
                  <a:gd name="T26" fmla="*/ 0 w 57"/>
                  <a:gd name="T27" fmla="*/ 1 h 105"/>
                  <a:gd name="T28" fmla="*/ 0 w 57"/>
                  <a:gd name="T29" fmla="*/ 1 h 105"/>
                  <a:gd name="T30" fmla="*/ 0 w 57"/>
                  <a:gd name="T31" fmla="*/ 1 h 105"/>
                  <a:gd name="T32" fmla="*/ 0 w 57"/>
                  <a:gd name="T33" fmla="*/ 1 h 105"/>
                  <a:gd name="T34" fmla="*/ 0 w 57"/>
                  <a:gd name="T35" fmla="*/ 1 h 105"/>
                  <a:gd name="T36" fmla="*/ 0 w 57"/>
                  <a:gd name="T37" fmla="*/ 1 h 105"/>
                  <a:gd name="T38" fmla="*/ 0 w 57"/>
                  <a:gd name="T39" fmla="*/ 1 h 105"/>
                  <a:gd name="T40" fmla="*/ 0 w 57"/>
                  <a:gd name="T41" fmla="*/ 1 h 105"/>
                  <a:gd name="T42" fmla="*/ 0 w 57"/>
                  <a:gd name="T43" fmla="*/ 1 h 105"/>
                  <a:gd name="T44" fmla="*/ 0 w 57"/>
                  <a:gd name="T45" fmla="*/ 1 h 105"/>
                  <a:gd name="T46" fmla="*/ 0 w 57"/>
                  <a:gd name="T47" fmla="*/ 1 h 105"/>
                  <a:gd name="T48" fmla="*/ 0 w 57"/>
                  <a:gd name="T49" fmla="*/ 1 h 105"/>
                  <a:gd name="T50" fmla="*/ 0 w 57"/>
                  <a:gd name="T51" fmla="*/ 1 h 105"/>
                  <a:gd name="T52" fmla="*/ 0 w 57"/>
                  <a:gd name="T53" fmla="*/ 0 h 105"/>
                  <a:gd name="T54" fmla="*/ 0 w 57"/>
                  <a:gd name="T55" fmla="*/ 1 h 105"/>
                  <a:gd name="T56" fmla="*/ 0 w 57"/>
                  <a:gd name="T57" fmla="*/ 1 h 105"/>
                  <a:gd name="T58" fmla="*/ 0 w 57"/>
                  <a:gd name="T59" fmla="*/ 1 h 105"/>
                  <a:gd name="T60" fmla="*/ 0 w 57"/>
                  <a:gd name="T61" fmla="*/ 1 h 105"/>
                  <a:gd name="T62" fmla="*/ 0 w 57"/>
                  <a:gd name="T63" fmla="*/ 1 h 105"/>
                  <a:gd name="T64" fmla="*/ 0 w 57"/>
                  <a:gd name="T65" fmla="*/ 1 h 105"/>
                  <a:gd name="T66" fmla="*/ 0 w 57"/>
                  <a:gd name="T67" fmla="*/ 1 h 105"/>
                  <a:gd name="T68" fmla="*/ 0 w 57"/>
                  <a:gd name="T69" fmla="*/ 1 h 105"/>
                  <a:gd name="T70" fmla="*/ 0 w 57"/>
                  <a:gd name="T71" fmla="*/ 1 h 105"/>
                  <a:gd name="T72" fmla="*/ 0 w 57"/>
                  <a:gd name="T73" fmla="*/ 1 h 105"/>
                  <a:gd name="T74" fmla="*/ 0 w 57"/>
                  <a:gd name="T75" fmla="*/ 1 h 105"/>
                  <a:gd name="T76" fmla="*/ 0 w 57"/>
                  <a:gd name="T77" fmla="*/ 1 h 105"/>
                  <a:gd name="T78" fmla="*/ 0 w 57"/>
                  <a:gd name="T79" fmla="*/ 1 h 105"/>
                  <a:gd name="T80" fmla="*/ 0 w 57"/>
                  <a:gd name="T81" fmla="*/ 1 h 105"/>
                  <a:gd name="T82" fmla="*/ 0 w 57"/>
                  <a:gd name="T83" fmla="*/ 1 h 105"/>
                  <a:gd name="T84" fmla="*/ 0 w 57"/>
                  <a:gd name="T85" fmla="*/ 1 h 105"/>
                  <a:gd name="T86" fmla="*/ 0 w 57"/>
                  <a:gd name="T87" fmla="*/ 1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105"/>
                  <a:gd name="T134" fmla="*/ 57 w 57"/>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105">
                    <a:moveTo>
                      <a:pt x="57" y="105"/>
                    </a:moveTo>
                    <a:lnTo>
                      <a:pt x="29" y="105"/>
                    </a:lnTo>
                    <a:lnTo>
                      <a:pt x="0" y="105"/>
                    </a:lnTo>
                    <a:lnTo>
                      <a:pt x="2" y="93"/>
                    </a:lnTo>
                    <a:lnTo>
                      <a:pt x="5" y="80"/>
                    </a:lnTo>
                    <a:lnTo>
                      <a:pt x="14" y="68"/>
                    </a:lnTo>
                    <a:lnTo>
                      <a:pt x="25" y="55"/>
                    </a:lnTo>
                    <a:lnTo>
                      <a:pt x="32" y="47"/>
                    </a:lnTo>
                    <a:lnTo>
                      <a:pt x="35" y="40"/>
                    </a:lnTo>
                    <a:lnTo>
                      <a:pt x="37" y="35"/>
                    </a:lnTo>
                    <a:lnTo>
                      <a:pt x="39" y="32"/>
                    </a:lnTo>
                    <a:lnTo>
                      <a:pt x="37" y="27"/>
                    </a:lnTo>
                    <a:lnTo>
                      <a:pt x="35" y="23"/>
                    </a:lnTo>
                    <a:lnTo>
                      <a:pt x="34" y="20"/>
                    </a:lnTo>
                    <a:lnTo>
                      <a:pt x="30" y="20"/>
                    </a:lnTo>
                    <a:lnTo>
                      <a:pt x="27" y="20"/>
                    </a:lnTo>
                    <a:lnTo>
                      <a:pt x="24" y="23"/>
                    </a:lnTo>
                    <a:lnTo>
                      <a:pt x="22" y="28"/>
                    </a:lnTo>
                    <a:lnTo>
                      <a:pt x="20" y="35"/>
                    </a:lnTo>
                    <a:lnTo>
                      <a:pt x="10" y="35"/>
                    </a:lnTo>
                    <a:lnTo>
                      <a:pt x="0" y="33"/>
                    </a:lnTo>
                    <a:lnTo>
                      <a:pt x="4" y="22"/>
                    </a:lnTo>
                    <a:lnTo>
                      <a:pt x="5" y="13"/>
                    </a:lnTo>
                    <a:lnTo>
                      <a:pt x="9" y="8"/>
                    </a:lnTo>
                    <a:lnTo>
                      <a:pt x="14" y="3"/>
                    </a:lnTo>
                    <a:lnTo>
                      <a:pt x="20" y="2"/>
                    </a:lnTo>
                    <a:lnTo>
                      <a:pt x="29" y="0"/>
                    </a:lnTo>
                    <a:lnTo>
                      <a:pt x="39" y="2"/>
                    </a:lnTo>
                    <a:lnTo>
                      <a:pt x="45" y="3"/>
                    </a:lnTo>
                    <a:lnTo>
                      <a:pt x="50" y="8"/>
                    </a:lnTo>
                    <a:lnTo>
                      <a:pt x="54" y="13"/>
                    </a:lnTo>
                    <a:lnTo>
                      <a:pt x="55" y="22"/>
                    </a:lnTo>
                    <a:lnTo>
                      <a:pt x="57" y="30"/>
                    </a:lnTo>
                    <a:lnTo>
                      <a:pt x="55" y="40"/>
                    </a:lnTo>
                    <a:lnTo>
                      <a:pt x="54" y="48"/>
                    </a:lnTo>
                    <a:lnTo>
                      <a:pt x="49" y="57"/>
                    </a:lnTo>
                    <a:lnTo>
                      <a:pt x="40" y="67"/>
                    </a:lnTo>
                    <a:lnTo>
                      <a:pt x="35" y="72"/>
                    </a:lnTo>
                    <a:lnTo>
                      <a:pt x="32" y="75"/>
                    </a:lnTo>
                    <a:lnTo>
                      <a:pt x="30" y="78"/>
                    </a:lnTo>
                    <a:lnTo>
                      <a:pt x="27" y="82"/>
                    </a:lnTo>
                    <a:lnTo>
                      <a:pt x="57" y="82"/>
                    </a:lnTo>
                    <a:lnTo>
                      <a:pt x="57" y="93"/>
                    </a:lnTo>
                    <a:lnTo>
                      <a:pt x="57" y="105"/>
                    </a:lnTo>
                    <a:close/>
                  </a:path>
                </a:pathLst>
              </a:custGeom>
              <a:solidFill>
                <a:srgbClr val="FFFF00"/>
              </a:solidFill>
              <a:ln w="4763">
                <a:solidFill>
                  <a:srgbClr val="000000"/>
                </a:solidFill>
                <a:round/>
                <a:headEnd/>
                <a:tailEnd/>
              </a:ln>
            </p:spPr>
            <p:txBody>
              <a:bodyPr/>
              <a:lstStyle/>
              <a:p>
                <a:endParaRPr lang="en-US"/>
              </a:p>
            </p:txBody>
          </p:sp>
          <p:sp>
            <p:nvSpPr>
              <p:cNvPr id="15450" name="Freeform 456"/>
              <p:cNvSpPr>
                <a:spLocks noEditPoints="1"/>
              </p:cNvSpPr>
              <p:nvPr/>
            </p:nvSpPr>
            <p:spPr bwMode="auto">
              <a:xfrm>
                <a:off x="1071" y="2500"/>
                <a:ext cx="29" cy="53"/>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w 59"/>
                  <a:gd name="T51" fmla="*/ 0 h 107"/>
                  <a:gd name="T52" fmla="*/ 0 w 59"/>
                  <a:gd name="T53" fmla="*/ 0 h 107"/>
                  <a:gd name="T54" fmla="*/ 0 w 59"/>
                  <a:gd name="T55" fmla="*/ 0 h 107"/>
                  <a:gd name="T56" fmla="*/ 0 w 59"/>
                  <a:gd name="T57" fmla="*/ 0 h 107"/>
                  <a:gd name="T58" fmla="*/ 0 w 59"/>
                  <a:gd name="T59" fmla="*/ 0 h 107"/>
                  <a:gd name="T60" fmla="*/ 0 w 59"/>
                  <a:gd name="T61" fmla="*/ 0 h 107"/>
                  <a:gd name="T62" fmla="*/ 0 w 59"/>
                  <a:gd name="T63" fmla="*/ 0 h 107"/>
                  <a:gd name="T64" fmla="*/ 0 w 59"/>
                  <a:gd name="T65" fmla="*/ 0 h 107"/>
                  <a:gd name="T66" fmla="*/ 0 w 59"/>
                  <a:gd name="T67" fmla="*/ 0 h 107"/>
                  <a:gd name="T68" fmla="*/ 0 w 59"/>
                  <a:gd name="T69" fmla="*/ 0 h 107"/>
                  <a:gd name="T70" fmla="*/ 0 w 59"/>
                  <a:gd name="T71" fmla="*/ 0 h 107"/>
                  <a:gd name="T72" fmla="*/ 0 w 59"/>
                  <a:gd name="T73" fmla="*/ 0 h 107"/>
                  <a:gd name="T74" fmla="*/ 0 w 59"/>
                  <a:gd name="T75" fmla="*/ 0 h 107"/>
                  <a:gd name="T76" fmla="*/ 0 w 59"/>
                  <a:gd name="T77" fmla="*/ 0 h 107"/>
                  <a:gd name="T78" fmla="*/ 0 w 59"/>
                  <a:gd name="T79" fmla="*/ 0 h 107"/>
                  <a:gd name="T80" fmla="*/ 0 w 59"/>
                  <a:gd name="T81" fmla="*/ 0 h 107"/>
                  <a:gd name="T82" fmla="*/ 0 w 59"/>
                  <a:gd name="T83" fmla="*/ 0 h 107"/>
                  <a:gd name="T84" fmla="*/ 0 w 59"/>
                  <a:gd name="T85" fmla="*/ 0 h 107"/>
                  <a:gd name="T86" fmla="*/ 0 w 59"/>
                  <a:gd name="T87" fmla="*/ 0 h 107"/>
                  <a:gd name="T88" fmla="*/ 0 w 59"/>
                  <a:gd name="T89" fmla="*/ 0 h 107"/>
                  <a:gd name="T90" fmla="*/ 0 w 59"/>
                  <a:gd name="T91" fmla="*/ 0 h 107"/>
                  <a:gd name="T92" fmla="*/ 0 w 59"/>
                  <a:gd name="T93" fmla="*/ 0 h 107"/>
                  <a:gd name="T94" fmla="*/ 0 w 59"/>
                  <a:gd name="T95" fmla="*/ 0 h 107"/>
                  <a:gd name="T96" fmla="*/ 0 w 59"/>
                  <a:gd name="T97" fmla="*/ 0 h 107"/>
                  <a:gd name="T98" fmla="*/ 0 w 59"/>
                  <a:gd name="T99" fmla="*/ 0 h 107"/>
                  <a:gd name="T100" fmla="*/ 0 w 59"/>
                  <a:gd name="T101" fmla="*/ 0 h 107"/>
                  <a:gd name="T102" fmla="*/ 0 w 59"/>
                  <a:gd name="T103" fmla="*/ 0 h 107"/>
                  <a:gd name="T104" fmla="*/ 0 w 59"/>
                  <a:gd name="T105" fmla="*/ 0 h 107"/>
                  <a:gd name="T106" fmla="*/ 0 w 59"/>
                  <a:gd name="T107" fmla="*/ 0 h 107"/>
                  <a:gd name="T108" fmla="*/ 0 w 59"/>
                  <a:gd name="T109" fmla="*/ 0 h 107"/>
                  <a:gd name="T110" fmla="*/ 0 w 59"/>
                  <a:gd name="T111" fmla="*/ 0 h 107"/>
                  <a:gd name="T112" fmla="*/ 0 w 59"/>
                  <a:gd name="T113" fmla="*/ 0 h 107"/>
                  <a:gd name="T114" fmla="*/ 0 w 59"/>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107"/>
                  <a:gd name="T176" fmla="*/ 59 w 59"/>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107">
                    <a:moveTo>
                      <a:pt x="0" y="53"/>
                    </a:moveTo>
                    <a:lnTo>
                      <a:pt x="0" y="40"/>
                    </a:lnTo>
                    <a:lnTo>
                      <a:pt x="2" y="28"/>
                    </a:lnTo>
                    <a:lnTo>
                      <a:pt x="5" y="18"/>
                    </a:lnTo>
                    <a:lnTo>
                      <a:pt x="9" y="12"/>
                    </a:lnTo>
                    <a:lnTo>
                      <a:pt x="12" y="7"/>
                    </a:lnTo>
                    <a:lnTo>
                      <a:pt x="17" y="3"/>
                    </a:lnTo>
                    <a:lnTo>
                      <a:pt x="30" y="0"/>
                    </a:lnTo>
                    <a:lnTo>
                      <a:pt x="37" y="0"/>
                    </a:lnTo>
                    <a:lnTo>
                      <a:pt x="42" y="3"/>
                    </a:lnTo>
                    <a:lnTo>
                      <a:pt x="45" y="7"/>
                    </a:lnTo>
                    <a:lnTo>
                      <a:pt x="49" y="10"/>
                    </a:lnTo>
                    <a:lnTo>
                      <a:pt x="52" y="13"/>
                    </a:lnTo>
                    <a:lnTo>
                      <a:pt x="54" y="18"/>
                    </a:lnTo>
                    <a:lnTo>
                      <a:pt x="55" y="23"/>
                    </a:lnTo>
                    <a:lnTo>
                      <a:pt x="55" y="28"/>
                    </a:lnTo>
                    <a:lnTo>
                      <a:pt x="57" y="40"/>
                    </a:lnTo>
                    <a:lnTo>
                      <a:pt x="59" y="52"/>
                    </a:lnTo>
                    <a:lnTo>
                      <a:pt x="59" y="65"/>
                    </a:lnTo>
                    <a:lnTo>
                      <a:pt x="57" y="77"/>
                    </a:lnTo>
                    <a:lnTo>
                      <a:pt x="55" y="87"/>
                    </a:lnTo>
                    <a:lnTo>
                      <a:pt x="52" y="93"/>
                    </a:lnTo>
                    <a:lnTo>
                      <a:pt x="44" y="103"/>
                    </a:lnTo>
                    <a:lnTo>
                      <a:pt x="37" y="105"/>
                    </a:lnTo>
                    <a:lnTo>
                      <a:pt x="29" y="107"/>
                    </a:lnTo>
                    <a:lnTo>
                      <a:pt x="22" y="105"/>
                    </a:lnTo>
                    <a:lnTo>
                      <a:pt x="15" y="102"/>
                    </a:lnTo>
                    <a:lnTo>
                      <a:pt x="10" y="97"/>
                    </a:lnTo>
                    <a:lnTo>
                      <a:pt x="7" y="90"/>
                    </a:lnTo>
                    <a:lnTo>
                      <a:pt x="5" y="83"/>
                    </a:lnTo>
                    <a:lnTo>
                      <a:pt x="2" y="75"/>
                    </a:lnTo>
                    <a:lnTo>
                      <a:pt x="2" y="65"/>
                    </a:lnTo>
                    <a:lnTo>
                      <a:pt x="0" y="53"/>
                    </a:lnTo>
                    <a:close/>
                    <a:moveTo>
                      <a:pt x="20" y="53"/>
                    </a:moveTo>
                    <a:lnTo>
                      <a:pt x="20" y="62"/>
                    </a:lnTo>
                    <a:lnTo>
                      <a:pt x="20" y="70"/>
                    </a:lnTo>
                    <a:lnTo>
                      <a:pt x="22" y="80"/>
                    </a:lnTo>
                    <a:lnTo>
                      <a:pt x="25" y="85"/>
                    </a:lnTo>
                    <a:lnTo>
                      <a:pt x="29" y="87"/>
                    </a:lnTo>
                    <a:lnTo>
                      <a:pt x="32" y="87"/>
                    </a:lnTo>
                    <a:lnTo>
                      <a:pt x="35" y="83"/>
                    </a:lnTo>
                    <a:lnTo>
                      <a:pt x="37" y="80"/>
                    </a:lnTo>
                    <a:lnTo>
                      <a:pt x="37" y="75"/>
                    </a:lnTo>
                    <a:lnTo>
                      <a:pt x="39" y="67"/>
                    </a:lnTo>
                    <a:lnTo>
                      <a:pt x="39" y="53"/>
                    </a:lnTo>
                    <a:lnTo>
                      <a:pt x="39" y="43"/>
                    </a:lnTo>
                    <a:lnTo>
                      <a:pt x="39" y="37"/>
                    </a:lnTo>
                    <a:lnTo>
                      <a:pt x="39" y="30"/>
                    </a:lnTo>
                    <a:lnTo>
                      <a:pt x="37" y="27"/>
                    </a:lnTo>
                    <a:lnTo>
                      <a:pt x="34" y="20"/>
                    </a:lnTo>
                    <a:lnTo>
                      <a:pt x="29" y="18"/>
                    </a:lnTo>
                    <a:lnTo>
                      <a:pt x="25" y="20"/>
                    </a:lnTo>
                    <a:lnTo>
                      <a:pt x="22" y="27"/>
                    </a:lnTo>
                    <a:lnTo>
                      <a:pt x="20" y="37"/>
                    </a:lnTo>
                    <a:lnTo>
                      <a:pt x="20" y="45"/>
                    </a:lnTo>
                    <a:lnTo>
                      <a:pt x="20" y="53"/>
                    </a:lnTo>
                    <a:close/>
                  </a:path>
                </a:pathLst>
              </a:custGeom>
              <a:solidFill>
                <a:srgbClr val="FFFF00"/>
              </a:solidFill>
              <a:ln w="4763">
                <a:solidFill>
                  <a:srgbClr val="000000"/>
                </a:solidFill>
                <a:round/>
                <a:headEnd/>
                <a:tailEnd/>
              </a:ln>
            </p:spPr>
            <p:txBody>
              <a:bodyPr/>
              <a:lstStyle/>
              <a:p>
                <a:endParaRPr lang="en-US"/>
              </a:p>
            </p:txBody>
          </p:sp>
          <p:sp>
            <p:nvSpPr>
              <p:cNvPr id="15451" name="Freeform 457"/>
              <p:cNvSpPr>
                <a:spLocks/>
              </p:cNvSpPr>
              <p:nvPr/>
            </p:nvSpPr>
            <p:spPr bwMode="auto">
              <a:xfrm>
                <a:off x="1104" y="2501"/>
                <a:ext cx="29" cy="52"/>
              </a:xfrm>
              <a:custGeom>
                <a:avLst/>
                <a:gdLst>
                  <a:gd name="T0" fmla="*/ 0 w 59"/>
                  <a:gd name="T1" fmla="*/ 0 h 105"/>
                  <a:gd name="T2" fmla="*/ 0 w 59"/>
                  <a:gd name="T3" fmla="*/ 0 h 105"/>
                  <a:gd name="T4" fmla="*/ 0 w 59"/>
                  <a:gd name="T5" fmla="*/ 0 h 105"/>
                  <a:gd name="T6" fmla="*/ 0 w 59"/>
                  <a:gd name="T7" fmla="*/ 0 h 105"/>
                  <a:gd name="T8" fmla="*/ 0 w 59"/>
                  <a:gd name="T9" fmla="*/ 0 h 105"/>
                  <a:gd name="T10" fmla="*/ 0 w 59"/>
                  <a:gd name="T11" fmla="*/ 0 h 105"/>
                  <a:gd name="T12" fmla="*/ 0 w 59"/>
                  <a:gd name="T13" fmla="*/ 0 h 105"/>
                  <a:gd name="T14" fmla="*/ 0 w 59"/>
                  <a:gd name="T15" fmla="*/ 0 h 105"/>
                  <a:gd name="T16" fmla="*/ 0 w 59"/>
                  <a:gd name="T17" fmla="*/ 0 h 105"/>
                  <a:gd name="T18" fmla="*/ 0 w 59"/>
                  <a:gd name="T19" fmla="*/ 0 h 105"/>
                  <a:gd name="T20" fmla="*/ 0 w 59"/>
                  <a:gd name="T21" fmla="*/ 0 h 105"/>
                  <a:gd name="T22" fmla="*/ 0 w 59"/>
                  <a:gd name="T23" fmla="*/ 0 h 105"/>
                  <a:gd name="T24" fmla="*/ 0 w 59"/>
                  <a:gd name="T25" fmla="*/ 0 h 105"/>
                  <a:gd name="T26" fmla="*/ 0 w 59"/>
                  <a:gd name="T27" fmla="*/ 0 h 105"/>
                  <a:gd name="T28" fmla="*/ 0 w 59"/>
                  <a:gd name="T29" fmla="*/ 0 h 105"/>
                  <a:gd name="T30" fmla="*/ 0 w 59"/>
                  <a:gd name="T31" fmla="*/ 0 h 105"/>
                  <a:gd name="T32" fmla="*/ 0 w 59"/>
                  <a:gd name="T33" fmla="*/ 0 h 105"/>
                  <a:gd name="T34" fmla="*/ 0 w 59"/>
                  <a:gd name="T35" fmla="*/ 0 h 105"/>
                  <a:gd name="T36" fmla="*/ 0 w 59"/>
                  <a:gd name="T37" fmla="*/ 0 h 105"/>
                  <a:gd name="T38" fmla="*/ 0 w 59"/>
                  <a:gd name="T39" fmla="*/ 0 h 105"/>
                  <a:gd name="T40" fmla="*/ 0 w 59"/>
                  <a:gd name="T41" fmla="*/ 0 h 105"/>
                  <a:gd name="T42" fmla="*/ 0 w 59"/>
                  <a:gd name="T43" fmla="*/ 0 h 105"/>
                  <a:gd name="T44" fmla="*/ 0 w 59"/>
                  <a:gd name="T45" fmla="*/ 0 h 105"/>
                  <a:gd name="T46" fmla="*/ 0 w 59"/>
                  <a:gd name="T47" fmla="*/ 0 h 105"/>
                  <a:gd name="T48" fmla="*/ 0 w 59"/>
                  <a:gd name="T49" fmla="*/ 0 h 105"/>
                  <a:gd name="T50" fmla="*/ 0 w 59"/>
                  <a:gd name="T51" fmla="*/ 0 h 105"/>
                  <a:gd name="T52" fmla="*/ 0 w 59"/>
                  <a:gd name="T53" fmla="*/ 0 h 105"/>
                  <a:gd name="T54" fmla="*/ 0 w 59"/>
                  <a:gd name="T55" fmla="*/ 0 h 105"/>
                  <a:gd name="T56" fmla="*/ 0 w 59"/>
                  <a:gd name="T57" fmla="*/ 0 h 105"/>
                  <a:gd name="T58" fmla="*/ 0 w 59"/>
                  <a:gd name="T59" fmla="*/ 0 h 105"/>
                  <a:gd name="T60" fmla="*/ 0 w 59"/>
                  <a:gd name="T61" fmla="*/ 0 h 105"/>
                  <a:gd name="T62" fmla="*/ 0 w 59"/>
                  <a:gd name="T63" fmla="*/ 0 h 105"/>
                  <a:gd name="T64" fmla="*/ 0 w 59"/>
                  <a:gd name="T65" fmla="*/ 0 h 105"/>
                  <a:gd name="T66" fmla="*/ 0 w 59"/>
                  <a:gd name="T67" fmla="*/ 0 h 105"/>
                  <a:gd name="T68" fmla="*/ 0 w 59"/>
                  <a:gd name="T69" fmla="*/ 0 h 105"/>
                  <a:gd name="T70" fmla="*/ 0 w 59"/>
                  <a:gd name="T71" fmla="*/ 0 h 105"/>
                  <a:gd name="T72" fmla="*/ 0 w 59"/>
                  <a:gd name="T73" fmla="*/ 0 h 105"/>
                  <a:gd name="T74" fmla="*/ 0 w 59"/>
                  <a:gd name="T75" fmla="*/ 0 h 105"/>
                  <a:gd name="T76" fmla="*/ 0 w 59"/>
                  <a:gd name="T77" fmla="*/ 0 h 105"/>
                  <a:gd name="T78" fmla="*/ 0 w 59"/>
                  <a:gd name="T79" fmla="*/ 0 h 105"/>
                  <a:gd name="T80" fmla="*/ 0 w 59"/>
                  <a:gd name="T81" fmla="*/ 0 h 105"/>
                  <a:gd name="T82" fmla="*/ 0 w 59"/>
                  <a:gd name="T83" fmla="*/ 0 h 105"/>
                  <a:gd name="T84" fmla="*/ 0 w 59"/>
                  <a:gd name="T85" fmla="*/ 0 h 105"/>
                  <a:gd name="T86" fmla="*/ 0 w 59"/>
                  <a:gd name="T87" fmla="*/ 0 h 105"/>
                  <a:gd name="T88" fmla="*/ 0 w 59"/>
                  <a:gd name="T89" fmla="*/ 0 h 105"/>
                  <a:gd name="T90" fmla="*/ 0 w 59"/>
                  <a:gd name="T91" fmla="*/ 0 h 105"/>
                  <a:gd name="T92" fmla="*/ 0 w 59"/>
                  <a:gd name="T93" fmla="*/ 0 h 105"/>
                  <a:gd name="T94" fmla="*/ 0 w 59"/>
                  <a:gd name="T95" fmla="*/ 0 h 105"/>
                  <a:gd name="T96" fmla="*/ 0 w 59"/>
                  <a:gd name="T97" fmla="*/ 0 h 105"/>
                  <a:gd name="T98" fmla="*/ 0 w 59"/>
                  <a:gd name="T99" fmla="*/ 0 h 105"/>
                  <a:gd name="T100" fmla="*/ 0 w 59"/>
                  <a:gd name="T101" fmla="*/ 0 h 105"/>
                  <a:gd name="T102" fmla="*/ 0 w 59"/>
                  <a:gd name="T103" fmla="*/ 0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05"/>
                  <a:gd name="T158" fmla="*/ 59 w 59"/>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05">
                    <a:moveTo>
                      <a:pt x="9" y="0"/>
                    </a:moveTo>
                    <a:lnTo>
                      <a:pt x="32" y="0"/>
                    </a:lnTo>
                    <a:lnTo>
                      <a:pt x="55" y="0"/>
                    </a:lnTo>
                    <a:lnTo>
                      <a:pt x="55" y="11"/>
                    </a:lnTo>
                    <a:lnTo>
                      <a:pt x="55" y="23"/>
                    </a:lnTo>
                    <a:lnTo>
                      <a:pt x="39" y="23"/>
                    </a:lnTo>
                    <a:lnTo>
                      <a:pt x="24" y="23"/>
                    </a:lnTo>
                    <a:lnTo>
                      <a:pt x="24" y="31"/>
                    </a:lnTo>
                    <a:lnTo>
                      <a:pt x="22" y="38"/>
                    </a:lnTo>
                    <a:lnTo>
                      <a:pt x="25" y="36"/>
                    </a:lnTo>
                    <a:lnTo>
                      <a:pt x="29" y="35"/>
                    </a:lnTo>
                    <a:lnTo>
                      <a:pt x="32" y="35"/>
                    </a:lnTo>
                    <a:lnTo>
                      <a:pt x="35" y="33"/>
                    </a:lnTo>
                    <a:lnTo>
                      <a:pt x="44" y="36"/>
                    </a:lnTo>
                    <a:lnTo>
                      <a:pt x="52" y="43"/>
                    </a:lnTo>
                    <a:lnTo>
                      <a:pt x="57" y="53"/>
                    </a:lnTo>
                    <a:lnTo>
                      <a:pt x="59" y="66"/>
                    </a:lnTo>
                    <a:lnTo>
                      <a:pt x="57" y="76"/>
                    </a:lnTo>
                    <a:lnTo>
                      <a:pt x="55" y="86"/>
                    </a:lnTo>
                    <a:lnTo>
                      <a:pt x="50" y="93"/>
                    </a:lnTo>
                    <a:lnTo>
                      <a:pt x="45" y="100"/>
                    </a:lnTo>
                    <a:lnTo>
                      <a:pt x="39" y="103"/>
                    </a:lnTo>
                    <a:lnTo>
                      <a:pt x="29" y="105"/>
                    </a:lnTo>
                    <a:lnTo>
                      <a:pt x="24" y="105"/>
                    </a:lnTo>
                    <a:lnTo>
                      <a:pt x="17" y="103"/>
                    </a:lnTo>
                    <a:lnTo>
                      <a:pt x="14" y="100"/>
                    </a:lnTo>
                    <a:lnTo>
                      <a:pt x="9" y="96"/>
                    </a:lnTo>
                    <a:lnTo>
                      <a:pt x="7" y="93"/>
                    </a:lnTo>
                    <a:lnTo>
                      <a:pt x="4" y="88"/>
                    </a:lnTo>
                    <a:lnTo>
                      <a:pt x="2" y="83"/>
                    </a:lnTo>
                    <a:lnTo>
                      <a:pt x="0" y="76"/>
                    </a:lnTo>
                    <a:lnTo>
                      <a:pt x="10" y="75"/>
                    </a:lnTo>
                    <a:lnTo>
                      <a:pt x="20" y="73"/>
                    </a:lnTo>
                    <a:lnTo>
                      <a:pt x="22" y="80"/>
                    </a:lnTo>
                    <a:lnTo>
                      <a:pt x="24" y="83"/>
                    </a:lnTo>
                    <a:lnTo>
                      <a:pt x="27" y="86"/>
                    </a:lnTo>
                    <a:lnTo>
                      <a:pt x="29" y="86"/>
                    </a:lnTo>
                    <a:lnTo>
                      <a:pt x="32" y="85"/>
                    </a:lnTo>
                    <a:lnTo>
                      <a:pt x="35" y="83"/>
                    </a:lnTo>
                    <a:lnTo>
                      <a:pt x="37" y="76"/>
                    </a:lnTo>
                    <a:lnTo>
                      <a:pt x="39" y="70"/>
                    </a:lnTo>
                    <a:lnTo>
                      <a:pt x="37" y="61"/>
                    </a:lnTo>
                    <a:lnTo>
                      <a:pt x="35" y="55"/>
                    </a:lnTo>
                    <a:lnTo>
                      <a:pt x="32" y="53"/>
                    </a:lnTo>
                    <a:lnTo>
                      <a:pt x="29" y="51"/>
                    </a:lnTo>
                    <a:lnTo>
                      <a:pt x="27" y="51"/>
                    </a:lnTo>
                    <a:lnTo>
                      <a:pt x="24" y="53"/>
                    </a:lnTo>
                    <a:lnTo>
                      <a:pt x="19" y="58"/>
                    </a:lnTo>
                    <a:lnTo>
                      <a:pt x="10" y="56"/>
                    </a:lnTo>
                    <a:lnTo>
                      <a:pt x="2" y="55"/>
                    </a:lnTo>
                    <a:lnTo>
                      <a:pt x="5" y="28"/>
                    </a:lnTo>
                    <a:lnTo>
                      <a:pt x="9" y="0"/>
                    </a:lnTo>
                    <a:close/>
                  </a:path>
                </a:pathLst>
              </a:custGeom>
              <a:solidFill>
                <a:srgbClr val="FFFF00"/>
              </a:solidFill>
              <a:ln w="4763">
                <a:solidFill>
                  <a:srgbClr val="000000"/>
                </a:solidFill>
                <a:round/>
                <a:headEnd/>
                <a:tailEnd/>
              </a:ln>
            </p:spPr>
            <p:txBody>
              <a:bodyPr/>
              <a:lstStyle/>
              <a:p>
                <a:endParaRPr lang="en-US"/>
              </a:p>
            </p:txBody>
          </p:sp>
          <p:sp>
            <p:nvSpPr>
              <p:cNvPr id="15452" name="Freeform 458"/>
              <p:cNvSpPr>
                <a:spLocks/>
              </p:cNvSpPr>
              <p:nvPr/>
            </p:nvSpPr>
            <p:spPr bwMode="auto">
              <a:xfrm>
                <a:off x="1138" y="2514"/>
                <a:ext cx="42" cy="39"/>
              </a:xfrm>
              <a:custGeom>
                <a:avLst/>
                <a:gdLst>
                  <a:gd name="T0" fmla="*/ 0 w 85"/>
                  <a:gd name="T1" fmla="*/ 1 h 77"/>
                  <a:gd name="T2" fmla="*/ 0 w 85"/>
                  <a:gd name="T3" fmla="*/ 1 h 77"/>
                  <a:gd name="T4" fmla="*/ 0 w 85"/>
                  <a:gd name="T5" fmla="*/ 1 h 77"/>
                  <a:gd name="T6" fmla="*/ 0 w 85"/>
                  <a:gd name="T7" fmla="*/ 1 h 77"/>
                  <a:gd name="T8" fmla="*/ 0 w 85"/>
                  <a:gd name="T9" fmla="*/ 1 h 77"/>
                  <a:gd name="T10" fmla="*/ 0 w 85"/>
                  <a:gd name="T11" fmla="*/ 1 h 77"/>
                  <a:gd name="T12" fmla="*/ 0 w 85"/>
                  <a:gd name="T13" fmla="*/ 1 h 77"/>
                  <a:gd name="T14" fmla="*/ 0 w 85"/>
                  <a:gd name="T15" fmla="*/ 1 h 77"/>
                  <a:gd name="T16" fmla="*/ 0 w 85"/>
                  <a:gd name="T17" fmla="*/ 0 h 77"/>
                  <a:gd name="T18" fmla="*/ 0 w 85"/>
                  <a:gd name="T19" fmla="*/ 1 h 77"/>
                  <a:gd name="T20" fmla="*/ 0 w 85"/>
                  <a:gd name="T21" fmla="*/ 1 h 77"/>
                  <a:gd name="T22" fmla="*/ 0 w 85"/>
                  <a:gd name="T23" fmla="*/ 1 h 77"/>
                  <a:gd name="T24" fmla="*/ 0 w 85"/>
                  <a:gd name="T25" fmla="*/ 1 h 77"/>
                  <a:gd name="T26" fmla="*/ 0 w 85"/>
                  <a:gd name="T27" fmla="*/ 1 h 77"/>
                  <a:gd name="T28" fmla="*/ 0 w 85"/>
                  <a:gd name="T29" fmla="*/ 1 h 77"/>
                  <a:gd name="T30" fmla="*/ 0 w 85"/>
                  <a:gd name="T31" fmla="*/ 1 h 77"/>
                  <a:gd name="T32" fmla="*/ 0 w 85"/>
                  <a:gd name="T33" fmla="*/ 0 h 77"/>
                  <a:gd name="T34" fmla="*/ 0 w 85"/>
                  <a:gd name="T35" fmla="*/ 1 h 77"/>
                  <a:gd name="T36" fmla="*/ 0 w 85"/>
                  <a:gd name="T37" fmla="*/ 1 h 77"/>
                  <a:gd name="T38" fmla="*/ 0 w 85"/>
                  <a:gd name="T39" fmla="*/ 1 h 77"/>
                  <a:gd name="T40" fmla="*/ 0 w 85"/>
                  <a:gd name="T41" fmla="*/ 1 h 77"/>
                  <a:gd name="T42" fmla="*/ 0 w 85"/>
                  <a:gd name="T43" fmla="*/ 1 h 77"/>
                  <a:gd name="T44" fmla="*/ 0 w 85"/>
                  <a:gd name="T45" fmla="*/ 1 h 77"/>
                  <a:gd name="T46" fmla="*/ 0 w 85"/>
                  <a:gd name="T47" fmla="*/ 1 h 77"/>
                  <a:gd name="T48" fmla="*/ 0 w 85"/>
                  <a:gd name="T49" fmla="*/ 1 h 77"/>
                  <a:gd name="T50" fmla="*/ 0 w 85"/>
                  <a:gd name="T51" fmla="*/ 1 h 77"/>
                  <a:gd name="T52" fmla="*/ 0 w 85"/>
                  <a:gd name="T53" fmla="*/ 1 h 77"/>
                  <a:gd name="T54" fmla="*/ 0 w 85"/>
                  <a:gd name="T55" fmla="*/ 1 h 77"/>
                  <a:gd name="T56" fmla="*/ 0 w 85"/>
                  <a:gd name="T57" fmla="*/ 1 h 77"/>
                  <a:gd name="T58" fmla="*/ 0 w 85"/>
                  <a:gd name="T59" fmla="*/ 1 h 77"/>
                  <a:gd name="T60" fmla="*/ 0 w 85"/>
                  <a:gd name="T61" fmla="*/ 1 h 77"/>
                  <a:gd name="T62" fmla="*/ 0 w 85"/>
                  <a:gd name="T63" fmla="*/ 1 h 77"/>
                  <a:gd name="T64" fmla="*/ 0 w 85"/>
                  <a:gd name="T65" fmla="*/ 1 h 77"/>
                  <a:gd name="T66" fmla="*/ 0 w 85"/>
                  <a:gd name="T67" fmla="*/ 1 h 77"/>
                  <a:gd name="T68" fmla="*/ 0 w 85"/>
                  <a:gd name="T69" fmla="*/ 1 h 77"/>
                  <a:gd name="T70" fmla="*/ 0 w 85"/>
                  <a:gd name="T71" fmla="*/ 1 h 77"/>
                  <a:gd name="T72" fmla="*/ 0 w 85"/>
                  <a:gd name="T73" fmla="*/ 1 h 77"/>
                  <a:gd name="T74" fmla="*/ 0 w 85"/>
                  <a:gd name="T75" fmla="*/ 1 h 77"/>
                  <a:gd name="T76" fmla="*/ 0 w 85"/>
                  <a:gd name="T77" fmla="*/ 1 h 77"/>
                  <a:gd name="T78" fmla="*/ 0 w 85"/>
                  <a:gd name="T79" fmla="*/ 1 h 77"/>
                  <a:gd name="T80" fmla="*/ 0 w 85"/>
                  <a:gd name="T81" fmla="*/ 1 h 77"/>
                  <a:gd name="T82" fmla="*/ 0 w 85"/>
                  <a:gd name="T83" fmla="*/ 1 h 77"/>
                  <a:gd name="T84" fmla="*/ 0 w 85"/>
                  <a:gd name="T85" fmla="*/ 1 h 77"/>
                  <a:gd name="T86" fmla="*/ 0 w 85"/>
                  <a:gd name="T87" fmla="*/ 1 h 77"/>
                  <a:gd name="T88" fmla="*/ 0 w 85"/>
                  <a:gd name="T89" fmla="*/ 1 h 77"/>
                  <a:gd name="T90" fmla="*/ 0 w 85"/>
                  <a:gd name="T91" fmla="*/ 1 h 77"/>
                  <a:gd name="T92" fmla="*/ 0 w 85"/>
                  <a:gd name="T93" fmla="*/ 1 h 77"/>
                  <a:gd name="T94" fmla="*/ 0 w 85"/>
                  <a:gd name="T95" fmla="*/ 1 h 77"/>
                  <a:gd name="T96" fmla="*/ 0 w 85"/>
                  <a:gd name="T97" fmla="*/ 1 h 77"/>
                  <a:gd name="T98" fmla="*/ 0 w 85"/>
                  <a:gd name="T99" fmla="*/ 1 h 77"/>
                  <a:gd name="T100" fmla="*/ 0 w 85"/>
                  <a:gd name="T101" fmla="*/ 1 h 77"/>
                  <a:gd name="T102" fmla="*/ 0 w 85"/>
                  <a:gd name="T103" fmla="*/ 1 h 77"/>
                  <a:gd name="T104" fmla="*/ 0 w 85"/>
                  <a:gd name="T105" fmla="*/ 1 h 77"/>
                  <a:gd name="T106" fmla="*/ 0 w 85"/>
                  <a:gd name="T107" fmla="*/ 1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77"/>
                  <a:gd name="T164" fmla="*/ 85 w 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77">
                    <a:moveTo>
                      <a:pt x="0" y="2"/>
                    </a:moveTo>
                    <a:lnTo>
                      <a:pt x="8" y="2"/>
                    </a:lnTo>
                    <a:lnTo>
                      <a:pt x="16" y="2"/>
                    </a:lnTo>
                    <a:lnTo>
                      <a:pt x="16" y="7"/>
                    </a:lnTo>
                    <a:lnTo>
                      <a:pt x="16" y="14"/>
                    </a:lnTo>
                    <a:lnTo>
                      <a:pt x="21" y="7"/>
                    </a:lnTo>
                    <a:lnTo>
                      <a:pt x="25" y="4"/>
                    </a:lnTo>
                    <a:lnTo>
                      <a:pt x="30" y="2"/>
                    </a:lnTo>
                    <a:lnTo>
                      <a:pt x="35" y="0"/>
                    </a:lnTo>
                    <a:lnTo>
                      <a:pt x="40" y="2"/>
                    </a:lnTo>
                    <a:lnTo>
                      <a:pt x="45" y="4"/>
                    </a:lnTo>
                    <a:lnTo>
                      <a:pt x="48" y="7"/>
                    </a:lnTo>
                    <a:lnTo>
                      <a:pt x="50" y="14"/>
                    </a:lnTo>
                    <a:lnTo>
                      <a:pt x="55" y="7"/>
                    </a:lnTo>
                    <a:lnTo>
                      <a:pt x="58" y="4"/>
                    </a:lnTo>
                    <a:lnTo>
                      <a:pt x="63" y="2"/>
                    </a:lnTo>
                    <a:lnTo>
                      <a:pt x="68" y="0"/>
                    </a:lnTo>
                    <a:lnTo>
                      <a:pt x="75" y="2"/>
                    </a:lnTo>
                    <a:lnTo>
                      <a:pt x="80" y="7"/>
                    </a:lnTo>
                    <a:lnTo>
                      <a:pt x="83" y="17"/>
                    </a:lnTo>
                    <a:lnTo>
                      <a:pt x="85" y="30"/>
                    </a:lnTo>
                    <a:lnTo>
                      <a:pt x="85" y="54"/>
                    </a:lnTo>
                    <a:lnTo>
                      <a:pt x="85" y="77"/>
                    </a:lnTo>
                    <a:lnTo>
                      <a:pt x="65" y="77"/>
                    </a:lnTo>
                    <a:lnTo>
                      <a:pt x="65" y="55"/>
                    </a:lnTo>
                    <a:lnTo>
                      <a:pt x="65" y="34"/>
                    </a:lnTo>
                    <a:lnTo>
                      <a:pt x="65" y="30"/>
                    </a:lnTo>
                    <a:lnTo>
                      <a:pt x="65" y="27"/>
                    </a:lnTo>
                    <a:lnTo>
                      <a:pt x="63" y="24"/>
                    </a:lnTo>
                    <a:lnTo>
                      <a:pt x="60" y="22"/>
                    </a:lnTo>
                    <a:lnTo>
                      <a:pt x="56" y="24"/>
                    </a:lnTo>
                    <a:lnTo>
                      <a:pt x="53" y="27"/>
                    </a:lnTo>
                    <a:lnTo>
                      <a:pt x="53" y="30"/>
                    </a:lnTo>
                    <a:lnTo>
                      <a:pt x="51" y="39"/>
                    </a:lnTo>
                    <a:lnTo>
                      <a:pt x="51" y="57"/>
                    </a:lnTo>
                    <a:lnTo>
                      <a:pt x="51" y="77"/>
                    </a:lnTo>
                    <a:lnTo>
                      <a:pt x="31" y="77"/>
                    </a:lnTo>
                    <a:lnTo>
                      <a:pt x="31" y="57"/>
                    </a:lnTo>
                    <a:lnTo>
                      <a:pt x="31" y="35"/>
                    </a:lnTo>
                    <a:lnTo>
                      <a:pt x="31" y="32"/>
                    </a:lnTo>
                    <a:lnTo>
                      <a:pt x="31" y="29"/>
                    </a:lnTo>
                    <a:lnTo>
                      <a:pt x="31" y="27"/>
                    </a:lnTo>
                    <a:lnTo>
                      <a:pt x="30" y="24"/>
                    </a:lnTo>
                    <a:lnTo>
                      <a:pt x="28" y="24"/>
                    </a:lnTo>
                    <a:lnTo>
                      <a:pt x="26" y="22"/>
                    </a:lnTo>
                    <a:lnTo>
                      <a:pt x="23" y="24"/>
                    </a:lnTo>
                    <a:lnTo>
                      <a:pt x="20" y="27"/>
                    </a:lnTo>
                    <a:lnTo>
                      <a:pt x="20" y="32"/>
                    </a:lnTo>
                    <a:lnTo>
                      <a:pt x="18" y="39"/>
                    </a:lnTo>
                    <a:lnTo>
                      <a:pt x="18" y="59"/>
                    </a:lnTo>
                    <a:lnTo>
                      <a:pt x="18" y="77"/>
                    </a:lnTo>
                    <a:lnTo>
                      <a:pt x="8" y="77"/>
                    </a:lnTo>
                    <a:lnTo>
                      <a:pt x="0" y="77"/>
                    </a:lnTo>
                    <a:lnTo>
                      <a:pt x="0" y="2"/>
                    </a:lnTo>
                    <a:close/>
                  </a:path>
                </a:pathLst>
              </a:custGeom>
              <a:solidFill>
                <a:srgbClr val="FFFF00"/>
              </a:solidFill>
              <a:ln w="4763">
                <a:solidFill>
                  <a:srgbClr val="000000"/>
                </a:solidFill>
                <a:round/>
                <a:headEnd/>
                <a:tailEnd/>
              </a:ln>
            </p:spPr>
            <p:txBody>
              <a:bodyPr/>
              <a:lstStyle/>
              <a:p>
                <a:endParaRPr lang="en-US"/>
              </a:p>
            </p:txBody>
          </p:sp>
          <p:sp>
            <p:nvSpPr>
              <p:cNvPr id="15453" name="Freeform 459"/>
              <p:cNvSpPr>
                <a:spLocks/>
              </p:cNvSpPr>
              <p:nvPr/>
            </p:nvSpPr>
            <p:spPr bwMode="auto">
              <a:xfrm>
                <a:off x="1185" y="2500"/>
                <a:ext cx="15" cy="68"/>
              </a:xfrm>
              <a:custGeom>
                <a:avLst/>
                <a:gdLst>
                  <a:gd name="T0" fmla="*/ 1 w 28"/>
                  <a:gd name="T1" fmla="*/ 0 h 135"/>
                  <a:gd name="T2" fmla="*/ 1 w 28"/>
                  <a:gd name="T3" fmla="*/ 0 h 135"/>
                  <a:gd name="T4" fmla="*/ 0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0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1 w 28"/>
                  <a:gd name="T31" fmla="*/ 1 h 135"/>
                  <a:gd name="T32" fmla="*/ 1 w 28"/>
                  <a:gd name="T33" fmla="*/ 1 h 135"/>
                  <a:gd name="T34" fmla="*/ 1 w 28"/>
                  <a:gd name="T35" fmla="*/ 1 h 135"/>
                  <a:gd name="T36" fmla="*/ 1 w 28"/>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35"/>
                  <a:gd name="T59" fmla="*/ 28 w 28"/>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35">
                    <a:moveTo>
                      <a:pt x="11" y="0"/>
                    </a:moveTo>
                    <a:lnTo>
                      <a:pt x="6" y="0"/>
                    </a:lnTo>
                    <a:lnTo>
                      <a:pt x="0" y="0"/>
                    </a:lnTo>
                    <a:lnTo>
                      <a:pt x="5" y="20"/>
                    </a:lnTo>
                    <a:lnTo>
                      <a:pt x="8" y="38"/>
                    </a:lnTo>
                    <a:lnTo>
                      <a:pt x="10" y="53"/>
                    </a:lnTo>
                    <a:lnTo>
                      <a:pt x="10" y="68"/>
                    </a:lnTo>
                    <a:lnTo>
                      <a:pt x="8" y="102"/>
                    </a:lnTo>
                    <a:lnTo>
                      <a:pt x="0" y="135"/>
                    </a:lnTo>
                    <a:lnTo>
                      <a:pt x="6" y="135"/>
                    </a:lnTo>
                    <a:lnTo>
                      <a:pt x="11" y="135"/>
                    </a:lnTo>
                    <a:lnTo>
                      <a:pt x="20" y="117"/>
                    </a:lnTo>
                    <a:lnTo>
                      <a:pt x="25" y="100"/>
                    </a:lnTo>
                    <a:lnTo>
                      <a:pt x="26" y="83"/>
                    </a:lnTo>
                    <a:lnTo>
                      <a:pt x="28" y="67"/>
                    </a:lnTo>
                    <a:lnTo>
                      <a:pt x="26" y="50"/>
                    </a:lnTo>
                    <a:lnTo>
                      <a:pt x="25" y="33"/>
                    </a:lnTo>
                    <a:lnTo>
                      <a:pt x="18" y="17"/>
                    </a:lnTo>
                    <a:lnTo>
                      <a:pt x="11" y="0"/>
                    </a:lnTo>
                    <a:close/>
                  </a:path>
                </a:pathLst>
              </a:custGeom>
              <a:solidFill>
                <a:srgbClr val="FFFF00"/>
              </a:solidFill>
              <a:ln w="4763">
                <a:solidFill>
                  <a:srgbClr val="000000"/>
                </a:solidFill>
                <a:round/>
                <a:headEnd/>
                <a:tailEnd/>
              </a:ln>
            </p:spPr>
            <p:txBody>
              <a:bodyPr/>
              <a:lstStyle/>
              <a:p>
                <a:endParaRPr lang="en-US"/>
              </a:p>
            </p:txBody>
          </p:sp>
        </p:grpSp>
        <p:grpSp>
          <p:nvGrpSpPr>
            <p:cNvPr id="15553" name="Group 460"/>
            <p:cNvGrpSpPr>
              <a:grpSpLocks/>
            </p:cNvGrpSpPr>
            <p:nvPr/>
          </p:nvGrpSpPr>
          <p:grpSpPr bwMode="auto">
            <a:xfrm>
              <a:off x="545" y="2633"/>
              <a:ext cx="227" cy="67"/>
              <a:chOff x="545" y="2633"/>
              <a:chExt cx="227" cy="67"/>
            </a:xfrm>
          </p:grpSpPr>
          <p:sp>
            <p:nvSpPr>
              <p:cNvPr id="15438" name="Freeform 461"/>
              <p:cNvSpPr>
                <a:spLocks/>
              </p:cNvSpPr>
              <p:nvPr/>
            </p:nvSpPr>
            <p:spPr bwMode="auto">
              <a:xfrm>
                <a:off x="545" y="2633"/>
                <a:ext cx="14" cy="67"/>
              </a:xfrm>
              <a:custGeom>
                <a:avLst/>
                <a:gdLst>
                  <a:gd name="T0" fmla="*/ 1 w 28"/>
                  <a:gd name="T1" fmla="*/ 0 h 135"/>
                  <a:gd name="T2" fmla="*/ 1 w 28"/>
                  <a:gd name="T3" fmla="*/ 0 h 135"/>
                  <a:gd name="T4" fmla="*/ 1 w 28"/>
                  <a:gd name="T5" fmla="*/ 0 h 135"/>
                  <a:gd name="T6" fmla="*/ 1 w 28"/>
                  <a:gd name="T7" fmla="*/ 0 h 135"/>
                  <a:gd name="T8" fmla="*/ 1 w 28"/>
                  <a:gd name="T9" fmla="*/ 0 h 135"/>
                  <a:gd name="T10" fmla="*/ 1 w 28"/>
                  <a:gd name="T11" fmla="*/ 0 h 135"/>
                  <a:gd name="T12" fmla="*/ 1 w 28"/>
                  <a:gd name="T13" fmla="*/ 0 h 135"/>
                  <a:gd name="T14" fmla="*/ 1 w 28"/>
                  <a:gd name="T15" fmla="*/ 0 h 135"/>
                  <a:gd name="T16" fmla="*/ 1 w 28"/>
                  <a:gd name="T17" fmla="*/ 0 h 135"/>
                  <a:gd name="T18" fmla="*/ 1 w 28"/>
                  <a:gd name="T19" fmla="*/ 0 h 135"/>
                  <a:gd name="T20" fmla="*/ 1 w 28"/>
                  <a:gd name="T21" fmla="*/ 0 h 135"/>
                  <a:gd name="T22" fmla="*/ 1 w 28"/>
                  <a:gd name="T23" fmla="*/ 0 h 135"/>
                  <a:gd name="T24" fmla="*/ 1 w 28"/>
                  <a:gd name="T25" fmla="*/ 0 h 135"/>
                  <a:gd name="T26" fmla="*/ 1 w 28"/>
                  <a:gd name="T27" fmla="*/ 0 h 135"/>
                  <a:gd name="T28" fmla="*/ 1 w 28"/>
                  <a:gd name="T29" fmla="*/ 0 h 135"/>
                  <a:gd name="T30" fmla="*/ 0 w 28"/>
                  <a:gd name="T31" fmla="*/ 0 h 135"/>
                  <a:gd name="T32" fmla="*/ 1 w 28"/>
                  <a:gd name="T33" fmla="*/ 0 h 135"/>
                  <a:gd name="T34" fmla="*/ 1 w 28"/>
                  <a:gd name="T35" fmla="*/ 0 h 135"/>
                  <a:gd name="T36" fmla="*/ 1 w 28"/>
                  <a:gd name="T37" fmla="*/ 0 h 135"/>
                  <a:gd name="T38" fmla="*/ 1 w 28"/>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35"/>
                  <a:gd name="T62" fmla="*/ 28 w 28"/>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35">
                    <a:moveTo>
                      <a:pt x="17" y="0"/>
                    </a:moveTo>
                    <a:lnTo>
                      <a:pt x="23" y="0"/>
                    </a:lnTo>
                    <a:lnTo>
                      <a:pt x="28" y="0"/>
                    </a:lnTo>
                    <a:lnTo>
                      <a:pt x="23" y="20"/>
                    </a:lnTo>
                    <a:lnTo>
                      <a:pt x="20" y="38"/>
                    </a:lnTo>
                    <a:lnTo>
                      <a:pt x="18" y="53"/>
                    </a:lnTo>
                    <a:lnTo>
                      <a:pt x="17" y="68"/>
                    </a:lnTo>
                    <a:lnTo>
                      <a:pt x="18" y="85"/>
                    </a:lnTo>
                    <a:lnTo>
                      <a:pt x="20" y="102"/>
                    </a:lnTo>
                    <a:lnTo>
                      <a:pt x="28" y="135"/>
                    </a:lnTo>
                    <a:lnTo>
                      <a:pt x="23" y="135"/>
                    </a:lnTo>
                    <a:lnTo>
                      <a:pt x="17" y="135"/>
                    </a:lnTo>
                    <a:lnTo>
                      <a:pt x="8" y="117"/>
                    </a:lnTo>
                    <a:lnTo>
                      <a:pt x="3" y="100"/>
                    </a:lnTo>
                    <a:lnTo>
                      <a:pt x="2" y="83"/>
                    </a:lnTo>
                    <a:lnTo>
                      <a:pt x="0" y="67"/>
                    </a:lnTo>
                    <a:lnTo>
                      <a:pt x="2" y="50"/>
                    </a:lnTo>
                    <a:lnTo>
                      <a:pt x="3" y="33"/>
                    </a:lnTo>
                    <a:lnTo>
                      <a:pt x="10" y="17"/>
                    </a:lnTo>
                    <a:lnTo>
                      <a:pt x="17" y="0"/>
                    </a:lnTo>
                    <a:close/>
                  </a:path>
                </a:pathLst>
              </a:custGeom>
              <a:solidFill>
                <a:srgbClr val="FFFF00"/>
              </a:solidFill>
              <a:ln w="4763">
                <a:solidFill>
                  <a:srgbClr val="000000"/>
                </a:solidFill>
                <a:round/>
                <a:headEnd/>
                <a:tailEnd/>
              </a:ln>
            </p:spPr>
            <p:txBody>
              <a:bodyPr/>
              <a:lstStyle/>
              <a:p>
                <a:endParaRPr lang="en-US"/>
              </a:p>
            </p:txBody>
          </p:sp>
          <p:sp>
            <p:nvSpPr>
              <p:cNvPr id="15439" name="Freeform 462"/>
              <p:cNvSpPr>
                <a:spLocks/>
              </p:cNvSpPr>
              <p:nvPr/>
            </p:nvSpPr>
            <p:spPr bwMode="auto">
              <a:xfrm>
                <a:off x="562" y="2633"/>
                <a:ext cx="29" cy="52"/>
              </a:xfrm>
              <a:custGeom>
                <a:avLst/>
                <a:gdLst>
                  <a:gd name="T0" fmla="*/ 1 w 58"/>
                  <a:gd name="T1" fmla="*/ 0 h 105"/>
                  <a:gd name="T2" fmla="*/ 1 w 58"/>
                  <a:gd name="T3" fmla="*/ 0 h 105"/>
                  <a:gd name="T4" fmla="*/ 0 w 58"/>
                  <a:gd name="T5" fmla="*/ 0 h 105"/>
                  <a:gd name="T6" fmla="*/ 1 w 58"/>
                  <a:gd name="T7" fmla="*/ 0 h 105"/>
                  <a:gd name="T8" fmla="*/ 1 w 58"/>
                  <a:gd name="T9" fmla="*/ 0 h 105"/>
                  <a:gd name="T10" fmla="*/ 1 w 58"/>
                  <a:gd name="T11" fmla="*/ 0 h 105"/>
                  <a:gd name="T12" fmla="*/ 1 w 58"/>
                  <a:gd name="T13" fmla="*/ 0 h 105"/>
                  <a:gd name="T14" fmla="*/ 1 w 58"/>
                  <a:gd name="T15" fmla="*/ 0 h 105"/>
                  <a:gd name="T16" fmla="*/ 1 w 58"/>
                  <a:gd name="T17" fmla="*/ 0 h 105"/>
                  <a:gd name="T18" fmla="*/ 1 w 58"/>
                  <a:gd name="T19" fmla="*/ 0 h 105"/>
                  <a:gd name="T20" fmla="*/ 1 w 58"/>
                  <a:gd name="T21" fmla="*/ 0 h 105"/>
                  <a:gd name="T22" fmla="*/ 1 w 58"/>
                  <a:gd name="T23" fmla="*/ 0 h 105"/>
                  <a:gd name="T24" fmla="*/ 1 w 58"/>
                  <a:gd name="T25" fmla="*/ 0 h 105"/>
                  <a:gd name="T26" fmla="*/ 1 w 58"/>
                  <a:gd name="T27" fmla="*/ 0 h 105"/>
                  <a:gd name="T28" fmla="*/ 1 w 58"/>
                  <a:gd name="T29" fmla="*/ 0 h 105"/>
                  <a:gd name="T30" fmla="*/ 1 w 58"/>
                  <a:gd name="T31" fmla="*/ 0 h 105"/>
                  <a:gd name="T32" fmla="*/ 1 w 58"/>
                  <a:gd name="T33" fmla="*/ 0 h 105"/>
                  <a:gd name="T34" fmla="*/ 1 w 58"/>
                  <a:gd name="T35" fmla="*/ 0 h 105"/>
                  <a:gd name="T36" fmla="*/ 1 w 58"/>
                  <a:gd name="T37" fmla="*/ 0 h 105"/>
                  <a:gd name="T38" fmla="*/ 1 w 58"/>
                  <a:gd name="T39" fmla="*/ 0 h 105"/>
                  <a:gd name="T40" fmla="*/ 1 w 58"/>
                  <a:gd name="T41" fmla="*/ 0 h 105"/>
                  <a:gd name="T42" fmla="*/ 1 w 58"/>
                  <a:gd name="T43" fmla="*/ 0 h 105"/>
                  <a:gd name="T44" fmla="*/ 1 w 58"/>
                  <a:gd name="T45" fmla="*/ 0 h 105"/>
                  <a:gd name="T46" fmla="*/ 1 w 58"/>
                  <a:gd name="T47" fmla="*/ 0 h 105"/>
                  <a:gd name="T48" fmla="*/ 1 w 58"/>
                  <a:gd name="T49" fmla="*/ 0 h 105"/>
                  <a:gd name="T50" fmla="*/ 1 w 58"/>
                  <a:gd name="T51" fmla="*/ 0 h 105"/>
                  <a:gd name="T52" fmla="*/ 1 w 58"/>
                  <a:gd name="T53" fmla="*/ 0 h 105"/>
                  <a:gd name="T54" fmla="*/ 1 w 58"/>
                  <a:gd name="T55" fmla="*/ 0 h 105"/>
                  <a:gd name="T56" fmla="*/ 1 w 58"/>
                  <a:gd name="T57" fmla="*/ 0 h 105"/>
                  <a:gd name="T58" fmla="*/ 1 w 58"/>
                  <a:gd name="T59" fmla="*/ 0 h 105"/>
                  <a:gd name="T60" fmla="*/ 1 w 58"/>
                  <a:gd name="T61" fmla="*/ 0 h 105"/>
                  <a:gd name="T62" fmla="*/ 1 w 58"/>
                  <a:gd name="T63" fmla="*/ 0 h 105"/>
                  <a:gd name="T64" fmla="*/ 1 w 58"/>
                  <a:gd name="T65" fmla="*/ 0 h 105"/>
                  <a:gd name="T66" fmla="*/ 1 w 58"/>
                  <a:gd name="T67" fmla="*/ 0 h 105"/>
                  <a:gd name="T68" fmla="*/ 1 w 58"/>
                  <a:gd name="T69" fmla="*/ 0 h 105"/>
                  <a:gd name="T70" fmla="*/ 1 w 58"/>
                  <a:gd name="T71" fmla="*/ 0 h 105"/>
                  <a:gd name="T72" fmla="*/ 1 w 58"/>
                  <a:gd name="T73" fmla="*/ 0 h 105"/>
                  <a:gd name="T74" fmla="*/ 1 w 58"/>
                  <a:gd name="T75" fmla="*/ 0 h 105"/>
                  <a:gd name="T76" fmla="*/ 1 w 58"/>
                  <a:gd name="T77" fmla="*/ 0 h 105"/>
                  <a:gd name="T78" fmla="*/ 1 w 58"/>
                  <a:gd name="T79" fmla="*/ 0 h 105"/>
                  <a:gd name="T80" fmla="*/ 1 w 58"/>
                  <a:gd name="T81" fmla="*/ 0 h 105"/>
                  <a:gd name="T82" fmla="*/ 1 w 58"/>
                  <a:gd name="T83" fmla="*/ 0 h 105"/>
                  <a:gd name="T84" fmla="*/ 1 w 58"/>
                  <a:gd name="T85" fmla="*/ 0 h 105"/>
                  <a:gd name="T86" fmla="*/ 1 w 58"/>
                  <a:gd name="T87" fmla="*/ 0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05"/>
                  <a:gd name="T134" fmla="*/ 58 w 58"/>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05">
                    <a:moveTo>
                      <a:pt x="58" y="105"/>
                    </a:moveTo>
                    <a:lnTo>
                      <a:pt x="30" y="105"/>
                    </a:lnTo>
                    <a:lnTo>
                      <a:pt x="0" y="105"/>
                    </a:lnTo>
                    <a:lnTo>
                      <a:pt x="2" y="93"/>
                    </a:lnTo>
                    <a:lnTo>
                      <a:pt x="7" y="80"/>
                    </a:lnTo>
                    <a:lnTo>
                      <a:pt x="13" y="68"/>
                    </a:lnTo>
                    <a:lnTo>
                      <a:pt x="25" y="55"/>
                    </a:lnTo>
                    <a:lnTo>
                      <a:pt x="32" y="47"/>
                    </a:lnTo>
                    <a:lnTo>
                      <a:pt x="37" y="40"/>
                    </a:lnTo>
                    <a:lnTo>
                      <a:pt x="38" y="35"/>
                    </a:lnTo>
                    <a:lnTo>
                      <a:pt x="38" y="32"/>
                    </a:lnTo>
                    <a:lnTo>
                      <a:pt x="38" y="27"/>
                    </a:lnTo>
                    <a:lnTo>
                      <a:pt x="37" y="23"/>
                    </a:lnTo>
                    <a:lnTo>
                      <a:pt x="33" y="20"/>
                    </a:lnTo>
                    <a:lnTo>
                      <a:pt x="30" y="20"/>
                    </a:lnTo>
                    <a:lnTo>
                      <a:pt x="27" y="20"/>
                    </a:lnTo>
                    <a:lnTo>
                      <a:pt x="25" y="23"/>
                    </a:lnTo>
                    <a:lnTo>
                      <a:pt x="23" y="28"/>
                    </a:lnTo>
                    <a:lnTo>
                      <a:pt x="22" y="35"/>
                    </a:lnTo>
                    <a:lnTo>
                      <a:pt x="12" y="35"/>
                    </a:lnTo>
                    <a:lnTo>
                      <a:pt x="2" y="33"/>
                    </a:lnTo>
                    <a:lnTo>
                      <a:pt x="3" y="22"/>
                    </a:lnTo>
                    <a:lnTo>
                      <a:pt x="5" y="13"/>
                    </a:lnTo>
                    <a:lnTo>
                      <a:pt x="10" y="8"/>
                    </a:lnTo>
                    <a:lnTo>
                      <a:pt x="15" y="3"/>
                    </a:lnTo>
                    <a:lnTo>
                      <a:pt x="22" y="2"/>
                    </a:lnTo>
                    <a:lnTo>
                      <a:pt x="30" y="0"/>
                    </a:lnTo>
                    <a:lnTo>
                      <a:pt x="38" y="2"/>
                    </a:lnTo>
                    <a:lnTo>
                      <a:pt x="45" y="3"/>
                    </a:lnTo>
                    <a:lnTo>
                      <a:pt x="50" y="8"/>
                    </a:lnTo>
                    <a:lnTo>
                      <a:pt x="55" y="13"/>
                    </a:lnTo>
                    <a:lnTo>
                      <a:pt x="57" y="22"/>
                    </a:lnTo>
                    <a:lnTo>
                      <a:pt x="58" y="30"/>
                    </a:lnTo>
                    <a:lnTo>
                      <a:pt x="57" y="40"/>
                    </a:lnTo>
                    <a:lnTo>
                      <a:pt x="53" y="48"/>
                    </a:lnTo>
                    <a:lnTo>
                      <a:pt x="48" y="57"/>
                    </a:lnTo>
                    <a:lnTo>
                      <a:pt x="40" y="67"/>
                    </a:lnTo>
                    <a:lnTo>
                      <a:pt x="35" y="72"/>
                    </a:lnTo>
                    <a:lnTo>
                      <a:pt x="33" y="75"/>
                    </a:lnTo>
                    <a:lnTo>
                      <a:pt x="32" y="78"/>
                    </a:lnTo>
                    <a:lnTo>
                      <a:pt x="28" y="82"/>
                    </a:lnTo>
                    <a:lnTo>
                      <a:pt x="58" y="82"/>
                    </a:lnTo>
                    <a:lnTo>
                      <a:pt x="58" y="93"/>
                    </a:lnTo>
                    <a:lnTo>
                      <a:pt x="58" y="105"/>
                    </a:lnTo>
                    <a:close/>
                  </a:path>
                </a:pathLst>
              </a:custGeom>
              <a:solidFill>
                <a:srgbClr val="FFFF00"/>
              </a:solidFill>
              <a:ln w="4763">
                <a:solidFill>
                  <a:srgbClr val="000000"/>
                </a:solidFill>
                <a:round/>
                <a:headEnd/>
                <a:tailEnd/>
              </a:ln>
            </p:spPr>
            <p:txBody>
              <a:bodyPr/>
              <a:lstStyle/>
              <a:p>
                <a:endParaRPr lang="en-US"/>
              </a:p>
            </p:txBody>
          </p:sp>
          <p:sp>
            <p:nvSpPr>
              <p:cNvPr id="15440" name="Freeform 463"/>
              <p:cNvSpPr>
                <a:spLocks/>
              </p:cNvSpPr>
              <p:nvPr/>
            </p:nvSpPr>
            <p:spPr bwMode="auto">
              <a:xfrm>
                <a:off x="596" y="2671"/>
                <a:ext cx="10" cy="28"/>
              </a:xfrm>
              <a:custGeom>
                <a:avLst/>
                <a:gdLst>
                  <a:gd name="T0" fmla="*/ 0 w 20"/>
                  <a:gd name="T1" fmla="*/ 0 h 56"/>
                  <a:gd name="T2" fmla="*/ 1 w 20"/>
                  <a:gd name="T3" fmla="*/ 0 h 56"/>
                  <a:gd name="T4" fmla="*/ 1 w 20"/>
                  <a:gd name="T5" fmla="*/ 1 h 56"/>
                  <a:gd name="T6" fmla="*/ 1 w 20"/>
                  <a:gd name="T7" fmla="*/ 1 h 56"/>
                  <a:gd name="T8" fmla="*/ 1 w 20"/>
                  <a:gd name="T9" fmla="*/ 1 h 56"/>
                  <a:gd name="T10" fmla="*/ 1 w 20"/>
                  <a:gd name="T11" fmla="*/ 1 h 56"/>
                  <a:gd name="T12" fmla="*/ 1 w 20"/>
                  <a:gd name="T13" fmla="*/ 1 h 56"/>
                  <a:gd name="T14" fmla="*/ 1 w 20"/>
                  <a:gd name="T15" fmla="*/ 1 h 56"/>
                  <a:gd name="T16" fmla="*/ 1 w 20"/>
                  <a:gd name="T17" fmla="*/ 1 h 56"/>
                  <a:gd name="T18" fmla="*/ 0 w 20"/>
                  <a:gd name="T19" fmla="*/ 1 h 56"/>
                  <a:gd name="T20" fmla="*/ 1 w 20"/>
                  <a:gd name="T21" fmla="*/ 1 h 56"/>
                  <a:gd name="T22" fmla="*/ 1 w 20"/>
                  <a:gd name="T23" fmla="*/ 1 h 56"/>
                  <a:gd name="T24" fmla="*/ 1 w 20"/>
                  <a:gd name="T25" fmla="*/ 1 h 56"/>
                  <a:gd name="T26" fmla="*/ 1 w 20"/>
                  <a:gd name="T27" fmla="*/ 1 h 56"/>
                  <a:gd name="T28" fmla="*/ 0 w 20"/>
                  <a:gd name="T29" fmla="*/ 1 h 56"/>
                  <a:gd name="T30" fmla="*/ 0 w 20"/>
                  <a:gd name="T31" fmla="*/ 1 h 56"/>
                  <a:gd name="T32" fmla="*/ 0 w 20"/>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6"/>
                  <a:gd name="T53" fmla="*/ 20 w 20"/>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6">
                    <a:moveTo>
                      <a:pt x="0" y="0"/>
                    </a:moveTo>
                    <a:lnTo>
                      <a:pt x="20" y="0"/>
                    </a:lnTo>
                    <a:lnTo>
                      <a:pt x="20" y="11"/>
                    </a:lnTo>
                    <a:lnTo>
                      <a:pt x="20" y="23"/>
                    </a:lnTo>
                    <a:lnTo>
                      <a:pt x="20" y="35"/>
                    </a:lnTo>
                    <a:lnTo>
                      <a:pt x="17" y="43"/>
                    </a:lnTo>
                    <a:lnTo>
                      <a:pt x="12" y="50"/>
                    </a:lnTo>
                    <a:lnTo>
                      <a:pt x="5" y="56"/>
                    </a:lnTo>
                    <a:lnTo>
                      <a:pt x="4" y="51"/>
                    </a:lnTo>
                    <a:lnTo>
                      <a:pt x="0" y="45"/>
                    </a:lnTo>
                    <a:lnTo>
                      <a:pt x="5" y="41"/>
                    </a:lnTo>
                    <a:lnTo>
                      <a:pt x="9" y="36"/>
                    </a:lnTo>
                    <a:lnTo>
                      <a:pt x="10" y="33"/>
                    </a:lnTo>
                    <a:lnTo>
                      <a:pt x="10" y="28"/>
                    </a:lnTo>
                    <a:lnTo>
                      <a:pt x="0" y="28"/>
                    </a:lnTo>
                    <a:lnTo>
                      <a:pt x="0" y="13"/>
                    </a:lnTo>
                    <a:lnTo>
                      <a:pt x="0" y="0"/>
                    </a:lnTo>
                    <a:close/>
                  </a:path>
                </a:pathLst>
              </a:custGeom>
              <a:solidFill>
                <a:srgbClr val="FFFF00"/>
              </a:solidFill>
              <a:ln w="4763">
                <a:solidFill>
                  <a:srgbClr val="000000"/>
                </a:solidFill>
                <a:round/>
                <a:headEnd/>
                <a:tailEnd/>
              </a:ln>
            </p:spPr>
            <p:txBody>
              <a:bodyPr/>
              <a:lstStyle/>
              <a:p>
                <a:endParaRPr lang="en-US"/>
              </a:p>
            </p:txBody>
          </p:sp>
          <p:sp>
            <p:nvSpPr>
              <p:cNvPr id="15441" name="Freeform 464"/>
              <p:cNvSpPr>
                <a:spLocks/>
              </p:cNvSpPr>
              <p:nvPr/>
            </p:nvSpPr>
            <p:spPr bwMode="auto">
              <a:xfrm>
                <a:off x="611" y="2633"/>
                <a:ext cx="29" cy="53"/>
              </a:xfrm>
              <a:custGeom>
                <a:avLst/>
                <a:gdLst>
                  <a:gd name="T0" fmla="*/ 0 w 59"/>
                  <a:gd name="T1" fmla="*/ 0 h 105"/>
                  <a:gd name="T2" fmla="*/ 0 w 59"/>
                  <a:gd name="T3" fmla="*/ 0 h 105"/>
                  <a:gd name="T4" fmla="*/ 0 w 59"/>
                  <a:gd name="T5" fmla="*/ 0 h 105"/>
                  <a:gd name="T6" fmla="*/ 0 w 59"/>
                  <a:gd name="T7" fmla="*/ 1 h 105"/>
                  <a:gd name="T8" fmla="*/ 0 w 59"/>
                  <a:gd name="T9" fmla="*/ 1 h 105"/>
                  <a:gd name="T10" fmla="*/ 0 w 59"/>
                  <a:gd name="T11" fmla="*/ 1 h 105"/>
                  <a:gd name="T12" fmla="*/ 0 w 59"/>
                  <a:gd name="T13" fmla="*/ 1 h 105"/>
                  <a:gd name="T14" fmla="*/ 0 w 59"/>
                  <a:gd name="T15" fmla="*/ 1 h 105"/>
                  <a:gd name="T16" fmla="*/ 0 w 59"/>
                  <a:gd name="T17" fmla="*/ 1 h 105"/>
                  <a:gd name="T18" fmla="*/ 0 w 59"/>
                  <a:gd name="T19" fmla="*/ 1 h 105"/>
                  <a:gd name="T20" fmla="*/ 0 w 59"/>
                  <a:gd name="T21" fmla="*/ 1 h 105"/>
                  <a:gd name="T22" fmla="*/ 0 w 59"/>
                  <a:gd name="T23" fmla="*/ 1 h 105"/>
                  <a:gd name="T24" fmla="*/ 0 w 59"/>
                  <a:gd name="T25" fmla="*/ 1 h 105"/>
                  <a:gd name="T26" fmla="*/ 0 w 59"/>
                  <a:gd name="T27" fmla="*/ 1 h 105"/>
                  <a:gd name="T28" fmla="*/ 0 w 59"/>
                  <a:gd name="T29" fmla="*/ 1 h 105"/>
                  <a:gd name="T30" fmla="*/ 0 w 59"/>
                  <a:gd name="T31" fmla="*/ 1 h 105"/>
                  <a:gd name="T32" fmla="*/ 0 w 59"/>
                  <a:gd name="T33" fmla="*/ 1 h 105"/>
                  <a:gd name="T34" fmla="*/ 0 w 59"/>
                  <a:gd name="T35" fmla="*/ 1 h 105"/>
                  <a:gd name="T36" fmla="*/ 0 w 59"/>
                  <a:gd name="T37" fmla="*/ 1 h 105"/>
                  <a:gd name="T38" fmla="*/ 0 w 59"/>
                  <a:gd name="T39" fmla="*/ 1 h 105"/>
                  <a:gd name="T40" fmla="*/ 0 w 59"/>
                  <a:gd name="T41" fmla="*/ 1 h 105"/>
                  <a:gd name="T42" fmla="*/ 0 w 59"/>
                  <a:gd name="T43" fmla="*/ 1 h 105"/>
                  <a:gd name="T44" fmla="*/ 0 w 59"/>
                  <a:gd name="T45" fmla="*/ 1 h 105"/>
                  <a:gd name="T46" fmla="*/ 0 w 59"/>
                  <a:gd name="T47" fmla="*/ 1 h 105"/>
                  <a:gd name="T48" fmla="*/ 0 w 59"/>
                  <a:gd name="T49" fmla="*/ 1 h 105"/>
                  <a:gd name="T50" fmla="*/ 0 w 59"/>
                  <a:gd name="T51" fmla="*/ 1 h 105"/>
                  <a:gd name="T52" fmla="*/ 0 w 59"/>
                  <a:gd name="T53" fmla="*/ 1 h 105"/>
                  <a:gd name="T54" fmla="*/ 0 w 59"/>
                  <a:gd name="T55" fmla="*/ 1 h 105"/>
                  <a:gd name="T56" fmla="*/ 0 w 59"/>
                  <a:gd name="T57" fmla="*/ 1 h 105"/>
                  <a:gd name="T58" fmla="*/ 0 w 59"/>
                  <a:gd name="T59" fmla="*/ 1 h 105"/>
                  <a:gd name="T60" fmla="*/ 0 w 59"/>
                  <a:gd name="T61" fmla="*/ 1 h 105"/>
                  <a:gd name="T62" fmla="*/ 0 w 59"/>
                  <a:gd name="T63" fmla="*/ 1 h 105"/>
                  <a:gd name="T64" fmla="*/ 0 w 59"/>
                  <a:gd name="T65" fmla="*/ 1 h 105"/>
                  <a:gd name="T66" fmla="*/ 0 w 59"/>
                  <a:gd name="T67" fmla="*/ 1 h 105"/>
                  <a:gd name="T68" fmla="*/ 0 w 59"/>
                  <a:gd name="T69" fmla="*/ 1 h 105"/>
                  <a:gd name="T70" fmla="*/ 0 w 59"/>
                  <a:gd name="T71" fmla="*/ 1 h 105"/>
                  <a:gd name="T72" fmla="*/ 0 w 59"/>
                  <a:gd name="T73" fmla="*/ 1 h 105"/>
                  <a:gd name="T74" fmla="*/ 0 w 59"/>
                  <a:gd name="T75" fmla="*/ 1 h 105"/>
                  <a:gd name="T76" fmla="*/ 0 w 59"/>
                  <a:gd name="T77" fmla="*/ 1 h 105"/>
                  <a:gd name="T78" fmla="*/ 0 w 59"/>
                  <a:gd name="T79" fmla="*/ 1 h 105"/>
                  <a:gd name="T80" fmla="*/ 0 w 59"/>
                  <a:gd name="T81" fmla="*/ 1 h 105"/>
                  <a:gd name="T82" fmla="*/ 0 w 59"/>
                  <a:gd name="T83" fmla="*/ 1 h 105"/>
                  <a:gd name="T84" fmla="*/ 0 w 59"/>
                  <a:gd name="T85" fmla="*/ 1 h 105"/>
                  <a:gd name="T86" fmla="*/ 0 w 59"/>
                  <a:gd name="T87" fmla="*/ 1 h 105"/>
                  <a:gd name="T88" fmla="*/ 0 w 59"/>
                  <a:gd name="T89" fmla="*/ 1 h 105"/>
                  <a:gd name="T90" fmla="*/ 0 w 59"/>
                  <a:gd name="T91" fmla="*/ 1 h 105"/>
                  <a:gd name="T92" fmla="*/ 0 w 59"/>
                  <a:gd name="T93" fmla="*/ 1 h 105"/>
                  <a:gd name="T94" fmla="*/ 0 w 59"/>
                  <a:gd name="T95" fmla="*/ 1 h 105"/>
                  <a:gd name="T96" fmla="*/ 0 w 59"/>
                  <a:gd name="T97" fmla="*/ 1 h 105"/>
                  <a:gd name="T98" fmla="*/ 0 w 59"/>
                  <a:gd name="T99" fmla="*/ 1 h 105"/>
                  <a:gd name="T100" fmla="*/ 0 w 59"/>
                  <a:gd name="T101" fmla="*/ 1 h 105"/>
                  <a:gd name="T102" fmla="*/ 0 w 59"/>
                  <a:gd name="T103" fmla="*/ 0 h 10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9"/>
                  <a:gd name="T157" fmla="*/ 0 h 105"/>
                  <a:gd name="T158" fmla="*/ 59 w 59"/>
                  <a:gd name="T159" fmla="*/ 105 h 10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9" h="105">
                    <a:moveTo>
                      <a:pt x="9" y="0"/>
                    </a:moveTo>
                    <a:lnTo>
                      <a:pt x="32" y="0"/>
                    </a:lnTo>
                    <a:lnTo>
                      <a:pt x="55" y="0"/>
                    </a:lnTo>
                    <a:lnTo>
                      <a:pt x="55" y="11"/>
                    </a:lnTo>
                    <a:lnTo>
                      <a:pt x="55" y="23"/>
                    </a:lnTo>
                    <a:lnTo>
                      <a:pt x="39" y="23"/>
                    </a:lnTo>
                    <a:lnTo>
                      <a:pt x="24" y="23"/>
                    </a:lnTo>
                    <a:lnTo>
                      <a:pt x="24" y="31"/>
                    </a:lnTo>
                    <a:lnTo>
                      <a:pt x="22" y="38"/>
                    </a:lnTo>
                    <a:lnTo>
                      <a:pt x="25" y="36"/>
                    </a:lnTo>
                    <a:lnTo>
                      <a:pt x="29" y="35"/>
                    </a:lnTo>
                    <a:lnTo>
                      <a:pt x="32" y="35"/>
                    </a:lnTo>
                    <a:lnTo>
                      <a:pt x="35" y="33"/>
                    </a:lnTo>
                    <a:lnTo>
                      <a:pt x="44" y="36"/>
                    </a:lnTo>
                    <a:lnTo>
                      <a:pt x="52" y="43"/>
                    </a:lnTo>
                    <a:lnTo>
                      <a:pt x="57" y="53"/>
                    </a:lnTo>
                    <a:lnTo>
                      <a:pt x="59" y="66"/>
                    </a:lnTo>
                    <a:lnTo>
                      <a:pt x="57" y="76"/>
                    </a:lnTo>
                    <a:lnTo>
                      <a:pt x="55" y="86"/>
                    </a:lnTo>
                    <a:lnTo>
                      <a:pt x="50" y="93"/>
                    </a:lnTo>
                    <a:lnTo>
                      <a:pt x="45" y="100"/>
                    </a:lnTo>
                    <a:lnTo>
                      <a:pt x="39" y="103"/>
                    </a:lnTo>
                    <a:lnTo>
                      <a:pt x="30" y="105"/>
                    </a:lnTo>
                    <a:lnTo>
                      <a:pt x="24" y="105"/>
                    </a:lnTo>
                    <a:lnTo>
                      <a:pt x="17" y="103"/>
                    </a:lnTo>
                    <a:lnTo>
                      <a:pt x="14" y="100"/>
                    </a:lnTo>
                    <a:lnTo>
                      <a:pt x="9" y="96"/>
                    </a:lnTo>
                    <a:lnTo>
                      <a:pt x="7" y="93"/>
                    </a:lnTo>
                    <a:lnTo>
                      <a:pt x="4" y="88"/>
                    </a:lnTo>
                    <a:lnTo>
                      <a:pt x="2" y="83"/>
                    </a:lnTo>
                    <a:lnTo>
                      <a:pt x="0" y="76"/>
                    </a:lnTo>
                    <a:lnTo>
                      <a:pt x="10" y="75"/>
                    </a:lnTo>
                    <a:lnTo>
                      <a:pt x="20" y="73"/>
                    </a:lnTo>
                    <a:lnTo>
                      <a:pt x="22" y="80"/>
                    </a:lnTo>
                    <a:lnTo>
                      <a:pt x="24" y="83"/>
                    </a:lnTo>
                    <a:lnTo>
                      <a:pt x="27" y="86"/>
                    </a:lnTo>
                    <a:lnTo>
                      <a:pt x="29" y="86"/>
                    </a:lnTo>
                    <a:lnTo>
                      <a:pt x="32" y="85"/>
                    </a:lnTo>
                    <a:lnTo>
                      <a:pt x="35" y="83"/>
                    </a:lnTo>
                    <a:lnTo>
                      <a:pt x="37" y="76"/>
                    </a:lnTo>
                    <a:lnTo>
                      <a:pt x="39" y="70"/>
                    </a:lnTo>
                    <a:lnTo>
                      <a:pt x="37" y="61"/>
                    </a:lnTo>
                    <a:lnTo>
                      <a:pt x="35" y="55"/>
                    </a:lnTo>
                    <a:lnTo>
                      <a:pt x="32" y="53"/>
                    </a:lnTo>
                    <a:lnTo>
                      <a:pt x="29" y="51"/>
                    </a:lnTo>
                    <a:lnTo>
                      <a:pt x="27" y="51"/>
                    </a:lnTo>
                    <a:lnTo>
                      <a:pt x="24" y="53"/>
                    </a:lnTo>
                    <a:lnTo>
                      <a:pt x="19" y="58"/>
                    </a:lnTo>
                    <a:lnTo>
                      <a:pt x="10" y="56"/>
                    </a:lnTo>
                    <a:lnTo>
                      <a:pt x="2" y="55"/>
                    </a:lnTo>
                    <a:lnTo>
                      <a:pt x="5" y="28"/>
                    </a:lnTo>
                    <a:lnTo>
                      <a:pt x="9" y="0"/>
                    </a:lnTo>
                    <a:close/>
                  </a:path>
                </a:pathLst>
              </a:custGeom>
              <a:solidFill>
                <a:srgbClr val="FFFF00"/>
              </a:solidFill>
              <a:ln w="4763">
                <a:solidFill>
                  <a:srgbClr val="000000"/>
                </a:solidFill>
                <a:round/>
                <a:headEnd/>
                <a:tailEnd/>
              </a:ln>
            </p:spPr>
            <p:txBody>
              <a:bodyPr/>
              <a:lstStyle/>
              <a:p>
                <a:endParaRPr lang="en-US"/>
              </a:p>
            </p:txBody>
          </p:sp>
          <p:sp>
            <p:nvSpPr>
              <p:cNvPr id="15442" name="Freeform 465"/>
              <p:cNvSpPr>
                <a:spLocks/>
              </p:cNvSpPr>
              <p:nvPr/>
            </p:nvSpPr>
            <p:spPr bwMode="auto">
              <a:xfrm>
                <a:off x="644" y="2633"/>
                <a:ext cx="28" cy="52"/>
              </a:xfrm>
              <a:custGeom>
                <a:avLst/>
                <a:gdLst>
                  <a:gd name="T0" fmla="*/ 0 w 57"/>
                  <a:gd name="T1" fmla="*/ 0 h 105"/>
                  <a:gd name="T2" fmla="*/ 0 w 57"/>
                  <a:gd name="T3" fmla="*/ 0 h 105"/>
                  <a:gd name="T4" fmla="*/ 0 w 57"/>
                  <a:gd name="T5" fmla="*/ 0 h 105"/>
                  <a:gd name="T6" fmla="*/ 0 w 57"/>
                  <a:gd name="T7" fmla="*/ 0 h 105"/>
                  <a:gd name="T8" fmla="*/ 0 w 57"/>
                  <a:gd name="T9" fmla="*/ 0 h 105"/>
                  <a:gd name="T10" fmla="*/ 0 w 57"/>
                  <a:gd name="T11" fmla="*/ 0 h 105"/>
                  <a:gd name="T12" fmla="*/ 0 w 57"/>
                  <a:gd name="T13" fmla="*/ 0 h 105"/>
                  <a:gd name="T14" fmla="*/ 0 w 57"/>
                  <a:gd name="T15" fmla="*/ 0 h 105"/>
                  <a:gd name="T16" fmla="*/ 0 w 57"/>
                  <a:gd name="T17" fmla="*/ 0 h 105"/>
                  <a:gd name="T18" fmla="*/ 0 w 57"/>
                  <a:gd name="T19" fmla="*/ 0 h 105"/>
                  <a:gd name="T20" fmla="*/ 0 w 57"/>
                  <a:gd name="T21" fmla="*/ 0 h 105"/>
                  <a:gd name="T22" fmla="*/ 0 w 57"/>
                  <a:gd name="T23" fmla="*/ 0 h 105"/>
                  <a:gd name="T24" fmla="*/ 0 w 57"/>
                  <a:gd name="T25" fmla="*/ 0 h 105"/>
                  <a:gd name="T26" fmla="*/ 0 w 57"/>
                  <a:gd name="T27" fmla="*/ 0 h 105"/>
                  <a:gd name="T28" fmla="*/ 0 w 57"/>
                  <a:gd name="T29" fmla="*/ 0 h 105"/>
                  <a:gd name="T30" fmla="*/ 0 w 57"/>
                  <a:gd name="T31" fmla="*/ 0 h 105"/>
                  <a:gd name="T32" fmla="*/ 0 w 57"/>
                  <a:gd name="T33" fmla="*/ 0 h 105"/>
                  <a:gd name="T34" fmla="*/ 0 w 57"/>
                  <a:gd name="T35" fmla="*/ 0 h 105"/>
                  <a:gd name="T36" fmla="*/ 0 w 57"/>
                  <a:gd name="T37" fmla="*/ 0 h 105"/>
                  <a:gd name="T38" fmla="*/ 0 w 57"/>
                  <a:gd name="T39" fmla="*/ 0 h 105"/>
                  <a:gd name="T40" fmla="*/ 0 w 57"/>
                  <a:gd name="T41" fmla="*/ 0 h 105"/>
                  <a:gd name="T42" fmla="*/ 0 w 57"/>
                  <a:gd name="T43" fmla="*/ 0 h 105"/>
                  <a:gd name="T44" fmla="*/ 0 w 57"/>
                  <a:gd name="T45" fmla="*/ 0 h 105"/>
                  <a:gd name="T46" fmla="*/ 0 w 57"/>
                  <a:gd name="T47" fmla="*/ 0 h 105"/>
                  <a:gd name="T48" fmla="*/ 0 w 57"/>
                  <a:gd name="T49" fmla="*/ 0 h 105"/>
                  <a:gd name="T50" fmla="*/ 0 w 57"/>
                  <a:gd name="T51" fmla="*/ 0 h 105"/>
                  <a:gd name="T52" fmla="*/ 0 w 57"/>
                  <a:gd name="T53" fmla="*/ 0 h 105"/>
                  <a:gd name="T54" fmla="*/ 0 w 57"/>
                  <a:gd name="T55" fmla="*/ 0 h 105"/>
                  <a:gd name="T56" fmla="*/ 0 w 57"/>
                  <a:gd name="T57" fmla="*/ 0 h 105"/>
                  <a:gd name="T58" fmla="*/ 0 w 57"/>
                  <a:gd name="T59" fmla="*/ 0 h 105"/>
                  <a:gd name="T60" fmla="*/ 0 w 57"/>
                  <a:gd name="T61" fmla="*/ 0 h 105"/>
                  <a:gd name="T62" fmla="*/ 0 w 57"/>
                  <a:gd name="T63" fmla="*/ 0 h 105"/>
                  <a:gd name="T64" fmla="*/ 0 w 57"/>
                  <a:gd name="T65" fmla="*/ 0 h 105"/>
                  <a:gd name="T66" fmla="*/ 0 w 57"/>
                  <a:gd name="T67" fmla="*/ 0 h 105"/>
                  <a:gd name="T68" fmla="*/ 0 w 57"/>
                  <a:gd name="T69" fmla="*/ 0 h 105"/>
                  <a:gd name="T70" fmla="*/ 0 w 57"/>
                  <a:gd name="T71" fmla="*/ 0 h 105"/>
                  <a:gd name="T72" fmla="*/ 0 w 57"/>
                  <a:gd name="T73" fmla="*/ 0 h 105"/>
                  <a:gd name="T74" fmla="*/ 0 w 57"/>
                  <a:gd name="T75" fmla="*/ 0 h 105"/>
                  <a:gd name="T76" fmla="*/ 0 w 57"/>
                  <a:gd name="T77" fmla="*/ 0 h 105"/>
                  <a:gd name="T78" fmla="*/ 0 w 57"/>
                  <a:gd name="T79" fmla="*/ 0 h 105"/>
                  <a:gd name="T80" fmla="*/ 0 w 57"/>
                  <a:gd name="T81" fmla="*/ 0 h 105"/>
                  <a:gd name="T82" fmla="*/ 0 w 57"/>
                  <a:gd name="T83" fmla="*/ 0 h 105"/>
                  <a:gd name="T84" fmla="*/ 0 w 57"/>
                  <a:gd name="T85" fmla="*/ 0 h 105"/>
                  <a:gd name="T86" fmla="*/ 0 w 57"/>
                  <a:gd name="T87" fmla="*/ 0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7"/>
                  <a:gd name="T133" fmla="*/ 0 h 105"/>
                  <a:gd name="T134" fmla="*/ 57 w 57"/>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7" h="105">
                    <a:moveTo>
                      <a:pt x="57" y="105"/>
                    </a:moveTo>
                    <a:lnTo>
                      <a:pt x="29" y="105"/>
                    </a:lnTo>
                    <a:lnTo>
                      <a:pt x="0" y="105"/>
                    </a:lnTo>
                    <a:lnTo>
                      <a:pt x="2" y="93"/>
                    </a:lnTo>
                    <a:lnTo>
                      <a:pt x="5" y="80"/>
                    </a:lnTo>
                    <a:lnTo>
                      <a:pt x="14" y="68"/>
                    </a:lnTo>
                    <a:lnTo>
                      <a:pt x="25" y="55"/>
                    </a:lnTo>
                    <a:lnTo>
                      <a:pt x="32" y="47"/>
                    </a:lnTo>
                    <a:lnTo>
                      <a:pt x="35" y="40"/>
                    </a:lnTo>
                    <a:lnTo>
                      <a:pt x="37" y="35"/>
                    </a:lnTo>
                    <a:lnTo>
                      <a:pt x="39" y="32"/>
                    </a:lnTo>
                    <a:lnTo>
                      <a:pt x="37" y="27"/>
                    </a:lnTo>
                    <a:lnTo>
                      <a:pt x="35" y="23"/>
                    </a:lnTo>
                    <a:lnTo>
                      <a:pt x="34" y="20"/>
                    </a:lnTo>
                    <a:lnTo>
                      <a:pt x="30" y="20"/>
                    </a:lnTo>
                    <a:lnTo>
                      <a:pt x="27" y="20"/>
                    </a:lnTo>
                    <a:lnTo>
                      <a:pt x="24" y="23"/>
                    </a:lnTo>
                    <a:lnTo>
                      <a:pt x="22" y="28"/>
                    </a:lnTo>
                    <a:lnTo>
                      <a:pt x="20" y="35"/>
                    </a:lnTo>
                    <a:lnTo>
                      <a:pt x="10" y="35"/>
                    </a:lnTo>
                    <a:lnTo>
                      <a:pt x="0" y="33"/>
                    </a:lnTo>
                    <a:lnTo>
                      <a:pt x="4" y="22"/>
                    </a:lnTo>
                    <a:lnTo>
                      <a:pt x="5" y="13"/>
                    </a:lnTo>
                    <a:lnTo>
                      <a:pt x="9" y="8"/>
                    </a:lnTo>
                    <a:lnTo>
                      <a:pt x="14" y="3"/>
                    </a:lnTo>
                    <a:lnTo>
                      <a:pt x="20" y="2"/>
                    </a:lnTo>
                    <a:lnTo>
                      <a:pt x="29" y="0"/>
                    </a:lnTo>
                    <a:lnTo>
                      <a:pt x="39" y="2"/>
                    </a:lnTo>
                    <a:lnTo>
                      <a:pt x="45" y="3"/>
                    </a:lnTo>
                    <a:lnTo>
                      <a:pt x="50" y="8"/>
                    </a:lnTo>
                    <a:lnTo>
                      <a:pt x="54" y="13"/>
                    </a:lnTo>
                    <a:lnTo>
                      <a:pt x="55" y="22"/>
                    </a:lnTo>
                    <a:lnTo>
                      <a:pt x="57" y="30"/>
                    </a:lnTo>
                    <a:lnTo>
                      <a:pt x="55" y="40"/>
                    </a:lnTo>
                    <a:lnTo>
                      <a:pt x="54" y="48"/>
                    </a:lnTo>
                    <a:lnTo>
                      <a:pt x="49" y="57"/>
                    </a:lnTo>
                    <a:lnTo>
                      <a:pt x="40" y="67"/>
                    </a:lnTo>
                    <a:lnTo>
                      <a:pt x="35" y="72"/>
                    </a:lnTo>
                    <a:lnTo>
                      <a:pt x="32" y="75"/>
                    </a:lnTo>
                    <a:lnTo>
                      <a:pt x="30" y="78"/>
                    </a:lnTo>
                    <a:lnTo>
                      <a:pt x="27" y="82"/>
                    </a:lnTo>
                    <a:lnTo>
                      <a:pt x="57" y="82"/>
                    </a:lnTo>
                    <a:lnTo>
                      <a:pt x="57" y="93"/>
                    </a:lnTo>
                    <a:lnTo>
                      <a:pt x="57" y="105"/>
                    </a:lnTo>
                    <a:close/>
                  </a:path>
                </a:pathLst>
              </a:custGeom>
              <a:solidFill>
                <a:srgbClr val="FFFF00"/>
              </a:solidFill>
              <a:ln w="4763">
                <a:solidFill>
                  <a:srgbClr val="000000"/>
                </a:solidFill>
                <a:round/>
                <a:headEnd/>
                <a:tailEnd/>
              </a:ln>
            </p:spPr>
            <p:txBody>
              <a:bodyPr/>
              <a:lstStyle/>
              <a:p>
                <a:endParaRPr lang="en-US"/>
              </a:p>
            </p:txBody>
          </p:sp>
          <p:sp>
            <p:nvSpPr>
              <p:cNvPr id="15443" name="Freeform 466"/>
              <p:cNvSpPr>
                <a:spLocks/>
              </p:cNvSpPr>
              <p:nvPr/>
            </p:nvSpPr>
            <p:spPr bwMode="auto">
              <a:xfrm>
                <a:off x="679" y="2633"/>
                <a:ext cx="20" cy="52"/>
              </a:xfrm>
              <a:custGeom>
                <a:avLst/>
                <a:gdLst>
                  <a:gd name="T0" fmla="*/ 1 w 40"/>
                  <a:gd name="T1" fmla="*/ 0 h 105"/>
                  <a:gd name="T2" fmla="*/ 1 w 40"/>
                  <a:gd name="T3" fmla="*/ 0 h 105"/>
                  <a:gd name="T4" fmla="*/ 1 w 40"/>
                  <a:gd name="T5" fmla="*/ 0 h 105"/>
                  <a:gd name="T6" fmla="*/ 1 w 40"/>
                  <a:gd name="T7" fmla="*/ 0 h 105"/>
                  <a:gd name="T8" fmla="*/ 1 w 40"/>
                  <a:gd name="T9" fmla="*/ 0 h 105"/>
                  <a:gd name="T10" fmla="*/ 1 w 40"/>
                  <a:gd name="T11" fmla="*/ 0 h 105"/>
                  <a:gd name="T12" fmla="*/ 1 w 40"/>
                  <a:gd name="T13" fmla="*/ 0 h 105"/>
                  <a:gd name="T14" fmla="*/ 1 w 40"/>
                  <a:gd name="T15" fmla="*/ 0 h 105"/>
                  <a:gd name="T16" fmla="*/ 0 w 40"/>
                  <a:gd name="T17" fmla="*/ 0 h 105"/>
                  <a:gd name="T18" fmla="*/ 0 w 40"/>
                  <a:gd name="T19" fmla="*/ 0 h 105"/>
                  <a:gd name="T20" fmla="*/ 0 w 40"/>
                  <a:gd name="T21" fmla="*/ 0 h 105"/>
                  <a:gd name="T22" fmla="*/ 1 w 40"/>
                  <a:gd name="T23" fmla="*/ 0 h 105"/>
                  <a:gd name="T24" fmla="*/ 1 w 40"/>
                  <a:gd name="T25" fmla="*/ 0 h 105"/>
                  <a:gd name="T26" fmla="*/ 1 w 40"/>
                  <a:gd name="T27" fmla="*/ 0 h 105"/>
                  <a:gd name="T28" fmla="*/ 1 w 40"/>
                  <a:gd name="T29" fmla="*/ 0 h 105"/>
                  <a:gd name="T30" fmla="*/ 1 w 40"/>
                  <a:gd name="T31" fmla="*/ 0 h 105"/>
                  <a:gd name="T32" fmla="*/ 1 w 40"/>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5"/>
                  <a:gd name="T53" fmla="*/ 40 w 4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5">
                    <a:moveTo>
                      <a:pt x="40" y="0"/>
                    </a:moveTo>
                    <a:lnTo>
                      <a:pt x="40" y="105"/>
                    </a:lnTo>
                    <a:lnTo>
                      <a:pt x="20" y="105"/>
                    </a:lnTo>
                    <a:lnTo>
                      <a:pt x="20" y="70"/>
                    </a:lnTo>
                    <a:lnTo>
                      <a:pt x="20" y="37"/>
                    </a:lnTo>
                    <a:lnTo>
                      <a:pt x="15" y="42"/>
                    </a:lnTo>
                    <a:lnTo>
                      <a:pt x="10" y="45"/>
                    </a:lnTo>
                    <a:lnTo>
                      <a:pt x="5" y="48"/>
                    </a:lnTo>
                    <a:lnTo>
                      <a:pt x="0" y="52"/>
                    </a:lnTo>
                    <a:lnTo>
                      <a:pt x="0" y="40"/>
                    </a:lnTo>
                    <a:lnTo>
                      <a:pt x="0" y="28"/>
                    </a:lnTo>
                    <a:lnTo>
                      <a:pt x="9" y="23"/>
                    </a:lnTo>
                    <a:lnTo>
                      <a:pt x="15" y="17"/>
                    </a:lnTo>
                    <a:lnTo>
                      <a:pt x="20" y="8"/>
                    </a:lnTo>
                    <a:lnTo>
                      <a:pt x="24" y="0"/>
                    </a:lnTo>
                    <a:lnTo>
                      <a:pt x="32" y="0"/>
                    </a:lnTo>
                    <a:lnTo>
                      <a:pt x="40" y="0"/>
                    </a:lnTo>
                    <a:close/>
                  </a:path>
                </a:pathLst>
              </a:custGeom>
              <a:solidFill>
                <a:srgbClr val="FFFF00"/>
              </a:solidFill>
              <a:ln w="4763">
                <a:solidFill>
                  <a:srgbClr val="000000"/>
                </a:solidFill>
                <a:round/>
                <a:headEnd/>
                <a:tailEnd/>
              </a:ln>
            </p:spPr>
            <p:txBody>
              <a:bodyPr/>
              <a:lstStyle/>
              <a:p>
                <a:endParaRPr lang="en-US"/>
              </a:p>
            </p:txBody>
          </p:sp>
          <p:sp>
            <p:nvSpPr>
              <p:cNvPr id="15444" name="Freeform 467"/>
              <p:cNvSpPr>
                <a:spLocks/>
              </p:cNvSpPr>
              <p:nvPr/>
            </p:nvSpPr>
            <p:spPr bwMode="auto">
              <a:xfrm>
                <a:off x="710" y="2647"/>
                <a:ext cx="43" cy="38"/>
              </a:xfrm>
              <a:custGeom>
                <a:avLst/>
                <a:gdLst>
                  <a:gd name="T0" fmla="*/ 0 w 85"/>
                  <a:gd name="T1" fmla="*/ 0 h 77"/>
                  <a:gd name="T2" fmla="*/ 1 w 85"/>
                  <a:gd name="T3" fmla="*/ 0 h 77"/>
                  <a:gd name="T4" fmla="*/ 1 w 85"/>
                  <a:gd name="T5" fmla="*/ 0 h 77"/>
                  <a:gd name="T6" fmla="*/ 1 w 85"/>
                  <a:gd name="T7" fmla="*/ 0 h 77"/>
                  <a:gd name="T8" fmla="*/ 1 w 85"/>
                  <a:gd name="T9" fmla="*/ 0 h 77"/>
                  <a:gd name="T10" fmla="*/ 1 w 85"/>
                  <a:gd name="T11" fmla="*/ 0 h 77"/>
                  <a:gd name="T12" fmla="*/ 1 w 85"/>
                  <a:gd name="T13" fmla="*/ 0 h 77"/>
                  <a:gd name="T14" fmla="*/ 1 w 85"/>
                  <a:gd name="T15" fmla="*/ 0 h 77"/>
                  <a:gd name="T16" fmla="*/ 1 w 85"/>
                  <a:gd name="T17" fmla="*/ 0 h 77"/>
                  <a:gd name="T18" fmla="*/ 1 w 85"/>
                  <a:gd name="T19" fmla="*/ 0 h 77"/>
                  <a:gd name="T20" fmla="*/ 1 w 85"/>
                  <a:gd name="T21" fmla="*/ 0 h 77"/>
                  <a:gd name="T22" fmla="*/ 1 w 85"/>
                  <a:gd name="T23" fmla="*/ 0 h 77"/>
                  <a:gd name="T24" fmla="*/ 1 w 85"/>
                  <a:gd name="T25" fmla="*/ 0 h 77"/>
                  <a:gd name="T26" fmla="*/ 1 w 85"/>
                  <a:gd name="T27" fmla="*/ 0 h 77"/>
                  <a:gd name="T28" fmla="*/ 1 w 85"/>
                  <a:gd name="T29" fmla="*/ 0 h 77"/>
                  <a:gd name="T30" fmla="*/ 1 w 85"/>
                  <a:gd name="T31" fmla="*/ 0 h 77"/>
                  <a:gd name="T32" fmla="*/ 1 w 85"/>
                  <a:gd name="T33" fmla="*/ 0 h 77"/>
                  <a:gd name="T34" fmla="*/ 1 w 85"/>
                  <a:gd name="T35" fmla="*/ 0 h 77"/>
                  <a:gd name="T36" fmla="*/ 1 w 85"/>
                  <a:gd name="T37" fmla="*/ 0 h 77"/>
                  <a:gd name="T38" fmla="*/ 1 w 85"/>
                  <a:gd name="T39" fmla="*/ 0 h 77"/>
                  <a:gd name="T40" fmla="*/ 1 w 85"/>
                  <a:gd name="T41" fmla="*/ 0 h 77"/>
                  <a:gd name="T42" fmla="*/ 1 w 85"/>
                  <a:gd name="T43" fmla="*/ 0 h 77"/>
                  <a:gd name="T44" fmla="*/ 1 w 85"/>
                  <a:gd name="T45" fmla="*/ 0 h 77"/>
                  <a:gd name="T46" fmla="*/ 1 w 85"/>
                  <a:gd name="T47" fmla="*/ 0 h 77"/>
                  <a:gd name="T48" fmla="*/ 1 w 85"/>
                  <a:gd name="T49" fmla="*/ 0 h 77"/>
                  <a:gd name="T50" fmla="*/ 1 w 85"/>
                  <a:gd name="T51" fmla="*/ 0 h 77"/>
                  <a:gd name="T52" fmla="*/ 1 w 85"/>
                  <a:gd name="T53" fmla="*/ 0 h 77"/>
                  <a:gd name="T54" fmla="*/ 1 w 85"/>
                  <a:gd name="T55" fmla="*/ 0 h 77"/>
                  <a:gd name="T56" fmla="*/ 1 w 85"/>
                  <a:gd name="T57" fmla="*/ 0 h 77"/>
                  <a:gd name="T58" fmla="*/ 1 w 85"/>
                  <a:gd name="T59" fmla="*/ 0 h 77"/>
                  <a:gd name="T60" fmla="*/ 1 w 85"/>
                  <a:gd name="T61" fmla="*/ 0 h 77"/>
                  <a:gd name="T62" fmla="*/ 1 w 85"/>
                  <a:gd name="T63" fmla="*/ 0 h 77"/>
                  <a:gd name="T64" fmla="*/ 1 w 85"/>
                  <a:gd name="T65" fmla="*/ 0 h 77"/>
                  <a:gd name="T66" fmla="*/ 1 w 85"/>
                  <a:gd name="T67" fmla="*/ 0 h 77"/>
                  <a:gd name="T68" fmla="*/ 1 w 85"/>
                  <a:gd name="T69" fmla="*/ 0 h 77"/>
                  <a:gd name="T70" fmla="*/ 1 w 85"/>
                  <a:gd name="T71" fmla="*/ 0 h 77"/>
                  <a:gd name="T72" fmla="*/ 1 w 85"/>
                  <a:gd name="T73" fmla="*/ 0 h 77"/>
                  <a:gd name="T74" fmla="*/ 1 w 85"/>
                  <a:gd name="T75" fmla="*/ 0 h 77"/>
                  <a:gd name="T76" fmla="*/ 1 w 85"/>
                  <a:gd name="T77" fmla="*/ 0 h 77"/>
                  <a:gd name="T78" fmla="*/ 1 w 85"/>
                  <a:gd name="T79" fmla="*/ 0 h 77"/>
                  <a:gd name="T80" fmla="*/ 1 w 85"/>
                  <a:gd name="T81" fmla="*/ 0 h 77"/>
                  <a:gd name="T82" fmla="*/ 1 w 85"/>
                  <a:gd name="T83" fmla="*/ 0 h 77"/>
                  <a:gd name="T84" fmla="*/ 1 w 85"/>
                  <a:gd name="T85" fmla="*/ 0 h 77"/>
                  <a:gd name="T86" fmla="*/ 1 w 85"/>
                  <a:gd name="T87" fmla="*/ 0 h 77"/>
                  <a:gd name="T88" fmla="*/ 1 w 85"/>
                  <a:gd name="T89" fmla="*/ 0 h 77"/>
                  <a:gd name="T90" fmla="*/ 1 w 85"/>
                  <a:gd name="T91" fmla="*/ 0 h 77"/>
                  <a:gd name="T92" fmla="*/ 1 w 85"/>
                  <a:gd name="T93" fmla="*/ 0 h 77"/>
                  <a:gd name="T94" fmla="*/ 1 w 85"/>
                  <a:gd name="T95" fmla="*/ 0 h 77"/>
                  <a:gd name="T96" fmla="*/ 1 w 85"/>
                  <a:gd name="T97" fmla="*/ 0 h 77"/>
                  <a:gd name="T98" fmla="*/ 1 w 85"/>
                  <a:gd name="T99" fmla="*/ 0 h 77"/>
                  <a:gd name="T100" fmla="*/ 1 w 85"/>
                  <a:gd name="T101" fmla="*/ 0 h 77"/>
                  <a:gd name="T102" fmla="*/ 1 w 85"/>
                  <a:gd name="T103" fmla="*/ 0 h 77"/>
                  <a:gd name="T104" fmla="*/ 0 w 85"/>
                  <a:gd name="T105" fmla="*/ 0 h 77"/>
                  <a:gd name="T106" fmla="*/ 0 w 85"/>
                  <a:gd name="T107" fmla="*/ 0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77"/>
                  <a:gd name="T164" fmla="*/ 85 w 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77">
                    <a:moveTo>
                      <a:pt x="0" y="2"/>
                    </a:moveTo>
                    <a:lnTo>
                      <a:pt x="8" y="2"/>
                    </a:lnTo>
                    <a:lnTo>
                      <a:pt x="16" y="2"/>
                    </a:lnTo>
                    <a:lnTo>
                      <a:pt x="16" y="7"/>
                    </a:lnTo>
                    <a:lnTo>
                      <a:pt x="16" y="14"/>
                    </a:lnTo>
                    <a:lnTo>
                      <a:pt x="21" y="7"/>
                    </a:lnTo>
                    <a:lnTo>
                      <a:pt x="25" y="4"/>
                    </a:lnTo>
                    <a:lnTo>
                      <a:pt x="30" y="2"/>
                    </a:lnTo>
                    <a:lnTo>
                      <a:pt x="35" y="0"/>
                    </a:lnTo>
                    <a:lnTo>
                      <a:pt x="40" y="2"/>
                    </a:lnTo>
                    <a:lnTo>
                      <a:pt x="45" y="4"/>
                    </a:lnTo>
                    <a:lnTo>
                      <a:pt x="48" y="7"/>
                    </a:lnTo>
                    <a:lnTo>
                      <a:pt x="50" y="14"/>
                    </a:lnTo>
                    <a:lnTo>
                      <a:pt x="55" y="7"/>
                    </a:lnTo>
                    <a:lnTo>
                      <a:pt x="58" y="4"/>
                    </a:lnTo>
                    <a:lnTo>
                      <a:pt x="63" y="2"/>
                    </a:lnTo>
                    <a:lnTo>
                      <a:pt x="68" y="0"/>
                    </a:lnTo>
                    <a:lnTo>
                      <a:pt x="75" y="2"/>
                    </a:lnTo>
                    <a:lnTo>
                      <a:pt x="80" y="7"/>
                    </a:lnTo>
                    <a:lnTo>
                      <a:pt x="83" y="17"/>
                    </a:lnTo>
                    <a:lnTo>
                      <a:pt x="85" y="30"/>
                    </a:lnTo>
                    <a:lnTo>
                      <a:pt x="85" y="54"/>
                    </a:lnTo>
                    <a:lnTo>
                      <a:pt x="85" y="77"/>
                    </a:lnTo>
                    <a:lnTo>
                      <a:pt x="65" y="77"/>
                    </a:lnTo>
                    <a:lnTo>
                      <a:pt x="65" y="55"/>
                    </a:lnTo>
                    <a:lnTo>
                      <a:pt x="65" y="34"/>
                    </a:lnTo>
                    <a:lnTo>
                      <a:pt x="65" y="30"/>
                    </a:lnTo>
                    <a:lnTo>
                      <a:pt x="65" y="27"/>
                    </a:lnTo>
                    <a:lnTo>
                      <a:pt x="63" y="24"/>
                    </a:lnTo>
                    <a:lnTo>
                      <a:pt x="60" y="22"/>
                    </a:lnTo>
                    <a:lnTo>
                      <a:pt x="56" y="24"/>
                    </a:lnTo>
                    <a:lnTo>
                      <a:pt x="53" y="27"/>
                    </a:lnTo>
                    <a:lnTo>
                      <a:pt x="53" y="30"/>
                    </a:lnTo>
                    <a:lnTo>
                      <a:pt x="51" y="39"/>
                    </a:lnTo>
                    <a:lnTo>
                      <a:pt x="51" y="57"/>
                    </a:lnTo>
                    <a:lnTo>
                      <a:pt x="51" y="77"/>
                    </a:lnTo>
                    <a:lnTo>
                      <a:pt x="31" y="77"/>
                    </a:lnTo>
                    <a:lnTo>
                      <a:pt x="31" y="57"/>
                    </a:lnTo>
                    <a:lnTo>
                      <a:pt x="31" y="35"/>
                    </a:lnTo>
                    <a:lnTo>
                      <a:pt x="31" y="32"/>
                    </a:lnTo>
                    <a:lnTo>
                      <a:pt x="31" y="29"/>
                    </a:lnTo>
                    <a:lnTo>
                      <a:pt x="31" y="27"/>
                    </a:lnTo>
                    <a:lnTo>
                      <a:pt x="30" y="24"/>
                    </a:lnTo>
                    <a:lnTo>
                      <a:pt x="28" y="24"/>
                    </a:lnTo>
                    <a:lnTo>
                      <a:pt x="26" y="22"/>
                    </a:lnTo>
                    <a:lnTo>
                      <a:pt x="23" y="24"/>
                    </a:lnTo>
                    <a:lnTo>
                      <a:pt x="20" y="27"/>
                    </a:lnTo>
                    <a:lnTo>
                      <a:pt x="20" y="32"/>
                    </a:lnTo>
                    <a:lnTo>
                      <a:pt x="18" y="39"/>
                    </a:lnTo>
                    <a:lnTo>
                      <a:pt x="18" y="59"/>
                    </a:lnTo>
                    <a:lnTo>
                      <a:pt x="18" y="77"/>
                    </a:lnTo>
                    <a:lnTo>
                      <a:pt x="8" y="77"/>
                    </a:lnTo>
                    <a:lnTo>
                      <a:pt x="0" y="77"/>
                    </a:lnTo>
                    <a:lnTo>
                      <a:pt x="0" y="2"/>
                    </a:lnTo>
                    <a:close/>
                  </a:path>
                </a:pathLst>
              </a:custGeom>
              <a:solidFill>
                <a:srgbClr val="FFFF00"/>
              </a:solidFill>
              <a:ln w="4763">
                <a:solidFill>
                  <a:srgbClr val="000000"/>
                </a:solidFill>
                <a:round/>
                <a:headEnd/>
                <a:tailEnd/>
              </a:ln>
            </p:spPr>
            <p:txBody>
              <a:bodyPr/>
              <a:lstStyle/>
              <a:p>
                <a:endParaRPr lang="en-US"/>
              </a:p>
            </p:txBody>
          </p:sp>
          <p:sp>
            <p:nvSpPr>
              <p:cNvPr id="15445" name="Freeform 468"/>
              <p:cNvSpPr>
                <a:spLocks/>
              </p:cNvSpPr>
              <p:nvPr/>
            </p:nvSpPr>
            <p:spPr bwMode="auto">
              <a:xfrm>
                <a:off x="758" y="2633"/>
                <a:ext cx="14" cy="67"/>
              </a:xfrm>
              <a:custGeom>
                <a:avLst/>
                <a:gdLst>
                  <a:gd name="T0" fmla="*/ 1 w 28"/>
                  <a:gd name="T1" fmla="*/ 0 h 135"/>
                  <a:gd name="T2" fmla="*/ 1 w 28"/>
                  <a:gd name="T3" fmla="*/ 0 h 135"/>
                  <a:gd name="T4" fmla="*/ 0 w 28"/>
                  <a:gd name="T5" fmla="*/ 0 h 135"/>
                  <a:gd name="T6" fmla="*/ 1 w 28"/>
                  <a:gd name="T7" fmla="*/ 0 h 135"/>
                  <a:gd name="T8" fmla="*/ 1 w 28"/>
                  <a:gd name="T9" fmla="*/ 0 h 135"/>
                  <a:gd name="T10" fmla="*/ 1 w 28"/>
                  <a:gd name="T11" fmla="*/ 0 h 135"/>
                  <a:gd name="T12" fmla="*/ 1 w 28"/>
                  <a:gd name="T13" fmla="*/ 0 h 135"/>
                  <a:gd name="T14" fmla="*/ 1 w 28"/>
                  <a:gd name="T15" fmla="*/ 0 h 135"/>
                  <a:gd name="T16" fmla="*/ 0 w 28"/>
                  <a:gd name="T17" fmla="*/ 0 h 135"/>
                  <a:gd name="T18" fmla="*/ 1 w 28"/>
                  <a:gd name="T19" fmla="*/ 0 h 135"/>
                  <a:gd name="T20" fmla="*/ 1 w 28"/>
                  <a:gd name="T21" fmla="*/ 0 h 135"/>
                  <a:gd name="T22" fmla="*/ 1 w 28"/>
                  <a:gd name="T23" fmla="*/ 0 h 135"/>
                  <a:gd name="T24" fmla="*/ 1 w 28"/>
                  <a:gd name="T25" fmla="*/ 0 h 135"/>
                  <a:gd name="T26" fmla="*/ 1 w 28"/>
                  <a:gd name="T27" fmla="*/ 0 h 135"/>
                  <a:gd name="T28" fmla="*/ 1 w 28"/>
                  <a:gd name="T29" fmla="*/ 0 h 135"/>
                  <a:gd name="T30" fmla="*/ 1 w 28"/>
                  <a:gd name="T31" fmla="*/ 0 h 135"/>
                  <a:gd name="T32" fmla="*/ 1 w 28"/>
                  <a:gd name="T33" fmla="*/ 0 h 135"/>
                  <a:gd name="T34" fmla="*/ 1 w 28"/>
                  <a:gd name="T35" fmla="*/ 0 h 135"/>
                  <a:gd name="T36" fmla="*/ 1 w 28"/>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35"/>
                  <a:gd name="T59" fmla="*/ 28 w 28"/>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35">
                    <a:moveTo>
                      <a:pt x="11" y="0"/>
                    </a:moveTo>
                    <a:lnTo>
                      <a:pt x="6" y="0"/>
                    </a:lnTo>
                    <a:lnTo>
                      <a:pt x="0" y="0"/>
                    </a:lnTo>
                    <a:lnTo>
                      <a:pt x="5" y="20"/>
                    </a:lnTo>
                    <a:lnTo>
                      <a:pt x="8" y="38"/>
                    </a:lnTo>
                    <a:lnTo>
                      <a:pt x="10" y="53"/>
                    </a:lnTo>
                    <a:lnTo>
                      <a:pt x="10" y="68"/>
                    </a:lnTo>
                    <a:lnTo>
                      <a:pt x="8" y="102"/>
                    </a:lnTo>
                    <a:lnTo>
                      <a:pt x="0" y="135"/>
                    </a:lnTo>
                    <a:lnTo>
                      <a:pt x="6" y="135"/>
                    </a:lnTo>
                    <a:lnTo>
                      <a:pt x="11" y="135"/>
                    </a:lnTo>
                    <a:lnTo>
                      <a:pt x="20" y="117"/>
                    </a:lnTo>
                    <a:lnTo>
                      <a:pt x="25" y="100"/>
                    </a:lnTo>
                    <a:lnTo>
                      <a:pt x="26" y="83"/>
                    </a:lnTo>
                    <a:lnTo>
                      <a:pt x="28" y="67"/>
                    </a:lnTo>
                    <a:lnTo>
                      <a:pt x="26" y="50"/>
                    </a:lnTo>
                    <a:lnTo>
                      <a:pt x="25" y="33"/>
                    </a:lnTo>
                    <a:lnTo>
                      <a:pt x="18" y="17"/>
                    </a:lnTo>
                    <a:lnTo>
                      <a:pt x="11" y="0"/>
                    </a:lnTo>
                    <a:close/>
                  </a:path>
                </a:pathLst>
              </a:custGeom>
              <a:solidFill>
                <a:srgbClr val="FFFF00"/>
              </a:solidFill>
              <a:ln w="4763">
                <a:solidFill>
                  <a:srgbClr val="000000"/>
                </a:solidFill>
                <a:round/>
                <a:headEnd/>
                <a:tailEnd/>
              </a:ln>
            </p:spPr>
            <p:txBody>
              <a:bodyPr/>
              <a:lstStyle/>
              <a:p>
                <a:endParaRPr lang="en-US"/>
              </a:p>
            </p:txBody>
          </p:sp>
        </p:grpSp>
        <p:grpSp>
          <p:nvGrpSpPr>
            <p:cNvPr id="15554" name="Group 469"/>
            <p:cNvGrpSpPr>
              <a:grpSpLocks/>
            </p:cNvGrpSpPr>
            <p:nvPr/>
          </p:nvGrpSpPr>
          <p:grpSpPr bwMode="auto">
            <a:xfrm>
              <a:off x="965" y="2860"/>
              <a:ext cx="227" cy="68"/>
              <a:chOff x="965" y="2860"/>
              <a:chExt cx="227" cy="68"/>
            </a:xfrm>
          </p:grpSpPr>
          <p:sp>
            <p:nvSpPr>
              <p:cNvPr id="15430" name="Freeform 470"/>
              <p:cNvSpPr>
                <a:spLocks/>
              </p:cNvSpPr>
              <p:nvPr/>
            </p:nvSpPr>
            <p:spPr bwMode="auto">
              <a:xfrm>
                <a:off x="965" y="2860"/>
                <a:ext cx="14" cy="68"/>
              </a:xfrm>
              <a:custGeom>
                <a:avLst/>
                <a:gdLst>
                  <a:gd name="T0" fmla="*/ 1 w 28"/>
                  <a:gd name="T1" fmla="*/ 0 h 135"/>
                  <a:gd name="T2" fmla="*/ 1 w 28"/>
                  <a:gd name="T3" fmla="*/ 0 h 135"/>
                  <a:gd name="T4" fmla="*/ 1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1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0 w 28"/>
                  <a:gd name="T31" fmla="*/ 1 h 135"/>
                  <a:gd name="T32" fmla="*/ 1 w 28"/>
                  <a:gd name="T33" fmla="*/ 1 h 135"/>
                  <a:gd name="T34" fmla="*/ 1 w 28"/>
                  <a:gd name="T35" fmla="*/ 1 h 135"/>
                  <a:gd name="T36" fmla="*/ 1 w 28"/>
                  <a:gd name="T37" fmla="*/ 1 h 135"/>
                  <a:gd name="T38" fmla="*/ 1 w 28"/>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35"/>
                  <a:gd name="T62" fmla="*/ 28 w 28"/>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35">
                    <a:moveTo>
                      <a:pt x="17" y="0"/>
                    </a:moveTo>
                    <a:lnTo>
                      <a:pt x="23" y="0"/>
                    </a:lnTo>
                    <a:lnTo>
                      <a:pt x="28" y="0"/>
                    </a:lnTo>
                    <a:lnTo>
                      <a:pt x="23" y="20"/>
                    </a:lnTo>
                    <a:lnTo>
                      <a:pt x="20" y="38"/>
                    </a:lnTo>
                    <a:lnTo>
                      <a:pt x="18" y="53"/>
                    </a:lnTo>
                    <a:lnTo>
                      <a:pt x="17" y="68"/>
                    </a:lnTo>
                    <a:lnTo>
                      <a:pt x="18" y="85"/>
                    </a:lnTo>
                    <a:lnTo>
                      <a:pt x="20" y="102"/>
                    </a:lnTo>
                    <a:lnTo>
                      <a:pt x="28" y="135"/>
                    </a:lnTo>
                    <a:lnTo>
                      <a:pt x="23" y="135"/>
                    </a:lnTo>
                    <a:lnTo>
                      <a:pt x="17" y="135"/>
                    </a:lnTo>
                    <a:lnTo>
                      <a:pt x="8" y="117"/>
                    </a:lnTo>
                    <a:lnTo>
                      <a:pt x="3" y="100"/>
                    </a:lnTo>
                    <a:lnTo>
                      <a:pt x="2" y="83"/>
                    </a:lnTo>
                    <a:lnTo>
                      <a:pt x="0" y="67"/>
                    </a:lnTo>
                    <a:lnTo>
                      <a:pt x="2" y="50"/>
                    </a:lnTo>
                    <a:lnTo>
                      <a:pt x="3" y="33"/>
                    </a:lnTo>
                    <a:lnTo>
                      <a:pt x="10" y="17"/>
                    </a:lnTo>
                    <a:lnTo>
                      <a:pt x="17" y="0"/>
                    </a:lnTo>
                    <a:close/>
                  </a:path>
                </a:pathLst>
              </a:custGeom>
              <a:solidFill>
                <a:srgbClr val="FFFF00"/>
              </a:solidFill>
              <a:ln w="4763">
                <a:solidFill>
                  <a:srgbClr val="000000"/>
                </a:solidFill>
                <a:round/>
                <a:headEnd/>
                <a:tailEnd/>
              </a:ln>
            </p:spPr>
            <p:txBody>
              <a:bodyPr/>
              <a:lstStyle/>
              <a:p>
                <a:endParaRPr lang="en-US"/>
              </a:p>
            </p:txBody>
          </p:sp>
          <p:sp>
            <p:nvSpPr>
              <p:cNvPr id="15431" name="Freeform 471"/>
              <p:cNvSpPr>
                <a:spLocks noEditPoints="1"/>
              </p:cNvSpPr>
              <p:nvPr/>
            </p:nvSpPr>
            <p:spPr bwMode="auto">
              <a:xfrm>
                <a:off x="982" y="2860"/>
                <a:ext cx="30" cy="53"/>
              </a:xfrm>
              <a:custGeom>
                <a:avLst/>
                <a:gdLst>
                  <a:gd name="T0" fmla="*/ 1 w 60"/>
                  <a:gd name="T1" fmla="*/ 1 h 105"/>
                  <a:gd name="T2" fmla="*/ 0 w 60"/>
                  <a:gd name="T3" fmla="*/ 1 h 105"/>
                  <a:gd name="T4" fmla="*/ 0 w 60"/>
                  <a:gd name="T5" fmla="*/ 1 h 105"/>
                  <a:gd name="T6" fmla="*/ 0 w 60"/>
                  <a:gd name="T7" fmla="*/ 1 h 105"/>
                  <a:gd name="T8" fmla="*/ 1 w 60"/>
                  <a:gd name="T9" fmla="*/ 1 h 105"/>
                  <a:gd name="T10" fmla="*/ 1 w 60"/>
                  <a:gd name="T11" fmla="*/ 0 h 105"/>
                  <a:gd name="T12" fmla="*/ 1 w 60"/>
                  <a:gd name="T13" fmla="*/ 0 h 105"/>
                  <a:gd name="T14" fmla="*/ 1 w 60"/>
                  <a:gd name="T15" fmla="*/ 0 h 105"/>
                  <a:gd name="T16" fmla="*/ 1 w 60"/>
                  <a:gd name="T17" fmla="*/ 1 h 105"/>
                  <a:gd name="T18" fmla="*/ 1 w 60"/>
                  <a:gd name="T19" fmla="*/ 1 h 105"/>
                  <a:gd name="T20" fmla="*/ 1 w 60"/>
                  <a:gd name="T21" fmla="*/ 1 h 105"/>
                  <a:gd name="T22" fmla="*/ 1 w 60"/>
                  <a:gd name="T23" fmla="*/ 1 h 105"/>
                  <a:gd name="T24" fmla="*/ 1 w 60"/>
                  <a:gd name="T25" fmla="*/ 1 h 105"/>
                  <a:gd name="T26" fmla="*/ 1 w 60"/>
                  <a:gd name="T27" fmla="*/ 1 h 105"/>
                  <a:gd name="T28" fmla="*/ 1 w 60"/>
                  <a:gd name="T29" fmla="*/ 1 h 105"/>
                  <a:gd name="T30" fmla="*/ 1 w 60"/>
                  <a:gd name="T31" fmla="*/ 1 h 105"/>
                  <a:gd name="T32" fmla="*/ 1 w 60"/>
                  <a:gd name="T33" fmla="*/ 1 h 105"/>
                  <a:gd name="T34" fmla="*/ 1 w 60"/>
                  <a:gd name="T35" fmla="*/ 1 h 105"/>
                  <a:gd name="T36" fmla="*/ 1 w 60"/>
                  <a:gd name="T37" fmla="*/ 1 h 105"/>
                  <a:gd name="T38" fmla="*/ 1 w 60"/>
                  <a:gd name="T39" fmla="*/ 1 h 105"/>
                  <a:gd name="T40" fmla="*/ 1 w 60"/>
                  <a:gd name="T41" fmla="*/ 1 h 105"/>
                  <a:gd name="T42" fmla="*/ 1 w 60"/>
                  <a:gd name="T43" fmla="*/ 1 h 105"/>
                  <a:gd name="T44" fmla="*/ 1 w 60"/>
                  <a:gd name="T45" fmla="*/ 1 h 105"/>
                  <a:gd name="T46" fmla="*/ 1 w 60"/>
                  <a:gd name="T47" fmla="*/ 1 h 105"/>
                  <a:gd name="T48" fmla="*/ 1 w 60"/>
                  <a:gd name="T49" fmla="*/ 1 h 105"/>
                  <a:gd name="T50" fmla="*/ 1 w 60"/>
                  <a:gd name="T51" fmla="*/ 1 h 105"/>
                  <a:gd name="T52" fmla="*/ 1 w 60"/>
                  <a:gd name="T53" fmla="*/ 1 h 105"/>
                  <a:gd name="T54" fmla="*/ 1 w 60"/>
                  <a:gd name="T55" fmla="*/ 1 h 105"/>
                  <a:gd name="T56" fmla="*/ 1 w 60"/>
                  <a:gd name="T57" fmla="*/ 1 h 1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105"/>
                  <a:gd name="T89" fmla="*/ 60 w 60"/>
                  <a:gd name="T90" fmla="*/ 105 h 10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105">
                    <a:moveTo>
                      <a:pt x="35" y="85"/>
                    </a:moveTo>
                    <a:lnTo>
                      <a:pt x="0" y="85"/>
                    </a:lnTo>
                    <a:lnTo>
                      <a:pt x="0" y="73"/>
                    </a:lnTo>
                    <a:lnTo>
                      <a:pt x="0" y="62"/>
                    </a:lnTo>
                    <a:lnTo>
                      <a:pt x="18" y="32"/>
                    </a:lnTo>
                    <a:lnTo>
                      <a:pt x="35" y="0"/>
                    </a:lnTo>
                    <a:lnTo>
                      <a:pt x="43" y="0"/>
                    </a:lnTo>
                    <a:lnTo>
                      <a:pt x="52" y="0"/>
                    </a:lnTo>
                    <a:lnTo>
                      <a:pt x="52" y="32"/>
                    </a:lnTo>
                    <a:lnTo>
                      <a:pt x="52" y="63"/>
                    </a:lnTo>
                    <a:lnTo>
                      <a:pt x="57" y="63"/>
                    </a:lnTo>
                    <a:lnTo>
                      <a:pt x="60" y="63"/>
                    </a:lnTo>
                    <a:lnTo>
                      <a:pt x="60" y="75"/>
                    </a:lnTo>
                    <a:lnTo>
                      <a:pt x="60" y="85"/>
                    </a:lnTo>
                    <a:lnTo>
                      <a:pt x="57" y="85"/>
                    </a:lnTo>
                    <a:lnTo>
                      <a:pt x="52" y="85"/>
                    </a:lnTo>
                    <a:lnTo>
                      <a:pt x="52" y="105"/>
                    </a:lnTo>
                    <a:lnTo>
                      <a:pt x="43" y="105"/>
                    </a:lnTo>
                    <a:lnTo>
                      <a:pt x="35" y="105"/>
                    </a:lnTo>
                    <a:lnTo>
                      <a:pt x="35" y="85"/>
                    </a:lnTo>
                    <a:close/>
                    <a:moveTo>
                      <a:pt x="35" y="63"/>
                    </a:moveTo>
                    <a:lnTo>
                      <a:pt x="35" y="47"/>
                    </a:lnTo>
                    <a:lnTo>
                      <a:pt x="35" y="32"/>
                    </a:lnTo>
                    <a:lnTo>
                      <a:pt x="25" y="47"/>
                    </a:lnTo>
                    <a:lnTo>
                      <a:pt x="17" y="63"/>
                    </a:lnTo>
                    <a:lnTo>
                      <a:pt x="25" y="63"/>
                    </a:lnTo>
                    <a:lnTo>
                      <a:pt x="35" y="63"/>
                    </a:lnTo>
                    <a:close/>
                  </a:path>
                </a:pathLst>
              </a:custGeom>
              <a:solidFill>
                <a:srgbClr val="FFFF00"/>
              </a:solidFill>
              <a:ln w="4763">
                <a:solidFill>
                  <a:srgbClr val="000000"/>
                </a:solidFill>
                <a:round/>
                <a:headEnd/>
                <a:tailEnd/>
              </a:ln>
            </p:spPr>
            <p:txBody>
              <a:bodyPr/>
              <a:lstStyle/>
              <a:p>
                <a:endParaRPr lang="en-US"/>
              </a:p>
            </p:txBody>
          </p:sp>
          <p:sp>
            <p:nvSpPr>
              <p:cNvPr id="15432" name="Freeform 472"/>
              <p:cNvSpPr>
                <a:spLocks/>
              </p:cNvSpPr>
              <p:nvPr/>
            </p:nvSpPr>
            <p:spPr bwMode="auto">
              <a:xfrm>
                <a:off x="1016" y="2898"/>
                <a:ext cx="10" cy="29"/>
              </a:xfrm>
              <a:custGeom>
                <a:avLst/>
                <a:gdLst>
                  <a:gd name="T0" fmla="*/ 0 w 20"/>
                  <a:gd name="T1" fmla="*/ 0 h 56"/>
                  <a:gd name="T2" fmla="*/ 1 w 20"/>
                  <a:gd name="T3" fmla="*/ 0 h 56"/>
                  <a:gd name="T4" fmla="*/ 1 w 20"/>
                  <a:gd name="T5" fmla="*/ 1 h 56"/>
                  <a:gd name="T6" fmla="*/ 1 w 20"/>
                  <a:gd name="T7" fmla="*/ 1 h 56"/>
                  <a:gd name="T8" fmla="*/ 1 w 20"/>
                  <a:gd name="T9" fmla="*/ 1 h 56"/>
                  <a:gd name="T10" fmla="*/ 1 w 20"/>
                  <a:gd name="T11" fmla="*/ 1 h 56"/>
                  <a:gd name="T12" fmla="*/ 1 w 20"/>
                  <a:gd name="T13" fmla="*/ 1 h 56"/>
                  <a:gd name="T14" fmla="*/ 1 w 20"/>
                  <a:gd name="T15" fmla="*/ 1 h 56"/>
                  <a:gd name="T16" fmla="*/ 1 w 20"/>
                  <a:gd name="T17" fmla="*/ 1 h 56"/>
                  <a:gd name="T18" fmla="*/ 0 w 20"/>
                  <a:gd name="T19" fmla="*/ 1 h 56"/>
                  <a:gd name="T20" fmla="*/ 1 w 20"/>
                  <a:gd name="T21" fmla="*/ 1 h 56"/>
                  <a:gd name="T22" fmla="*/ 1 w 20"/>
                  <a:gd name="T23" fmla="*/ 1 h 56"/>
                  <a:gd name="T24" fmla="*/ 1 w 20"/>
                  <a:gd name="T25" fmla="*/ 1 h 56"/>
                  <a:gd name="T26" fmla="*/ 1 w 20"/>
                  <a:gd name="T27" fmla="*/ 1 h 56"/>
                  <a:gd name="T28" fmla="*/ 0 w 20"/>
                  <a:gd name="T29" fmla="*/ 1 h 56"/>
                  <a:gd name="T30" fmla="*/ 0 w 20"/>
                  <a:gd name="T31" fmla="*/ 1 h 56"/>
                  <a:gd name="T32" fmla="*/ 0 w 20"/>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6"/>
                  <a:gd name="T53" fmla="*/ 20 w 20"/>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6">
                    <a:moveTo>
                      <a:pt x="0" y="0"/>
                    </a:moveTo>
                    <a:lnTo>
                      <a:pt x="20" y="0"/>
                    </a:lnTo>
                    <a:lnTo>
                      <a:pt x="20" y="11"/>
                    </a:lnTo>
                    <a:lnTo>
                      <a:pt x="20" y="23"/>
                    </a:lnTo>
                    <a:lnTo>
                      <a:pt x="20" y="35"/>
                    </a:lnTo>
                    <a:lnTo>
                      <a:pt x="17" y="43"/>
                    </a:lnTo>
                    <a:lnTo>
                      <a:pt x="12" y="50"/>
                    </a:lnTo>
                    <a:lnTo>
                      <a:pt x="5" y="56"/>
                    </a:lnTo>
                    <a:lnTo>
                      <a:pt x="4" y="51"/>
                    </a:lnTo>
                    <a:lnTo>
                      <a:pt x="0" y="45"/>
                    </a:lnTo>
                    <a:lnTo>
                      <a:pt x="5" y="41"/>
                    </a:lnTo>
                    <a:lnTo>
                      <a:pt x="9" y="36"/>
                    </a:lnTo>
                    <a:lnTo>
                      <a:pt x="10" y="33"/>
                    </a:lnTo>
                    <a:lnTo>
                      <a:pt x="10" y="28"/>
                    </a:lnTo>
                    <a:lnTo>
                      <a:pt x="0" y="28"/>
                    </a:lnTo>
                    <a:lnTo>
                      <a:pt x="0" y="13"/>
                    </a:lnTo>
                    <a:lnTo>
                      <a:pt x="0" y="0"/>
                    </a:lnTo>
                    <a:close/>
                  </a:path>
                </a:pathLst>
              </a:custGeom>
              <a:solidFill>
                <a:srgbClr val="FFFF00"/>
              </a:solidFill>
              <a:ln w="4763">
                <a:solidFill>
                  <a:srgbClr val="000000"/>
                </a:solidFill>
                <a:round/>
                <a:headEnd/>
                <a:tailEnd/>
              </a:ln>
            </p:spPr>
            <p:txBody>
              <a:bodyPr/>
              <a:lstStyle/>
              <a:p>
                <a:endParaRPr lang="en-US"/>
              </a:p>
            </p:txBody>
          </p:sp>
          <p:sp>
            <p:nvSpPr>
              <p:cNvPr id="15433" name="Freeform 473"/>
              <p:cNvSpPr>
                <a:spLocks/>
              </p:cNvSpPr>
              <p:nvPr/>
            </p:nvSpPr>
            <p:spPr bwMode="auto">
              <a:xfrm>
                <a:off x="1034" y="2860"/>
                <a:ext cx="20" cy="53"/>
              </a:xfrm>
              <a:custGeom>
                <a:avLst/>
                <a:gdLst>
                  <a:gd name="T0" fmla="*/ 1 w 40"/>
                  <a:gd name="T1" fmla="*/ 0 h 105"/>
                  <a:gd name="T2" fmla="*/ 1 w 40"/>
                  <a:gd name="T3" fmla="*/ 1 h 105"/>
                  <a:gd name="T4" fmla="*/ 1 w 40"/>
                  <a:gd name="T5" fmla="*/ 1 h 105"/>
                  <a:gd name="T6" fmla="*/ 1 w 40"/>
                  <a:gd name="T7" fmla="*/ 1 h 105"/>
                  <a:gd name="T8" fmla="*/ 1 w 40"/>
                  <a:gd name="T9" fmla="*/ 1 h 105"/>
                  <a:gd name="T10" fmla="*/ 1 w 40"/>
                  <a:gd name="T11" fmla="*/ 1 h 105"/>
                  <a:gd name="T12" fmla="*/ 1 w 40"/>
                  <a:gd name="T13" fmla="*/ 1 h 105"/>
                  <a:gd name="T14" fmla="*/ 1 w 40"/>
                  <a:gd name="T15" fmla="*/ 1 h 105"/>
                  <a:gd name="T16" fmla="*/ 0 w 40"/>
                  <a:gd name="T17" fmla="*/ 1 h 105"/>
                  <a:gd name="T18" fmla="*/ 0 w 40"/>
                  <a:gd name="T19" fmla="*/ 1 h 105"/>
                  <a:gd name="T20" fmla="*/ 0 w 40"/>
                  <a:gd name="T21" fmla="*/ 1 h 105"/>
                  <a:gd name="T22" fmla="*/ 1 w 40"/>
                  <a:gd name="T23" fmla="*/ 1 h 105"/>
                  <a:gd name="T24" fmla="*/ 1 w 40"/>
                  <a:gd name="T25" fmla="*/ 1 h 105"/>
                  <a:gd name="T26" fmla="*/ 1 w 40"/>
                  <a:gd name="T27" fmla="*/ 1 h 105"/>
                  <a:gd name="T28" fmla="*/ 1 w 40"/>
                  <a:gd name="T29" fmla="*/ 0 h 105"/>
                  <a:gd name="T30" fmla="*/ 1 w 40"/>
                  <a:gd name="T31" fmla="*/ 0 h 105"/>
                  <a:gd name="T32" fmla="*/ 1 w 40"/>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05"/>
                  <a:gd name="T53" fmla="*/ 40 w 40"/>
                  <a:gd name="T54" fmla="*/ 105 h 1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05">
                    <a:moveTo>
                      <a:pt x="40" y="0"/>
                    </a:moveTo>
                    <a:lnTo>
                      <a:pt x="40" y="105"/>
                    </a:lnTo>
                    <a:lnTo>
                      <a:pt x="20" y="105"/>
                    </a:lnTo>
                    <a:lnTo>
                      <a:pt x="20" y="70"/>
                    </a:lnTo>
                    <a:lnTo>
                      <a:pt x="20" y="37"/>
                    </a:lnTo>
                    <a:lnTo>
                      <a:pt x="15" y="42"/>
                    </a:lnTo>
                    <a:lnTo>
                      <a:pt x="10" y="45"/>
                    </a:lnTo>
                    <a:lnTo>
                      <a:pt x="5" y="48"/>
                    </a:lnTo>
                    <a:lnTo>
                      <a:pt x="0" y="52"/>
                    </a:lnTo>
                    <a:lnTo>
                      <a:pt x="0" y="40"/>
                    </a:lnTo>
                    <a:lnTo>
                      <a:pt x="0" y="28"/>
                    </a:lnTo>
                    <a:lnTo>
                      <a:pt x="9" y="23"/>
                    </a:lnTo>
                    <a:lnTo>
                      <a:pt x="15" y="17"/>
                    </a:lnTo>
                    <a:lnTo>
                      <a:pt x="20" y="8"/>
                    </a:lnTo>
                    <a:lnTo>
                      <a:pt x="24" y="0"/>
                    </a:lnTo>
                    <a:lnTo>
                      <a:pt x="32" y="0"/>
                    </a:lnTo>
                    <a:lnTo>
                      <a:pt x="40" y="0"/>
                    </a:lnTo>
                    <a:close/>
                  </a:path>
                </a:pathLst>
              </a:custGeom>
              <a:solidFill>
                <a:srgbClr val="FFFF00"/>
              </a:solidFill>
              <a:ln w="4763">
                <a:solidFill>
                  <a:srgbClr val="000000"/>
                </a:solidFill>
                <a:round/>
                <a:headEnd/>
                <a:tailEnd/>
              </a:ln>
            </p:spPr>
            <p:txBody>
              <a:bodyPr/>
              <a:lstStyle/>
              <a:p>
                <a:endParaRPr lang="en-US"/>
              </a:p>
            </p:txBody>
          </p:sp>
          <p:sp>
            <p:nvSpPr>
              <p:cNvPr id="15434" name="Freeform 474"/>
              <p:cNvSpPr>
                <a:spLocks noEditPoints="1"/>
              </p:cNvSpPr>
              <p:nvPr/>
            </p:nvSpPr>
            <p:spPr bwMode="auto">
              <a:xfrm>
                <a:off x="1064" y="2860"/>
                <a:ext cx="29" cy="53"/>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w 59"/>
                  <a:gd name="T51" fmla="*/ 0 h 107"/>
                  <a:gd name="T52" fmla="*/ 0 w 59"/>
                  <a:gd name="T53" fmla="*/ 0 h 107"/>
                  <a:gd name="T54" fmla="*/ 0 w 59"/>
                  <a:gd name="T55" fmla="*/ 0 h 107"/>
                  <a:gd name="T56" fmla="*/ 0 w 59"/>
                  <a:gd name="T57" fmla="*/ 0 h 107"/>
                  <a:gd name="T58" fmla="*/ 0 w 59"/>
                  <a:gd name="T59" fmla="*/ 0 h 107"/>
                  <a:gd name="T60" fmla="*/ 0 w 59"/>
                  <a:gd name="T61" fmla="*/ 0 h 107"/>
                  <a:gd name="T62" fmla="*/ 0 w 59"/>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
                  <a:gd name="T97" fmla="*/ 0 h 107"/>
                  <a:gd name="T98" fmla="*/ 59 w 59"/>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 h="107">
                    <a:moveTo>
                      <a:pt x="57" y="25"/>
                    </a:moveTo>
                    <a:lnTo>
                      <a:pt x="47" y="27"/>
                    </a:lnTo>
                    <a:lnTo>
                      <a:pt x="37" y="28"/>
                    </a:lnTo>
                    <a:lnTo>
                      <a:pt x="37" y="23"/>
                    </a:lnTo>
                    <a:lnTo>
                      <a:pt x="35" y="20"/>
                    </a:lnTo>
                    <a:lnTo>
                      <a:pt x="34" y="18"/>
                    </a:lnTo>
                    <a:lnTo>
                      <a:pt x="30" y="18"/>
                    </a:lnTo>
                    <a:lnTo>
                      <a:pt x="27" y="20"/>
                    </a:lnTo>
                    <a:lnTo>
                      <a:pt x="24" y="25"/>
                    </a:lnTo>
                    <a:lnTo>
                      <a:pt x="22" y="33"/>
                    </a:lnTo>
                    <a:lnTo>
                      <a:pt x="22" y="38"/>
                    </a:lnTo>
                    <a:lnTo>
                      <a:pt x="20" y="47"/>
                    </a:lnTo>
                    <a:lnTo>
                      <a:pt x="25" y="42"/>
                    </a:lnTo>
                    <a:lnTo>
                      <a:pt x="29" y="38"/>
                    </a:lnTo>
                    <a:lnTo>
                      <a:pt x="32" y="37"/>
                    </a:lnTo>
                    <a:lnTo>
                      <a:pt x="37" y="37"/>
                    </a:lnTo>
                    <a:lnTo>
                      <a:pt x="45" y="40"/>
                    </a:lnTo>
                    <a:lnTo>
                      <a:pt x="52" y="47"/>
                    </a:lnTo>
                    <a:lnTo>
                      <a:pt x="57" y="57"/>
                    </a:lnTo>
                    <a:lnTo>
                      <a:pt x="59" y="70"/>
                    </a:lnTo>
                    <a:lnTo>
                      <a:pt x="57" y="80"/>
                    </a:lnTo>
                    <a:lnTo>
                      <a:pt x="55" y="90"/>
                    </a:lnTo>
                    <a:lnTo>
                      <a:pt x="52" y="97"/>
                    </a:lnTo>
                    <a:lnTo>
                      <a:pt x="47" y="102"/>
                    </a:lnTo>
                    <a:lnTo>
                      <a:pt x="40" y="105"/>
                    </a:lnTo>
                    <a:lnTo>
                      <a:pt x="32" y="107"/>
                    </a:lnTo>
                    <a:lnTo>
                      <a:pt x="22" y="105"/>
                    </a:lnTo>
                    <a:lnTo>
                      <a:pt x="15" y="102"/>
                    </a:lnTo>
                    <a:lnTo>
                      <a:pt x="9" y="95"/>
                    </a:lnTo>
                    <a:lnTo>
                      <a:pt x="5" y="85"/>
                    </a:lnTo>
                    <a:lnTo>
                      <a:pt x="2" y="72"/>
                    </a:lnTo>
                    <a:lnTo>
                      <a:pt x="0" y="53"/>
                    </a:lnTo>
                    <a:lnTo>
                      <a:pt x="0" y="40"/>
                    </a:lnTo>
                    <a:lnTo>
                      <a:pt x="2" y="30"/>
                    </a:lnTo>
                    <a:lnTo>
                      <a:pt x="5" y="20"/>
                    </a:lnTo>
                    <a:lnTo>
                      <a:pt x="9" y="13"/>
                    </a:lnTo>
                    <a:lnTo>
                      <a:pt x="19" y="3"/>
                    </a:lnTo>
                    <a:lnTo>
                      <a:pt x="24" y="2"/>
                    </a:lnTo>
                    <a:lnTo>
                      <a:pt x="30" y="0"/>
                    </a:lnTo>
                    <a:lnTo>
                      <a:pt x="39" y="2"/>
                    </a:lnTo>
                    <a:lnTo>
                      <a:pt x="44" y="3"/>
                    </a:lnTo>
                    <a:lnTo>
                      <a:pt x="49" y="7"/>
                    </a:lnTo>
                    <a:lnTo>
                      <a:pt x="52" y="12"/>
                    </a:lnTo>
                    <a:lnTo>
                      <a:pt x="55" y="18"/>
                    </a:lnTo>
                    <a:lnTo>
                      <a:pt x="57" y="25"/>
                    </a:lnTo>
                    <a:close/>
                    <a:moveTo>
                      <a:pt x="22" y="70"/>
                    </a:moveTo>
                    <a:lnTo>
                      <a:pt x="22" y="78"/>
                    </a:lnTo>
                    <a:lnTo>
                      <a:pt x="24" y="83"/>
                    </a:lnTo>
                    <a:lnTo>
                      <a:pt x="27" y="87"/>
                    </a:lnTo>
                    <a:lnTo>
                      <a:pt x="32" y="88"/>
                    </a:lnTo>
                    <a:lnTo>
                      <a:pt x="35" y="87"/>
                    </a:lnTo>
                    <a:lnTo>
                      <a:pt x="37" y="85"/>
                    </a:lnTo>
                    <a:lnTo>
                      <a:pt x="39" y="78"/>
                    </a:lnTo>
                    <a:lnTo>
                      <a:pt x="40" y="72"/>
                    </a:lnTo>
                    <a:lnTo>
                      <a:pt x="39" y="63"/>
                    </a:lnTo>
                    <a:lnTo>
                      <a:pt x="37" y="58"/>
                    </a:lnTo>
                    <a:lnTo>
                      <a:pt x="34" y="55"/>
                    </a:lnTo>
                    <a:lnTo>
                      <a:pt x="30" y="53"/>
                    </a:lnTo>
                    <a:lnTo>
                      <a:pt x="27" y="55"/>
                    </a:lnTo>
                    <a:lnTo>
                      <a:pt x="24" y="58"/>
                    </a:lnTo>
                    <a:lnTo>
                      <a:pt x="22" y="63"/>
                    </a:lnTo>
                    <a:lnTo>
                      <a:pt x="22" y="70"/>
                    </a:lnTo>
                    <a:close/>
                  </a:path>
                </a:pathLst>
              </a:custGeom>
              <a:solidFill>
                <a:srgbClr val="FFFF00"/>
              </a:solidFill>
              <a:ln w="4763">
                <a:solidFill>
                  <a:srgbClr val="000000"/>
                </a:solidFill>
                <a:round/>
                <a:headEnd/>
                <a:tailEnd/>
              </a:ln>
            </p:spPr>
            <p:txBody>
              <a:bodyPr/>
              <a:lstStyle/>
              <a:p>
                <a:endParaRPr lang="en-US"/>
              </a:p>
            </p:txBody>
          </p:sp>
          <p:sp>
            <p:nvSpPr>
              <p:cNvPr id="15435" name="Freeform 475"/>
              <p:cNvSpPr>
                <a:spLocks noEditPoints="1"/>
              </p:cNvSpPr>
              <p:nvPr/>
            </p:nvSpPr>
            <p:spPr bwMode="auto">
              <a:xfrm>
                <a:off x="1096" y="2860"/>
                <a:ext cx="29" cy="53"/>
              </a:xfrm>
              <a:custGeom>
                <a:avLst/>
                <a:gdLst>
                  <a:gd name="T0" fmla="*/ 1 w 57"/>
                  <a:gd name="T1" fmla="*/ 0 h 107"/>
                  <a:gd name="T2" fmla="*/ 1 w 57"/>
                  <a:gd name="T3" fmla="*/ 0 h 107"/>
                  <a:gd name="T4" fmla="*/ 1 w 57"/>
                  <a:gd name="T5" fmla="*/ 0 h 107"/>
                  <a:gd name="T6" fmla="*/ 1 w 57"/>
                  <a:gd name="T7" fmla="*/ 0 h 107"/>
                  <a:gd name="T8" fmla="*/ 1 w 57"/>
                  <a:gd name="T9" fmla="*/ 0 h 107"/>
                  <a:gd name="T10" fmla="*/ 1 w 57"/>
                  <a:gd name="T11" fmla="*/ 0 h 107"/>
                  <a:gd name="T12" fmla="*/ 1 w 57"/>
                  <a:gd name="T13" fmla="*/ 0 h 107"/>
                  <a:gd name="T14" fmla="*/ 1 w 57"/>
                  <a:gd name="T15" fmla="*/ 0 h 107"/>
                  <a:gd name="T16" fmla="*/ 1 w 57"/>
                  <a:gd name="T17" fmla="*/ 0 h 107"/>
                  <a:gd name="T18" fmla="*/ 0 w 57"/>
                  <a:gd name="T19" fmla="*/ 0 h 107"/>
                  <a:gd name="T20" fmla="*/ 1 w 57"/>
                  <a:gd name="T21" fmla="*/ 0 h 107"/>
                  <a:gd name="T22" fmla="*/ 1 w 57"/>
                  <a:gd name="T23" fmla="*/ 0 h 107"/>
                  <a:gd name="T24" fmla="*/ 1 w 57"/>
                  <a:gd name="T25" fmla="*/ 0 h 107"/>
                  <a:gd name="T26" fmla="*/ 1 w 57"/>
                  <a:gd name="T27" fmla="*/ 0 h 107"/>
                  <a:gd name="T28" fmla="*/ 1 w 57"/>
                  <a:gd name="T29" fmla="*/ 0 h 107"/>
                  <a:gd name="T30" fmla="*/ 1 w 57"/>
                  <a:gd name="T31" fmla="*/ 0 h 107"/>
                  <a:gd name="T32" fmla="*/ 1 w 57"/>
                  <a:gd name="T33" fmla="*/ 0 h 107"/>
                  <a:gd name="T34" fmla="*/ 1 w 57"/>
                  <a:gd name="T35" fmla="*/ 0 h 107"/>
                  <a:gd name="T36" fmla="*/ 1 w 57"/>
                  <a:gd name="T37" fmla="*/ 0 h 107"/>
                  <a:gd name="T38" fmla="*/ 1 w 57"/>
                  <a:gd name="T39" fmla="*/ 0 h 107"/>
                  <a:gd name="T40" fmla="*/ 1 w 57"/>
                  <a:gd name="T41" fmla="*/ 0 h 107"/>
                  <a:gd name="T42" fmla="*/ 1 w 57"/>
                  <a:gd name="T43" fmla="*/ 0 h 107"/>
                  <a:gd name="T44" fmla="*/ 1 w 57"/>
                  <a:gd name="T45" fmla="*/ 0 h 107"/>
                  <a:gd name="T46" fmla="*/ 1 w 57"/>
                  <a:gd name="T47" fmla="*/ 0 h 107"/>
                  <a:gd name="T48" fmla="*/ 1 w 57"/>
                  <a:gd name="T49" fmla="*/ 0 h 107"/>
                  <a:gd name="T50" fmla="*/ 1 w 57"/>
                  <a:gd name="T51" fmla="*/ 0 h 107"/>
                  <a:gd name="T52" fmla="*/ 1 w 57"/>
                  <a:gd name="T53" fmla="*/ 0 h 107"/>
                  <a:gd name="T54" fmla="*/ 1 w 57"/>
                  <a:gd name="T55" fmla="*/ 0 h 107"/>
                  <a:gd name="T56" fmla="*/ 1 w 57"/>
                  <a:gd name="T57" fmla="*/ 0 h 107"/>
                  <a:gd name="T58" fmla="*/ 1 w 57"/>
                  <a:gd name="T59" fmla="*/ 0 h 107"/>
                  <a:gd name="T60" fmla="*/ 1 w 57"/>
                  <a:gd name="T61" fmla="*/ 0 h 107"/>
                  <a:gd name="T62" fmla="*/ 1 w 57"/>
                  <a:gd name="T63" fmla="*/ 0 h 1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
                  <a:gd name="T97" fmla="*/ 0 h 107"/>
                  <a:gd name="T98" fmla="*/ 57 w 57"/>
                  <a:gd name="T99" fmla="*/ 107 h 1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 h="107">
                    <a:moveTo>
                      <a:pt x="2" y="82"/>
                    </a:moveTo>
                    <a:lnTo>
                      <a:pt x="12" y="80"/>
                    </a:lnTo>
                    <a:lnTo>
                      <a:pt x="20" y="78"/>
                    </a:lnTo>
                    <a:lnTo>
                      <a:pt x="22" y="83"/>
                    </a:lnTo>
                    <a:lnTo>
                      <a:pt x="24" y="87"/>
                    </a:lnTo>
                    <a:lnTo>
                      <a:pt x="27" y="88"/>
                    </a:lnTo>
                    <a:lnTo>
                      <a:pt x="29" y="88"/>
                    </a:lnTo>
                    <a:lnTo>
                      <a:pt x="32" y="87"/>
                    </a:lnTo>
                    <a:lnTo>
                      <a:pt x="35" y="82"/>
                    </a:lnTo>
                    <a:lnTo>
                      <a:pt x="37" y="73"/>
                    </a:lnTo>
                    <a:lnTo>
                      <a:pt x="37" y="68"/>
                    </a:lnTo>
                    <a:lnTo>
                      <a:pt x="39" y="60"/>
                    </a:lnTo>
                    <a:lnTo>
                      <a:pt x="35" y="65"/>
                    </a:lnTo>
                    <a:lnTo>
                      <a:pt x="30" y="68"/>
                    </a:lnTo>
                    <a:lnTo>
                      <a:pt x="27" y="70"/>
                    </a:lnTo>
                    <a:lnTo>
                      <a:pt x="22" y="70"/>
                    </a:lnTo>
                    <a:lnTo>
                      <a:pt x="14" y="68"/>
                    </a:lnTo>
                    <a:lnTo>
                      <a:pt x="7" y="60"/>
                    </a:lnTo>
                    <a:lnTo>
                      <a:pt x="2" y="48"/>
                    </a:lnTo>
                    <a:lnTo>
                      <a:pt x="0" y="35"/>
                    </a:lnTo>
                    <a:lnTo>
                      <a:pt x="2" y="27"/>
                    </a:lnTo>
                    <a:lnTo>
                      <a:pt x="4" y="17"/>
                    </a:lnTo>
                    <a:lnTo>
                      <a:pt x="7" y="10"/>
                    </a:lnTo>
                    <a:lnTo>
                      <a:pt x="12" y="5"/>
                    </a:lnTo>
                    <a:lnTo>
                      <a:pt x="20" y="2"/>
                    </a:lnTo>
                    <a:lnTo>
                      <a:pt x="27" y="0"/>
                    </a:lnTo>
                    <a:lnTo>
                      <a:pt x="37" y="2"/>
                    </a:lnTo>
                    <a:lnTo>
                      <a:pt x="44" y="5"/>
                    </a:lnTo>
                    <a:lnTo>
                      <a:pt x="50" y="12"/>
                    </a:lnTo>
                    <a:lnTo>
                      <a:pt x="54" y="22"/>
                    </a:lnTo>
                    <a:lnTo>
                      <a:pt x="57" y="35"/>
                    </a:lnTo>
                    <a:lnTo>
                      <a:pt x="57" y="53"/>
                    </a:lnTo>
                    <a:lnTo>
                      <a:pt x="57" y="67"/>
                    </a:lnTo>
                    <a:lnTo>
                      <a:pt x="55" y="77"/>
                    </a:lnTo>
                    <a:lnTo>
                      <a:pt x="54" y="87"/>
                    </a:lnTo>
                    <a:lnTo>
                      <a:pt x="50" y="93"/>
                    </a:lnTo>
                    <a:lnTo>
                      <a:pt x="40" y="103"/>
                    </a:lnTo>
                    <a:lnTo>
                      <a:pt x="34" y="105"/>
                    </a:lnTo>
                    <a:lnTo>
                      <a:pt x="27" y="107"/>
                    </a:lnTo>
                    <a:lnTo>
                      <a:pt x="20" y="105"/>
                    </a:lnTo>
                    <a:lnTo>
                      <a:pt x="15" y="103"/>
                    </a:lnTo>
                    <a:lnTo>
                      <a:pt x="10" y="100"/>
                    </a:lnTo>
                    <a:lnTo>
                      <a:pt x="7" y="95"/>
                    </a:lnTo>
                    <a:lnTo>
                      <a:pt x="5" y="88"/>
                    </a:lnTo>
                    <a:lnTo>
                      <a:pt x="2" y="82"/>
                    </a:lnTo>
                    <a:close/>
                    <a:moveTo>
                      <a:pt x="37" y="35"/>
                    </a:moveTo>
                    <a:lnTo>
                      <a:pt x="37" y="28"/>
                    </a:lnTo>
                    <a:lnTo>
                      <a:pt x="35" y="23"/>
                    </a:lnTo>
                    <a:lnTo>
                      <a:pt x="32" y="20"/>
                    </a:lnTo>
                    <a:lnTo>
                      <a:pt x="27" y="18"/>
                    </a:lnTo>
                    <a:lnTo>
                      <a:pt x="25" y="20"/>
                    </a:lnTo>
                    <a:lnTo>
                      <a:pt x="22" y="22"/>
                    </a:lnTo>
                    <a:lnTo>
                      <a:pt x="20" y="28"/>
                    </a:lnTo>
                    <a:lnTo>
                      <a:pt x="19" y="35"/>
                    </a:lnTo>
                    <a:lnTo>
                      <a:pt x="20" y="42"/>
                    </a:lnTo>
                    <a:lnTo>
                      <a:pt x="22" y="48"/>
                    </a:lnTo>
                    <a:lnTo>
                      <a:pt x="25" y="52"/>
                    </a:lnTo>
                    <a:lnTo>
                      <a:pt x="29" y="53"/>
                    </a:lnTo>
                    <a:lnTo>
                      <a:pt x="32" y="52"/>
                    </a:lnTo>
                    <a:lnTo>
                      <a:pt x="35" y="48"/>
                    </a:lnTo>
                    <a:lnTo>
                      <a:pt x="37" y="43"/>
                    </a:lnTo>
                    <a:lnTo>
                      <a:pt x="37" y="35"/>
                    </a:lnTo>
                    <a:close/>
                  </a:path>
                </a:pathLst>
              </a:custGeom>
              <a:solidFill>
                <a:srgbClr val="FFFF00"/>
              </a:solidFill>
              <a:ln w="4763">
                <a:solidFill>
                  <a:srgbClr val="000000"/>
                </a:solidFill>
                <a:round/>
                <a:headEnd/>
                <a:tailEnd/>
              </a:ln>
            </p:spPr>
            <p:txBody>
              <a:bodyPr/>
              <a:lstStyle/>
              <a:p>
                <a:endParaRPr lang="en-US"/>
              </a:p>
            </p:txBody>
          </p:sp>
          <p:sp>
            <p:nvSpPr>
              <p:cNvPr id="15436" name="Freeform 476"/>
              <p:cNvSpPr>
                <a:spLocks/>
              </p:cNvSpPr>
              <p:nvPr/>
            </p:nvSpPr>
            <p:spPr bwMode="auto">
              <a:xfrm>
                <a:off x="1130" y="2874"/>
                <a:ext cx="43" cy="39"/>
              </a:xfrm>
              <a:custGeom>
                <a:avLst/>
                <a:gdLst>
                  <a:gd name="T0" fmla="*/ 0 w 85"/>
                  <a:gd name="T1" fmla="*/ 1 h 77"/>
                  <a:gd name="T2" fmla="*/ 1 w 85"/>
                  <a:gd name="T3" fmla="*/ 1 h 77"/>
                  <a:gd name="T4" fmla="*/ 1 w 85"/>
                  <a:gd name="T5" fmla="*/ 1 h 77"/>
                  <a:gd name="T6" fmla="*/ 1 w 85"/>
                  <a:gd name="T7" fmla="*/ 1 h 77"/>
                  <a:gd name="T8" fmla="*/ 1 w 85"/>
                  <a:gd name="T9" fmla="*/ 1 h 77"/>
                  <a:gd name="T10" fmla="*/ 1 w 85"/>
                  <a:gd name="T11" fmla="*/ 1 h 77"/>
                  <a:gd name="T12" fmla="*/ 1 w 85"/>
                  <a:gd name="T13" fmla="*/ 1 h 77"/>
                  <a:gd name="T14" fmla="*/ 1 w 85"/>
                  <a:gd name="T15" fmla="*/ 1 h 77"/>
                  <a:gd name="T16" fmla="*/ 1 w 85"/>
                  <a:gd name="T17" fmla="*/ 0 h 77"/>
                  <a:gd name="T18" fmla="*/ 1 w 85"/>
                  <a:gd name="T19" fmla="*/ 1 h 77"/>
                  <a:gd name="T20" fmla="*/ 1 w 85"/>
                  <a:gd name="T21" fmla="*/ 1 h 77"/>
                  <a:gd name="T22" fmla="*/ 1 w 85"/>
                  <a:gd name="T23" fmla="*/ 1 h 77"/>
                  <a:gd name="T24" fmla="*/ 1 w 85"/>
                  <a:gd name="T25" fmla="*/ 1 h 77"/>
                  <a:gd name="T26" fmla="*/ 1 w 85"/>
                  <a:gd name="T27" fmla="*/ 1 h 77"/>
                  <a:gd name="T28" fmla="*/ 1 w 85"/>
                  <a:gd name="T29" fmla="*/ 1 h 77"/>
                  <a:gd name="T30" fmla="*/ 1 w 85"/>
                  <a:gd name="T31" fmla="*/ 1 h 77"/>
                  <a:gd name="T32" fmla="*/ 1 w 85"/>
                  <a:gd name="T33" fmla="*/ 0 h 77"/>
                  <a:gd name="T34" fmla="*/ 1 w 85"/>
                  <a:gd name="T35" fmla="*/ 1 h 77"/>
                  <a:gd name="T36" fmla="*/ 1 w 85"/>
                  <a:gd name="T37" fmla="*/ 1 h 77"/>
                  <a:gd name="T38" fmla="*/ 1 w 85"/>
                  <a:gd name="T39" fmla="*/ 1 h 77"/>
                  <a:gd name="T40" fmla="*/ 1 w 85"/>
                  <a:gd name="T41" fmla="*/ 1 h 77"/>
                  <a:gd name="T42" fmla="*/ 1 w 85"/>
                  <a:gd name="T43" fmla="*/ 1 h 77"/>
                  <a:gd name="T44" fmla="*/ 1 w 85"/>
                  <a:gd name="T45" fmla="*/ 1 h 77"/>
                  <a:gd name="T46" fmla="*/ 1 w 85"/>
                  <a:gd name="T47" fmla="*/ 1 h 77"/>
                  <a:gd name="T48" fmla="*/ 1 w 85"/>
                  <a:gd name="T49" fmla="*/ 1 h 77"/>
                  <a:gd name="T50" fmla="*/ 1 w 85"/>
                  <a:gd name="T51" fmla="*/ 1 h 77"/>
                  <a:gd name="T52" fmla="*/ 1 w 85"/>
                  <a:gd name="T53" fmla="*/ 1 h 77"/>
                  <a:gd name="T54" fmla="*/ 1 w 85"/>
                  <a:gd name="T55" fmla="*/ 1 h 77"/>
                  <a:gd name="T56" fmla="*/ 1 w 85"/>
                  <a:gd name="T57" fmla="*/ 1 h 77"/>
                  <a:gd name="T58" fmla="*/ 1 w 85"/>
                  <a:gd name="T59" fmla="*/ 1 h 77"/>
                  <a:gd name="T60" fmla="*/ 1 w 85"/>
                  <a:gd name="T61" fmla="*/ 1 h 77"/>
                  <a:gd name="T62" fmla="*/ 1 w 85"/>
                  <a:gd name="T63" fmla="*/ 1 h 77"/>
                  <a:gd name="T64" fmla="*/ 1 w 85"/>
                  <a:gd name="T65" fmla="*/ 1 h 77"/>
                  <a:gd name="T66" fmla="*/ 1 w 85"/>
                  <a:gd name="T67" fmla="*/ 1 h 77"/>
                  <a:gd name="T68" fmla="*/ 1 w 85"/>
                  <a:gd name="T69" fmla="*/ 1 h 77"/>
                  <a:gd name="T70" fmla="*/ 1 w 85"/>
                  <a:gd name="T71" fmla="*/ 1 h 77"/>
                  <a:gd name="T72" fmla="*/ 1 w 85"/>
                  <a:gd name="T73" fmla="*/ 1 h 77"/>
                  <a:gd name="T74" fmla="*/ 1 w 85"/>
                  <a:gd name="T75" fmla="*/ 1 h 77"/>
                  <a:gd name="T76" fmla="*/ 1 w 85"/>
                  <a:gd name="T77" fmla="*/ 1 h 77"/>
                  <a:gd name="T78" fmla="*/ 1 w 85"/>
                  <a:gd name="T79" fmla="*/ 1 h 77"/>
                  <a:gd name="T80" fmla="*/ 1 w 85"/>
                  <a:gd name="T81" fmla="*/ 1 h 77"/>
                  <a:gd name="T82" fmla="*/ 1 w 85"/>
                  <a:gd name="T83" fmla="*/ 1 h 77"/>
                  <a:gd name="T84" fmla="*/ 1 w 85"/>
                  <a:gd name="T85" fmla="*/ 1 h 77"/>
                  <a:gd name="T86" fmla="*/ 1 w 85"/>
                  <a:gd name="T87" fmla="*/ 1 h 77"/>
                  <a:gd name="T88" fmla="*/ 1 w 85"/>
                  <a:gd name="T89" fmla="*/ 1 h 77"/>
                  <a:gd name="T90" fmla="*/ 1 w 85"/>
                  <a:gd name="T91" fmla="*/ 1 h 77"/>
                  <a:gd name="T92" fmla="*/ 1 w 85"/>
                  <a:gd name="T93" fmla="*/ 1 h 77"/>
                  <a:gd name="T94" fmla="*/ 1 w 85"/>
                  <a:gd name="T95" fmla="*/ 1 h 77"/>
                  <a:gd name="T96" fmla="*/ 1 w 85"/>
                  <a:gd name="T97" fmla="*/ 1 h 77"/>
                  <a:gd name="T98" fmla="*/ 1 w 85"/>
                  <a:gd name="T99" fmla="*/ 1 h 77"/>
                  <a:gd name="T100" fmla="*/ 1 w 85"/>
                  <a:gd name="T101" fmla="*/ 1 h 77"/>
                  <a:gd name="T102" fmla="*/ 1 w 85"/>
                  <a:gd name="T103" fmla="*/ 1 h 77"/>
                  <a:gd name="T104" fmla="*/ 0 w 85"/>
                  <a:gd name="T105" fmla="*/ 1 h 77"/>
                  <a:gd name="T106" fmla="*/ 0 w 85"/>
                  <a:gd name="T107" fmla="*/ 1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77"/>
                  <a:gd name="T164" fmla="*/ 85 w 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77">
                    <a:moveTo>
                      <a:pt x="0" y="2"/>
                    </a:moveTo>
                    <a:lnTo>
                      <a:pt x="8" y="2"/>
                    </a:lnTo>
                    <a:lnTo>
                      <a:pt x="16" y="2"/>
                    </a:lnTo>
                    <a:lnTo>
                      <a:pt x="16" y="7"/>
                    </a:lnTo>
                    <a:lnTo>
                      <a:pt x="16" y="14"/>
                    </a:lnTo>
                    <a:lnTo>
                      <a:pt x="21" y="7"/>
                    </a:lnTo>
                    <a:lnTo>
                      <a:pt x="25" y="4"/>
                    </a:lnTo>
                    <a:lnTo>
                      <a:pt x="30" y="2"/>
                    </a:lnTo>
                    <a:lnTo>
                      <a:pt x="35" y="0"/>
                    </a:lnTo>
                    <a:lnTo>
                      <a:pt x="40" y="2"/>
                    </a:lnTo>
                    <a:lnTo>
                      <a:pt x="45" y="4"/>
                    </a:lnTo>
                    <a:lnTo>
                      <a:pt x="48" y="7"/>
                    </a:lnTo>
                    <a:lnTo>
                      <a:pt x="50" y="14"/>
                    </a:lnTo>
                    <a:lnTo>
                      <a:pt x="55" y="7"/>
                    </a:lnTo>
                    <a:lnTo>
                      <a:pt x="58" y="4"/>
                    </a:lnTo>
                    <a:lnTo>
                      <a:pt x="63" y="2"/>
                    </a:lnTo>
                    <a:lnTo>
                      <a:pt x="68" y="0"/>
                    </a:lnTo>
                    <a:lnTo>
                      <a:pt x="75" y="2"/>
                    </a:lnTo>
                    <a:lnTo>
                      <a:pt x="80" y="7"/>
                    </a:lnTo>
                    <a:lnTo>
                      <a:pt x="83" y="17"/>
                    </a:lnTo>
                    <a:lnTo>
                      <a:pt x="85" y="30"/>
                    </a:lnTo>
                    <a:lnTo>
                      <a:pt x="85" y="54"/>
                    </a:lnTo>
                    <a:lnTo>
                      <a:pt x="85" y="77"/>
                    </a:lnTo>
                    <a:lnTo>
                      <a:pt x="65" y="77"/>
                    </a:lnTo>
                    <a:lnTo>
                      <a:pt x="65" y="55"/>
                    </a:lnTo>
                    <a:lnTo>
                      <a:pt x="65" y="34"/>
                    </a:lnTo>
                    <a:lnTo>
                      <a:pt x="65" y="30"/>
                    </a:lnTo>
                    <a:lnTo>
                      <a:pt x="65" y="27"/>
                    </a:lnTo>
                    <a:lnTo>
                      <a:pt x="63" y="24"/>
                    </a:lnTo>
                    <a:lnTo>
                      <a:pt x="60" y="22"/>
                    </a:lnTo>
                    <a:lnTo>
                      <a:pt x="56" y="24"/>
                    </a:lnTo>
                    <a:lnTo>
                      <a:pt x="53" y="27"/>
                    </a:lnTo>
                    <a:lnTo>
                      <a:pt x="53" y="30"/>
                    </a:lnTo>
                    <a:lnTo>
                      <a:pt x="51" y="39"/>
                    </a:lnTo>
                    <a:lnTo>
                      <a:pt x="51" y="57"/>
                    </a:lnTo>
                    <a:lnTo>
                      <a:pt x="51" y="77"/>
                    </a:lnTo>
                    <a:lnTo>
                      <a:pt x="31" y="77"/>
                    </a:lnTo>
                    <a:lnTo>
                      <a:pt x="31" y="57"/>
                    </a:lnTo>
                    <a:lnTo>
                      <a:pt x="31" y="35"/>
                    </a:lnTo>
                    <a:lnTo>
                      <a:pt x="31" y="32"/>
                    </a:lnTo>
                    <a:lnTo>
                      <a:pt x="31" y="29"/>
                    </a:lnTo>
                    <a:lnTo>
                      <a:pt x="31" y="27"/>
                    </a:lnTo>
                    <a:lnTo>
                      <a:pt x="30" y="24"/>
                    </a:lnTo>
                    <a:lnTo>
                      <a:pt x="28" y="24"/>
                    </a:lnTo>
                    <a:lnTo>
                      <a:pt x="26" y="22"/>
                    </a:lnTo>
                    <a:lnTo>
                      <a:pt x="23" y="24"/>
                    </a:lnTo>
                    <a:lnTo>
                      <a:pt x="20" y="27"/>
                    </a:lnTo>
                    <a:lnTo>
                      <a:pt x="20" y="32"/>
                    </a:lnTo>
                    <a:lnTo>
                      <a:pt x="18" y="39"/>
                    </a:lnTo>
                    <a:lnTo>
                      <a:pt x="18" y="59"/>
                    </a:lnTo>
                    <a:lnTo>
                      <a:pt x="18" y="77"/>
                    </a:lnTo>
                    <a:lnTo>
                      <a:pt x="8" y="77"/>
                    </a:lnTo>
                    <a:lnTo>
                      <a:pt x="0" y="77"/>
                    </a:lnTo>
                    <a:lnTo>
                      <a:pt x="0" y="2"/>
                    </a:lnTo>
                    <a:close/>
                  </a:path>
                </a:pathLst>
              </a:custGeom>
              <a:solidFill>
                <a:srgbClr val="FFFF00"/>
              </a:solidFill>
              <a:ln w="4763">
                <a:solidFill>
                  <a:srgbClr val="000000"/>
                </a:solidFill>
                <a:round/>
                <a:headEnd/>
                <a:tailEnd/>
              </a:ln>
            </p:spPr>
            <p:txBody>
              <a:bodyPr/>
              <a:lstStyle/>
              <a:p>
                <a:endParaRPr lang="en-US"/>
              </a:p>
            </p:txBody>
          </p:sp>
          <p:sp>
            <p:nvSpPr>
              <p:cNvPr id="15437" name="Freeform 477"/>
              <p:cNvSpPr>
                <a:spLocks/>
              </p:cNvSpPr>
              <p:nvPr/>
            </p:nvSpPr>
            <p:spPr bwMode="auto">
              <a:xfrm>
                <a:off x="1178" y="2860"/>
                <a:ext cx="14" cy="68"/>
              </a:xfrm>
              <a:custGeom>
                <a:avLst/>
                <a:gdLst>
                  <a:gd name="T0" fmla="*/ 1 w 28"/>
                  <a:gd name="T1" fmla="*/ 0 h 135"/>
                  <a:gd name="T2" fmla="*/ 1 w 28"/>
                  <a:gd name="T3" fmla="*/ 0 h 135"/>
                  <a:gd name="T4" fmla="*/ 0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0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1 w 28"/>
                  <a:gd name="T31" fmla="*/ 1 h 135"/>
                  <a:gd name="T32" fmla="*/ 1 w 28"/>
                  <a:gd name="T33" fmla="*/ 1 h 135"/>
                  <a:gd name="T34" fmla="*/ 1 w 28"/>
                  <a:gd name="T35" fmla="*/ 1 h 135"/>
                  <a:gd name="T36" fmla="*/ 1 w 28"/>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35"/>
                  <a:gd name="T59" fmla="*/ 28 w 28"/>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35">
                    <a:moveTo>
                      <a:pt x="11" y="0"/>
                    </a:moveTo>
                    <a:lnTo>
                      <a:pt x="6" y="0"/>
                    </a:lnTo>
                    <a:lnTo>
                      <a:pt x="0" y="0"/>
                    </a:lnTo>
                    <a:lnTo>
                      <a:pt x="5" y="20"/>
                    </a:lnTo>
                    <a:lnTo>
                      <a:pt x="8" y="38"/>
                    </a:lnTo>
                    <a:lnTo>
                      <a:pt x="10" y="53"/>
                    </a:lnTo>
                    <a:lnTo>
                      <a:pt x="10" y="68"/>
                    </a:lnTo>
                    <a:lnTo>
                      <a:pt x="8" y="102"/>
                    </a:lnTo>
                    <a:lnTo>
                      <a:pt x="0" y="135"/>
                    </a:lnTo>
                    <a:lnTo>
                      <a:pt x="6" y="135"/>
                    </a:lnTo>
                    <a:lnTo>
                      <a:pt x="11" y="135"/>
                    </a:lnTo>
                    <a:lnTo>
                      <a:pt x="20" y="117"/>
                    </a:lnTo>
                    <a:lnTo>
                      <a:pt x="25" y="100"/>
                    </a:lnTo>
                    <a:lnTo>
                      <a:pt x="26" y="83"/>
                    </a:lnTo>
                    <a:lnTo>
                      <a:pt x="28" y="67"/>
                    </a:lnTo>
                    <a:lnTo>
                      <a:pt x="26" y="50"/>
                    </a:lnTo>
                    <a:lnTo>
                      <a:pt x="25" y="33"/>
                    </a:lnTo>
                    <a:lnTo>
                      <a:pt x="18" y="17"/>
                    </a:lnTo>
                    <a:lnTo>
                      <a:pt x="11" y="0"/>
                    </a:lnTo>
                    <a:close/>
                  </a:path>
                </a:pathLst>
              </a:custGeom>
              <a:solidFill>
                <a:srgbClr val="FFFF00"/>
              </a:solidFill>
              <a:ln w="4763">
                <a:solidFill>
                  <a:srgbClr val="000000"/>
                </a:solidFill>
                <a:round/>
                <a:headEnd/>
                <a:tailEnd/>
              </a:ln>
            </p:spPr>
            <p:txBody>
              <a:bodyPr/>
              <a:lstStyle/>
              <a:p>
                <a:endParaRPr lang="en-US"/>
              </a:p>
            </p:txBody>
          </p:sp>
        </p:grpSp>
        <p:grpSp>
          <p:nvGrpSpPr>
            <p:cNvPr id="15555" name="Group 478"/>
            <p:cNvGrpSpPr>
              <a:grpSpLocks/>
            </p:cNvGrpSpPr>
            <p:nvPr/>
          </p:nvGrpSpPr>
          <p:grpSpPr bwMode="auto">
            <a:xfrm>
              <a:off x="1332" y="2400"/>
              <a:ext cx="108" cy="121"/>
              <a:chOff x="1332" y="2400"/>
              <a:chExt cx="108" cy="121"/>
            </a:xfrm>
          </p:grpSpPr>
          <p:sp>
            <p:nvSpPr>
              <p:cNvPr id="15427" name="Freeform 479"/>
              <p:cNvSpPr>
                <a:spLocks noEditPoints="1"/>
              </p:cNvSpPr>
              <p:nvPr/>
            </p:nvSpPr>
            <p:spPr bwMode="auto">
              <a:xfrm>
                <a:off x="1332" y="2409"/>
                <a:ext cx="100" cy="100"/>
              </a:xfrm>
              <a:custGeom>
                <a:avLst/>
                <a:gdLst>
                  <a:gd name="T0" fmla="*/ 1 w 200"/>
                  <a:gd name="T1" fmla="*/ 1 h 200"/>
                  <a:gd name="T2" fmla="*/ 1 w 200"/>
                  <a:gd name="T3" fmla="*/ 1 h 200"/>
                  <a:gd name="T4" fmla="*/ 1 w 200"/>
                  <a:gd name="T5" fmla="*/ 1 h 200"/>
                  <a:gd name="T6" fmla="*/ 1 w 200"/>
                  <a:gd name="T7" fmla="*/ 1 h 200"/>
                  <a:gd name="T8" fmla="*/ 1 w 200"/>
                  <a:gd name="T9" fmla="*/ 1 h 200"/>
                  <a:gd name="T10" fmla="*/ 1 w 200"/>
                  <a:gd name="T11" fmla="*/ 1 h 200"/>
                  <a:gd name="T12" fmla="*/ 1 w 200"/>
                  <a:gd name="T13" fmla="*/ 1 h 200"/>
                  <a:gd name="T14" fmla="*/ 1 w 200"/>
                  <a:gd name="T15" fmla="*/ 1 h 200"/>
                  <a:gd name="T16" fmla="*/ 1 w 200"/>
                  <a:gd name="T17" fmla="*/ 1 h 200"/>
                  <a:gd name="T18" fmla="*/ 1 w 200"/>
                  <a:gd name="T19" fmla="*/ 1 h 200"/>
                  <a:gd name="T20" fmla="*/ 1 w 200"/>
                  <a:gd name="T21" fmla="*/ 1 h 200"/>
                  <a:gd name="T22" fmla="*/ 1 w 200"/>
                  <a:gd name="T23" fmla="*/ 1 h 200"/>
                  <a:gd name="T24" fmla="*/ 1 w 200"/>
                  <a:gd name="T25" fmla="*/ 1 h 200"/>
                  <a:gd name="T26" fmla="*/ 1 w 200"/>
                  <a:gd name="T27" fmla="*/ 1 h 200"/>
                  <a:gd name="T28" fmla="*/ 1 w 200"/>
                  <a:gd name="T29" fmla="*/ 1 h 200"/>
                  <a:gd name="T30" fmla="*/ 1 w 200"/>
                  <a:gd name="T31" fmla="*/ 1 h 200"/>
                  <a:gd name="T32" fmla="*/ 0 w 200"/>
                  <a:gd name="T33" fmla="*/ 1 h 200"/>
                  <a:gd name="T34" fmla="*/ 1 w 200"/>
                  <a:gd name="T35" fmla="*/ 1 h 200"/>
                  <a:gd name="T36" fmla="*/ 1 w 200"/>
                  <a:gd name="T37" fmla="*/ 1 h 200"/>
                  <a:gd name="T38" fmla="*/ 1 w 200"/>
                  <a:gd name="T39" fmla="*/ 1 h 200"/>
                  <a:gd name="T40" fmla="*/ 1 w 200"/>
                  <a:gd name="T41" fmla="*/ 1 h 200"/>
                  <a:gd name="T42" fmla="*/ 1 w 200"/>
                  <a:gd name="T43" fmla="*/ 1 h 200"/>
                  <a:gd name="T44" fmla="*/ 1 w 200"/>
                  <a:gd name="T45" fmla="*/ 1 h 200"/>
                  <a:gd name="T46" fmla="*/ 1 w 200"/>
                  <a:gd name="T47" fmla="*/ 1 h 200"/>
                  <a:gd name="T48" fmla="*/ 1 w 200"/>
                  <a:gd name="T49" fmla="*/ 1 h 200"/>
                  <a:gd name="T50" fmla="*/ 1 w 200"/>
                  <a:gd name="T51" fmla="*/ 1 h 200"/>
                  <a:gd name="T52" fmla="*/ 1 w 200"/>
                  <a:gd name="T53" fmla="*/ 1 h 200"/>
                  <a:gd name="T54" fmla="*/ 1 w 200"/>
                  <a:gd name="T55" fmla="*/ 1 h 200"/>
                  <a:gd name="T56" fmla="*/ 1 w 200"/>
                  <a:gd name="T57" fmla="*/ 1 h 200"/>
                  <a:gd name="T58" fmla="*/ 1 w 200"/>
                  <a:gd name="T59" fmla="*/ 1 h 200"/>
                  <a:gd name="T60" fmla="*/ 1 w 200"/>
                  <a:gd name="T61" fmla="*/ 1 h 200"/>
                  <a:gd name="T62" fmla="*/ 1 w 200"/>
                  <a:gd name="T63" fmla="*/ 1 h 200"/>
                  <a:gd name="T64" fmla="*/ 1 w 200"/>
                  <a:gd name="T65" fmla="*/ 1 h 200"/>
                  <a:gd name="T66" fmla="*/ 1 w 200"/>
                  <a:gd name="T67" fmla="*/ 1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200"/>
                  <a:gd name="T104" fmla="*/ 200 w 200"/>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200">
                    <a:moveTo>
                      <a:pt x="0" y="100"/>
                    </a:moveTo>
                    <a:lnTo>
                      <a:pt x="2" y="80"/>
                    </a:lnTo>
                    <a:lnTo>
                      <a:pt x="8" y="62"/>
                    </a:lnTo>
                    <a:lnTo>
                      <a:pt x="17" y="45"/>
                    </a:lnTo>
                    <a:lnTo>
                      <a:pt x="30" y="30"/>
                    </a:lnTo>
                    <a:lnTo>
                      <a:pt x="45" y="17"/>
                    </a:lnTo>
                    <a:lnTo>
                      <a:pt x="62" y="9"/>
                    </a:lnTo>
                    <a:lnTo>
                      <a:pt x="80" y="2"/>
                    </a:lnTo>
                    <a:lnTo>
                      <a:pt x="100" y="0"/>
                    </a:lnTo>
                    <a:lnTo>
                      <a:pt x="120" y="2"/>
                    </a:lnTo>
                    <a:lnTo>
                      <a:pt x="138" y="9"/>
                    </a:lnTo>
                    <a:lnTo>
                      <a:pt x="157" y="17"/>
                    </a:lnTo>
                    <a:lnTo>
                      <a:pt x="170" y="30"/>
                    </a:lnTo>
                    <a:lnTo>
                      <a:pt x="183" y="45"/>
                    </a:lnTo>
                    <a:lnTo>
                      <a:pt x="192" y="62"/>
                    </a:lnTo>
                    <a:lnTo>
                      <a:pt x="198" y="80"/>
                    </a:lnTo>
                    <a:lnTo>
                      <a:pt x="200" y="100"/>
                    </a:lnTo>
                    <a:lnTo>
                      <a:pt x="198" y="120"/>
                    </a:lnTo>
                    <a:lnTo>
                      <a:pt x="192" y="139"/>
                    </a:lnTo>
                    <a:lnTo>
                      <a:pt x="183" y="157"/>
                    </a:lnTo>
                    <a:lnTo>
                      <a:pt x="170" y="170"/>
                    </a:lnTo>
                    <a:lnTo>
                      <a:pt x="157" y="184"/>
                    </a:lnTo>
                    <a:lnTo>
                      <a:pt x="138" y="192"/>
                    </a:lnTo>
                    <a:lnTo>
                      <a:pt x="120" y="199"/>
                    </a:lnTo>
                    <a:lnTo>
                      <a:pt x="100" y="200"/>
                    </a:lnTo>
                    <a:lnTo>
                      <a:pt x="80" y="199"/>
                    </a:lnTo>
                    <a:lnTo>
                      <a:pt x="62" y="192"/>
                    </a:lnTo>
                    <a:lnTo>
                      <a:pt x="45" y="184"/>
                    </a:lnTo>
                    <a:lnTo>
                      <a:pt x="30" y="170"/>
                    </a:lnTo>
                    <a:lnTo>
                      <a:pt x="17" y="157"/>
                    </a:lnTo>
                    <a:lnTo>
                      <a:pt x="8" y="139"/>
                    </a:lnTo>
                    <a:lnTo>
                      <a:pt x="2" y="120"/>
                    </a:lnTo>
                    <a:lnTo>
                      <a:pt x="0" y="100"/>
                    </a:lnTo>
                    <a:close/>
                    <a:moveTo>
                      <a:pt x="17" y="100"/>
                    </a:moveTo>
                    <a:lnTo>
                      <a:pt x="18" y="117"/>
                    </a:lnTo>
                    <a:lnTo>
                      <a:pt x="23" y="134"/>
                    </a:lnTo>
                    <a:lnTo>
                      <a:pt x="30" y="147"/>
                    </a:lnTo>
                    <a:lnTo>
                      <a:pt x="42" y="160"/>
                    </a:lnTo>
                    <a:lnTo>
                      <a:pt x="53" y="170"/>
                    </a:lnTo>
                    <a:lnTo>
                      <a:pt x="67" y="177"/>
                    </a:lnTo>
                    <a:lnTo>
                      <a:pt x="83" y="182"/>
                    </a:lnTo>
                    <a:lnTo>
                      <a:pt x="100" y="184"/>
                    </a:lnTo>
                    <a:lnTo>
                      <a:pt x="117" y="182"/>
                    </a:lnTo>
                    <a:lnTo>
                      <a:pt x="133" y="177"/>
                    </a:lnTo>
                    <a:lnTo>
                      <a:pt x="147" y="170"/>
                    </a:lnTo>
                    <a:lnTo>
                      <a:pt x="160" y="160"/>
                    </a:lnTo>
                    <a:lnTo>
                      <a:pt x="170" y="147"/>
                    </a:lnTo>
                    <a:lnTo>
                      <a:pt x="177" y="134"/>
                    </a:lnTo>
                    <a:lnTo>
                      <a:pt x="182" y="117"/>
                    </a:lnTo>
                    <a:lnTo>
                      <a:pt x="183" y="100"/>
                    </a:lnTo>
                    <a:lnTo>
                      <a:pt x="182" y="84"/>
                    </a:lnTo>
                    <a:lnTo>
                      <a:pt x="177" y="67"/>
                    </a:lnTo>
                    <a:lnTo>
                      <a:pt x="170" y="54"/>
                    </a:lnTo>
                    <a:lnTo>
                      <a:pt x="160" y="42"/>
                    </a:lnTo>
                    <a:lnTo>
                      <a:pt x="147" y="30"/>
                    </a:lnTo>
                    <a:lnTo>
                      <a:pt x="133" y="24"/>
                    </a:lnTo>
                    <a:lnTo>
                      <a:pt x="117" y="19"/>
                    </a:lnTo>
                    <a:lnTo>
                      <a:pt x="100" y="17"/>
                    </a:lnTo>
                    <a:lnTo>
                      <a:pt x="83" y="19"/>
                    </a:lnTo>
                    <a:lnTo>
                      <a:pt x="67" y="24"/>
                    </a:lnTo>
                    <a:lnTo>
                      <a:pt x="53" y="30"/>
                    </a:lnTo>
                    <a:lnTo>
                      <a:pt x="42" y="42"/>
                    </a:lnTo>
                    <a:lnTo>
                      <a:pt x="30" y="54"/>
                    </a:lnTo>
                    <a:lnTo>
                      <a:pt x="23" y="67"/>
                    </a:lnTo>
                    <a:lnTo>
                      <a:pt x="18" y="84"/>
                    </a:lnTo>
                    <a:lnTo>
                      <a:pt x="17" y="100"/>
                    </a:lnTo>
                    <a:close/>
                  </a:path>
                </a:pathLst>
              </a:custGeom>
              <a:solidFill>
                <a:srgbClr val="800080"/>
              </a:solidFill>
              <a:ln w="1588">
                <a:solidFill>
                  <a:srgbClr val="000000"/>
                </a:solidFill>
                <a:round/>
                <a:headEnd/>
                <a:tailEnd/>
              </a:ln>
            </p:spPr>
            <p:txBody>
              <a:bodyPr/>
              <a:lstStyle/>
              <a:p>
                <a:endParaRPr lang="en-US"/>
              </a:p>
            </p:txBody>
          </p:sp>
          <p:sp>
            <p:nvSpPr>
              <p:cNvPr id="15428" name="Rectangle 480"/>
              <p:cNvSpPr>
                <a:spLocks noChangeArrowheads="1"/>
              </p:cNvSpPr>
              <p:nvPr/>
            </p:nvSpPr>
            <p:spPr bwMode="auto">
              <a:xfrm>
                <a:off x="1332" y="2400"/>
                <a:ext cx="108" cy="121"/>
              </a:xfrm>
              <a:prstGeom prst="rect">
                <a:avLst/>
              </a:prstGeom>
              <a:noFill/>
              <a:ln w="9525">
                <a:noFill/>
                <a:miter lim="800000"/>
                <a:headEnd/>
                <a:tailEnd/>
              </a:ln>
            </p:spPr>
            <p:txBody>
              <a:bodyPr/>
              <a:lstStyle/>
              <a:p>
                <a:endParaRPr lang="en-US"/>
              </a:p>
            </p:txBody>
          </p:sp>
          <p:sp>
            <p:nvSpPr>
              <p:cNvPr id="15429" name="Rectangle 481"/>
              <p:cNvSpPr>
                <a:spLocks noChangeArrowheads="1"/>
              </p:cNvSpPr>
              <p:nvPr/>
            </p:nvSpPr>
            <p:spPr bwMode="auto">
              <a:xfrm>
                <a:off x="1356" y="2417"/>
                <a:ext cx="58" cy="96"/>
              </a:xfrm>
              <a:prstGeom prst="rect">
                <a:avLst/>
              </a:prstGeom>
              <a:noFill/>
              <a:ln w="9525">
                <a:noFill/>
                <a:miter lim="800000"/>
                <a:headEnd/>
                <a:tailEnd/>
              </a:ln>
            </p:spPr>
            <p:txBody>
              <a:bodyPr wrap="none" lIns="0" tIns="0" rIns="0" bIns="0">
                <a:spAutoFit/>
              </a:bodyPr>
              <a:lstStyle/>
              <a:p>
                <a:r>
                  <a:rPr lang="en-US" sz="1000">
                    <a:solidFill>
                      <a:srgbClr val="660066"/>
                    </a:solidFill>
                    <a:latin typeface="Times New Roman" pitchFamily="18" charset="0"/>
                  </a:rPr>
                  <a:t>K</a:t>
                </a:r>
                <a:endParaRPr lang="en-US" sz="2000">
                  <a:latin typeface="Times New Roman" pitchFamily="18" charset="0"/>
                </a:endParaRPr>
              </a:p>
            </p:txBody>
          </p:sp>
        </p:grpSp>
        <p:grpSp>
          <p:nvGrpSpPr>
            <p:cNvPr id="15556" name="Group 482"/>
            <p:cNvGrpSpPr>
              <a:grpSpLocks/>
            </p:cNvGrpSpPr>
            <p:nvPr/>
          </p:nvGrpSpPr>
          <p:grpSpPr bwMode="auto">
            <a:xfrm>
              <a:off x="432" y="2540"/>
              <a:ext cx="108" cy="121"/>
              <a:chOff x="432" y="2540"/>
              <a:chExt cx="108" cy="121"/>
            </a:xfrm>
          </p:grpSpPr>
          <p:sp>
            <p:nvSpPr>
              <p:cNvPr id="15424" name="Freeform 483"/>
              <p:cNvSpPr>
                <a:spLocks noEditPoints="1"/>
              </p:cNvSpPr>
              <p:nvPr/>
            </p:nvSpPr>
            <p:spPr bwMode="auto">
              <a:xfrm>
                <a:off x="432" y="2549"/>
                <a:ext cx="100" cy="100"/>
              </a:xfrm>
              <a:custGeom>
                <a:avLst/>
                <a:gdLst>
                  <a:gd name="T0" fmla="*/ 1 w 200"/>
                  <a:gd name="T1" fmla="*/ 1 h 200"/>
                  <a:gd name="T2" fmla="*/ 1 w 200"/>
                  <a:gd name="T3" fmla="*/ 1 h 200"/>
                  <a:gd name="T4" fmla="*/ 1 w 200"/>
                  <a:gd name="T5" fmla="*/ 1 h 200"/>
                  <a:gd name="T6" fmla="*/ 1 w 200"/>
                  <a:gd name="T7" fmla="*/ 1 h 200"/>
                  <a:gd name="T8" fmla="*/ 1 w 200"/>
                  <a:gd name="T9" fmla="*/ 1 h 200"/>
                  <a:gd name="T10" fmla="*/ 1 w 200"/>
                  <a:gd name="T11" fmla="*/ 1 h 200"/>
                  <a:gd name="T12" fmla="*/ 1 w 200"/>
                  <a:gd name="T13" fmla="*/ 1 h 200"/>
                  <a:gd name="T14" fmla="*/ 1 w 200"/>
                  <a:gd name="T15" fmla="*/ 1 h 200"/>
                  <a:gd name="T16" fmla="*/ 1 w 200"/>
                  <a:gd name="T17" fmla="*/ 1 h 200"/>
                  <a:gd name="T18" fmla="*/ 1 w 200"/>
                  <a:gd name="T19" fmla="*/ 1 h 200"/>
                  <a:gd name="T20" fmla="*/ 1 w 200"/>
                  <a:gd name="T21" fmla="*/ 1 h 200"/>
                  <a:gd name="T22" fmla="*/ 1 w 200"/>
                  <a:gd name="T23" fmla="*/ 1 h 200"/>
                  <a:gd name="T24" fmla="*/ 1 w 200"/>
                  <a:gd name="T25" fmla="*/ 1 h 200"/>
                  <a:gd name="T26" fmla="*/ 1 w 200"/>
                  <a:gd name="T27" fmla="*/ 1 h 200"/>
                  <a:gd name="T28" fmla="*/ 1 w 200"/>
                  <a:gd name="T29" fmla="*/ 1 h 200"/>
                  <a:gd name="T30" fmla="*/ 1 w 200"/>
                  <a:gd name="T31" fmla="*/ 1 h 200"/>
                  <a:gd name="T32" fmla="*/ 0 w 200"/>
                  <a:gd name="T33" fmla="*/ 1 h 200"/>
                  <a:gd name="T34" fmla="*/ 1 w 200"/>
                  <a:gd name="T35" fmla="*/ 1 h 200"/>
                  <a:gd name="T36" fmla="*/ 1 w 200"/>
                  <a:gd name="T37" fmla="*/ 1 h 200"/>
                  <a:gd name="T38" fmla="*/ 1 w 200"/>
                  <a:gd name="T39" fmla="*/ 1 h 200"/>
                  <a:gd name="T40" fmla="*/ 1 w 200"/>
                  <a:gd name="T41" fmla="*/ 1 h 200"/>
                  <a:gd name="T42" fmla="*/ 1 w 200"/>
                  <a:gd name="T43" fmla="*/ 1 h 200"/>
                  <a:gd name="T44" fmla="*/ 1 w 200"/>
                  <a:gd name="T45" fmla="*/ 1 h 200"/>
                  <a:gd name="T46" fmla="*/ 1 w 200"/>
                  <a:gd name="T47" fmla="*/ 1 h 200"/>
                  <a:gd name="T48" fmla="*/ 1 w 200"/>
                  <a:gd name="T49" fmla="*/ 1 h 200"/>
                  <a:gd name="T50" fmla="*/ 1 w 200"/>
                  <a:gd name="T51" fmla="*/ 1 h 200"/>
                  <a:gd name="T52" fmla="*/ 1 w 200"/>
                  <a:gd name="T53" fmla="*/ 1 h 200"/>
                  <a:gd name="T54" fmla="*/ 1 w 200"/>
                  <a:gd name="T55" fmla="*/ 1 h 200"/>
                  <a:gd name="T56" fmla="*/ 1 w 200"/>
                  <a:gd name="T57" fmla="*/ 1 h 200"/>
                  <a:gd name="T58" fmla="*/ 1 w 200"/>
                  <a:gd name="T59" fmla="*/ 1 h 200"/>
                  <a:gd name="T60" fmla="*/ 1 w 200"/>
                  <a:gd name="T61" fmla="*/ 1 h 200"/>
                  <a:gd name="T62" fmla="*/ 1 w 200"/>
                  <a:gd name="T63" fmla="*/ 1 h 200"/>
                  <a:gd name="T64" fmla="*/ 1 w 200"/>
                  <a:gd name="T65" fmla="*/ 1 h 200"/>
                  <a:gd name="T66" fmla="*/ 1 w 200"/>
                  <a:gd name="T67" fmla="*/ 1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200"/>
                  <a:gd name="T104" fmla="*/ 200 w 200"/>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200">
                    <a:moveTo>
                      <a:pt x="0" y="100"/>
                    </a:moveTo>
                    <a:lnTo>
                      <a:pt x="2" y="80"/>
                    </a:lnTo>
                    <a:lnTo>
                      <a:pt x="8" y="62"/>
                    </a:lnTo>
                    <a:lnTo>
                      <a:pt x="17" y="45"/>
                    </a:lnTo>
                    <a:lnTo>
                      <a:pt x="30" y="30"/>
                    </a:lnTo>
                    <a:lnTo>
                      <a:pt x="45" y="17"/>
                    </a:lnTo>
                    <a:lnTo>
                      <a:pt x="62" y="9"/>
                    </a:lnTo>
                    <a:lnTo>
                      <a:pt x="80" y="2"/>
                    </a:lnTo>
                    <a:lnTo>
                      <a:pt x="100" y="0"/>
                    </a:lnTo>
                    <a:lnTo>
                      <a:pt x="120" y="2"/>
                    </a:lnTo>
                    <a:lnTo>
                      <a:pt x="138" y="9"/>
                    </a:lnTo>
                    <a:lnTo>
                      <a:pt x="157" y="17"/>
                    </a:lnTo>
                    <a:lnTo>
                      <a:pt x="170" y="30"/>
                    </a:lnTo>
                    <a:lnTo>
                      <a:pt x="183" y="45"/>
                    </a:lnTo>
                    <a:lnTo>
                      <a:pt x="192" y="62"/>
                    </a:lnTo>
                    <a:lnTo>
                      <a:pt x="198" y="80"/>
                    </a:lnTo>
                    <a:lnTo>
                      <a:pt x="200" y="100"/>
                    </a:lnTo>
                    <a:lnTo>
                      <a:pt x="198" y="120"/>
                    </a:lnTo>
                    <a:lnTo>
                      <a:pt x="192" y="139"/>
                    </a:lnTo>
                    <a:lnTo>
                      <a:pt x="183" y="157"/>
                    </a:lnTo>
                    <a:lnTo>
                      <a:pt x="170" y="170"/>
                    </a:lnTo>
                    <a:lnTo>
                      <a:pt x="157" y="184"/>
                    </a:lnTo>
                    <a:lnTo>
                      <a:pt x="138" y="192"/>
                    </a:lnTo>
                    <a:lnTo>
                      <a:pt x="120" y="199"/>
                    </a:lnTo>
                    <a:lnTo>
                      <a:pt x="100" y="200"/>
                    </a:lnTo>
                    <a:lnTo>
                      <a:pt x="80" y="199"/>
                    </a:lnTo>
                    <a:lnTo>
                      <a:pt x="62" y="192"/>
                    </a:lnTo>
                    <a:lnTo>
                      <a:pt x="45" y="184"/>
                    </a:lnTo>
                    <a:lnTo>
                      <a:pt x="30" y="170"/>
                    </a:lnTo>
                    <a:lnTo>
                      <a:pt x="17" y="157"/>
                    </a:lnTo>
                    <a:lnTo>
                      <a:pt x="8" y="139"/>
                    </a:lnTo>
                    <a:lnTo>
                      <a:pt x="2" y="120"/>
                    </a:lnTo>
                    <a:lnTo>
                      <a:pt x="0" y="100"/>
                    </a:lnTo>
                    <a:close/>
                    <a:moveTo>
                      <a:pt x="17" y="100"/>
                    </a:moveTo>
                    <a:lnTo>
                      <a:pt x="18" y="117"/>
                    </a:lnTo>
                    <a:lnTo>
                      <a:pt x="23" y="134"/>
                    </a:lnTo>
                    <a:lnTo>
                      <a:pt x="30" y="147"/>
                    </a:lnTo>
                    <a:lnTo>
                      <a:pt x="42" y="160"/>
                    </a:lnTo>
                    <a:lnTo>
                      <a:pt x="53" y="170"/>
                    </a:lnTo>
                    <a:lnTo>
                      <a:pt x="67" y="177"/>
                    </a:lnTo>
                    <a:lnTo>
                      <a:pt x="83" y="182"/>
                    </a:lnTo>
                    <a:lnTo>
                      <a:pt x="100" y="184"/>
                    </a:lnTo>
                    <a:lnTo>
                      <a:pt x="117" y="182"/>
                    </a:lnTo>
                    <a:lnTo>
                      <a:pt x="133" y="177"/>
                    </a:lnTo>
                    <a:lnTo>
                      <a:pt x="147" y="170"/>
                    </a:lnTo>
                    <a:lnTo>
                      <a:pt x="160" y="160"/>
                    </a:lnTo>
                    <a:lnTo>
                      <a:pt x="170" y="147"/>
                    </a:lnTo>
                    <a:lnTo>
                      <a:pt x="177" y="134"/>
                    </a:lnTo>
                    <a:lnTo>
                      <a:pt x="182" y="117"/>
                    </a:lnTo>
                    <a:lnTo>
                      <a:pt x="183" y="100"/>
                    </a:lnTo>
                    <a:lnTo>
                      <a:pt x="182" y="84"/>
                    </a:lnTo>
                    <a:lnTo>
                      <a:pt x="177" y="67"/>
                    </a:lnTo>
                    <a:lnTo>
                      <a:pt x="170" y="54"/>
                    </a:lnTo>
                    <a:lnTo>
                      <a:pt x="160" y="42"/>
                    </a:lnTo>
                    <a:lnTo>
                      <a:pt x="147" y="30"/>
                    </a:lnTo>
                    <a:lnTo>
                      <a:pt x="133" y="24"/>
                    </a:lnTo>
                    <a:lnTo>
                      <a:pt x="117" y="19"/>
                    </a:lnTo>
                    <a:lnTo>
                      <a:pt x="100" y="17"/>
                    </a:lnTo>
                    <a:lnTo>
                      <a:pt x="83" y="19"/>
                    </a:lnTo>
                    <a:lnTo>
                      <a:pt x="67" y="24"/>
                    </a:lnTo>
                    <a:lnTo>
                      <a:pt x="53" y="30"/>
                    </a:lnTo>
                    <a:lnTo>
                      <a:pt x="42" y="42"/>
                    </a:lnTo>
                    <a:lnTo>
                      <a:pt x="30" y="54"/>
                    </a:lnTo>
                    <a:lnTo>
                      <a:pt x="23" y="67"/>
                    </a:lnTo>
                    <a:lnTo>
                      <a:pt x="18" y="84"/>
                    </a:lnTo>
                    <a:lnTo>
                      <a:pt x="17" y="100"/>
                    </a:lnTo>
                    <a:close/>
                  </a:path>
                </a:pathLst>
              </a:custGeom>
              <a:solidFill>
                <a:srgbClr val="800080"/>
              </a:solidFill>
              <a:ln w="1588">
                <a:solidFill>
                  <a:srgbClr val="000000"/>
                </a:solidFill>
                <a:round/>
                <a:headEnd/>
                <a:tailEnd/>
              </a:ln>
            </p:spPr>
            <p:txBody>
              <a:bodyPr/>
              <a:lstStyle/>
              <a:p>
                <a:endParaRPr lang="en-US"/>
              </a:p>
            </p:txBody>
          </p:sp>
          <p:sp>
            <p:nvSpPr>
              <p:cNvPr id="15425" name="Rectangle 484"/>
              <p:cNvSpPr>
                <a:spLocks noChangeArrowheads="1"/>
              </p:cNvSpPr>
              <p:nvPr/>
            </p:nvSpPr>
            <p:spPr bwMode="auto">
              <a:xfrm>
                <a:off x="432" y="2540"/>
                <a:ext cx="108" cy="121"/>
              </a:xfrm>
              <a:prstGeom prst="rect">
                <a:avLst/>
              </a:prstGeom>
              <a:noFill/>
              <a:ln w="9525">
                <a:noFill/>
                <a:miter lim="800000"/>
                <a:headEnd/>
                <a:tailEnd/>
              </a:ln>
            </p:spPr>
            <p:txBody>
              <a:bodyPr/>
              <a:lstStyle/>
              <a:p>
                <a:endParaRPr lang="en-US"/>
              </a:p>
            </p:txBody>
          </p:sp>
          <p:sp>
            <p:nvSpPr>
              <p:cNvPr id="15426" name="Rectangle 485"/>
              <p:cNvSpPr>
                <a:spLocks noChangeArrowheads="1"/>
              </p:cNvSpPr>
              <p:nvPr/>
            </p:nvSpPr>
            <p:spPr bwMode="auto">
              <a:xfrm>
                <a:off x="456" y="2557"/>
                <a:ext cx="58" cy="96"/>
              </a:xfrm>
              <a:prstGeom prst="rect">
                <a:avLst/>
              </a:prstGeom>
              <a:noFill/>
              <a:ln w="9525">
                <a:noFill/>
                <a:miter lim="800000"/>
                <a:headEnd/>
                <a:tailEnd/>
              </a:ln>
            </p:spPr>
            <p:txBody>
              <a:bodyPr wrap="none" lIns="0" tIns="0" rIns="0" bIns="0">
                <a:spAutoFit/>
              </a:bodyPr>
              <a:lstStyle/>
              <a:p>
                <a:r>
                  <a:rPr lang="en-US" sz="1000">
                    <a:solidFill>
                      <a:srgbClr val="660066"/>
                    </a:solidFill>
                    <a:latin typeface="Times New Roman" pitchFamily="18" charset="0"/>
                  </a:rPr>
                  <a:t>K</a:t>
                </a:r>
                <a:endParaRPr lang="en-US" sz="2000">
                  <a:latin typeface="Times New Roman" pitchFamily="18" charset="0"/>
                </a:endParaRPr>
              </a:p>
            </p:txBody>
          </p:sp>
        </p:grpSp>
        <p:grpSp>
          <p:nvGrpSpPr>
            <p:cNvPr id="15629" name="Group 486"/>
            <p:cNvGrpSpPr>
              <a:grpSpLocks/>
            </p:cNvGrpSpPr>
            <p:nvPr/>
          </p:nvGrpSpPr>
          <p:grpSpPr bwMode="auto">
            <a:xfrm>
              <a:off x="492" y="2440"/>
              <a:ext cx="108" cy="121"/>
              <a:chOff x="492" y="2440"/>
              <a:chExt cx="108" cy="121"/>
            </a:xfrm>
          </p:grpSpPr>
          <p:sp>
            <p:nvSpPr>
              <p:cNvPr id="15421" name="Freeform 487"/>
              <p:cNvSpPr>
                <a:spLocks noEditPoints="1"/>
              </p:cNvSpPr>
              <p:nvPr/>
            </p:nvSpPr>
            <p:spPr bwMode="auto">
              <a:xfrm>
                <a:off x="492" y="2449"/>
                <a:ext cx="100" cy="100"/>
              </a:xfrm>
              <a:custGeom>
                <a:avLst/>
                <a:gdLst>
                  <a:gd name="T0" fmla="*/ 1 w 200"/>
                  <a:gd name="T1" fmla="*/ 1 h 200"/>
                  <a:gd name="T2" fmla="*/ 1 w 200"/>
                  <a:gd name="T3" fmla="*/ 1 h 200"/>
                  <a:gd name="T4" fmla="*/ 1 w 200"/>
                  <a:gd name="T5" fmla="*/ 1 h 200"/>
                  <a:gd name="T6" fmla="*/ 1 w 200"/>
                  <a:gd name="T7" fmla="*/ 1 h 200"/>
                  <a:gd name="T8" fmla="*/ 1 w 200"/>
                  <a:gd name="T9" fmla="*/ 1 h 200"/>
                  <a:gd name="T10" fmla="*/ 1 w 200"/>
                  <a:gd name="T11" fmla="*/ 1 h 200"/>
                  <a:gd name="T12" fmla="*/ 1 w 200"/>
                  <a:gd name="T13" fmla="*/ 1 h 200"/>
                  <a:gd name="T14" fmla="*/ 1 w 200"/>
                  <a:gd name="T15" fmla="*/ 1 h 200"/>
                  <a:gd name="T16" fmla="*/ 1 w 200"/>
                  <a:gd name="T17" fmla="*/ 1 h 200"/>
                  <a:gd name="T18" fmla="*/ 1 w 200"/>
                  <a:gd name="T19" fmla="*/ 1 h 200"/>
                  <a:gd name="T20" fmla="*/ 1 w 200"/>
                  <a:gd name="T21" fmla="*/ 1 h 200"/>
                  <a:gd name="T22" fmla="*/ 1 w 200"/>
                  <a:gd name="T23" fmla="*/ 1 h 200"/>
                  <a:gd name="T24" fmla="*/ 1 w 200"/>
                  <a:gd name="T25" fmla="*/ 1 h 200"/>
                  <a:gd name="T26" fmla="*/ 1 w 200"/>
                  <a:gd name="T27" fmla="*/ 1 h 200"/>
                  <a:gd name="T28" fmla="*/ 1 w 200"/>
                  <a:gd name="T29" fmla="*/ 1 h 200"/>
                  <a:gd name="T30" fmla="*/ 1 w 200"/>
                  <a:gd name="T31" fmla="*/ 1 h 200"/>
                  <a:gd name="T32" fmla="*/ 0 w 200"/>
                  <a:gd name="T33" fmla="*/ 1 h 200"/>
                  <a:gd name="T34" fmla="*/ 1 w 200"/>
                  <a:gd name="T35" fmla="*/ 1 h 200"/>
                  <a:gd name="T36" fmla="*/ 1 w 200"/>
                  <a:gd name="T37" fmla="*/ 1 h 200"/>
                  <a:gd name="T38" fmla="*/ 1 w 200"/>
                  <a:gd name="T39" fmla="*/ 1 h 200"/>
                  <a:gd name="T40" fmla="*/ 1 w 200"/>
                  <a:gd name="T41" fmla="*/ 1 h 200"/>
                  <a:gd name="T42" fmla="*/ 1 w 200"/>
                  <a:gd name="T43" fmla="*/ 1 h 200"/>
                  <a:gd name="T44" fmla="*/ 1 w 200"/>
                  <a:gd name="T45" fmla="*/ 1 h 200"/>
                  <a:gd name="T46" fmla="*/ 1 w 200"/>
                  <a:gd name="T47" fmla="*/ 1 h 200"/>
                  <a:gd name="T48" fmla="*/ 1 w 200"/>
                  <a:gd name="T49" fmla="*/ 1 h 200"/>
                  <a:gd name="T50" fmla="*/ 1 w 200"/>
                  <a:gd name="T51" fmla="*/ 1 h 200"/>
                  <a:gd name="T52" fmla="*/ 1 w 200"/>
                  <a:gd name="T53" fmla="*/ 1 h 200"/>
                  <a:gd name="T54" fmla="*/ 1 w 200"/>
                  <a:gd name="T55" fmla="*/ 1 h 200"/>
                  <a:gd name="T56" fmla="*/ 1 w 200"/>
                  <a:gd name="T57" fmla="*/ 1 h 200"/>
                  <a:gd name="T58" fmla="*/ 1 w 200"/>
                  <a:gd name="T59" fmla="*/ 1 h 200"/>
                  <a:gd name="T60" fmla="*/ 1 w 200"/>
                  <a:gd name="T61" fmla="*/ 1 h 200"/>
                  <a:gd name="T62" fmla="*/ 1 w 200"/>
                  <a:gd name="T63" fmla="*/ 1 h 200"/>
                  <a:gd name="T64" fmla="*/ 1 w 200"/>
                  <a:gd name="T65" fmla="*/ 1 h 200"/>
                  <a:gd name="T66" fmla="*/ 1 w 200"/>
                  <a:gd name="T67" fmla="*/ 1 h 2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0"/>
                  <a:gd name="T103" fmla="*/ 0 h 200"/>
                  <a:gd name="T104" fmla="*/ 200 w 200"/>
                  <a:gd name="T105" fmla="*/ 200 h 2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0" h="200">
                    <a:moveTo>
                      <a:pt x="0" y="100"/>
                    </a:moveTo>
                    <a:lnTo>
                      <a:pt x="2" y="80"/>
                    </a:lnTo>
                    <a:lnTo>
                      <a:pt x="8" y="62"/>
                    </a:lnTo>
                    <a:lnTo>
                      <a:pt x="17" y="45"/>
                    </a:lnTo>
                    <a:lnTo>
                      <a:pt x="30" y="30"/>
                    </a:lnTo>
                    <a:lnTo>
                      <a:pt x="45" y="17"/>
                    </a:lnTo>
                    <a:lnTo>
                      <a:pt x="62" y="9"/>
                    </a:lnTo>
                    <a:lnTo>
                      <a:pt x="80" y="2"/>
                    </a:lnTo>
                    <a:lnTo>
                      <a:pt x="100" y="0"/>
                    </a:lnTo>
                    <a:lnTo>
                      <a:pt x="120" y="2"/>
                    </a:lnTo>
                    <a:lnTo>
                      <a:pt x="138" y="9"/>
                    </a:lnTo>
                    <a:lnTo>
                      <a:pt x="157" y="17"/>
                    </a:lnTo>
                    <a:lnTo>
                      <a:pt x="170" y="30"/>
                    </a:lnTo>
                    <a:lnTo>
                      <a:pt x="183" y="45"/>
                    </a:lnTo>
                    <a:lnTo>
                      <a:pt x="192" y="62"/>
                    </a:lnTo>
                    <a:lnTo>
                      <a:pt x="198" y="80"/>
                    </a:lnTo>
                    <a:lnTo>
                      <a:pt x="200" y="100"/>
                    </a:lnTo>
                    <a:lnTo>
                      <a:pt x="198" y="120"/>
                    </a:lnTo>
                    <a:lnTo>
                      <a:pt x="192" y="139"/>
                    </a:lnTo>
                    <a:lnTo>
                      <a:pt x="183" y="157"/>
                    </a:lnTo>
                    <a:lnTo>
                      <a:pt x="170" y="170"/>
                    </a:lnTo>
                    <a:lnTo>
                      <a:pt x="157" y="184"/>
                    </a:lnTo>
                    <a:lnTo>
                      <a:pt x="138" y="192"/>
                    </a:lnTo>
                    <a:lnTo>
                      <a:pt x="120" y="199"/>
                    </a:lnTo>
                    <a:lnTo>
                      <a:pt x="100" y="200"/>
                    </a:lnTo>
                    <a:lnTo>
                      <a:pt x="80" y="199"/>
                    </a:lnTo>
                    <a:lnTo>
                      <a:pt x="62" y="192"/>
                    </a:lnTo>
                    <a:lnTo>
                      <a:pt x="45" y="184"/>
                    </a:lnTo>
                    <a:lnTo>
                      <a:pt x="30" y="170"/>
                    </a:lnTo>
                    <a:lnTo>
                      <a:pt x="17" y="157"/>
                    </a:lnTo>
                    <a:lnTo>
                      <a:pt x="8" y="139"/>
                    </a:lnTo>
                    <a:lnTo>
                      <a:pt x="2" y="120"/>
                    </a:lnTo>
                    <a:lnTo>
                      <a:pt x="0" y="100"/>
                    </a:lnTo>
                    <a:close/>
                    <a:moveTo>
                      <a:pt x="17" y="100"/>
                    </a:moveTo>
                    <a:lnTo>
                      <a:pt x="18" y="117"/>
                    </a:lnTo>
                    <a:lnTo>
                      <a:pt x="23" y="134"/>
                    </a:lnTo>
                    <a:lnTo>
                      <a:pt x="30" y="147"/>
                    </a:lnTo>
                    <a:lnTo>
                      <a:pt x="42" y="160"/>
                    </a:lnTo>
                    <a:lnTo>
                      <a:pt x="53" y="170"/>
                    </a:lnTo>
                    <a:lnTo>
                      <a:pt x="67" y="177"/>
                    </a:lnTo>
                    <a:lnTo>
                      <a:pt x="83" y="182"/>
                    </a:lnTo>
                    <a:lnTo>
                      <a:pt x="100" y="184"/>
                    </a:lnTo>
                    <a:lnTo>
                      <a:pt x="117" y="182"/>
                    </a:lnTo>
                    <a:lnTo>
                      <a:pt x="133" y="177"/>
                    </a:lnTo>
                    <a:lnTo>
                      <a:pt x="147" y="170"/>
                    </a:lnTo>
                    <a:lnTo>
                      <a:pt x="160" y="160"/>
                    </a:lnTo>
                    <a:lnTo>
                      <a:pt x="170" y="147"/>
                    </a:lnTo>
                    <a:lnTo>
                      <a:pt x="177" y="134"/>
                    </a:lnTo>
                    <a:lnTo>
                      <a:pt x="182" y="117"/>
                    </a:lnTo>
                    <a:lnTo>
                      <a:pt x="183" y="100"/>
                    </a:lnTo>
                    <a:lnTo>
                      <a:pt x="182" y="84"/>
                    </a:lnTo>
                    <a:lnTo>
                      <a:pt x="177" y="67"/>
                    </a:lnTo>
                    <a:lnTo>
                      <a:pt x="170" y="54"/>
                    </a:lnTo>
                    <a:lnTo>
                      <a:pt x="160" y="42"/>
                    </a:lnTo>
                    <a:lnTo>
                      <a:pt x="147" y="30"/>
                    </a:lnTo>
                    <a:lnTo>
                      <a:pt x="133" y="24"/>
                    </a:lnTo>
                    <a:lnTo>
                      <a:pt x="117" y="19"/>
                    </a:lnTo>
                    <a:lnTo>
                      <a:pt x="100" y="17"/>
                    </a:lnTo>
                    <a:lnTo>
                      <a:pt x="83" y="19"/>
                    </a:lnTo>
                    <a:lnTo>
                      <a:pt x="67" y="24"/>
                    </a:lnTo>
                    <a:lnTo>
                      <a:pt x="53" y="30"/>
                    </a:lnTo>
                    <a:lnTo>
                      <a:pt x="42" y="42"/>
                    </a:lnTo>
                    <a:lnTo>
                      <a:pt x="30" y="54"/>
                    </a:lnTo>
                    <a:lnTo>
                      <a:pt x="23" y="67"/>
                    </a:lnTo>
                    <a:lnTo>
                      <a:pt x="18" y="84"/>
                    </a:lnTo>
                    <a:lnTo>
                      <a:pt x="17" y="100"/>
                    </a:lnTo>
                    <a:close/>
                  </a:path>
                </a:pathLst>
              </a:custGeom>
              <a:solidFill>
                <a:srgbClr val="800080"/>
              </a:solidFill>
              <a:ln w="1588">
                <a:solidFill>
                  <a:srgbClr val="000000"/>
                </a:solidFill>
                <a:round/>
                <a:headEnd/>
                <a:tailEnd/>
              </a:ln>
            </p:spPr>
            <p:txBody>
              <a:bodyPr/>
              <a:lstStyle/>
              <a:p>
                <a:endParaRPr lang="en-US"/>
              </a:p>
            </p:txBody>
          </p:sp>
          <p:sp>
            <p:nvSpPr>
              <p:cNvPr id="15422" name="Rectangle 488"/>
              <p:cNvSpPr>
                <a:spLocks noChangeArrowheads="1"/>
              </p:cNvSpPr>
              <p:nvPr/>
            </p:nvSpPr>
            <p:spPr bwMode="auto">
              <a:xfrm>
                <a:off x="492" y="2440"/>
                <a:ext cx="108" cy="121"/>
              </a:xfrm>
              <a:prstGeom prst="rect">
                <a:avLst/>
              </a:prstGeom>
              <a:noFill/>
              <a:ln w="9525">
                <a:noFill/>
                <a:miter lim="800000"/>
                <a:headEnd/>
                <a:tailEnd/>
              </a:ln>
            </p:spPr>
            <p:txBody>
              <a:bodyPr/>
              <a:lstStyle/>
              <a:p>
                <a:endParaRPr lang="en-US"/>
              </a:p>
            </p:txBody>
          </p:sp>
          <p:sp>
            <p:nvSpPr>
              <p:cNvPr id="15423" name="Rectangle 489"/>
              <p:cNvSpPr>
                <a:spLocks noChangeArrowheads="1"/>
              </p:cNvSpPr>
              <p:nvPr/>
            </p:nvSpPr>
            <p:spPr bwMode="auto">
              <a:xfrm>
                <a:off x="516" y="2457"/>
                <a:ext cx="58" cy="96"/>
              </a:xfrm>
              <a:prstGeom prst="rect">
                <a:avLst/>
              </a:prstGeom>
              <a:noFill/>
              <a:ln w="9525">
                <a:noFill/>
                <a:miter lim="800000"/>
                <a:headEnd/>
                <a:tailEnd/>
              </a:ln>
            </p:spPr>
            <p:txBody>
              <a:bodyPr wrap="none" lIns="0" tIns="0" rIns="0" bIns="0">
                <a:spAutoFit/>
              </a:bodyPr>
              <a:lstStyle/>
              <a:p>
                <a:r>
                  <a:rPr lang="en-US" sz="1000">
                    <a:solidFill>
                      <a:srgbClr val="660066"/>
                    </a:solidFill>
                    <a:latin typeface="Times New Roman" pitchFamily="18" charset="0"/>
                  </a:rPr>
                  <a:t>K</a:t>
                </a:r>
                <a:endParaRPr lang="en-US" sz="2000">
                  <a:latin typeface="Times New Roman" pitchFamily="18" charset="0"/>
                </a:endParaRPr>
              </a:p>
            </p:txBody>
          </p:sp>
        </p:grpSp>
        <p:grpSp>
          <p:nvGrpSpPr>
            <p:cNvPr id="15662" name="Group 490"/>
            <p:cNvGrpSpPr>
              <a:grpSpLocks/>
            </p:cNvGrpSpPr>
            <p:nvPr/>
          </p:nvGrpSpPr>
          <p:grpSpPr bwMode="auto">
            <a:xfrm>
              <a:off x="442" y="3085"/>
              <a:ext cx="150" cy="95"/>
              <a:chOff x="442" y="3085"/>
              <a:chExt cx="150" cy="95"/>
            </a:xfrm>
          </p:grpSpPr>
          <p:sp>
            <p:nvSpPr>
              <p:cNvPr id="15418" name="Freeform 491"/>
              <p:cNvSpPr>
                <a:spLocks noEditPoints="1"/>
              </p:cNvSpPr>
              <p:nvPr/>
            </p:nvSpPr>
            <p:spPr bwMode="auto">
              <a:xfrm>
                <a:off x="442" y="3087"/>
                <a:ext cx="58" cy="93"/>
              </a:xfrm>
              <a:custGeom>
                <a:avLst/>
                <a:gdLst>
                  <a:gd name="T0" fmla="*/ 1 w 115"/>
                  <a:gd name="T1" fmla="*/ 0 h 187"/>
                  <a:gd name="T2" fmla="*/ 1 w 115"/>
                  <a:gd name="T3" fmla="*/ 0 h 187"/>
                  <a:gd name="T4" fmla="*/ 1 w 115"/>
                  <a:gd name="T5" fmla="*/ 0 h 187"/>
                  <a:gd name="T6" fmla="*/ 1 w 115"/>
                  <a:gd name="T7" fmla="*/ 0 h 187"/>
                  <a:gd name="T8" fmla="*/ 1 w 115"/>
                  <a:gd name="T9" fmla="*/ 0 h 187"/>
                  <a:gd name="T10" fmla="*/ 1 w 115"/>
                  <a:gd name="T11" fmla="*/ 0 h 187"/>
                  <a:gd name="T12" fmla="*/ 0 w 115"/>
                  <a:gd name="T13" fmla="*/ 0 h 187"/>
                  <a:gd name="T14" fmla="*/ 1 w 115"/>
                  <a:gd name="T15" fmla="*/ 0 h 187"/>
                  <a:gd name="T16" fmla="*/ 1 w 115"/>
                  <a:gd name="T17" fmla="*/ 0 h 187"/>
                  <a:gd name="T18" fmla="*/ 1 w 115"/>
                  <a:gd name="T19" fmla="*/ 0 h 187"/>
                  <a:gd name="T20" fmla="*/ 1 w 115"/>
                  <a:gd name="T21" fmla="*/ 0 h 187"/>
                  <a:gd name="T22" fmla="*/ 1 w 115"/>
                  <a:gd name="T23" fmla="*/ 0 h 187"/>
                  <a:gd name="T24" fmla="*/ 1 w 115"/>
                  <a:gd name="T25" fmla="*/ 0 h 187"/>
                  <a:gd name="T26" fmla="*/ 1 w 115"/>
                  <a:gd name="T27" fmla="*/ 0 h 187"/>
                  <a:gd name="T28" fmla="*/ 1 w 115"/>
                  <a:gd name="T29" fmla="*/ 0 h 187"/>
                  <a:gd name="T30" fmla="*/ 1 w 115"/>
                  <a:gd name="T31" fmla="*/ 0 h 187"/>
                  <a:gd name="T32" fmla="*/ 1 w 115"/>
                  <a:gd name="T33" fmla="*/ 0 h 187"/>
                  <a:gd name="T34" fmla="*/ 1 w 115"/>
                  <a:gd name="T35" fmla="*/ 0 h 187"/>
                  <a:gd name="T36" fmla="*/ 1 w 115"/>
                  <a:gd name="T37" fmla="*/ 0 h 187"/>
                  <a:gd name="T38" fmla="*/ 1 w 115"/>
                  <a:gd name="T39" fmla="*/ 0 h 187"/>
                  <a:gd name="T40" fmla="*/ 1 w 115"/>
                  <a:gd name="T41" fmla="*/ 0 h 187"/>
                  <a:gd name="T42" fmla="*/ 1 w 115"/>
                  <a:gd name="T43" fmla="*/ 0 h 187"/>
                  <a:gd name="T44" fmla="*/ 1 w 115"/>
                  <a:gd name="T45" fmla="*/ 0 h 187"/>
                  <a:gd name="T46" fmla="*/ 1 w 115"/>
                  <a:gd name="T47" fmla="*/ 0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187"/>
                  <a:gd name="T74" fmla="*/ 115 w 115"/>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187">
                    <a:moveTo>
                      <a:pt x="75" y="155"/>
                    </a:moveTo>
                    <a:lnTo>
                      <a:pt x="57" y="155"/>
                    </a:lnTo>
                    <a:lnTo>
                      <a:pt x="38" y="155"/>
                    </a:lnTo>
                    <a:lnTo>
                      <a:pt x="37" y="172"/>
                    </a:lnTo>
                    <a:lnTo>
                      <a:pt x="33" y="187"/>
                    </a:lnTo>
                    <a:lnTo>
                      <a:pt x="17" y="187"/>
                    </a:lnTo>
                    <a:lnTo>
                      <a:pt x="0" y="187"/>
                    </a:lnTo>
                    <a:lnTo>
                      <a:pt x="20" y="94"/>
                    </a:lnTo>
                    <a:lnTo>
                      <a:pt x="40" y="0"/>
                    </a:lnTo>
                    <a:lnTo>
                      <a:pt x="75" y="0"/>
                    </a:lnTo>
                    <a:lnTo>
                      <a:pt x="95" y="94"/>
                    </a:lnTo>
                    <a:lnTo>
                      <a:pt x="115" y="187"/>
                    </a:lnTo>
                    <a:lnTo>
                      <a:pt x="80" y="187"/>
                    </a:lnTo>
                    <a:lnTo>
                      <a:pt x="78" y="172"/>
                    </a:lnTo>
                    <a:lnTo>
                      <a:pt x="75" y="155"/>
                    </a:lnTo>
                    <a:close/>
                    <a:moveTo>
                      <a:pt x="68" y="115"/>
                    </a:moveTo>
                    <a:lnTo>
                      <a:pt x="63" y="82"/>
                    </a:lnTo>
                    <a:lnTo>
                      <a:pt x="57" y="49"/>
                    </a:lnTo>
                    <a:lnTo>
                      <a:pt x="52" y="82"/>
                    </a:lnTo>
                    <a:lnTo>
                      <a:pt x="45" y="115"/>
                    </a:lnTo>
                    <a:lnTo>
                      <a:pt x="57" y="115"/>
                    </a:lnTo>
                    <a:lnTo>
                      <a:pt x="68" y="115"/>
                    </a:lnTo>
                    <a:close/>
                  </a:path>
                </a:pathLst>
              </a:custGeom>
              <a:solidFill>
                <a:srgbClr val="FF0000"/>
              </a:solidFill>
              <a:ln w="4763">
                <a:solidFill>
                  <a:srgbClr val="000000"/>
                </a:solidFill>
                <a:round/>
                <a:headEnd/>
                <a:tailEnd/>
              </a:ln>
            </p:spPr>
            <p:txBody>
              <a:bodyPr/>
              <a:lstStyle/>
              <a:p>
                <a:endParaRPr lang="en-US"/>
              </a:p>
            </p:txBody>
          </p:sp>
          <p:sp>
            <p:nvSpPr>
              <p:cNvPr id="15419" name="Freeform 492"/>
              <p:cNvSpPr>
                <a:spLocks noEditPoints="1"/>
              </p:cNvSpPr>
              <p:nvPr/>
            </p:nvSpPr>
            <p:spPr bwMode="auto">
              <a:xfrm>
                <a:off x="499" y="3087"/>
                <a:ext cx="57" cy="93"/>
              </a:xfrm>
              <a:custGeom>
                <a:avLst/>
                <a:gdLst>
                  <a:gd name="T0" fmla="*/ 0 w 115"/>
                  <a:gd name="T1" fmla="*/ 0 h 187"/>
                  <a:gd name="T2" fmla="*/ 0 w 115"/>
                  <a:gd name="T3" fmla="*/ 0 h 187"/>
                  <a:gd name="T4" fmla="*/ 0 w 115"/>
                  <a:gd name="T5" fmla="*/ 0 h 187"/>
                  <a:gd name="T6" fmla="*/ 0 w 115"/>
                  <a:gd name="T7" fmla="*/ 0 h 187"/>
                  <a:gd name="T8" fmla="*/ 0 w 115"/>
                  <a:gd name="T9" fmla="*/ 0 h 187"/>
                  <a:gd name="T10" fmla="*/ 0 w 115"/>
                  <a:gd name="T11" fmla="*/ 0 h 187"/>
                  <a:gd name="T12" fmla="*/ 0 w 115"/>
                  <a:gd name="T13" fmla="*/ 0 h 187"/>
                  <a:gd name="T14" fmla="*/ 0 w 115"/>
                  <a:gd name="T15" fmla="*/ 0 h 187"/>
                  <a:gd name="T16" fmla="*/ 0 w 115"/>
                  <a:gd name="T17" fmla="*/ 0 h 187"/>
                  <a:gd name="T18" fmla="*/ 0 w 115"/>
                  <a:gd name="T19" fmla="*/ 0 h 187"/>
                  <a:gd name="T20" fmla="*/ 0 w 115"/>
                  <a:gd name="T21" fmla="*/ 0 h 187"/>
                  <a:gd name="T22" fmla="*/ 0 w 115"/>
                  <a:gd name="T23" fmla="*/ 0 h 187"/>
                  <a:gd name="T24" fmla="*/ 0 w 115"/>
                  <a:gd name="T25" fmla="*/ 0 h 187"/>
                  <a:gd name="T26" fmla="*/ 0 w 115"/>
                  <a:gd name="T27" fmla="*/ 0 h 187"/>
                  <a:gd name="T28" fmla="*/ 0 w 115"/>
                  <a:gd name="T29" fmla="*/ 0 h 187"/>
                  <a:gd name="T30" fmla="*/ 0 w 115"/>
                  <a:gd name="T31" fmla="*/ 0 h 187"/>
                  <a:gd name="T32" fmla="*/ 0 w 115"/>
                  <a:gd name="T33" fmla="*/ 0 h 187"/>
                  <a:gd name="T34" fmla="*/ 0 w 115"/>
                  <a:gd name="T35" fmla="*/ 0 h 187"/>
                  <a:gd name="T36" fmla="*/ 0 w 115"/>
                  <a:gd name="T37" fmla="*/ 0 h 187"/>
                  <a:gd name="T38" fmla="*/ 0 w 115"/>
                  <a:gd name="T39" fmla="*/ 0 h 187"/>
                  <a:gd name="T40" fmla="*/ 0 w 115"/>
                  <a:gd name="T41" fmla="*/ 0 h 187"/>
                  <a:gd name="T42" fmla="*/ 0 w 115"/>
                  <a:gd name="T43" fmla="*/ 0 h 187"/>
                  <a:gd name="T44" fmla="*/ 0 w 115"/>
                  <a:gd name="T45" fmla="*/ 0 h 187"/>
                  <a:gd name="T46" fmla="*/ 0 w 115"/>
                  <a:gd name="T47" fmla="*/ 0 h 187"/>
                  <a:gd name="T48" fmla="*/ 0 w 115"/>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5"/>
                  <a:gd name="T76" fmla="*/ 0 h 187"/>
                  <a:gd name="T77" fmla="*/ 115 w 115"/>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5" h="187">
                    <a:moveTo>
                      <a:pt x="75" y="155"/>
                    </a:moveTo>
                    <a:lnTo>
                      <a:pt x="57" y="155"/>
                    </a:lnTo>
                    <a:lnTo>
                      <a:pt x="39" y="155"/>
                    </a:lnTo>
                    <a:lnTo>
                      <a:pt x="37" y="172"/>
                    </a:lnTo>
                    <a:lnTo>
                      <a:pt x="34" y="187"/>
                    </a:lnTo>
                    <a:lnTo>
                      <a:pt x="17" y="187"/>
                    </a:lnTo>
                    <a:lnTo>
                      <a:pt x="0" y="187"/>
                    </a:lnTo>
                    <a:lnTo>
                      <a:pt x="20" y="94"/>
                    </a:lnTo>
                    <a:lnTo>
                      <a:pt x="40" y="0"/>
                    </a:lnTo>
                    <a:lnTo>
                      <a:pt x="75" y="0"/>
                    </a:lnTo>
                    <a:lnTo>
                      <a:pt x="95" y="94"/>
                    </a:lnTo>
                    <a:lnTo>
                      <a:pt x="115" y="187"/>
                    </a:lnTo>
                    <a:lnTo>
                      <a:pt x="99" y="187"/>
                    </a:lnTo>
                    <a:lnTo>
                      <a:pt x="82" y="187"/>
                    </a:lnTo>
                    <a:lnTo>
                      <a:pt x="79" y="172"/>
                    </a:lnTo>
                    <a:lnTo>
                      <a:pt x="75" y="155"/>
                    </a:lnTo>
                    <a:close/>
                    <a:moveTo>
                      <a:pt x="69" y="115"/>
                    </a:moveTo>
                    <a:lnTo>
                      <a:pt x="64" y="82"/>
                    </a:lnTo>
                    <a:lnTo>
                      <a:pt x="57" y="49"/>
                    </a:lnTo>
                    <a:lnTo>
                      <a:pt x="52" y="82"/>
                    </a:lnTo>
                    <a:lnTo>
                      <a:pt x="47" y="115"/>
                    </a:lnTo>
                    <a:lnTo>
                      <a:pt x="59" y="115"/>
                    </a:lnTo>
                    <a:lnTo>
                      <a:pt x="69" y="115"/>
                    </a:lnTo>
                    <a:close/>
                  </a:path>
                </a:pathLst>
              </a:custGeom>
              <a:solidFill>
                <a:srgbClr val="FF0000"/>
              </a:solidFill>
              <a:ln w="4763">
                <a:solidFill>
                  <a:srgbClr val="000000"/>
                </a:solidFill>
                <a:round/>
                <a:headEnd/>
                <a:tailEnd/>
              </a:ln>
            </p:spPr>
            <p:txBody>
              <a:bodyPr/>
              <a:lstStyle/>
              <a:p>
                <a:endParaRPr lang="en-US"/>
              </a:p>
            </p:txBody>
          </p:sp>
          <p:sp>
            <p:nvSpPr>
              <p:cNvPr id="15420" name="Freeform 493"/>
              <p:cNvSpPr>
                <a:spLocks/>
              </p:cNvSpPr>
              <p:nvPr/>
            </p:nvSpPr>
            <p:spPr bwMode="auto">
              <a:xfrm>
                <a:off x="562" y="3085"/>
                <a:ext cx="30" cy="95"/>
              </a:xfrm>
              <a:custGeom>
                <a:avLst/>
                <a:gdLst>
                  <a:gd name="T0" fmla="*/ 1 w 60"/>
                  <a:gd name="T1" fmla="*/ 0 h 190"/>
                  <a:gd name="T2" fmla="*/ 1 w 60"/>
                  <a:gd name="T3" fmla="*/ 1 h 190"/>
                  <a:gd name="T4" fmla="*/ 1 w 60"/>
                  <a:gd name="T5" fmla="*/ 1 h 190"/>
                  <a:gd name="T6" fmla="*/ 1 w 60"/>
                  <a:gd name="T7" fmla="*/ 1 h 190"/>
                  <a:gd name="T8" fmla="*/ 1 w 60"/>
                  <a:gd name="T9" fmla="*/ 1 h 190"/>
                  <a:gd name="T10" fmla="*/ 1 w 60"/>
                  <a:gd name="T11" fmla="*/ 1 h 190"/>
                  <a:gd name="T12" fmla="*/ 1 w 60"/>
                  <a:gd name="T13" fmla="*/ 1 h 190"/>
                  <a:gd name="T14" fmla="*/ 0 w 60"/>
                  <a:gd name="T15" fmla="*/ 1 h 190"/>
                  <a:gd name="T16" fmla="*/ 0 w 60"/>
                  <a:gd name="T17" fmla="*/ 1 h 190"/>
                  <a:gd name="T18" fmla="*/ 0 w 60"/>
                  <a:gd name="T19" fmla="*/ 1 h 190"/>
                  <a:gd name="T20" fmla="*/ 1 w 60"/>
                  <a:gd name="T21" fmla="*/ 1 h 190"/>
                  <a:gd name="T22" fmla="*/ 1 w 60"/>
                  <a:gd name="T23" fmla="*/ 1 h 190"/>
                  <a:gd name="T24" fmla="*/ 1 w 60"/>
                  <a:gd name="T25" fmla="*/ 1 h 190"/>
                  <a:gd name="T26" fmla="*/ 1 w 60"/>
                  <a:gd name="T27" fmla="*/ 0 h 190"/>
                  <a:gd name="T28" fmla="*/ 1 w 60"/>
                  <a:gd name="T29" fmla="*/ 0 h 1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0"/>
                  <a:gd name="T46" fmla="*/ 0 h 190"/>
                  <a:gd name="T47" fmla="*/ 60 w 60"/>
                  <a:gd name="T48" fmla="*/ 190 h 1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0" h="190">
                    <a:moveTo>
                      <a:pt x="60" y="0"/>
                    </a:moveTo>
                    <a:lnTo>
                      <a:pt x="60" y="190"/>
                    </a:lnTo>
                    <a:lnTo>
                      <a:pt x="30" y="190"/>
                    </a:lnTo>
                    <a:lnTo>
                      <a:pt x="30" y="65"/>
                    </a:lnTo>
                    <a:lnTo>
                      <a:pt x="23" y="73"/>
                    </a:lnTo>
                    <a:lnTo>
                      <a:pt x="17" y="82"/>
                    </a:lnTo>
                    <a:lnTo>
                      <a:pt x="8" y="87"/>
                    </a:lnTo>
                    <a:lnTo>
                      <a:pt x="0" y="93"/>
                    </a:lnTo>
                    <a:lnTo>
                      <a:pt x="0" y="72"/>
                    </a:lnTo>
                    <a:lnTo>
                      <a:pt x="0" y="50"/>
                    </a:lnTo>
                    <a:lnTo>
                      <a:pt x="13" y="42"/>
                    </a:lnTo>
                    <a:lnTo>
                      <a:pt x="23" y="30"/>
                    </a:lnTo>
                    <a:lnTo>
                      <a:pt x="30" y="17"/>
                    </a:lnTo>
                    <a:lnTo>
                      <a:pt x="35" y="0"/>
                    </a:lnTo>
                    <a:lnTo>
                      <a:pt x="60" y="0"/>
                    </a:lnTo>
                    <a:close/>
                  </a:path>
                </a:pathLst>
              </a:custGeom>
              <a:solidFill>
                <a:srgbClr val="FF0000"/>
              </a:solidFill>
              <a:ln w="4763">
                <a:solidFill>
                  <a:srgbClr val="000000"/>
                </a:solidFill>
                <a:round/>
                <a:headEnd/>
                <a:tailEnd/>
              </a:ln>
            </p:spPr>
            <p:txBody>
              <a:bodyPr/>
              <a:lstStyle/>
              <a:p>
                <a:endParaRPr lang="en-US"/>
              </a:p>
            </p:txBody>
          </p:sp>
        </p:grpSp>
        <p:grpSp>
          <p:nvGrpSpPr>
            <p:cNvPr id="15679" name="Group 494"/>
            <p:cNvGrpSpPr>
              <a:grpSpLocks/>
            </p:cNvGrpSpPr>
            <p:nvPr/>
          </p:nvGrpSpPr>
          <p:grpSpPr bwMode="auto">
            <a:xfrm>
              <a:off x="1232" y="2740"/>
              <a:ext cx="150" cy="95"/>
              <a:chOff x="1232" y="2740"/>
              <a:chExt cx="150" cy="95"/>
            </a:xfrm>
          </p:grpSpPr>
          <p:sp>
            <p:nvSpPr>
              <p:cNvPr id="15415" name="Freeform 495"/>
              <p:cNvSpPr>
                <a:spLocks noEditPoints="1"/>
              </p:cNvSpPr>
              <p:nvPr/>
            </p:nvSpPr>
            <p:spPr bwMode="auto">
              <a:xfrm>
                <a:off x="1232" y="2742"/>
                <a:ext cx="53" cy="93"/>
              </a:xfrm>
              <a:custGeom>
                <a:avLst/>
                <a:gdLst>
                  <a:gd name="T0" fmla="*/ 0 w 107"/>
                  <a:gd name="T1" fmla="*/ 0 h 187"/>
                  <a:gd name="T2" fmla="*/ 0 w 107"/>
                  <a:gd name="T3" fmla="*/ 0 h 187"/>
                  <a:gd name="T4" fmla="*/ 0 w 107"/>
                  <a:gd name="T5" fmla="*/ 0 h 187"/>
                  <a:gd name="T6" fmla="*/ 0 w 107"/>
                  <a:gd name="T7" fmla="*/ 0 h 187"/>
                  <a:gd name="T8" fmla="*/ 0 w 107"/>
                  <a:gd name="T9" fmla="*/ 0 h 187"/>
                  <a:gd name="T10" fmla="*/ 0 w 107"/>
                  <a:gd name="T11" fmla="*/ 0 h 187"/>
                  <a:gd name="T12" fmla="*/ 0 w 107"/>
                  <a:gd name="T13" fmla="*/ 0 h 187"/>
                  <a:gd name="T14" fmla="*/ 0 w 107"/>
                  <a:gd name="T15" fmla="*/ 0 h 187"/>
                  <a:gd name="T16" fmla="*/ 0 w 107"/>
                  <a:gd name="T17" fmla="*/ 0 h 187"/>
                  <a:gd name="T18" fmla="*/ 0 w 107"/>
                  <a:gd name="T19" fmla="*/ 0 h 187"/>
                  <a:gd name="T20" fmla="*/ 0 w 107"/>
                  <a:gd name="T21" fmla="*/ 0 h 187"/>
                  <a:gd name="T22" fmla="*/ 0 w 107"/>
                  <a:gd name="T23" fmla="*/ 0 h 187"/>
                  <a:gd name="T24" fmla="*/ 0 w 107"/>
                  <a:gd name="T25" fmla="*/ 0 h 187"/>
                  <a:gd name="T26" fmla="*/ 0 w 107"/>
                  <a:gd name="T27" fmla="*/ 0 h 187"/>
                  <a:gd name="T28" fmla="*/ 0 w 107"/>
                  <a:gd name="T29" fmla="*/ 0 h 187"/>
                  <a:gd name="T30" fmla="*/ 0 w 107"/>
                  <a:gd name="T31" fmla="*/ 0 h 187"/>
                  <a:gd name="T32" fmla="*/ 0 w 107"/>
                  <a:gd name="T33" fmla="*/ 0 h 187"/>
                  <a:gd name="T34" fmla="*/ 0 w 107"/>
                  <a:gd name="T35" fmla="*/ 0 h 187"/>
                  <a:gd name="T36" fmla="*/ 0 w 107"/>
                  <a:gd name="T37" fmla="*/ 0 h 187"/>
                  <a:gd name="T38" fmla="*/ 0 w 107"/>
                  <a:gd name="T39" fmla="*/ 0 h 187"/>
                  <a:gd name="T40" fmla="*/ 0 w 107"/>
                  <a:gd name="T41" fmla="*/ 0 h 187"/>
                  <a:gd name="T42" fmla="*/ 0 w 107"/>
                  <a:gd name="T43" fmla="*/ 0 h 187"/>
                  <a:gd name="T44" fmla="*/ 0 w 107"/>
                  <a:gd name="T45" fmla="*/ 0 h 187"/>
                  <a:gd name="T46" fmla="*/ 0 w 107"/>
                  <a:gd name="T47" fmla="*/ 0 h 187"/>
                  <a:gd name="T48" fmla="*/ 0 w 107"/>
                  <a:gd name="T49" fmla="*/ 0 h 187"/>
                  <a:gd name="T50" fmla="*/ 0 w 107"/>
                  <a:gd name="T51" fmla="*/ 0 h 18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7"/>
                  <a:gd name="T79" fmla="*/ 0 h 187"/>
                  <a:gd name="T80" fmla="*/ 107 w 107"/>
                  <a:gd name="T81" fmla="*/ 187 h 18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7" h="187">
                    <a:moveTo>
                      <a:pt x="70" y="155"/>
                    </a:moveTo>
                    <a:lnTo>
                      <a:pt x="53" y="155"/>
                    </a:lnTo>
                    <a:lnTo>
                      <a:pt x="37" y="155"/>
                    </a:lnTo>
                    <a:lnTo>
                      <a:pt x="35" y="172"/>
                    </a:lnTo>
                    <a:lnTo>
                      <a:pt x="32" y="187"/>
                    </a:lnTo>
                    <a:lnTo>
                      <a:pt x="15" y="187"/>
                    </a:lnTo>
                    <a:lnTo>
                      <a:pt x="0" y="187"/>
                    </a:lnTo>
                    <a:lnTo>
                      <a:pt x="18" y="94"/>
                    </a:lnTo>
                    <a:lnTo>
                      <a:pt x="37" y="0"/>
                    </a:lnTo>
                    <a:lnTo>
                      <a:pt x="53" y="0"/>
                    </a:lnTo>
                    <a:lnTo>
                      <a:pt x="70" y="0"/>
                    </a:lnTo>
                    <a:lnTo>
                      <a:pt x="88" y="94"/>
                    </a:lnTo>
                    <a:lnTo>
                      <a:pt x="107" y="187"/>
                    </a:lnTo>
                    <a:lnTo>
                      <a:pt x="92" y="187"/>
                    </a:lnTo>
                    <a:lnTo>
                      <a:pt x="75" y="187"/>
                    </a:lnTo>
                    <a:lnTo>
                      <a:pt x="73" y="172"/>
                    </a:lnTo>
                    <a:lnTo>
                      <a:pt x="70" y="155"/>
                    </a:lnTo>
                    <a:close/>
                    <a:moveTo>
                      <a:pt x="65" y="115"/>
                    </a:moveTo>
                    <a:lnTo>
                      <a:pt x="58" y="82"/>
                    </a:lnTo>
                    <a:lnTo>
                      <a:pt x="53" y="49"/>
                    </a:lnTo>
                    <a:lnTo>
                      <a:pt x="48" y="82"/>
                    </a:lnTo>
                    <a:lnTo>
                      <a:pt x="43" y="115"/>
                    </a:lnTo>
                    <a:lnTo>
                      <a:pt x="53" y="115"/>
                    </a:lnTo>
                    <a:lnTo>
                      <a:pt x="65" y="115"/>
                    </a:lnTo>
                    <a:close/>
                  </a:path>
                </a:pathLst>
              </a:custGeom>
              <a:solidFill>
                <a:srgbClr val="FF0000"/>
              </a:solidFill>
              <a:ln w="4763">
                <a:solidFill>
                  <a:srgbClr val="000000"/>
                </a:solidFill>
                <a:round/>
                <a:headEnd/>
                <a:tailEnd/>
              </a:ln>
            </p:spPr>
            <p:txBody>
              <a:bodyPr/>
              <a:lstStyle/>
              <a:p>
                <a:endParaRPr lang="en-US"/>
              </a:p>
            </p:txBody>
          </p:sp>
          <p:sp>
            <p:nvSpPr>
              <p:cNvPr id="15416" name="Freeform 496"/>
              <p:cNvSpPr>
                <a:spLocks noEditPoints="1"/>
              </p:cNvSpPr>
              <p:nvPr/>
            </p:nvSpPr>
            <p:spPr bwMode="auto">
              <a:xfrm>
                <a:off x="1285" y="2742"/>
                <a:ext cx="55" cy="93"/>
              </a:xfrm>
              <a:custGeom>
                <a:avLst/>
                <a:gdLst>
                  <a:gd name="T0" fmla="*/ 1 w 108"/>
                  <a:gd name="T1" fmla="*/ 0 h 187"/>
                  <a:gd name="T2" fmla="*/ 1 w 108"/>
                  <a:gd name="T3" fmla="*/ 0 h 187"/>
                  <a:gd name="T4" fmla="*/ 1 w 108"/>
                  <a:gd name="T5" fmla="*/ 0 h 187"/>
                  <a:gd name="T6" fmla="*/ 1 w 108"/>
                  <a:gd name="T7" fmla="*/ 0 h 187"/>
                  <a:gd name="T8" fmla="*/ 1 w 108"/>
                  <a:gd name="T9" fmla="*/ 0 h 187"/>
                  <a:gd name="T10" fmla="*/ 0 w 108"/>
                  <a:gd name="T11" fmla="*/ 0 h 187"/>
                  <a:gd name="T12" fmla="*/ 1 w 108"/>
                  <a:gd name="T13" fmla="*/ 0 h 187"/>
                  <a:gd name="T14" fmla="*/ 1 w 108"/>
                  <a:gd name="T15" fmla="*/ 0 h 187"/>
                  <a:gd name="T16" fmla="*/ 1 w 108"/>
                  <a:gd name="T17" fmla="*/ 0 h 187"/>
                  <a:gd name="T18" fmla="*/ 1 w 108"/>
                  <a:gd name="T19" fmla="*/ 0 h 187"/>
                  <a:gd name="T20" fmla="*/ 1 w 108"/>
                  <a:gd name="T21" fmla="*/ 0 h 187"/>
                  <a:gd name="T22" fmla="*/ 1 w 108"/>
                  <a:gd name="T23" fmla="*/ 0 h 187"/>
                  <a:gd name="T24" fmla="*/ 1 w 108"/>
                  <a:gd name="T25" fmla="*/ 0 h 187"/>
                  <a:gd name="T26" fmla="*/ 1 w 108"/>
                  <a:gd name="T27" fmla="*/ 0 h 187"/>
                  <a:gd name="T28" fmla="*/ 1 w 108"/>
                  <a:gd name="T29" fmla="*/ 0 h 187"/>
                  <a:gd name="T30" fmla="*/ 1 w 108"/>
                  <a:gd name="T31" fmla="*/ 0 h 187"/>
                  <a:gd name="T32" fmla="*/ 1 w 108"/>
                  <a:gd name="T33" fmla="*/ 0 h 187"/>
                  <a:gd name="T34" fmla="*/ 1 w 108"/>
                  <a:gd name="T35" fmla="*/ 0 h 187"/>
                  <a:gd name="T36" fmla="*/ 1 w 108"/>
                  <a:gd name="T37" fmla="*/ 0 h 187"/>
                  <a:gd name="T38" fmla="*/ 1 w 108"/>
                  <a:gd name="T39" fmla="*/ 0 h 187"/>
                  <a:gd name="T40" fmla="*/ 1 w 108"/>
                  <a:gd name="T41" fmla="*/ 0 h 187"/>
                  <a:gd name="T42" fmla="*/ 1 w 108"/>
                  <a:gd name="T43" fmla="*/ 0 h 187"/>
                  <a:gd name="T44" fmla="*/ 1 w 108"/>
                  <a:gd name="T45" fmla="*/ 0 h 187"/>
                  <a:gd name="T46" fmla="*/ 1 w 108"/>
                  <a:gd name="T47" fmla="*/ 0 h 187"/>
                  <a:gd name="T48" fmla="*/ 1 w 108"/>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8"/>
                  <a:gd name="T76" fmla="*/ 0 h 187"/>
                  <a:gd name="T77" fmla="*/ 108 w 108"/>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8" h="187">
                    <a:moveTo>
                      <a:pt x="71" y="155"/>
                    </a:moveTo>
                    <a:lnTo>
                      <a:pt x="36" y="155"/>
                    </a:lnTo>
                    <a:lnTo>
                      <a:pt x="35" y="172"/>
                    </a:lnTo>
                    <a:lnTo>
                      <a:pt x="31" y="187"/>
                    </a:lnTo>
                    <a:lnTo>
                      <a:pt x="16" y="187"/>
                    </a:lnTo>
                    <a:lnTo>
                      <a:pt x="0" y="187"/>
                    </a:lnTo>
                    <a:lnTo>
                      <a:pt x="20" y="94"/>
                    </a:lnTo>
                    <a:lnTo>
                      <a:pt x="38" y="0"/>
                    </a:lnTo>
                    <a:lnTo>
                      <a:pt x="55" y="0"/>
                    </a:lnTo>
                    <a:lnTo>
                      <a:pt x="70" y="0"/>
                    </a:lnTo>
                    <a:lnTo>
                      <a:pt x="90" y="94"/>
                    </a:lnTo>
                    <a:lnTo>
                      <a:pt x="108" y="187"/>
                    </a:lnTo>
                    <a:lnTo>
                      <a:pt x="91" y="187"/>
                    </a:lnTo>
                    <a:lnTo>
                      <a:pt x="76" y="187"/>
                    </a:lnTo>
                    <a:lnTo>
                      <a:pt x="75" y="172"/>
                    </a:lnTo>
                    <a:lnTo>
                      <a:pt x="71" y="155"/>
                    </a:lnTo>
                    <a:close/>
                    <a:moveTo>
                      <a:pt x="65" y="115"/>
                    </a:moveTo>
                    <a:lnTo>
                      <a:pt x="60" y="82"/>
                    </a:lnTo>
                    <a:lnTo>
                      <a:pt x="53" y="49"/>
                    </a:lnTo>
                    <a:lnTo>
                      <a:pt x="48" y="82"/>
                    </a:lnTo>
                    <a:lnTo>
                      <a:pt x="43" y="115"/>
                    </a:lnTo>
                    <a:lnTo>
                      <a:pt x="53" y="115"/>
                    </a:lnTo>
                    <a:lnTo>
                      <a:pt x="65" y="115"/>
                    </a:lnTo>
                    <a:close/>
                  </a:path>
                </a:pathLst>
              </a:custGeom>
              <a:solidFill>
                <a:srgbClr val="FF0000"/>
              </a:solidFill>
              <a:ln w="4763">
                <a:solidFill>
                  <a:srgbClr val="000000"/>
                </a:solidFill>
                <a:round/>
                <a:headEnd/>
                <a:tailEnd/>
              </a:ln>
            </p:spPr>
            <p:txBody>
              <a:bodyPr/>
              <a:lstStyle/>
              <a:p>
                <a:endParaRPr lang="en-US"/>
              </a:p>
            </p:txBody>
          </p:sp>
          <p:sp>
            <p:nvSpPr>
              <p:cNvPr id="15417" name="Freeform 497"/>
              <p:cNvSpPr>
                <a:spLocks/>
              </p:cNvSpPr>
              <p:nvPr/>
            </p:nvSpPr>
            <p:spPr bwMode="auto">
              <a:xfrm>
                <a:off x="1341" y="2740"/>
                <a:ext cx="41" cy="95"/>
              </a:xfrm>
              <a:custGeom>
                <a:avLst/>
                <a:gdLst>
                  <a:gd name="T0" fmla="*/ 1 w 82"/>
                  <a:gd name="T1" fmla="*/ 1 h 190"/>
                  <a:gd name="T2" fmla="*/ 1 w 82"/>
                  <a:gd name="T3" fmla="*/ 1 h 190"/>
                  <a:gd name="T4" fmla="*/ 0 w 82"/>
                  <a:gd name="T5" fmla="*/ 1 h 190"/>
                  <a:gd name="T6" fmla="*/ 1 w 82"/>
                  <a:gd name="T7" fmla="*/ 1 h 190"/>
                  <a:gd name="T8" fmla="*/ 1 w 82"/>
                  <a:gd name="T9" fmla="*/ 1 h 190"/>
                  <a:gd name="T10" fmla="*/ 1 w 82"/>
                  <a:gd name="T11" fmla="*/ 1 h 190"/>
                  <a:gd name="T12" fmla="*/ 1 w 82"/>
                  <a:gd name="T13" fmla="*/ 1 h 190"/>
                  <a:gd name="T14" fmla="*/ 1 w 82"/>
                  <a:gd name="T15" fmla="*/ 1 h 190"/>
                  <a:gd name="T16" fmla="*/ 1 w 82"/>
                  <a:gd name="T17" fmla="*/ 1 h 190"/>
                  <a:gd name="T18" fmla="*/ 1 w 82"/>
                  <a:gd name="T19" fmla="*/ 1 h 190"/>
                  <a:gd name="T20" fmla="*/ 1 w 82"/>
                  <a:gd name="T21" fmla="*/ 1 h 190"/>
                  <a:gd name="T22" fmla="*/ 1 w 82"/>
                  <a:gd name="T23" fmla="*/ 1 h 190"/>
                  <a:gd name="T24" fmla="*/ 1 w 82"/>
                  <a:gd name="T25" fmla="*/ 1 h 190"/>
                  <a:gd name="T26" fmla="*/ 1 w 82"/>
                  <a:gd name="T27" fmla="*/ 1 h 190"/>
                  <a:gd name="T28" fmla="*/ 1 w 82"/>
                  <a:gd name="T29" fmla="*/ 1 h 190"/>
                  <a:gd name="T30" fmla="*/ 1 w 82"/>
                  <a:gd name="T31" fmla="*/ 1 h 190"/>
                  <a:gd name="T32" fmla="*/ 1 w 82"/>
                  <a:gd name="T33" fmla="*/ 1 h 190"/>
                  <a:gd name="T34" fmla="*/ 1 w 82"/>
                  <a:gd name="T35" fmla="*/ 1 h 190"/>
                  <a:gd name="T36" fmla="*/ 1 w 82"/>
                  <a:gd name="T37" fmla="*/ 1 h 190"/>
                  <a:gd name="T38" fmla="*/ 1 w 82"/>
                  <a:gd name="T39" fmla="*/ 1 h 190"/>
                  <a:gd name="T40" fmla="*/ 1 w 82"/>
                  <a:gd name="T41" fmla="*/ 1 h 190"/>
                  <a:gd name="T42" fmla="*/ 1 w 82"/>
                  <a:gd name="T43" fmla="*/ 1 h 190"/>
                  <a:gd name="T44" fmla="*/ 1 w 82"/>
                  <a:gd name="T45" fmla="*/ 1 h 190"/>
                  <a:gd name="T46" fmla="*/ 1 w 82"/>
                  <a:gd name="T47" fmla="*/ 1 h 190"/>
                  <a:gd name="T48" fmla="*/ 1 w 82"/>
                  <a:gd name="T49" fmla="*/ 1 h 190"/>
                  <a:gd name="T50" fmla="*/ 1 w 82"/>
                  <a:gd name="T51" fmla="*/ 1 h 190"/>
                  <a:gd name="T52" fmla="*/ 1 w 82"/>
                  <a:gd name="T53" fmla="*/ 1 h 190"/>
                  <a:gd name="T54" fmla="*/ 1 w 82"/>
                  <a:gd name="T55" fmla="*/ 0 h 190"/>
                  <a:gd name="T56" fmla="*/ 1 w 82"/>
                  <a:gd name="T57" fmla="*/ 1 h 190"/>
                  <a:gd name="T58" fmla="*/ 1 w 82"/>
                  <a:gd name="T59" fmla="*/ 1 h 190"/>
                  <a:gd name="T60" fmla="*/ 1 w 82"/>
                  <a:gd name="T61" fmla="*/ 1 h 190"/>
                  <a:gd name="T62" fmla="*/ 1 w 82"/>
                  <a:gd name="T63" fmla="*/ 1 h 190"/>
                  <a:gd name="T64" fmla="*/ 1 w 82"/>
                  <a:gd name="T65" fmla="*/ 1 h 190"/>
                  <a:gd name="T66" fmla="*/ 1 w 82"/>
                  <a:gd name="T67" fmla="*/ 1 h 190"/>
                  <a:gd name="T68" fmla="*/ 1 w 82"/>
                  <a:gd name="T69" fmla="*/ 1 h 190"/>
                  <a:gd name="T70" fmla="*/ 1 w 82"/>
                  <a:gd name="T71" fmla="*/ 1 h 190"/>
                  <a:gd name="T72" fmla="*/ 1 w 82"/>
                  <a:gd name="T73" fmla="*/ 1 h 190"/>
                  <a:gd name="T74" fmla="*/ 1 w 82"/>
                  <a:gd name="T75" fmla="*/ 1 h 190"/>
                  <a:gd name="T76" fmla="*/ 1 w 82"/>
                  <a:gd name="T77" fmla="*/ 1 h 190"/>
                  <a:gd name="T78" fmla="*/ 1 w 82"/>
                  <a:gd name="T79" fmla="*/ 1 h 190"/>
                  <a:gd name="T80" fmla="*/ 1 w 82"/>
                  <a:gd name="T81" fmla="*/ 1 h 190"/>
                  <a:gd name="T82" fmla="*/ 1 w 82"/>
                  <a:gd name="T83" fmla="*/ 1 h 190"/>
                  <a:gd name="T84" fmla="*/ 1 w 82"/>
                  <a:gd name="T85" fmla="*/ 1 h 190"/>
                  <a:gd name="T86" fmla="*/ 1 w 82"/>
                  <a:gd name="T87" fmla="*/ 1 h 190"/>
                  <a:gd name="T88" fmla="*/ 1 w 82"/>
                  <a:gd name="T89" fmla="*/ 1 h 190"/>
                  <a:gd name="T90" fmla="*/ 1 w 82"/>
                  <a:gd name="T91" fmla="*/ 1 h 1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190"/>
                  <a:gd name="T140" fmla="*/ 82 w 82"/>
                  <a:gd name="T141" fmla="*/ 190 h 1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190">
                    <a:moveTo>
                      <a:pt x="82" y="190"/>
                    </a:moveTo>
                    <a:lnTo>
                      <a:pt x="42" y="190"/>
                    </a:lnTo>
                    <a:lnTo>
                      <a:pt x="0" y="190"/>
                    </a:lnTo>
                    <a:lnTo>
                      <a:pt x="2" y="168"/>
                    </a:lnTo>
                    <a:lnTo>
                      <a:pt x="9" y="147"/>
                    </a:lnTo>
                    <a:lnTo>
                      <a:pt x="19" y="125"/>
                    </a:lnTo>
                    <a:lnTo>
                      <a:pt x="27" y="112"/>
                    </a:lnTo>
                    <a:lnTo>
                      <a:pt x="35" y="98"/>
                    </a:lnTo>
                    <a:lnTo>
                      <a:pt x="45" y="83"/>
                    </a:lnTo>
                    <a:lnTo>
                      <a:pt x="50" y="73"/>
                    </a:lnTo>
                    <a:lnTo>
                      <a:pt x="52" y="65"/>
                    </a:lnTo>
                    <a:lnTo>
                      <a:pt x="54" y="57"/>
                    </a:lnTo>
                    <a:lnTo>
                      <a:pt x="54" y="48"/>
                    </a:lnTo>
                    <a:lnTo>
                      <a:pt x="50" y="42"/>
                    </a:lnTo>
                    <a:lnTo>
                      <a:pt x="47" y="37"/>
                    </a:lnTo>
                    <a:lnTo>
                      <a:pt x="42" y="35"/>
                    </a:lnTo>
                    <a:lnTo>
                      <a:pt x="37" y="37"/>
                    </a:lnTo>
                    <a:lnTo>
                      <a:pt x="34" y="42"/>
                    </a:lnTo>
                    <a:lnTo>
                      <a:pt x="32" y="50"/>
                    </a:lnTo>
                    <a:lnTo>
                      <a:pt x="29" y="63"/>
                    </a:lnTo>
                    <a:lnTo>
                      <a:pt x="15" y="62"/>
                    </a:lnTo>
                    <a:lnTo>
                      <a:pt x="2" y="60"/>
                    </a:lnTo>
                    <a:lnTo>
                      <a:pt x="4" y="40"/>
                    </a:lnTo>
                    <a:lnTo>
                      <a:pt x="7" y="25"/>
                    </a:lnTo>
                    <a:lnTo>
                      <a:pt x="14" y="15"/>
                    </a:lnTo>
                    <a:lnTo>
                      <a:pt x="20" y="7"/>
                    </a:lnTo>
                    <a:lnTo>
                      <a:pt x="29" y="2"/>
                    </a:lnTo>
                    <a:lnTo>
                      <a:pt x="42" y="0"/>
                    </a:lnTo>
                    <a:lnTo>
                      <a:pt x="54" y="2"/>
                    </a:lnTo>
                    <a:lnTo>
                      <a:pt x="64" y="7"/>
                    </a:lnTo>
                    <a:lnTo>
                      <a:pt x="70" y="13"/>
                    </a:lnTo>
                    <a:lnTo>
                      <a:pt x="77" y="25"/>
                    </a:lnTo>
                    <a:lnTo>
                      <a:pt x="80" y="38"/>
                    </a:lnTo>
                    <a:lnTo>
                      <a:pt x="82" y="55"/>
                    </a:lnTo>
                    <a:lnTo>
                      <a:pt x="80" y="72"/>
                    </a:lnTo>
                    <a:lnTo>
                      <a:pt x="75" y="87"/>
                    </a:lnTo>
                    <a:lnTo>
                      <a:pt x="69" y="103"/>
                    </a:lnTo>
                    <a:lnTo>
                      <a:pt x="57" y="122"/>
                    </a:lnTo>
                    <a:lnTo>
                      <a:pt x="50" y="130"/>
                    </a:lnTo>
                    <a:lnTo>
                      <a:pt x="45" y="137"/>
                    </a:lnTo>
                    <a:lnTo>
                      <a:pt x="42" y="142"/>
                    </a:lnTo>
                    <a:lnTo>
                      <a:pt x="39" y="148"/>
                    </a:lnTo>
                    <a:lnTo>
                      <a:pt x="60" y="148"/>
                    </a:lnTo>
                    <a:lnTo>
                      <a:pt x="82" y="148"/>
                    </a:lnTo>
                    <a:lnTo>
                      <a:pt x="82" y="168"/>
                    </a:lnTo>
                    <a:lnTo>
                      <a:pt x="82" y="190"/>
                    </a:lnTo>
                    <a:close/>
                  </a:path>
                </a:pathLst>
              </a:custGeom>
              <a:solidFill>
                <a:srgbClr val="FF0000"/>
              </a:solidFill>
              <a:ln w="4763">
                <a:solidFill>
                  <a:srgbClr val="000000"/>
                </a:solidFill>
                <a:round/>
                <a:headEnd/>
                <a:tailEnd/>
              </a:ln>
            </p:spPr>
            <p:txBody>
              <a:bodyPr/>
              <a:lstStyle/>
              <a:p>
                <a:endParaRPr lang="en-US"/>
              </a:p>
            </p:txBody>
          </p:sp>
        </p:grpSp>
        <p:grpSp>
          <p:nvGrpSpPr>
            <p:cNvPr id="15712" name="Group 498"/>
            <p:cNvGrpSpPr>
              <a:grpSpLocks/>
            </p:cNvGrpSpPr>
            <p:nvPr/>
          </p:nvGrpSpPr>
          <p:grpSpPr bwMode="auto">
            <a:xfrm>
              <a:off x="1592" y="2640"/>
              <a:ext cx="150" cy="95"/>
              <a:chOff x="1592" y="2640"/>
              <a:chExt cx="150" cy="95"/>
            </a:xfrm>
          </p:grpSpPr>
          <p:sp>
            <p:nvSpPr>
              <p:cNvPr id="15412" name="Freeform 499"/>
              <p:cNvSpPr>
                <a:spLocks noEditPoints="1"/>
              </p:cNvSpPr>
              <p:nvPr/>
            </p:nvSpPr>
            <p:spPr bwMode="auto">
              <a:xfrm>
                <a:off x="1592" y="2642"/>
                <a:ext cx="53" cy="91"/>
              </a:xfrm>
              <a:custGeom>
                <a:avLst/>
                <a:gdLst>
                  <a:gd name="T0" fmla="*/ 0 w 107"/>
                  <a:gd name="T1" fmla="*/ 0 h 184"/>
                  <a:gd name="T2" fmla="*/ 0 w 107"/>
                  <a:gd name="T3" fmla="*/ 0 h 184"/>
                  <a:gd name="T4" fmla="*/ 0 w 107"/>
                  <a:gd name="T5" fmla="*/ 0 h 184"/>
                  <a:gd name="T6" fmla="*/ 0 w 107"/>
                  <a:gd name="T7" fmla="*/ 0 h 184"/>
                  <a:gd name="T8" fmla="*/ 0 w 107"/>
                  <a:gd name="T9" fmla="*/ 0 h 184"/>
                  <a:gd name="T10" fmla="*/ 0 w 107"/>
                  <a:gd name="T11" fmla="*/ 0 h 184"/>
                  <a:gd name="T12" fmla="*/ 0 w 107"/>
                  <a:gd name="T13" fmla="*/ 0 h 184"/>
                  <a:gd name="T14" fmla="*/ 0 w 107"/>
                  <a:gd name="T15" fmla="*/ 0 h 184"/>
                  <a:gd name="T16" fmla="*/ 0 w 107"/>
                  <a:gd name="T17" fmla="*/ 0 h 184"/>
                  <a:gd name="T18" fmla="*/ 0 w 107"/>
                  <a:gd name="T19" fmla="*/ 0 h 184"/>
                  <a:gd name="T20" fmla="*/ 0 w 107"/>
                  <a:gd name="T21" fmla="*/ 0 h 184"/>
                  <a:gd name="T22" fmla="*/ 0 w 107"/>
                  <a:gd name="T23" fmla="*/ 0 h 184"/>
                  <a:gd name="T24" fmla="*/ 0 w 107"/>
                  <a:gd name="T25" fmla="*/ 0 h 184"/>
                  <a:gd name="T26" fmla="*/ 0 w 107"/>
                  <a:gd name="T27" fmla="*/ 0 h 184"/>
                  <a:gd name="T28" fmla="*/ 0 w 107"/>
                  <a:gd name="T29" fmla="*/ 0 h 184"/>
                  <a:gd name="T30" fmla="*/ 0 w 107"/>
                  <a:gd name="T31" fmla="*/ 0 h 184"/>
                  <a:gd name="T32" fmla="*/ 0 w 107"/>
                  <a:gd name="T33" fmla="*/ 0 h 184"/>
                  <a:gd name="T34" fmla="*/ 0 w 107"/>
                  <a:gd name="T35" fmla="*/ 0 h 184"/>
                  <a:gd name="T36" fmla="*/ 0 w 107"/>
                  <a:gd name="T37" fmla="*/ 0 h 184"/>
                  <a:gd name="T38" fmla="*/ 0 w 107"/>
                  <a:gd name="T39" fmla="*/ 0 h 184"/>
                  <a:gd name="T40" fmla="*/ 0 w 107"/>
                  <a:gd name="T41" fmla="*/ 0 h 184"/>
                  <a:gd name="T42" fmla="*/ 0 w 107"/>
                  <a:gd name="T43" fmla="*/ 0 h 184"/>
                  <a:gd name="T44" fmla="*/ 0 w 107"/>
                  <a:gd name="T45" fmla="*/ 0 h 184"/>
                  <a:gd name="T46" fmla="*/ 0 w 107"/>
                  <a:gd name="T47" fmla="*/ 0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7"/>
                  <a:gd name="T73" fmla="*/ 0 h 184"/>
                  <a:gd name="T74" fmla="*/ 107 w 107"/>
                  <a:gd name="T75" fmla="*/ 184 h 1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7" h="184">
                    <a:moveTo>
                      <a:pt x="70" y="154"/>
                    </a:moveTo>
                    <a:lnTo>
                      <a:pt x="35" y="154"/>
                    </a:lnTo>
                    <a:lnTo>
                      <a:pt x="33" y="169"/>
                    </a:lnTo>
                    <a:lnTo>
                      <a:pt x="32" y="184"/>
                    </a:lnTo>
                    <a:lnTo>
                      <a:pt x="15" y="184"/>
                    </a:lnTo>
                    <a:lnTo>
                      <a:pt x="0" y="184"/>
                    </a:lnTo>
                    <a:lnTo>
                      <a:pt x="18" y="92"/>
                    </a:lnTo>
                    <a:lnTo>
                      <a:pt x="37" y="0"/>
                    </a:lnTo>
                    <a:lnTo>
                      <a:pt x="53" y="0"/>
                    </a:lnTo>
                    <a:lnTo>
                      <a:pt x="70" y="0"/>
                    </a:lnTo>
                    <a:lnTo>
                      <a:pt x="88" y="92"/>
                    </a:lnTo>
                    <a:lnTo>
                      <a:pt x="107" y="184"/>
                    </a:lnTo>
                    <a:lnTo>
                      <a:pt x="92" y="184"/>
                    </a:lnTo>
                    <a:lnTo>
                      <a:pt x="75" y="184"/>
                    </a:lnTo>
                    <a:lnTo>
                      <a:pt x="70" y="154"/>
                    </a:lnTo>
                    <a:close/>
                    <a:moveTo>
                      <a:pt x="63" y="114"/>
                    </a:moveTo>
                    <a:lnTo>
                      <a:pt x="58" y="80"/>
                    </a:lnTo>
                    <a:lnTo>
                      <a:pt x="53" y="47"/>
                    </a:lnTo>
                    <a:lnTo>
                      <a:pt x="48" y="80"/>
                    </a:lnTo>
                    <a:lnTo>
                      <a:pt x="42" y="114"/>
                    </a:lnTo>
                    <a:lnTo>
                      <a:pt x="53" y="114"/>
                    </a:lnTo>
                    <a:lnTo>
                      <a:pt x="63" y="114"/>
                    </a:lnTo>
                    <a:close/>
                  </a:path>
                </a:pathLst>
              </a:custGeom>
              <a:solidFill>
                <a:srgbClr val="FF0000"/>
              </a:solidFill>
              <a:ln w="4763">
                <a:solidFill>
                  <a:srgbClr val="000000"/>
                </a:solidFill>
                <a:round/>
                <a:headEnd/>
                <a:tailEnd/>
              </a:ln>
            </p:spPr>
            <p:txBody>
              <a:bodyPr/>
              <a:lstStyle/>
              <a:p>
                <a:endParaRPr lang="en-US"/>
              </a:p>
            </p:txBody>
          </p:sp>
          <p:sp>
            <p:nvSpPr>
              <p:cNvPr id="15413" name="Freeform 500"/>
              <p:cNvSpPr>
                <a:spLocks noEditPoints="1"/>
              </p:cNvSpPr>
              <p:nvPr/>
            </p:nvSpPr>
            <p:spPr bwMode="auto">
              <a:xfrm>
                <a:off x="1645" y="2642"/>
                <a:ext cx="55" cy="91"/>
              </a:xfrm>
              <a:custGeom>
                <a:avLst/>
                <a:gdLst>
                  <a:gd name="T0" fmla="*/ 1 w 108"/>
                  <a:gd name="T1" fmla="*/ 0 h 184"/>
                  <a:gd name="T2" fmla="*/ 1 w 108"/>
                  <a:gd name="T3" fmla="*/ 0 h 184"/>
                  <a:gd name="T4" fmla="*/ 1 w 108"/>
                  <a:gd name="T5" fmla="*/ 0 h 184"/>
                  <a:gd name="T6" fmla="*/ 1 w 108"/>
                  <a:gd name="T7" fmla="*/ 0 h 184"/>
                  <a:gd name="T8" fmla="*/ 1 w 108"/>
                  <a:gd name="T9" fmla="*/ 0 h 184"/>
                  <a:gd name="T10" fmla="*/ 0 w 108"/>
                  <a:gd name="T11" fmla="*/ 0 h 184"/>
                  <a:gd name="T12" fmla="*/ 1 w 108"/>
                  <a:gd name="T13" fmla="*/ 0 h 184"/>
                  <a:gd name="T14" fmla="*/ 1 w 108"/>
                  <a:gd name="T15" fmla="*/ 0 h 184"/>
                  <a:gd name="T16" fmla="*/ 1 w 108"/>
                  <a:gd name="T17" fmla="*/ 0 h 184"/>
                  <a:gd name="T18" fmla="*/ 1 w 108"/>
                  <a:gd name="T19" fmla="*/ 0 h 184"/>
                  <a:gd name="T20" fmla="*/ 1 w 108"/>
                  <a:gd name="T21" fmla="*/ 0 h 184"/>
                  <a:gd name="T22" fmla="*/ 1 w 108"/>
                  <a:gd name="T23" fmla="*/ 0 h 184"/>
                  <a:gd name="T24" fmla="*/ 1 w 108"/>
                  <a:gd name="T25" fmla="*/ 0 h 184"/>
                  <a:gd name="T26" fmla="*/ 1 w 108"/>
                  <a:gd name="T27" fmla="*/ 0 h 184"/>
                  <a:gd name="T28" fmla="*/ 1 w 108"/>
                  <a:gd name="T29" fmla="*/ 0 h 184"/>
                  <a:gd name="T30" fmla="*/ 1 w 108"/>
                  <a:gd name="T31" fmla="*/ 0 h 184"/>
                  <a:gd name="T32" fmla="*/ 1 w 108"/>
                  <a:gd name="T33" fmla="*/ 0 h 184"/>
                  <a:gd name="T34" fmla="*/ 1 w 108"/>
                  <a:gd name="T35" fmla="*/ 0 h 184"/>
                  <a:gd name="T36" fmla="*/ 1 w 108"/>
                  <a:gd name="T37" fmla="*/ 0 h 184"/>
                  <a:gd name="T38" fmla="*/ 1 w 108"/>
                  <a:gd name="T39" fmla="*/ 0 h 184"/>
                  <a:gd name="T40" fmla="*/ 1 w 108"/>
                  <a:gd name="T41" fmla="*/ 0 h 184"/>
                  <a:gd name="T42" fmla="*/ 1 w 108"/>
                  <a:gd name="T43" fmla="*/ 0 h 184"/>
                  <a:gd name="T44" fmla="*/ 1 w 108"/>
                  <a:gd name="T45" fmla="*/ 0 h 184"/>
                  <a:gd name="T46" fmla="*/ 1 w 108"/>
                  <a:gd name="T47" fmla="*/ 0 h 1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8"/>
                  <a:gd name="T73" fmla="*/ 0 h 184"/>
                  <a:gd name="T74" fmla="*/ 108 w 108"/>
                  <a:gd name="T75" fmla="*/ 184 h 1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8" h="184">
                    <a:moveTo>
                      <a:pt x="70" y="154"/>
                    </a:moveTo>
                    <a:lnTo>
                      <a:pt x="53" y="154"/>
                    </a:lnTo>
                    <a:lnTo>
                      <a:pt x="36" y="154"/>
                    </a:lnTo>
                    <a:lnTo>
                      <a:pt x="31" y="184"/>
                    </a:lnTo>
                    <a:lnTo>
                      <a:pt x="16" y="184"/>
                    </a:lnTo>
                    <a:lnTo>
                      <a:pt x="0" y="184"/>
                    </a:lnTo>
                    <a:lnTo>
                      <a:pt x="18" y="92"/>
                    </a:lnTo>
                    <a:lnTo>
                      <a:pt x="36" y="0"/>
                    </a:lnTo>
                    <a:lnTo>
                      <a:pt x="53" y="0"/>
                    </a:lnTo>
                    <a:lnTo>
                      <a:pt x="70" y="0"/>
                    </a:lnTo>
                    <a:lnTo>
                      <a:pt x="90" y="92"/>
                    </a:lnTo>
                    <a:lnTo>
                      <a:pt x="108" y="184"/>
                    </a:lnTo>
                    <a:lnTo>
                      <a:pt x="91" y="184"/>
                    </a:lnTo>
                    <a:lnTo>
                      <a:pt x="75" y="184"/>
                    </a:lnTo>
                    <a:lnTo>
                      <a:pt x="70" y="154"/>
                    </a:lnTo>
                    <a:close/>
                    <a:moveTo>
                      <a:pt x="65" y="114"/>
                    </a:moveTo>
                    <a:lnTo>
                      <a:pt x="58" y="80"/>
                    </a:lnTo>
                    <a:lnTo>
                      <a:pt x="53" y="47"/>
                    </a:lnTo>
                    <a:lnTo>
                      <a:pt x="48" y="80"/>
                    </a:lnTo>
                    <a:lnTo>
                      <a:pt x="43" y="114"/>
                    </a:lnTo>
                    <a:lnTo>
                      <a:pt x="53" y="114"/>
                    </a:lnTo>
                    <a:lnTo>
                      <a:pt x="65" y="114"/>
                    </a:lnTo>
                    <a:close/>
                  </a:path>
                </a:pathLst>
              </a:custGeom>
              <a:solidFill>
                <a:srgbClr val="FF0000"/>
              </a:solidFill>
              <a:ln w="4763">
                <a:solidFill>
                  <a:srgbClr val="000000"/>
                </a:solidFill>
                <a:round/>
                <a:headEnd/>
                <a:tailEnd/>
              </a:ln>
            </p:spPr>
            <p:txBody>
              <a:bodyPr/>
              <a:lstStyle/>
              <a:p>
                <a:endParaRPr lang="en-US"/>
              </a:p>
            </p:txBody>
          </p:sp>
          <p:sp>
            <p:nvSpPr>
              <p:cNvPr id="15414" name="Freeform 501"/>
              <p:cNvSpPr>
                <a:spLocks/>
              </p:cNvSpPr>
              <p:nvPr/>
            </p:nvSpPr>
            <p:spPr bwMode="auto">
              <a:xfrm>
                <a:off x="1701" y="2640"/>
                <a:ext cx="41" cy="95"/>
              </a:xfrm>
              <a:custGeom>
                <a:avLst/>
                <a:gdLst>
                  <a:gd name="T0" fmla="*/ 1 w 82"/>
                  <a:gd name="T1" fmla="*/ 1 h 190"/>
                  <a:gd name="T2" fmla="*/ 1 w 82"/>
                  <a:gd name="T3" fmla="*/ 1 h 190"/>
                  <a:gd name="T4" fmla="*/ 1 w 82"/>
                  <a:gd name="T5" fmla="*/ 1 h 190"/>
                  <a:gd name="T6" fmla="*/ 1 w 82"/>
                  <a:gd name="T7" fmla="*/ 1 h 190"/>
                  <a:gd name="T8" fmla="*/ 1 w 82"/>
                  <a:gd name="T9" fmla="*/ 1 h 190"/>
                  <a:gd name="T10" fmla="*/ 1 w 82"/>
                  <a:gd name="T11" fmla="*/ 1 h 190"/>
                  <a:gd name="T12" fmla="*/ 1 w 82"/>
                  <a:gd name="T13" fmla="*/ 1 h 190"/>
                  <a:gd name="T14" fmla="*/ 1 w 82"/>
                  <a:gd name="T15" fmla="*/ 1 h 190"/>
                  <a:gd name="T16" fmla="*/ 1 w 82"/>
                  <a:gd name="T17" fmla="*/ 1 h 190"/>
                  <a:gd name="T18" fmla="*/ 1 w 82"/>
                  <a:gd name="T19" fmla="*/ 1 h 190"/>
                  <a:gd name="T20" fmla="*/ 1 w 82"/>
                  <a:gd name="T21" fmla="*/ 1 h 190"/>
                  <a:gd name="T22" fmla="*/ 1 w 82"/>
                  <a:gd name="T23" fmla="*/ 1 h 190"/>
                  <a:gd name="T24" fmla="*/ 1 w 82"/>
                  <a:gd name="T25" fmla="*/ 1 h 190"/>
                  <a:gd name="T26" fmla="*/ 1 w 82"/>
                  <a:gd name="T27" fmla="*/ 1 h 190"/>
                  <a:gd name="T28" fmla="*/ 1 w 82"/>
                  <a:gd name="T29" fmla="*/ 1 h 190"/>
                  <a:gd name="T30" fmla="*/ 1 w 82"/>
                  <a:gd name="T31" fmla="*/ 1 h 190"/>
                  <a:gd name="T32" fmla="*/ 1 w 82"/>
                  <a:gd name="T33" fmla="*/ 1 h 190"/>
                  <a:gd name="T34" fmla="*/ 0 w 82"/>
                  <a:gd name="T35" fmla="*/ 1 h 190"/>
                  <a:gd name="T36" fmla="*/ 1 w 82"/>
                  <a:gd name="T37" fmla="*/ 1 h 190"/>
                  <a:gd name="T38" fmla="*/ 1 w 82"/>
                  <a:gd name="T39" fmla="*/ 1 h 190"/>
                  <a:gd name="T40" fmla="*/ 1 w 82"/>
                  <a:gd name="T41" fmla="*/ 1 h 190"/>
                  <a:gd name="T42" fmla="*/ 1 w 82"/>
                  <a:gd name="T43" fmla="*/ 1 h 190"/>
                  <a:gd name="T44" fmla="*/ 1 w 82"/>
                  <a:gd name="T45" fmla="*/ 1 h 190"/>
                  <a:gd name="T46" fmla="*/ 1 w 82"/>
                  <a:gd name="T47" fmla="*/ 1 h 190"/>
                  <a:gd name="T48" fmla="*/ 1 w 82"/>
                  <a:gd name="T49" fmla="*/ 1 h 190"/>
                  <a:gd name="T50" fmla="*/ 1 w 82"/>
                  <a:gd name="T51" fmla="*/ 1 h 190"/>
                  <a:gd name="T52" fmla="*/ 1 w 82"/>
                  <a:gd name="T53" fmla="*/ 1 h 190"/>
                  <a:gd name="T54" fmla="*/ 1 w 82"/>
                  <a:gd name="T55" fmla="*/ 1 h 190"/>
                  <a:gd name="T56" fmla="*/ 1 w 82"/>
                  <a:gd name="T57" fmla="*/ 1 h 190"/>
                  <a:gd name="T58" fmla="*/ 1 w 82"/>
                  <a:gd name="T59" fmla="*/ 1 h 190"/>
                  <a:gd name="T60" fmla="*/ 1 w 82"/>
                  <a:gd name="T61" fmla="*/ 1 h 190"/>
                  <a:gd name="T62" fmla="*/ 1 w 82"/>
                  <a:gd name="T63" fmla="*/ 1 h 190"/>
                  <a:gd name="T64" fmla="*/ 1 w 82"/>
                  <a:gd name="T65" fmla="*/ 1 h 190"/>
                  <a:gd name="T66" fmla="*/ 1 w 82"/>
                  <a:gd name="T67" fmla="*/ 1 h 1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
                  <a:gd name="T103" fmla="*/ 0 h 190"/>
                  <a:gd name="T104" fmla="*/ 82 w 82"/>
                  <a:gd name="T105" fmla="*/ 190 h 1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 h="190">
                    <a:moveTo>
                      <a:pt x="29" y="57"/>
                    </a:moveTo>
                    <a:lnTo>
                      <a:pt x="15" y="52"/>
                    </a:lnTo>
                    <a:lnTo>
                      <a:pt x="2" y="48"/>
                    </a:lnTo>
                    <a:lnTo>
                      <a:pt x="4" y="37"/>
                    </a:lnTo>
                    <a:lnTo>
                      <a:pt x="7" y="27"/>
                    </a:lnTo>
                    <a:lnTo>
                      <a:pt x="15" y="12"/>
                    </a:lnTo>
                    <a:lnTo>
                      <a:pt x="20" y="7"/>
                    </a:lnTo>
                    <a:lnTo>
                      <a:pt x="25" y="3"/>
                    </a:lnTo>
                    <a:lnTo>
                      <a:pt x="40" y="0"/>
                    </a:lnTo>
                    <a:lnTo>
                      <a:pt x="50" y="2"/>
                    </a:lnTo>
                    <a:lnTo>
                      <a:pt x="57" y="3"/>
                    </a:lnTo>
                    <a:lnTo>
                      <a:pt x="69" y="13"/>
                    </a:lnTo>
                    <a:lnTo>
                      <a:pt x="75" y="28"/>
                    </a:lnTo>
                    <a:lnTo>
                      <a:pt x="77" y="47"/>
                    </a:lnTo>
                    <a:lnTo>
                      <a:pt x="75" y="58"/>
                    </a:lnTo>
                    <a:lnTo>
                      <a:pt x="74" y="68"/>
                    </a:lnTo>
                    <a:lnTo>
                      <a:pt x="69" y="77"/>
                    </a:lnTo>
                    <a:lnTo>
                      <a:pt x="64" y="85"/>
                    </a:lnTo>
                    <a:lnTo>
                      <a:pt x="69" y="88"/>
                    </a:lnTo>
                    <a:lnTo>
                      <a:pt x="72" y="92"/>
                    </a:lnTo>
                    <a:lnTo>
                      <a:pt x="75" y="98"/>
                    </a:lnTo>
                    <a:lnTo>
                      <a:pt x="79" y="107"/>
                    </a:lnTo>
                    <a:lnTo>
                      <a:pt x="80" y="117"/>
                    </a:lnTo>
                    <a:lnTo>
                      <a:pt x="82" y="128"/>
                    </a:lnTo>
                    <a:lnTo>
                      <a:pt x="80" y="145"/>
                    </a:lnTo>
                    <a:lnTo>
                      <a:pt x="77" y="160"/>
                    </a:lnTo>
                    <a:lnTo>
                      <a:pt x="72" y="172"/>
                    </a:lnTo>
                    <a:lnTo>
                      <a:pt x="64" y="182"/>
                    </a:lnTo>
                    <a:lnTo>
                      <a:pt x="55" y="188"/>
                    </a:lnTo>
                    <a:lnTo>
                      <a:pt x="42" y="190"/>
                    </a:lnTo>
                    <a:lnTo>
                      <a:pt x="30" y="188"/>
                    </a:lnTo>
                    <a:lnTo>
                      <a:pt x="20" y="183"/>
                    </a:lnTo>
                    <a:lnTo>
                      <a:pt x="14" y="177"/>
                    </a:lnTo>
                    <a:lnTo>
                      <a:pt x="9" y="167"/>
                    </a:lnTo>
                    <a:lnTo>
                      <a:pt x="4" y="153"/>
                    </a:lnTo>
                    <a:lnTo>
                      <a:pt x="0" y="138"/>
                    </a:lnTo>
                    <a:lnTo>
                      <a:pt x="15" y="135"/>
                    </a:lnTo>
                    <a:lnTo>
                      <a:pt x="29" y="132"/>
                    </a:lnTo>
                    <a:lnTo>
                      <a:pt x="30" y="145"/>
                    </a:lnTo>
                    <a:lnTo>
                      <a:pt x="34" y="153"/>
                    </a:lnTo>
                    <a:lnTo>
                      <a:pt x="37" y="157"/>
                    </a:lnTo>
                    <a:lnTo>
                      <a:pt x="42" y="158"/>
                    </a:lnTo>
                    <a:lnTo>
                      <a:pt x="47" y="157"/>
                    </a:lnTo>
                    <a:lnTo>
                      <a:pt x="50" y="152"/>
                    </a:lnTo>
                    <a:lnTo>
                      <a:pt x="54" y="143"/>
                    </a:lnTo>
                    <a:lnTo>
                      <a:pt x="54" y="132"/>
                    </a:lnTo>
                    <a:lnTo>
                      <a:pt x="54" y="120"/>
                    </a:lnTo>
                    <a:lnTo>
                      <a:pt x="50" y="112"/>
                    </a:lnTo>
                    <a:lnTo>
                      <a:pt x="47" y="107"/>
                    </a:lnTo>
                    <a:lnTo>
                      <a:pt x="42" y="105"/>
                    </a:lnTo>
                    <a:lnTo>
                      <a:pt x="37" y="105"/>
                    </a:lnTo>
                    <a:lnTo>
                      <a:pt x="32" y="107"/>
                    </a:lnTo>
                    <a:lnTo>
                      <a:pt x="34" y="90"/>
                    </a:lnTo>
                    <a:lnTo>
                      <a:pt x="34" y="72"/>
                    </a:lnTo>
                    <a:lnTo>
                      <a:pt x="35" y="72"/>
                    </a:lnTo>
                    <a:lnTo>
                      <a:pt x="37" y="72"/>
                    </a:lnTo>
                    <a:lnTo>
                      <a:pt x="42" y="70"/>
                    </a:lnTo>
                    <a:lnTo>
                      <a:pt x="47" y="65"/>
                    </a:lnTo>
                    <a:lnTo>
                      <a:pt x="49" y="58"/>
                    </a:lnTo>
                    <a:lnTo>
                      <a:pt x="50" y="50"/>
                    </a:lnTo>
                    <a:lnTo>
                      <a:pt x="49" y="43"/>
                    </a:lnTo>
                    <a:lnTo>
                      <a:pt x="47" y="37"/>
                    </a:lnTo>
                    <a:lnTo>
                      <a:pt x="44" y="33"/>
                    </a:lnTo>
                    <a:lnTo>
                      <a:pt x="40" y="32"/>
                    </a:lnTo>
                    <a:lnTo>
                      <a:pt x="35" y="33"/>
                    </a:lnTo>
                    <a:lnTo>
                      <a:pt x="32" y="37"/>
                    </a:lnTo>
                    <a:lnTo>
                      <a:pt x="30" y="45"/>
                    </a:lnTo>
                    <a:lnTo>
                      <a:pt x="29" y="57"/>
                    </a:lnTo>
                    <a:close/>
                  </a:path>
                </a:pathLst>
              </a:custGeom>
              <a:solidFill>
                <a:srgbClr val="FF0000"/>
              </a:solidFill>
              <a:ln w="4763">
                <a:solidFill>
                  <a:srgbClr val="000000"/>
                </a:solidFill>
                <a:round/>
                <a:headEnd/>
                <a:tailEnd/>
              </a:ln>
            </p:spPr>
            <p:txBody>
              <a:bodyPr/>
              <a:lstStyle/>
              <a:p>
                <a:endParaRPr lang="en-US"/>
              </a:p>
            </p:txBody>
          </p:sp>
        </p:grpSp>
        <p:grpSp>
          <p:nvGrpSpPr>
            <p:cNvPr id="15729" name="Group 502"/>
            <p:cNvGrpSpPr>
              <a:grpSpLocks/>
            </p:cNvGrpSpPr>
            <p:nvPr/>
          </p:nvGrpSpPr>
          <p:grpSpPr bwMode="auto">
            <a:xfrm>
              <a:off x="752" y="2320"/>
              <a:ext cx="228" cy="68"/>
              <a:chOff x="752" y="2320"/>
              <a:chExt cx="228" cy="68"/>
            </a:xfrm>
          </p:grpSpPr>
          <p:sp>
            <p:nvSpPr>
              <p:cNvPr id="15404" name="Freeform 503"/>
              <p:cNvSpPr>
                <a:spLocks/>
              </p:cNvSpPr>
              <p:nvPr/>
            </p:nvSpPr>
            <p:spPr bwMode="auto">
              <a:xfrm>
                <a:off x="752" y="2320"/>
                <a:ext cx="14" cy="68"/>
              </a:xfrm>
              <a:custGeom>
                <a:avLst/>
                <a:gdLst>
                  <a:gd name="T0" fmla="*/ 1 w 28"/>
                  <a:gd name="T1" fmla="*/ 0 h 135"/>
                  <a:gd name="T2" fmla="*/ 1 w 28"/>
                  <a:gd name="T3" fmla="*/ 0 h 135"/>
                  <a:gd name="T4" fmla="*/ 1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1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0 w 28"/>
                  <a:gd name="T31" fmla="*/ 1 h 135"/>
                  <a:gd name="T32" fmla="*/ 1 w 28"/>
                  <a:gd name="T33" fmla="*/ 1 h 135"/>
                  <a:gd name="T34" fmla="*/ 1 w 28"/>
                  <a:gd name="T35" fmla="*/ 1 h 135"/>
                  <a:gd name="T36" fmla="*/ 1 w 28"/>
                  <a:gd name="T37" fmla="*/ 1 h 135"/>
                  <a:gd name="T38" fmla="*/ 1 w 28"/>
                  <a:gd name="T39" fmla="*/ 0 h 1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
                  <a:gd name="T61" fmla="*/ 0 h 135"/>
                  <a:gd name="T62" fmla="*/ 28 w 28"/>
                  <a:gd name="T63" fmla="*/ 135 h 13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 h="135">
                    <a:moveTo>
                      <a:pt x="17" y="0"/>
                    </a:moveTo>
                    <a:lnTo>
                      <a:pt x="23" y="0"/>
                    </a:lnTo>
                    <a:lnTo>
                      <a:pt x="28" y="0"/>
                    </a:lnTo>
                    <a:lnTo>
                      <a:pt x="23" y="20"/>
                    </a:lnTo>
                    <a:lnTo>
                      <a:pt x="20" y="38"/>
                    </a:lnTo>
                    <a:lnTo>
                      <a:pt x="18" y="53"/>
                    </a:lnTo>
                    <a:lnTo>
                      <a:pt x="17" y="68"/>
                    </a:lnTo>
                    <a:lnTo>
                      <a:pt x="18" y="85"/>
                    </a:lnTo>
                    <a:lnTo>
                      <a:pt x="20" y="102"/>
                    </a:lnTo>
                    <a:lnTo>
                      <a:pt x="28" y="135"/>
                    </a:lnTo>
                    <a:lnTo>
                      <a:pt x="23" y="135"/>
                    </a:lnTo>
                    <a:lnTo>
                      <a:pt x="17" y="135"/>
                    </a:lnTo>
                    <a:lnTo>
                      <a:pt x="8" y="117"/>
                    </a:lnTo>
                    <a:lnTo>
                      <a:pt x="3" y="100"/>
                    </a:lnTo>
                    <a:lnTo>
                      <a:pt x="2" y="83"/>
                    </a:lnTo>
                    <a:lnTo>
                      <a:pt x="0" y="67"/>
                    </a:lnTo>
                    <a:lnTo>
                      <a:pt x="2" y="50"/>
                    </a:lnTo>
                    <a:lnTo>
                      <a:pt x="3" y="33"/>
                    </a:lnTo>
                    <a:lnTo>
                      <a:pt x="10" y="17"/>
                    </a:lnTo>
                    <a:lnTo>
                      <a:pt x="17" y="0"/>
                    </a:lnTo>
                    <a:close/>
                  </a:path>
                </a:pathLst>
              </a:custGeom>
              <a:solidFill>
                <a:srgbClr val="FFFF00"/>
              </a:solidFill>
              <a:ln w="4763">
                <a:solidFill>
                  <a:srgbClr val="000000"/>
                </a:solidFill>
                <a:round/>
                <a:headEnd/>
                <a:tailEnd/>
              </a:ln>
            </p:spPr>
            <p:txBody>
              <a:bodyPr/>
              <a:lstStyle/>
              <a:p>
                <a:endParaRPr lang="en-US"/>
              </a:p>
            </p:txBody>
          </p:sp>
          <p:sp>
            <p:nvSpPr>
              <p:cNvPr id="15405" name="Freeform 504"/>
              <p:cNvSpPr>
                <a:spLocks/>
              </p:cNvSpPr>
              <p:nvPr/>
            </p:nvSpPr>
            <p:spPr bwMode="auto">
              <a:xfrm>
                <a:off x="770" y="2320"/>
                <a:ext cx="29" cy="53"/>
              </a:xfrm>
              <a:custGeom>
                <a:avLst/>
                <a:gdLst>
                  <a:gd name="T0" fmla="*/ 1 w 58"/>
                  <a:gd name="T1" fmla="*/ 1 h 105"/>
                  <a:gd name="T2" fmla="*/ 1 w 58"/>
                  <a:gd name="T3" fmla="*/ 1 h 105"/>
                  <a:gd name="T4" fmla="*/ 0 w 58"/>
                  <a:gd name="T5" fmla="*/ 1 h 105"/>
                  <a:gd name="T6" fmla="*/ 1 w 58"/>
                  <a:gd name="T7" fmla="*/ 1 h 105"/>
                  <a:gd name="T8" fmla="*/ 1 w 58"/>
                  <a:gd name="T9" fmla="*/ 1 h 105"/>
                  <a:gd name="T10" fmla="*/ 1 w 58"/>
                  <a:gd name="T11" fmla="*/ 1 h 105"/>
                  <a:gd name="T12" fmla="*/ 1 w 58"/>
                  <a:gd name="T13" fmla="*/ 1 h 105"/>
                  <a:gd name="T14" fmla="*/ 1 w 58"/>
                  <a:gd name="T15" fmla="*/ 1 h 105"/>
                  <a:gd name="T16" fmla="*/ 1 w 58"/>
                  <a:gd name="T17" fmla="*/ 1 h 105"/>
                  <a:gd name="T18" fmla="*/ 1 w 58"/>
                  <a:gd name="T19" fmla="*/ 1 h 105"/>
                  <a:gd name="T20" fmla="*/ 1 w 58"/>
                  <a:gd name="T21" fmla="*/ 1 h 105"/>
                  <a:gd name="T22" fmla="*/ 1 w 58"/>
                  <a:gd name="T23" fmla="*/ 1 h 105"/>
                  <a:gd name="T24" fmla="*/ 1 w 58"/>
                  <a:gd name="T25" fmla="*/ 1 h 105"/>
                  <a:gd name="T26" fmla="*/ 1 w 58"/>
                  <a:gd name="T27" fmla="*/ 1 h 105"/>
                  <a:gd name="T28" fmla="*/ 1 w 58"/>
                  <a:gd name="T29" fmla="*/ 1 h 105"/>
                  <a:gd name="T30" fmla="*/ 1 w 58"/>
                  <a:gd name="T31" fmla="*/ 1 h 105"/>
                  <a:gd name="T32" fmla="*/ 1 w 58"/>
                  <a:gd name="T33" fmla="*/ 1 h 105"/>
                  <a:gd name="T34" fmla="*/ 1 w 58"/>
                  <a:gd name="T35" fmla="*/ 1 h 105"/>
                  <a:gd name="T36" fmla="*/ 1 w 58"/>
                  <a:gd name="T37" fmla="*/ 1 h 105"/>
                  <a:gd name="T38" fmla="*/ 1 w 58"/>
                  <a:gd name="T39" fmla="*/ 1 h 105"/>
                  <a:gd name="T40" fmla="*/ 1 w 58"/>
                  <a:gd name="T41" fmla="*/ 1 h 105"/>
                  <a:gd name="T42" fmla="*/ 1 w 58"/>
                  <a:gd name="T43" fmla="*/ 1 h 105"/>
                  <a:gd name="T44" fmla="*/ 1 w 58"/>
                  <a:gd name="T45" fmla="*/ 1 h 105"/>
                  <a:gd name="T46" fmla="*/ 1 w 58"/>
                  <a:gd name="T47" fmla="*/ 1 h 105"/>
                  <a:gd name="T48" fmla="*/ 1 w 58"/>
                  <a:gd name="T49" fmla="*/ 1 h 105"/>
                  <a:gd name="T50" fmla="*/ 1 w 58"/>
                  <a:gd name="T51" fmla="*/ 1 h 105"/>
                  <a:gd name="T52" fmla="*/ 1 w 58"/>
                  <a:gd name="T53" fmla="*/ 0 h 105"/>
                  <a:gd name="T54" fmla="*/ 1 w 58"/>
                  <a:gd name="T55" fmla="*/ 1 h 105"/>
                  <a:gd name="T56" fmla="*/ 1 w 58"/>
                  <a:gd name="T57" fmla="*/ 1 h 105"/>
                  <a:gd name="T58" fmla="*/ 1 w 58"/>
                  <a:gd name="T59" fmla="*/ 1 h 105"/>
                  <a:gd name="T60" fmla="*/ 1 w 58"/>
                  <a:gd name="T61" fmla="*/ 1 h 105"/>
                  <a:gd name="T62" fmla="*/ 1 w 58"/>
                  <a:gd name="T63" fmla="*/ 1 h 105"/>
                  <a:gd name="T64" fmla="*/ 1 w 58"/>
                  <a:gd name="T65" fmla="*/ 1 h 105"/>
                  <a:gd name="T66" fmla="*/ 1 w 58"/>
                  <a:gd name="T67" fmla="*/ 1 h 105"/>
                  <a:gd name="T68" fmla="*/ 1 w 58"/>
                  <a:gd name="T69" fmla="*/ 1 h 105"/>
                  <a:gd name="T70" fmla="*/ 1 w 58"/>
                  <a:gd name="T71" fmla="*/ 1 h 105"/>
                  <a:gd name="T72" fmla="*/ 1 w 58"/>
                  <a:gd name="T73" fmla="*/ 1 h 105"/>
                  <a:gd name="T74" fmla="*/ 1 w 58"/>
                  <a:gd name="T75" fmla="*/ 1 h 105"/>
                  <a:gd name="T76" fmla="*/ 1 w 58"/>
                  <a:gd name="T77" fmla="*/ 1 h 105"/>
                  <a:gd name="T78" fmla="*/ 1 w 58"/>
                  <a:gd name="T79" fmla="*/ 1 h 105"/>
                  <a:gd name="T80" fmla="*/ 1 w 58"/>
                  <a:gd name="T81" fmla="*/ 1 h 105"/>
                  <a:gd name="T82" fmla="*/ 1 w 58"/>
                  <a:gd name="T83" fmla="*/ 1 h 105"/>
                  <a:gd name="T84" fmla="*/ 1 w 58"/>
                  <a:gd name="T85" fmla="*/ 1 h 105"/>
                  <a:gd name="T86" fmla="*/ 1 w 58"/>
                  <a:gd name="T87" fmla="*/ 1 h 1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8"/>
                  <a:gd name="T133" fmla="*/ 0 h 105"/>
                  <a:gd name="T134" fmla="*/ 58 w 58"/>
                  <a:gd name="T135" fmla="*/ 105 h 1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8" h="105">
                    <a:moveTo>
                      <a:pt x="58" y="105"/>
                    </a:moveTo>
                    <a:lnTo>
                      <a:pt x="30" y="105"/>
                    </a:lnTo>
                    <a:lnTo>
                      <a:pt x="0" y="105"/>
                    </a:lnTo>
                    <a:lnTo>
                      <a:pt x="2" y="93"/>
                    </a:lnTo>
                    <a:lnTo>
                      <a:pt x="7" y="80"/>
                    </a:lnTo>
                    <a:lnTo>
                      <a:pt x="13" y="68"/>
                    </a:lnTo>
                    <a:lnTo>
                      <a:pt x="25" y="55"/>
                    </a:lnTo>
                    <a:lnTo>
                      <a:pt x="32" y="47"/>
                    </a:lnTo>
                    <a:lnTo>
                      <a:pt x="37" y="40"/>
                    </a:lnTo>
                    <a:lnTo>
                      <a:pt x="38" y="35"/>
                    </a:lnTo>
                    <a:lnTo>
                      <a:pt x="38" y="32"/>
                    </a:lnTo>
                    <a:lnTo>
                      <a:pt x="38" y="27"/>
                    </a:lnTo>
                    <a:lnTo>
                      <a:pt x="37" y="23"/>
                    </a:lnTo>
                    <a:lnTo>
                      <a:pt x="33" y="20"/>
                    </a:lnTo>
                    <a:lnTo>
                      <a:pt x="30" y="20"/>
                    </a:lnTo>
                    <a:lnTo>
                      <a:pt x="27" y="20"/>
                    </a:lnTo>
                    <a:lnTo>
                      <a:pt x="25" y="23"/>
                    </a:lnTo>
                    <a:lnTo>
                      <a:pt x="23" y="28"/>
                    </a:lnTo>
                    <a:lnTo>
                      <a:pt x="22" y="35"/>
                    </a:lnTo>
                    <a:lnTo>
                      <a:pt x="12" y="35"/>
                    </a:lnTo>
                    <a:lnTo>
                      <a:pt x="2" y="33"/>
                    </a:lnTo>
                    <a:lnTo>
                      <a:pt x="3" y="22"/>
                    </a:lnTo>
                    <a:lnTo>
                      <a:pt x="5" y="13"/>
                    </a:lnTo>
                    <a:lnTo>
                      <a:pt x="10" y="8"/>
                    </a:lnTo>
                    <a:lnTo>
                      <a:pt x="15" y="3"/>
                    </a:lnTo>
                    <a:lnTo>
                      <a:pt x="22" y="2"/>
                    </a:lnTo>
                    <a:lnTo>
                      <a:pt x="30" y="0"/>
                    </a:lnTo>
                    <a:lnTo>
                      <a:pt x="38" y="2"/>
                    </a:lnTo>
                    <a:lnTo>
                      <a:pt x="45" y="3"/>
                    </a:lnTo>
                    <a:lnTo>
                      <a:pt x="50" y="8"/>
                    </a:lnTo>
                    <a:lnTo>
                      <a:pt x="55" y="13"/>
                    </a:lnTo>
                    <a:lnTo>
                      <a:pt x="57" y="22"/>
                    </a:lnTo>
                    <a:lnTo>
                      <a:pt x="58" y="30"/>
                    </a:lnTo>
                    <a:lnTo>
                      <a:pt x="57" y="40"/>
                    </a:lnTo>
                    <a:lnTo>
                      <a:pt x="53" y="48"/>
                    </a:lnTo>
                    <a:lnTo>
                      <a:pt x="48" y="57"/>
                    </a:lnTo>
                    <a:lnTo>
                      <a:pt x="40" y="67"/>
                    </a:lnTo>
                    <a:lnTo>
                      <a:pt x="35" y="72"/>
                    </a:lnTo>
                    <a:lnTo>
                      <a:pt x="33" y="75"/>
                    </a:lnTo>
                    <a:lnTo>
                      <a:pt x="32" y="78"/>
                    </a:lnTo>
                    <a:lnTo>
                      <a:pt x="28" y="82"/>
                    </a:lnTo>
                    <a:lnTo>
                      <a:pt x="58" y="82"/>
                    </a:lnTo>
                    <a:lnTo>
                      <a:pt x="58" y="93"/>
                    </a:lnTo>
                    <a:lnTo>
                      <a:pt x="58" y="105"/>
                    </a:lnTo>
                    <a:close/>
                  </a:path>
                </a:pathLst>
              </a:custGeom>
              <a:solidFill>
                <a:srgbClr val="FFFF00"/>
              </a:solidFill>
              <a:ln w="4763">
                <a:solidFill>
                  <a:srgbClr val="000000"/>
                </a:solidFill>
                <a:round/>
                <a:headEnd/>
                <a:tailEnd/>
              </a:ln>
            </p:spPr>
            <p:txBody>
              <a:bodyPr/>
              <a:lstStyle/>
              <a:p>
                <a:endParaRPr lang="en-US"/>
              </a:p>
            </p:txBody>
          </p:sp>
          <p:sp>
            <p:nvSpPr>
              <p:cNvPr id="15406" name="Freeform 505"/>
              <p:cNvSpPr>
                <a:spLocks/>
              </p:cNvSpPr>
              <p:nvPr/>
            </p:nvSpPr>
            <p:spPr bwMode="auto">
              <a:xfrm>
                <a:off x="804" y="2358"/>
                <a:ext cx="10" cy="29"/>
              </a:xfrm>
              <a:custGeom>
                <a:avLst/>
                <a:gdLst>
                  <a:gd name="T0" fmla="*/ 0 w 20"/>
                  <a:gd name="T1" fmla="*/ 0 h 56"/>
                  <a:gd name="T2" fmla="*/ 1 w 20"/>
                  <a:gd name="T3" fmla="*/ 0 h 56"/>
                  <a:gd name="T4" fmla="*/ 1 w 20"/>
                  <a:gd name="T5" fmla="*/ 1 h 56"/>
                  <a:gd name="T6" fmla="*/ 1 w 20"/>
                  <a:gd name="T7" fmla="*/ 1 h 56"/>
                  <a:gd name="T8" fmla="*/ 1 w 20"/>
                  <a:gd name="T9" fmla="*/ 1 h 56"/>
                  <a:gd name="T10" fmla="*/ 1 w 20"/>
                  <a:gd name="T11" fmla="*/ 1 h 56"/>
                  <a:gd name="T12" fmla="*/ 1 w 20"/>
                  <a:gd name="T13" fmla="*/ 1 h 56"/>
                  <a:gd name="T14" fmla="*/ 1 w 20"/>
                  <a:gd name="T15" fmla="*/ 1 h 56"/>
                  <a:gd name="T16" fmla="*/ 1 w 20"/>
                  <a:gd name="T17" fmla="*/ 1 h 56"/>
                  <a:gd name="T18" fmla="*/ 0 w 20"/>
                  <a:gd name="T19" fmla="*/ 1 h 56"/>
                  <a:gd name="T20" fmla="*/ 1 w 20"/>
                  <a:gd name="T21" fmla="*/ 1 h 56"/>
                  <a:gd name="T22" fmla="*/ 1 w 20"/>
                  <a:gd name="T23" fmla="*/ 1 h 56"/>
                  <a:gd name="T24" fmla="*/ 1 w 20"/>
                  <a:gd name="T25" fmla="*/ 1 h 56"/>
                  <a:gd name="T26" fmla="*/ 1 w 20"/>
                  <a:gd name="T27" fmla="*/ 1 h 56"/>
                  <a:gd name="T28" fmla="*/ 0 w 20"/>
                  <a:gd name="T29" fmla="*/ 1 h 56"/>
                  <a:gd name="T30" fmla="*/ 0 w 20"/>
                  <a:gd name="T31" fmla="*/ 1 h 56"/>
                  <a:gd name="T32" fmla="*/ 0 w 20"/>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56"/>
                  <a:gd name="T53" fmla="*/ 20 w 20"/>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56">
                    <a:moveTo>
                      <a:pt x="0" y="0"/>
                    </a:moveTo>
                    <a:lnTo>
                      <a:pt x="20" y="0"/>
                    </a:lnTo>
                    <a:lnTo>
                      <a:pt x="20" y="11"/>
                    </a:lnTo>
                    <a:lnTo>
                      <a:pt x="20" y="23"/>
                    </a:lnTo>
                    <a:lnTo>
                      <a:pt x="20" y="35"/>
                    </a:lnTo>
                    <a:lnTo>
                      <a:pt x="17" y="43"/>
                    </a:lnTo>
                    <a:lnTo>
                      <a:pt x="12" y="50"/>
                    </a:lnTo>
                    <a:lnTo>
                      <a:pt x="5" y="56"/>
                    </a:lnTo>
                    <a:lnTo>
                      <a:pt x="4" y="51"/>
                    </a:lnTo>
                    <a:lnTo>
                      <a:pt x="0" y="45"/>
                    </a:lnTo>
                    <a:lnTo>
                      <a:pt x="5" y="41"/>
                    </a:lnTo>
                    <a:lnTo>
                      <a:pt x="9" y="36"/>
                    </a:lnTo>
                    <a:lnTo>
                      <a:pt x="10" y="33"/>
                    </a:lnTo>
                    <a:lnTo>
                      <a:pt x="10" y="28"/>
                    </a:lnTo>
                    <a:lnTo>
                      <a:pt x="0" y="28"/>
                    </a:lnTo>
                    <a:lnTo>
                      <a:pt x="0" y="13"/>
                    </a:lnTo>
                    <a:lnTo>
                      <a:pt x="0" y="0"/>
                    </a:lnTo>
                    <a:close/>
                  </a:path>
                </a:pathLst>
              </a:custGeom>
              <a:solidFill>
                <a:srgbClr val="FFFF00"/>
              </a:solidFill>
              <a:ln w="4763">
                <a:solidFill>
                  <a:srgbClr val="000000"/>
                </a:solidFill>
                <a:round/>
                <a:headEnd/>
                <a:tailEnd/>
              </a:ln>
            </p:spPr>
            <p:txBody>
              <a:bodyPr/>
              <a:lstStyle/>
              <a:p>
                <a:endParaRPr lang="en-US"/>
              </a:p>
            </p:txBody>
          </p:sp>
          <p:sp>
            <p:nvSpPr>
              <p:cNvPr id="15407" name="Freeform 506"/>
              <p:cNvSpPr>
                <a:spLocks noEditPoints="1"/>
              </p:cNvSpPr>
              <p:nvPr/>
            </p:nvSpPr>
            <p:spPr bwMode="auto">
              <a:xfrm>
                <a:off x="819" y="2320"/>
                <a:ext cx="29" cy="53"/>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w 59"/>
                  <a:gd name="T51" fmla="*/ 0 h 107"/>
                  <a:gd name="T52" fmla="*/ 0 w 59"/>
                  <a:gd name="T53" fmla="*/ 0 h 107"/>
                  <a:gd name="T54" fmla="*/ 0 w 59"/>
                  <a:gd name="T55" fmla="*/ 0 h 107"/>
                  <a:gd name="T56" fmla="*/ 0 w 59"/>
                  <a:gd name="T57" fmla="*/ 0 h 107"/>
                  <a:gd name="T58" fmla="*/ 0 w 59"/>
                  <a:gd name="T59" fmla="*/ 0 h 107"/>
                  <a:gd name="T60" fmla="*/ 0 w 59"/>
                  <a:gd name="T61" fmla="*/ 0 h 107"/>
                  <a:gd name="T62" fmla="*/ 0 w 59"/>
                  <a:gd name="T63" fmla="*/ 0 h 107"/>
                  <a:gd name="T64" fmla="*/ 0 w 59"/>
                  <a:gd name="T65" fmla="*/ 0 h 107"/>
                  <a:gd name="T66" fmla="*/ 0 w 59"/>
                  <a:gd name="T67" fmla="*/ 0 h 107"/>
                  <a:gd name="T68" fmla="*/ 0 w 59"/>
                  <a:gd name="T69" fmla="*/ 0 h 107"/>
                  <a:gd name="T70" fmla="*/ 0 w 59"/>
                  <a:gd name="T71" fmla="*/ 0 h 107"/>
                  <a:gd name="T72" fmla="*/ 0 w 59"/>
                  <a:gd name="T73" fmla="*/ 0 h 107"/>
                  <a:gd name="T74" fmla="*/ 0 w 59"/>
                  <a:gd name="T75" fmla="*/ 0 h 107"/>
                  <a:gd name="T76" fmla="*/ 0 w 59"/>
                  <a:gd name="T77" fmla="*/ 0 h 107"/>
                  <a:gd name="T78" fmla="*/ 0 w 59"/>
                  <a:gd name="T79" fmla="*/ 0 h 107"/>
                  <a:gd name="T80" fmla="*/ 0 w 59"/>
                  <a:gd name="T81" fmla="*/ 0 h 107"/>
                  <a:gd name="T82" fmla="*/ 0 w 59"/>
                  <a:gd name="T83" fmla="*/ 0 h 107"/>
                  <a:gd name="T84" fmla="*/ 0 w 59"/>
                  <a:gd name="T85" fmla="*/ 0 h 107"/>
                  <a:gd name="T86" fmla="*/ 0 w 59"/>
                  <a:gd name="T87" fmla="*/ 0 h 107"/>
                  <a:gd name="T88" fmla="*/ 0 w 59"/>
                  <a:gd name="T89" fmla="*/ 0 h 107"/>
                  <a:gd name="T90" fmla="*/ 0 w 59"/>
                  <a:gd name="T91" fmla="*/ 0 h 107"/>
                  <a:gd name="T92" fmla="*/ 0 w 59"/>
                  <a:gd name="T93" fmla="*/ 0 h 107"/>
                  <a:gd name="T94" fmla="*/ 0 w 59"/>
                  <a:gd name="T95" fmla="*/ 0 h 107"/>
                  <a:gd name="T96" fmla="*/ 0 w 59"/>
                  <a:gd name="T97" fmla="*/ 0 h 107"/>
                  <a:gd name="T98" fmla="*/ 0 w 59"/>
                  <a:gd name="T99" fmla="*/ 0 h 107"/>
                  <a:gd name="T100" fmla="*/ 0 w 59"/>
                  <a:gd name="T101" fmla="*/ 0 h 107"/>
                  <a:gd name="T102" fmla="*/ 0 w 59"/>
                  <a:gd name="T103" fmla="*/ 0 h 107"/>
                  <a:gd name="T104" fmla="*/ 0 w 59"/>
                  <a:gd name="T105" fmla="*/ 0 h 107"/>
                  <a:gd name="T106" fmla="*/ 0 w 59"/>
                  <a:gd name="T107" fmla="*/ 0 h 107"/>
                  <a:gd name="T108" fmla="*/ 0 w 59"/>
                  <a:gd name="T109" fmla="*/ 0 h 107"/>
                  <a:gd name="T110" fmla="*/ 0 w 59"/>
                  <a:gd name="T111" fmla="*/ 0 h 107"/>
                  <a:gd name="T112" fmla="*/ 0 w 59"/>
                  <a:gd name="T113" fmla="*/ 0 h 107"/>
                  <a:gd name="T114" fmla="*/ 0 w 59"/>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107"/>
                  <a:gd name="T176" fmla="*/ 59 w 59"/>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107">
                    <a:moveTo>
                      <a:pt x="0" y="53"/>
                    </a:moveTo>
                    <a:lnTo>
                      <a:pt x="0" y="40"/>
                    </a:lnTo>
                    <a:lnTo>
                      <a:pt x="2" y="28"/>
                    </a:lnTo>
                    <a:lnTo>
                      <a:pt x="5" y="18"/>
                    </a:lnTo>
                    <a:lnTo>
                      <a:pt x="9" y="12"/>
                    </a:lnTo>
                    <a:lnTo>
                      <a:pt x="12" y="7"/>
                    </a:lnTo>
                    <a:lnTo>
                      <a:pt x="17" y="3"/>
                    </a:lnTo>
                    <a:lnTo>
                      <a:pt x="30" y="0"/>
                    </a:lnTo>
                    <a:lnTo>
                      <a:pt x="37" y="0"/>
                    </a:lnTo>
                    <a:lnTo>
                      <a:pt x="42" y="3"/>
                    </a:lnTo>
                    <a:lnTo>
                      <a:pt x="45" y="7"/>
                    </a:lnTo>
                    <a:lnTo>
                      <a:pt x="49" y="10"/>
                    </a:lnTo>
                    <a:lnTo>
                      <a:pt x="52" y="13"/>
                    </a:lnTo>
                    <a:lnTo>
                      <a:pt x="54" y="18"/>
                    </a:lnTo>
                    <a:lnTo>
                      <a:pt x="55" y="23"/>
                    </a:lnTo>
                    <a:lnTo>
                      <a:pt x="55" y="28"/>
                    </a:lnTo>
                    <a:lnTo>
                      <a:pt x="57" y="40"/>
                    </a:lnTo>
                    <a:lnTo>
                      <a:pt x="59" y="52"/>
                    </a:lnTo>
                    <a:lnTo>
                      <a:pt x="59" y="65"/>
                    </a:lnTo>
                    <a:lnTo>
                      <a:pt x="57" y="77"/>
                    </a:lnTo>
                    <a:lnTo>
                      <a:pt x="55" y="87"/>
                    </a:lnTo>
                    <a:lnTo>
                      <a:pt x="52" y="93"/>
                    </a:lnTo>
                    <a:lnTo>
                      <a:pt x="44" y="103"/>
                    </a:lnTo>
                    <a:lnTo>
                      <a:pt x="37" y="105"/>
                    </a:lnTo>
                    <a:lnTo>
                      <a:pt x="29" y="107"/>
                    </a:lnTo>
                    <a:lnTo>
                      <a:pt x="22" y="105"/>
                    </a:lnTo>
                    <a:lnTo>
                      <a:pt x="15" y="102"/>
                    </a:lnTo>
                    <a:lnTo>
                      <a:pt x="10" y="97"/>
                    </a:lnTo>
                    <a:lnTo>
                      <a:pt x="7" y="90"/>
                    </a:lnTo>
                    <a:lnTo>
                      <a:pt x="5" y="83"/>
                    </a:lnTo>
                    <a:lnTo>
                      <a:pt x="2" y="75"/>
                    </a:lnTo>
                    <a:lnTo>
                      <a:pt x="2" y="65"/>
                    </a:lnTo>
                    <a:lnTo>
                      <a:pt x="0" y="53"/>
                    </a:lnTo>
                    <a:close/>
                    <a:moveTo>
                      <a:pt x="20" y="53"/>
                    </a:moveTo>
                    <a:lnTo>
                      <a:pt x="20" y="62"/>
                    </a:lnTo>
                    <a:lnTo>
                      <a:pt x="20" y="70"/>
                    </a:lnTo>
                    <a:lnTo>
                      <a:pt x="22" y="80"/>
                    </a:lnTo>
                    <a:lnTo>
                      <a:pt x="25" y="85"/>
                    </a:lnTo>
                    <a:lnTo>
                      <a:pt x="29" y="87"/>
                    </a:lnTo>
                    <a:lnTo>
                      <a:pt x="32" y="87"/>
                    </a:lnTo>
                    <a:lnTo>
                      <a:pt x="35" y="83"/>
                    </a:lnTo>
                    <a:lnTo>
                      <a:pt x="37" y="80"/>
                    </a:lnTo>
                    <a:lnTo>
                      <a:pt x="37" y="75"/>
                    </a:lnTo>
                    <a:lnTo>
                      <a:pt x="39" y="67"/>
                    </a:lnTo>
                    <a:lnTo>
                      <a:pt x="39" y="53"/>
                    </a:lnTo>
                    <a:lnTo>
                      <a:pt x="39" y="43"/>
                    </a:lnTo>
                    <a:lnTo>
                      <a:pt x="39" y="37"/>
                    </a:lnTo>
                    <a:lnTo>
                      <a:pt x="39" y="30"/>
                    </a:lnTo>
                    <a:lnTo>
                      <a:pt x="37" y="27"/>
                    </a:lnTo>
                    <a:lnTo>
                      <a:pt x="34" y="20"/>
                    </a:lnTo>
                    <a:lnTo>
                      <a:pt x="29" y="18"/>
                    </a:lnTo>
                    <a:lnTo>
                      <a:pt x="25" y="20"/>
                    </a:lnTo>
                    <a:lnTo>
                      <a:pt x="22" y="27"/>
                    </a:lnTo>
                    <a:lnTo>
                      <a:pt x="20" y="37"/>
                    </a:lnTo>
                    <a:lnTo>
                      <a:pt x="20" y="45"/>
                    </a:lnTo>
                    <a:lnTo>
                      <a:pt x="20" y="53"/>
                    </a:lnTo>
                    <a:close/>
                  </a:path>
                </a:pathLst>
              </a:custGeom>
              <a:solidFill>
                <a:srgbClr val="FFFF00"/>
              </a:solidFill>
              <a:ln w="4763">
                <a:solidFill>
                  <a:srgbClr val="000000"/>
                </a:solidFill>
                <a:round/>
                <a:headEnd/>
                <a:tailEnd/>
              </a:ln>
            </p:spPr>
            <p:txBody>
              <a:bodyPr/>
              <a:lstStyle/>
              <a:p>
                <a:endParaRPr lang="en-US"/>
              </a:p>
            </p:txBody>
          </p:sp>
          <p:sp>
            <p:nvSpPr>
              <p:cNvPr id="15408" name="Freeform 507"/>
              <p:cNvSpPr>
                <a:spLocks noEditPoints="1"/>
              </p:cNvSpPr>
              <p:nvPr/>
            </p:nvSpPr>
            <p:spPr bwMode="auto">
              <a:xfrm>
                <a:off x="851" y="2320"/>
                <a:ext cx="29" cy="53"/>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w 59"/>
                  <a:gd name="T51" fmla="*/ 0 h 107"/>
                  <a:gd name="T52" fmla="*/ 0 w 59"/>
                  <a:gd name="T53" fmla="*/ 0 h 107"/>
                  <a:gd name="T54" fmla="*/ 0 w 59"/>
                  <a:gd name="T55" fmla="*/ 0 h 107"/>
                  <a:gd name="T56" fmla="*/ 0 w 59"/>
                  <a:gd name="T57" fmla="*/ 0 h 107"/>
                  <a:gd name="T58" fmla="*/ 0 w 59"/>
                  <a:gd name="T59" fmla="*/ 0 h 107"/>
                  <a:gd name="T60" fmla="*/ 0 w 59"/>
                  <a:gd name="T61" fmla="*/ 0 h 107"/>
                  <a:gd name="T62" fmla="*/ 0 w 59"/>
                  <a:gd name="T63" fmla="*/ 0 h 107"/>
                  <a:gd name="T64" fmla="*/ 0 w 59"/>
                  <a:gd name="T65" fmla="*/ 0 h 107"/>
                  <a:gd name="T66" fmla="*/ 0 w 59"/>
                  <a:gd name="T67" fmla="*/ 0 h 107"/>
                  <a:gd name="T68" fmla="*/ 0 w 59"/>
                  <a:gd name="T69" fmla="*/ 0 h 107"/>
                  <a:gd name="T70" fmla="*/ 0 w 59"/>
                  <a:gd name="T71" fmla="*/ 0 h 107"/>
                  <a:gd name="T72" fmla="*/ 0 w 59"/>
                  <a:gd name="T73" fmla="*/ 0 h 107"/>
                  <a:gd name="T74" fmla="*/ 0 w 59"/>
                  <a:gd name="T75" fmla="*/ 0 h 107"/>
                  <a:gd name="T76" fmla="*/ 0 w 59"/>
                  <a:gd name="T77" fmla="*/ 0 h 107"/>
                  <a:gd name="T78" fmla="*/ 0 w 59"/>
                  <a:gd name="T79" fmla="*/ 0 h 107"/>
                  <a:gd name="T80" fmla="*/ 0 w 59"/>
                  <a:gd name="T81" fmla="*/ 0 h 107"/>
                  <a:gd name="T82" fmla="*/ 0 w 59"/>
                  <a:gd name="T83" fmla="*/ 0 h 107"/>
                  <a:gd name="T84" fmla="*/ 0 w 59"/>
                  <a:gd name="T85" fmla="*/ 0 h 107"/>
                  <a:gd name="T86" fmla="*/ 0 w 59"/>
                  <a:gd name="T87" fmla="*/ 0 h 107"/>
                  <a:gd name="T88" fmla="*/ 0 w 59"/>
                  <a:gd name="T89" fmla="*/ 0 h 107"/>
                  <a:gd name="T90" fmla="*/ 0 w 59"/>
                  <a:gd name="T91" fmla="*/ 0 h 107"/>
                  <a:gd name="T92" fmla="*/ 0 w 59"/>
                  <a:gd name="T93" fmla="*/ 0 h 107"/>
                  <a:gd name="T94" fmla="*/ 0 w 59"/>
                  <a:gd name="T95" fmla="*/ 0 h 107"/>
                  <a:gd name="T96" fmla="*/ 0 w 59"/>
                  <a:gd name="T97" fmla="*/ 0 h 107"/>
                  <a:gd name="T98" fmla="*/ 0 w 59"/>
                  <a:gd name="T99" fmla="*/ 0 h 107"/>
                  <a:gd name="T100" fmla="*/ 0 w 59"/>
                  <a:gd name="T101" fmla="*/ 0 h 107"/>
                  <a:gd name="T102" fmla="*/ 0 w 59"/>
                  <a:gd name="T103" fmla="*/ 0 h 107"/>
                  <a:gd name="T104" fmla="*/ 0 w 59"/>
                  <a:gd name="T105" fmla="*/ 0 h 107"/>
                  <a:gd name="T106" fmla="*/ 0 w 59"/>
                  <a:gd name="T107" fmla="*/ 0 h 107"/>
                  <a:gd name="T108" fmla="*/ 0 w 59"/>
                  <a:gd name="T109" fmla="*/ 0 h 107"/>
                  <a:gd name="T110" fmla="*/ 0 w 59"/>
                  <a:gd name="T111" fmla="*/ 0 h 107"/>
                  <a:gd name="T112" fmla="*/ 0 w 59"/>
                  <a:gd name="T113" fmla="*/ 0 h 107"/>
                  <a:gd name="T114" fmla="*/ 0 w 59"/>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107"/>
                  <a:gd name="T176" fmla="*/ 59 w 59"/>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107">
                    <a:moveTo>
                      <a:pt x="0" y="53"/>
                    </a:moveTo>
                    <a:lnTo>
                      <a:pt x="0" y="40"/>
                    </a:lnTo>
                    <a:lnTo>
                      <a:pt x="2" y="28"/>
                    </a:lnTo>
                    <a:lnTo>
                      <a:pt x="5" y="18"/>
                    </a:lnTo>
                    <a:lnTo>
                      <a:pt x="9" y="12"/>
                    </a:lnTo>
                    <a:lnTo>
                      <a:pt x="12" y="7"/>
                    </a:lnTo>
                    <a:lnTo>
                      <a:pt x="17" y="3"/>
                    </a:lnTo>
                    <a:lnTo>
                      <a:pt x="30" y="0"/>
                    </a:lnTo>
                    <a:lnTo>
                      <a:pt x="37" y="0"/>
                    </a:lnTo>
                    <a:lnTo>
                      <a:pt x="42" y="3"/>
                    </a:lnTo>
                    <a:lnTo>
                      <a:pt x="45" y="7"/>
                    </a:lnTo>
                    <a:lnTo>
                      <a:pt x="49" y="10"/>
                    </a:lnTo>
                    <a:lnTo>
                      <a:pt x="52" y="13"/>
                    </a:lnTo>
                    <a:lnTo>
                      <a:pt x="54" y="18"/>
                    </a:lnTo>
                    <a:lnTo>
                      <a:pt x="55" y="23"/>
                    </a:lnTo>
                    <a:lnTo>
                      <a:pt x="55" y="28"/>
                    </a:lnTo>
                    <a:lnTo>
                      <a:pt x="57" y="40"/>
                    </a:lnTo>
                    <a:lnTo>
                      <a:pt x="59" y="52"/>
                    </a:lnTo>
                    <a:lnTo>
                      <a:pt x="59" y="65"/>
                    </a:lnTo>
                    <a:lnTo>
                      <a:pt x="57" y="77"/>
                    </a:lnTo>
                    <a:lnTo>
                      <a:pt x="55" y="87"/>
                    </a:lnTo>
                    <a:lnTo>
                      <a:pt x="52" y="93"/>
                    </a:lnTo>
                    <a:lnTo>
                      <a:pt x="44" y="103"/>
                    </a:lnTo>
                    <a:lnTo>
                      <a:pt x="37" y="105"/>
                    </a:lnTo>
                    <a:lnTo>
                      <a:pt x="29" y="107"/>
                    </a:lnTo>
                    <a:lnTo>
                      <a:pt x="22" y="105"/>
                    </a:lnTo>
                    <a:lnTo>
                      <a:pt x="15" y="102"/>
                    </a:lnTo>
                    <a:lnTo>
                      <a:pt x="10" y="97"/>
                    </a:lnTo>
                    <a:lnTo>
                      <a:pt x="7" y="90"/>
                    </a:lnTo>
                    <a:lnTo>
                      <a:pt x="5" y="83"/>
                    </a:lnTo>
                    <a:lnTo>
                      <a:pt x="2" y="75"/>
                    </a:lnTo>
                    <a:lnTo>
                      <a:pt x="2" y="65"/>
                    </a:lnTo>
                    <a:lnTo>
                      <a:pt x="0" y="53"/>
                    </a:lnTo>
                    <a:close/>
                    <a:moveTo>
                      <a:pt x="20" y="53"/>
                    </a:moveTo>
                    <a:lnTo>
                      <a:pt x="20" y="62"/>
                    </a:lnTo>
                    <a:lnTo>
                      <a:pt x="20" y="70"/>
                    </a:lnTo>
                    <a:lnTo>
                      <a:pt x="22" y="80"/>
                    </a:lnTo>
                    <a:lnTo>
                      <a:pt x="25" y="85"/>
                    </a:lnTo>
                    <a:lnTo>
                      <a:pt x="29" y="87"/>
                    </a:lnTo>
                    <a:lnTo>
                      <a:pt x="32" y="87"/>
                    </a:lnTo>
                    <a:lnTo>
                      <a:pt x="35" y="83"/>
                    </a:lnTo>
                    <a:lnTo>
                      <a:pt x="37" y="80"/>
                    </a:lnTo>
                    <a:lnTo>
                      <a:pt x="37" y="75"/>
                    </a:lnTo>
                    <a:lnTo>
                      <a:pt x="39" y="67"/>
                    </a:lnTo>
                    <a:lnTo>
                      <a:pt x="39" y="53"/>
                    </a:lnTo>
                    <a:lnTo>
                      <a:pt x="39" y="43"/>
                    </a:lnTo>
                    <a:lnTo>
                      <a:pt x="39" y="37"/>
                    </a:lnTo>
                    <a:lnTo>
                      <a:pt x="39" y="30"/>
                    </a:lnTo>
                    <a:lnTo>
                      <a:pt x="37" y="27"/>
                    </a:lnTo>
                    <a:lnTo>
                      <a:pt x="34" y="20"/>
                    </a:lnTo>
                    <a:lnTo>
                      <a:pt x="29" y="18"/>
                    </a:lnTo>
                    <a:lnTo>
                      <a:pt x="25" y="20"/>
                    </a:lnTo>
                    <a:lnTo>
                      <a:pt x="22" y="27"/>
                    </a:lnTo>
                    <a:lnTo>
                      <a:pt x="20" y="37"/>
                    </a:lnTo>
                    <a:lnTo>
                      <a:pt x="20" y="45"/>
                    </a:lnTo>
                    <a:lnTo>
                      <a:pt x="20" y="53"/>
                    </a:lnTo>
                    <a:close/>
                  </a:path>
                </a:pathLst>
              </a:custGeom>
              <a:solidFill>
                <a:srgbClr val="FFFF00"/>
              </a:solidFill>
              <a:ln w="4763">
                <a:solidFill>
                  <a:srgbClr val="000000"/>
                </a:solidFill>
                <a:round/>
                <a:headEnd/>
                <a:tailEnd/>
              </a:ln>
            </p:spPr>
            <p:txBody>
              <a:bodyPr/>
              <a:lstStyle/>
              <a:p>
                <a:endParaRPr lang="en-US"/>
              </a:p>
            </p:txBody>
          </p:sp>
          <p:sp>
            <p:nvSpPr>
              <p:cNvPr id="15409" name="Freeform 508"/>
              <p:cNvSpPr>
                <a:spLocks noEditPoints="1"/>
              </p:cNvSpPr>
              <p:nvPr/>
            </p:nvSpPr>
            <p:spPr bwMode="auto">
              <a:xfrm>
                <a:off x="884" y="2320"/>
                <a:ext cx="29" cy="53"/>
              </a:xfrm>
              <a:custGeom>
                <a:avLst/>
                <a:gdLst>
                  <a:gd name="T0" fmla="*/ 0 w 59"/>
                  <a:gd name="T1" fmla="*/ 0 h 107"/>
                  <a:gd name="T2" fmla="*/ 0 w 59"/>
                  <a:gd name="T3" fmla="*/ 0 h 107"/>
                  <a:gd name="T4" fmla="*/ 0 w 59"/>
                  <a:gd name="T5" fmla="*/ 0 h 107"/>
                  <a:gd name="T6" fmla="*/ 0 w 59"/>
                  <a:gd name="T7" fmla="*/ 0 h 107"/>
                  <a:gd name="T8" fmla="*/ 0 w 59"/>
                  <a:gd name="T9" fmla="*/ 0 h 107"/>
                  <a:gd name="T10" fmla="*/ 0 w 59"/>
                  <a:gd name="T11" fmla="*/ 0 h 107"/>
                  <a:gd name="T12" fmla="*/ 0 w 59"/>
                  <a:gd name="T13" fmla="*/ 0 h 107"/>
                  <a:gd name="T14" fmla="*/ 0 w 59"/>
                  <a:gd name="T15" fmla="*/ 0 h 107"/>
                  <a:gd name="T16" fmla="*/ 0 w 59"/>
                  <a:gd name="T17" fmla="*/ 0 h 107"/>
                  <a:gd name="T18" fmla="*/ 0 w 59"/>
                  <a:gd name="T19" fmla="*/ 0 h 107"/>
                  <a:gd name="T20" fmla="*/ 0 w 59"/>
                  <a:gd name="T21" fmla="*/ 0 h 107"/>
                  <a:gd name="T22" fmla="*/ 0 w 59"/>
                  <a:gd name="T23" fmla="*/ 0 h 107"/>
                  <a:gd name="T24" fmla="*/ 0 w 59"/>
                  <a:gd name="T25" fmla="*/ 0 h 107"/>
                  <a:gd name="T26" fmla="*/ 0 w 59"/>
                  <a:gd name="T27" fmla="*/ 0 h 107"/>
                  <a:gd name="T28" fmla="*/ 0 w 59"/>
                  <a:gd name="T29" fmla="*/ 0 h 107"/>
                  <a:gd name="T30" fmla="*/ 0 w 59"/>
                  <a:gd name="T31" fmla="*/ 0 h 107"/>
                  <a:gd name="T32" fmla="*/ 0 w 59"/>
                  <a:gd name="T33" fmla="*/ 0 h 107"/>
                  <a:gd name="T34" fmla="*/ 0 w 59"/>
                  <a:gd name="T35" fmla="*/ 0 h 107"/>
                  <a:gd name="T36" fmla="*/ 0 w 59"/>
                  <a:gd name="T37" fmla="*/ 0 h 107"/>
                  <a:gd name="T38" fmla="*/ 0 w 59"/>
                  <a:gd name="T39" fmla="*/ 0 h 107"/>
                  <a:gd name="T40" fmla="*/ 0 w 59"/>
                  <a:gd name="T41" fmla="*/ 0 h 107"/>
                  <a:gd name="T42" fmla="*/ 0 w 59"/>
                  <a:gd name="T43" fmla="*/ 0 h 107"/>
                  <a:gd name="T44" fmla="*/ 0 w 59"/>
                  <a:gd name="T45" fmla="*/ 0 h 107"/>
                  <a:gd name="T46" fmla="*/ 0 w 59"/>
                  <a:gd name="T47" fmla="*/ 0 h 107"/>
                  <a:gd name="T48" fmla="*/ 0 w 59"/>
                  <a:gd name="T49" fmla="*/ 0 h 107"/>
                  <a:gd name="T50" fmla="*/ 0 w 59"/>
                  <a:gd name="T51" fmla="*/ 0 h 107"/>
                  <a:gd name="T52" fmla="*/ 0 w 59"/>
                  <a:gd name="T53" fmla="*/ 0 h 107"/>
                  <a:gd name="T54" fmla="*/ 0 w 59"/>
                  <a:gd name="T55" fmla="*/ 0 h 107"/>
                  <a:gd name="T56" fmla="*/ 0 w 59"/>
                  <a:gd name="T57" fmla="*/ 0 h 107"/>
                  <a:gd name="T58" fmla="*/ 0 w 59"/>
                  <a:gd name="T59" fmla="*/ 0 h 107"/>
                  <a:gd name="T60" fmla="*/ 0 w 59"/>
                  <a:gd name="T61" fmla="*/ 0 h 107"/>
                  <a:gd name="T62" fmla="*/ 0 w 59"/>
                  <a:gd name="T63" fmla="*/ 0 h 107"/>
                  <a:gd name="T64" fmla="*/ 0 w 59"/>
                  <a:gd name="T65" fmla="*/ 0 h 107"/>
                  <a:gd name="T66" fmla="*/ 0 w 59"/>
                  <a:gd name="T67" fmla="*/ 0 h 107"/>
                  <a:gd name="T68" fmla="*/ 0 w 59"/>
                  <a:gd name="T69" fmla="*/ 0 h 107"/>
                  <a:gd name="T70" fmla="*/ 0 w 59"/>
                  <a:gd name="T71" fmla="*/ 0 h 107"/>
                  <a:gd name="T72" fmla="*/ 0 w 59"/>
                  <a:gd name="T73" fmla="*/ 0 h 107"/>
                  <a:gd name="T74" fmla="*/ 0 w 59"/>
                  <a:gd name="T75" fmla="*/ 0 h 107"/>
                  <a:gd name="T76" fmla="*/ 0 w 59"/>
                  <a:gd name="T77" fmla="*/ 0 h 107"/>
                  <a:gd name="T78" fmla="*/ 0 w 59"/>
                  <a:gd name="T79" fmla="*/ 0 h 107"/>
                  <a:gd name="T80" fmla="*/ 0 w 59"/>
                  <a:gd name="T81" fmla="*/ 0 h 107"/>
                  <a:gd name="T82" fmla="*/ 0 w 59"/>
                  <a:gd name="T83" fmla="*/ 0 h 107"/>
                  <a:gd name="T84" fmla="*/ 0 w 59"/>
                  <a:gd name="T85" fmla="*/ 0 h 107"/>
                  <a:gd name="T86" fmla="*/ 0 w 59"/>
                  <a:gd name="T87" fmla="*/ 0 h 107"/>
                  <a:gd name="T88" fmla="*/ 0 w 59"/>
                  <a:gd name="T89" fmla="*/ 0 h 107"/>
                  <a:gd name="T90" fmla="*/ 0 w 59"/>
                  <a:gd name="T91" fmla="*/ 0 h 107"/>
                  <a:gd name="T92" fmla="*/ 0 w 59"/>
                  <a:gd name="T93" fmla="*/ 0 h 107"/>
                  <a:gd name="T94" fmla="*/ 0 w 59"/>
                  <a:gd name="T95" fmla="*/ 0 h 107"/>
                  <a:gd name="T96" fmla="*/ 0 w 59"/>
                  <a:gd name="T97" fmla="*/ 0 h 107"/>
                  <a:gd name="T98" fmla="*/ 0 w 59"/>
                  <a:gd name="T99" fmla="*/ 0 h 107"/>
                  <a:gd name="T100" fmla="*/ 0 w 59"/>
                  <a:gd name="T101" fmla="*/ 0 h 107"/>
                  <a:gd name="T102" fmla="*/ 0 w 59"/>
                  <a:gd name="T103" fmla="*/ 0 h 107"/>
                  <a:gd name="T104" fmla="*/ 0 w 59"/>
                  <a:gd name="T105" fmla="*/ 0 h 107"/>
                  <a:gd name="T106" fmla="*/ 0 w 59"/>
                  <a:gd name="T107" fmla="*/ 0 h 107"/>
                  <a:gd name="T108" fmla="*/ 0 w 59"/>
                  <a:gd name="T109" fmla="*/ 0 h 107"/>
                  <a:gd name="T110" fmla="*/ 0 w 59"/>
                  <a:gd name="T111" fmla="*/ 0 h 107"/>
                  <a:gd name="T112" fmla="*/ 0 w 59"/>
                  <a:gd name="T113" fmla="*/ 0 h 107"/>
                  <a:gd name="T114" fmla="*/ 0 w 59"/>
                  <a:gd name="T115" fmla="*/ 0 h 10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9"/>
                  <a:gd name="T175" fmla="*/ 0 h 107"/>
                  <a:gd name="T176" fmla="*/ 59 w 59"/>
                  <a:gd name="T177" fmla="*/ 107 h 10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9" h="107">
                    <a:moveTo>
                      <a:pt x="0" y="53"/>
                    </a:moveTo>
                    <a:lnTo>
                      <a:pt x="0" y="40"/>
                    </a:lnTo>
                    <a:lnTo>
                      <a:pt x="2" y="28"/>
                    </a:lnTo>
                    <a:lnTo>
                      <a:pt x="5" y="18"/>
                    </a:lnTo>
                    <a:lnTo>
                      <a:pt x="9" y="12"/>
                    </a:lnTo>
                    <a:lnTo>
                      <a:pt x="12" y="7"/>
                    </a:lnTo>
                    <a:lnTo>
                      <a:pt x="17" y="3"/>
                    </a:lnTo>
                    <a:lnTo>
                      <a:pt x="30" y="0"/>
                    </a:lnTo>
                    <a:lnTo>
                      <a:pt x="37" y="0"/>
                    </a:lnTo>
                    <a:lnTo>
                      <a:pt x="42" y="3"/>
                    </a:lnTo>
                    <a:lnTo>
                      <a:pt x="45" y="7"/>
                    </a:lnTo>
                    <a:lnTo>
                      <a:pt x="49" y="10"/>
                    </a:lnTo>
                    <a:lnTo>
                      <a:pt x="52" y="13"/>
                    </a:lnTo>
                    <a:lnTo>
                      <a:pt x="54" y="18"/>
                    </a:lnTo>
                    <a:lnTo>
                      <a:pt x="55" y="23"/>
                    </a:lnTo>
                    <a:lnTo>
                      <a:pt x="55" y="28"/>
                    </a:lnTo>
                    <a:lnTo>
                      <a:pt x="57" y="40"/>
                    </a:lnTo>
                    <a:lnTo>
                      <a:pt x="59" y="52"/>
                    </a:lnTo>
                    <a:lnTo>
                      <a:pt x="59" y="65"/>
                    </a:lnTo>
                    <a:lnTo>
                      <a:pt x="57" y="77"/>
                    </a:lnTo>
                    <a:lnTo>
                      <a:pt x="55" y="87"/>
                    </a:lnTo>
                    <a:lnTo>
                      <a:pt x="52" y="93"/>
                    </a:lnTo>
                    <a:lnTo>
                      <a:pt x="44" y="103"/>
                    </a:lnTo>
                    <a:lnTo>
                      <a:pt x="37" y="105"/>
                    </a:lnTo>
                    <a:lnTo>
                      <a:pt x="29" y="107"/>
                    </a:lnTo>
                    <a:lnTo>
                      <a:pt x="22" y="105"/>
                    </a:lnTo>
                    <a:lnTo>
                      <a:pt x="15" y="102"/>
                    </a:lnTo>
                    <a:lnTo>
                      <a:pt x="10" y="97"/>
                    </a:lnTo>
                    <a:lnTo>
                      <a:pt x="7" y="90"/>
                    </a:lnTo>
                    <a:lnTo>
                      <a:pt x="5" y="83"/>
                    </a:lnTo>
                    <a:lnTo>
                      <a:pt x="2" y="75"/>
                    </a:lnTo>
                    <a:lnTo>
                      <a:pt x="2" y="65"/>
                    </a:lnTo>
                    <a:lnTo>
                      <a:pt x="0" y="53"/>
                    </a:lnTo>
                    <a:close/>
                    <a:moveTo>
                      <a:pt x="20" y="53"/>
                    </a:moveTo>
                    <a:lnTo>
                      <a:pt x="20" y="62"/>
                    </a:lnTo>
                    <a:lnTo>
                      <a:pt x="20" y="70"/>
                    </a:lnTo>
                    <a:lnTo>
                      <a:pt x="22" y="80"/>
                    </a:lnTo>
                    <a:lnTo>
                      <a:pt x="25" y="85"/>
                    </a:lnTo>
                    <a:lnTo>
                      <a:pt x="29" y="87"/>
                    </a:lnTo>
                    <a:lnTo>
                      <a:pt x="32" y="87"/>
                    </a:lnTo>
                    <a:lnTo>
                      <a:pt x="34" y="83"/>
                    </a:lnTo>
                    <a:lnTo>
                      <a:pt x="35" y="80"/>
                    </a:lnTo>
                    <a:lnTo>
                      <a:pt x="37" y="75"/>
                    </a:lnTo>
                    <a:lnTo>
                      <a:pt x="39" y="67"/>
                    </a:lnTo>
                    <a:lnTo>
                      <a:pt x="39" y="53"/>
                    </a:lnTo>
                    <a:lnTo>
                      <a:pt x="39" y="43"/>
                    </a:lnTo>
                    <a:lnTo>
                      <a:pt x="39" y="37"/>
                    </a:lnTo>
                    <a:lnTo>
                      <a:pt x="39" y="30"/>
                    </a:lnTo>
                    <a:lnTo>
                      <a:pt x="37" y="27"/>
                    </a:lnTo>
                    <a:lnTo>
                      <a:pt x="34" y="20"/>
                    </a:lnTo>
                    <a:lnTo>
                      <a:pt x="29" y="18"/>
                    </a:lnTo>
                    <a:lnTo>
                      <a:pt x="25" y="20"/>
                    </a:lnTo>
                    <a:lnTo>
                      <a:pt x="22" y="27"/>
                    </a:lnTo>
                    <a:lnTo>
                      <a:pt x="20" y="37"/>
                    </a:lnTo>
                    <a:lnTo>
                      <a:pt x="20" y="45"/>
                    </a:lnTo>
                    <a:lnTo>
                      <a:pt x="20" y="53"/>
                    </a:lnTo>
                    <a:close/>
                  </a:path>
                </a:pathLst>
              </a:custGeom>
              <a:solidFill>
                <a:srgbClr val="FFFF00"/>
              </a:solidFill>
              <a:ln w="4763">
                <a:solidFill>
                  <a:srgbClr val="000000"/>
                </a:solidFill>
                <a:round/>
                <a:headEnd/>
                <a:tailEnd/>
              </a:ln>
            </p:spPr>
            <p:txBody>
              <a:bodyPr/>
              <a:lstStyle/>
              <a:p>
                <a:endParaRPr lang="en-US"/>
              </a:p>
            </p:txBody>
          </p:sp>
          <p:sp>
            <p:nvSpPr>
              <p:cNvPr id="15410" name="Freeform 509"/>
              <p:cNvSpPr>
                <a:spLocks/>
              </p:cNvSpPr>
              <p:nvPr/>
            </p:nvSpPr>
            <p:spPr bwMode="auto">
              <a:xfrm>
                <a:off x="918" y="2334"/>
                <a:ext cx="42" cy="39"/>
              </a:xfrm>
              <a:custGeom>
                <a:avLst/>
                <a:gdLst>
                  <a:gd name="T0" fmla="*/ 0 w 85"/>
                  <a:gd name="T1" fmla="*/ 1 h 77"/>
                  <a:gd name="T2" fmla="*/ 0 w 85"/>
                  <a:gd name="T3" fmla="*/ 1 h 77"/>
                  <a:gd name="T4" fmla="*/ 0 w 85"/>
                  <a:gd name="T5" fmla="*/ 1 h 77"/>
                  <a:gd name="T6" fmla="*/ 0 w 85"/>
                  <a:gd name="T7" fmla="*/ 1 h 77"/>
                  <a:gd name="T8" fmla="*/ 0 w 85"/>
                  <a:gd name="T9" fmla="*/ 1 h 77"/>
                  <a:gd name="T10" fmla="*/ 0 w 85"/>
                  <a:gd name="T11" fmla="*/ 1 h 77"/>
                  <a:gd name="T12" fmla="*/ 0 w 85"/>
                  <a:gd name="T13" fmla="*/ 1 h 77"/>
                  <a:gd name="T14" fmla="*/ 0 w 85"/>
                  <a:gd name="T15" fmla="*/ 1 h 77"/>
                  <a:gd name="T16" fmla="*/ 0 w 85"/>
                  <a:gd name="T17" fmla="*/ 0 h 77"/>
                  <a:gd name="T18" fmla="*/ 0 w 85"/>
                  <a:gd name="T19" fmla="*/ 1 h 77"/>
                  <a:gd name="T20" fmla="*/ 0 w 85"/>
                  <a:gd name="T21" fmla="*/ 1 h 77"/>
                  <a:gd name="T22" fmla="*/ 0 w 85"/>
                  <a:gd name="T23" fmla="*/ 1 h 77"/>
                  <a:gd name="T24" fmla="*/ 0 w 85"/>
                  <a:gd name="T25" fmla="*/ 1 h 77"/>
                  <a:gd name="T26" fmla="*/ 0 w 85"/>
                  <a:gd name="T27" fmla="*/ 1 h 77"/>
                  <a:gd name="T28" fmla="*/ 0 w 85"/>
                  <a:gd name="T29" fmla="*/ 1 h 77"/>
                  <a:gd name="T30" fmla="*/ 0 w 85"/>
                  <a:gd name="T31" fmla="*/ 1 h 77"/>
                  <a:gd name="T32" fmla="*/ 0 w 85"/>
                  <a:gd name="T33" fmla="*/ 0 h 77"/>
                  <a:gd name="T34" fmla="*/ 0 w 85"/>
                  <a:gd name="T35" fmla="*/ 1 h 77"/>
                  <a:gd name="T36" fmla="*/ 0 w 85"/>
                  <a:gd name="T37" fmla="*/ 1 h 77"/>
                  <a:gd name="T38" fmla="*/ 0 w 85"/>
                  <a:gd name="T39" fmla="*/ 1 h 77"/>
                  <a:gd name="T40" fmla="*/ 0 w 85"/>
                  <a:gd name="T41" fmla="*/ 1 h 77"/>
                  <a:gd name="T42" fmla="*/ 0 w 85"/>
                  <a:gd name="T43" fmla="*/ 1 h 77"/>
                  <a:gd name="T44" fmla="*/ 0 w 85"/>
                  <a:gd name="T45" fmla="*/ 1 h 77"/>
                  <a:gd name="T46" fmla="*/ 0 w 85"/>
                  <a:gd name="T47" fmla="*/ 1 h 77"/>
                  <a:gd name="T48" fmla="*/ 0 w 85"/>
                  <a:gd name="T49" fmla="*/ 1 h 77"/>
                  <a:gd name="T50" fmla="*/ 0 w 85"/>
                  <a:gd name="T51" fmla="*/ 1 h 77"/>
                  <a:gd name="T52" fmla="*/ 0 w 85"/>
                  <a:gd name="T53" fmla="*/ 1 h 77"/>
                  <a:gd name="T54" fmla="*/ 0 w 85"/>
                  <a:gd name="T55" fmla="*/ 1 h 77"/>
                  <a:gd name="T56" fmla="*/ 0 w 85"/>
                  <a:gd name="T57" fmla="*/ 1 h 77"/>
                  <a:gd name="T58" fmla="*/ 0 w 85"/>
                  <a:gd name="T59" fmla="*/ 1 h 77"/>
                  <a:gd name="T60" fmla="*/ 0 w 85"/>
                  <a:gd name="T61" fmla="*/ 1 h 77"/>
                  <a:gd name="T62" fmla="*/ 0 w 85"/>
                  <a:gd name="T63" fmla="*/ 1 h 77"/>
                  <a:gd name="T64" fmla="*/ 0 w 85"/>
                  <a:gd name="T65" fmla="*/ 1 h 77"/>
                  <a:gd name="T66" fmla="*/ 0 w 85"/>
                  <a:gd name="T67" fmla="*/ 1 h 77"/>
                  <a:gd name="T68" fmla="*/ 0 w 85"/>
                  <a:gd name="T69" fmla="*/ 1 h 77"/>
                  <a:gd name="T70" fmla="*/ 0 w 85"/>
                  <a:gd name="T71" fmla="*/ 1 h 77"/>
                  <a:gd name="T72" fmla="*/ 0 w 85"/>
                  <a:gd name="T73" fmla="*/ 1 h 77"/>
                  <a:gd name="T74" fmla="*/ 0 w 85"/>
                  <a:gd name="T75" fmla="*/ 1 h 77"/>
                  <a:gd name="T76" fmla="*/ 0 w 85"/>
                  <a:gd name="T77" fmla="*/ 1 h 77"/>
                  <a:gd name="T78" fmla="*/ 0 w 85"/>
                  <a:gd name="T79" fmla="*/ 1 h 77"/>
                  <a:gd name="T80" fmla="*/ 0 w 85"/>
                  <a:gd name="T81" fmla="*/ 1 h 77"/>
                  <a:gd name="T82" fmla="*/ 0 w 85"/>
                  <a:gd name="T83" fmla="*/ 1 h 77"/>
                  <a:gd name="T84" fmla="*/ 0 w 85"/>
                  <a:gd name="T85" fmla="*/ 1 h 77"/>
                  <a:gd name="T86" fmla="*/ 0 w 85"/>
                  <a:gd name="T87" fmla="*/ 1 h 77"/>
                  <a:gd name="T88" fmla="*/ 0 w 85"/>
                  <a:gd name="T89" fmla="*/ 1 h 77"/>
                  <a:gd name="T90" fmla="*/ 0 w 85"/>
                  <a:gd name="T91" fmla="*/ 1 h 77"/>
                  <a:gd name="T92" fmla="*/ 0 w 85"/>
                  <a:gd name="T93" fmla="*/ 1 h 77"/>
                  <a:gd name="T94" fmla="*/ 0 w 85"/>
                  <a:gd name="T95" fmla="*/ 1 h 77"/>
                  <a:gd name="T96" fmla="*/ 0 w 85"/>
                  <a:gd name="T97" fmla="*/ 1 h 77"/>
                  <a:gd name="T98" fmla="*/ 0 w 85"/>
                  <a:gd name="T99" fmla="*/ 1 h 77"/>
                  <a:gd name="T100" fmla="*/ 0 w 85"/>
                  <a:gd name="T101" fmla="*/ 1 h 77"/>
                  <a:gd name="T102" fmla="*/ 0 w 85"/>
                  <a:gd name="T103" fmla="*/ 1 h 77"/>
                  <a:gd name="T104" fmla="*/ 0 w 85"/>
                  <a:gd name="T105" fmla="*/ 1 h 77"/>
                  <a:gd name="T106" fmla="*/ 0 w 85"/>
                  <a:gd name="T107" fmla="*/ 1 h 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5"/>
                  <a:gd name="T163" fmla="*/ 0 h 77"/>
                  <a:gd name="T164" fmla="*/ 85 w 85"/>
                  <a:gd name="T165" fmla="*/ 77 h 7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5" h="77">
                    <a:moveTo>
                      <a:pt x="0" y="2"/>
                    </a:moveTo>
                    <a:lnTo>
                      <a:pt x="8" y="2"/>
                    </a:lnTo>
                    <a:lnTo>
                      <a:pt x="16" y="2"/>
                    </a:lnTo>
                    <a:lnTo>
                      <a:pt x="16" y="7"/>
                    </a:lnTo>
                    <a:lnTo>
                      <a:pt x="16" y="14"/>
                    </a:lnTo>
                    <a:lnTo>
                      <a:pt x="21" y="7"/>
                    </a:lnTo>
                    <a:lnTo>
                      <a:pt x="25" y="4"/>
                    </a:lnTo>
                    <a:lnTo>
                      <a:pt x="30" y="2"/>
                    </a:lnTo>
                    <a:lnTo>
                      <a:pt x="35" y="0"/>
                    </a:lnTo>
                    <a:lnTo>
                      <a:pt x="40" y="2"/>
                    </a:lnTo>
                    <a:lnTo>
                      <a:pt x="45" y="4"/>
                    </a:lnTo>
                    <a:lnTo>
                      <a:pt x="48" y="7"/>
                    </a:lnTo>
                    <a:lnTo>
                      <a:pt x="50" y="14"/>
                    </a:lnTo>
                    <a:lnTo>
                      <a:pt x="55" y="7"/>
                    </a:lnTo>
                    <a:lnTo>
                      <a:pt x="58" y="4"/>
                    </a:lnTo>
                    <a:lnTo>
                      <a:pt x="63" y="2"/>
                    </a:lnTo>
                    <a:lnTo>
                      <a:pt x="68" y="0"/>
                    </a:lnTo>
                    <a:lnTo>
                      <a:pt x="75" y="2"/>
                    </a:lnTo>
                    <a:lnTo>
                      <a:pt x="80" y="7"/>
                    </a:lnTo>
                    <a:lnTo>
                      <a:pt x="83" y="17"/>
                    </a:lnTo>
                    <a:lnTo>
                      <a:pt x="85" y="30"/>
                    </a:lnTo>
                    <a:lnTo>
                      <a:pt x="85" y="54"/>
                    </a:lnTo>
                    <a:lnTo>
                      <a:pt x="85" y="77"/>
                    </a:lnTo>
                    <a:lnTo>
                      <a:pt x="65" y="77"/>
                    </a:lnTo>
                    <a:lnTo>
                      <a:pt x="65" y="55"/>
                    </a:lnTo>
                    <a:lnTo>
                      <a:pt x="65" y="34"/>
                    </a:lnTo>
                    <a:lnTo>
                      <a:pt x="65" y="30"/>
                    </a:lnTo>
                    <a:lnTo>
                      <a:pt x="65" y="27"/>
                    </a:lnTo>
                    <a:lnTo>
                      <a:pt x="63" y="24"/>
                    </a:lnTo>
                    <a:lnTo>
                      <a:pt x="60" y="22"/>
                    </a:lnTo>
                    <a:lnTo>
                      <a:pt x="56" y="24"/>
                    </a:lnTo>
                    <a:lnTo>
                      <a:pt x="53" y="27"/>
                    </a:lnTo>
                    <a:lnTo>
                      <a:pt x="53" y="30"/>
                    </a:lnTo>
                    <a:lnTo>
                      <a:pt x="51" y="39"/>
                    </a:lnTo>
                    <a:lnTo>
                      <a:pt x="51" y="57"/>
                    </a:lnTo>
                    <a:lnTo>
                      <a:pt x="51" y="77"/>
                    </a:lnTo>
                    <a:lnTo>
                      <a:pt x="31" y="77"/>
                    </a:lnTo>
                    <a:lnTo>
                      <a:pt x="31" y="57"/>
                    </a:lnTo>
                    <a:lnTo>
                      <a:pt x="31" y="35"/>
                    </a:lnTo>
                    <a:lnTo>
                      <a:pt x="31" y="32"/>
                    </a:lnTo>
                    <a:lnTo>
                      <a:pt x="31" y="29"/>
                    </a:lnTo>
                    <a:lnTo>
                      <a:pt x="31" y="27"/>
                    </a:lnTo>
                    <a:lnTo>
                      <a:pt x="30" y="24"/>
                    </a:lnTo>
                    <a:lnTo>
                      <a:pt x="28" y="24"/>
                    </a:lnTo>
                    <a:lnTo>
                      <a:pt x="26" y="22"/>
                    </a:lnTo>
                    <a:lnTo>
                      <a:pt x="23" y="24"/>
                    </a:lnTo>
                    <a:lnTo>
                      <a:pt x="20" y="27"/>
                    </a:lnTo>
                    <a:lnTo>
                      <a:pt x="20" y="32"/>
                    </a:lnTo>
                    <a:lnTo>
                      <a:pt x="18" y="39"/>
                    </a:lnTo>
                    <a:lnTo>
                      <a:pt x="18" y="59"/>
                    </a:lnTo>
                    <a:lnTo>
                      <a:pt x="18" y="77"/>
                    </a:lnTo>
                    <a:lnTo>
                      <a:pt x="8" y="77"/>
                    </a:lnTo>
                    <a:lnTo>
                      <a:pt x="0" y="77"/>
                    </a:lnTo>
                    <a:lnTo>
                      <a:pt x="0" y="2"/>
                    </a:lnTo>
                    <a:close/>
                  </a:path>
                </a:pathLst>
              </a:custGeom>
              <a:solidFill>
                <a:srgbClr val="FFFF00"/>
              </a:solidFill>
              <a:ln w="4763">
                <a:solidFill>
                  <a:srgbClr val="000000"/>
                </a:solidFill>
                <a:round/>
                <a:headEnd/>
                <a:tailEnd/>
              </a:ln>
            </p:spPr>
            <p:txBody>
              <a:bodyPr/>
              <a:lstStyle/>
              <a:p>
                <a:endParaRPr lang="en-US"/>
              </a:p>
            </p:txBody>
          </p:sp>
          <p:sp>
            <p:nvSpPr>
              <p:cNvPr id="15411" name="Freeform 510"/>
              <p:cNvSpPr>
                <a:spLocks/>
              </p:cNvSpPr>
              <p:nvPr/>
            </p:nvSpPr>
            <p:spPr bwMode="auto">
              <a:xfrm>
                <a:off x="965" y="2320"/>
                <a:ext cx="15" cy="68"/>
              </a:xfrm>
              <a:custGeom>
                <a:avLst/>
                <a:gdLst>
                  <a:gd name="T0" fmla="*/ 1 w 28"/>
                  <a:gd name="T1" fmla="*/ 0 h 135"/>
                  <a:gd name="T2" fmla="*/ 1 w 28"/>
                  <a:gd name="T3" fmla="*/ 0 h 135"/>
                  <a:gd name="T4" fmla="*/ 0 w 28"/>
                  <a:gd name="T5" fmla="*/ 0 h 135"/>
                  <a:gd name="T6" fmla="*/ 1 w 28"/>
                  <a:gd name="T7" fmla="*/ 1 h 135"/>
                  <a:gd name="T8" fmla="*/ 1 w 28"/>
                  <a:gd name="T9" fmla="*/ 1 h 135"/>
                  <a:gd name="T10" fmla="*/ 1 w 28"/>
                  <a:gd name="T11" fmla="*/ 1 h 135"/>
                  <a:gd name="T12" fmla="*/ 1 w 28"/>
                  <a:gd name="T13" fmla="*/ 1 h 135"/>
                  <a:gd name="T14" fmla="*/ 1 w 28"/>
                  <a:gd name="T15" fmla="*/ 1 h 135"/>
                  <a:gd name="T16" fmla="*/ 0 w 28"/>
                  <a:gd name="T17" fmla="*/ 1 h 135"/>
                  <a:gd name="T18" fmla="*/ 1 w 28"/>
                  <a:gd name="T19" fmla="*/ 1 h 135"/>
                  <a:gd name="T20" fmla="*/ 1 w 28"/>
                  <a:gd name="T21" fmla="*/ 1 h 135"/>
                  <a:gd name="T22" fmla="*/ 1 w 28"/>
                  <a:gd name="T23" fmla="*/ 1 h 135"/>
                  <a:gd name="T24" fmla="*/ 1 w 28"/>
                  <a:gd name="T25" fmla="*/ 1 h 135"/>
                  <a:gd name="T26" fmla="*/ 1 w 28"/>
                  <a:gd name="T27" fmla="*/ 1 h 135"/>
                  <a:gd name="T28" fmla="*/ 1 w 28"/>
                  <a:gd name="T29" fmla="*/ 1 h 135"/>
                  <a:gd name="T30" fmla="*/ 1 w 28"/>
                  <a:gd name="T31" fmla="*/ 1 h 135"/>
                  <a:gd name="T32" fmla="*/ 1 w 28"/>
                  <a:gd name="T33" fmla="*/ 1 h 135"/>
                  <a:gd name="T34" fmla="*/ 1 w 28"/>
                  <a:gd name="T35" fmla="*/ 1 h 135"/>
                  <a:gd name="T36" fmla="*/ 1 w 28"/>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
                  <a:gd name="T58" fmla="*/ 0 h 135"/>
                  <a:gd name="T59" fmla="*/ 28 w 28"/>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 h="135">
                    <a:moveTo>
                      <a:pt x="11" y="0"/>
                    </a:moveTo>
                    <a:lnTo>
                      <a:pt x="6" y="0"/>
                    </a:lnTo>
                    <a:lnTo>
                      <a:pt x="0" y="0"/>
                    </a:lnTo>
                    <a:lnTo>
                      <a:pt x="5" y="20"/>
                    </a:lnTo>
                    <a:lnTo>
                      <a:pt x="8" y="38"/>
                    </a:lnTo>
                    <a:lnTo>
                      <a:pt x="10" y="53"/>
                    </a:lnTo>
                    <a:lnTo>
                      <a:pt x="10" y="68"/>
                    </a:lnTo>
                    <a:lnTo>
                      <a:pt x="8" y="102"/>
                    </a:lnTo>
                    <a:lnTo>
                      <a:pt x="0" y="135"/>
                    </a:lnTo>
                    <a:lnTo>
                      <a:pt x="6" y="135"/>
                    </a:lnTo>
                    <a:lnTo>
                      <a:pt x="11" y="135"/>
                    </a:lnTo>
                    <a:lnTo>
                      <a:pt x="20" y="117"/>
                    </a:lnTo>
                    <a:lnTo>
                      <a:pt x="25" y="100"/>
                    </a:lnTo>
                    <a:lnTo>
                      <a:pt x="26" y="83"/>
                    </a:lnTo>
                    <a:lnTo>
                      <a:pt x="28" y="67"/>
                    </a:lnTo>
                    <a:lnTo>
                      <a:pt x="26" y="50"/>
                    </a:lnTo>
                    <a:lnTo>
                      <a:pt x="25" y="33"/>
                    </a:lnTo>
                    <a:lnTo>
                      <a:pt x="18" y="17"/>
                    </a:lnTo>
                    <a:lnTo>
                      <a:pt x="11" y="0"/>
                    </a:lnTo>
                    <a:close/>
                  </a:path>
                </a:pathLst>
              </a:custGeom>
              <a:solidFill>
                <a:srgbClr val="FFFF00"/>
              </a:solidFill>
              <a:ln w="4763">
                <a:solidFill>
                  <a:srgbClr val="000000"/>
                </a:solidFill>
                <a:round/>
                <a:headEnd/>
                <a:tailEnd/>
              </a:ln>
            </p:spPr>
            <p:txBody>
              <a:bodyPr/>
              <a:lstStyle/>
              <a:p>
                <a:endParaRPr lang="en-US"/>
              </a:p>
            </p:txBody>
          </p:sp>
        </p:grpSp>
      </p:grpSp>
      <p:sp>
        <p:nvSpPr>
          <p:cNvPr id="15368" name="Text Box 511"/>
          <p:cNvSpPr txBox="1">
            <a:spLocks noChangeArrowheads="1"/>
          </p:cNvSpPr>
          <p:nvPr/>
        </p:nvSpPr>
        <p:spPr bwMode="auto">
          <a:xfrm>
            <a:off x="387350" y="5354638"/>
            <a:ext cx="2762250" cy="325437"/>
          </a:xfrm>
          <a:prstGeom prst="rect">
            <a:avLst/>
          </a:prstGeom>
          <a:solidFill>
            <a:schemeClr val="bg1"/>
          </a:solidFill>
          <a:ln w="9525">
            <a:noFill/>
            <a:miter lim="800000"/>
            <a:headEnd/>
            <a:tailEnd/>
          </a:ln>
        </p:spPr>
        <p:txBody>
          <a:bodyPr wrap="none">
            <a:spAutoFit/>
          </a:bodyPr>
          <a:lstStyle/>
          <a:p>
            <a:pPr algn="ctr">
              <a:lnSpc>
                <a:spcPct val="85000"/>
              </a:lnSpc>
            </a:pPr>
            <a:r>
              <a:rPr lang="en-US" sz="1800" i="1"/>
              <a:t>Time – Space awareness</a:t>
            </a:r>
            <a:endParaRPr lang="en-US" sz="1800"/>
          </a:p>
        </p:txBody>
      </p:sp>
      <p:sp>
        <p:nvSpPr>
          <p:cNvPr id="15369" name="Text Box 512"/>
          <p:cNvSpPr txBox="1">
            <a:spLocks noChangeArrowheads="1"/>
          </p:cNvSpPr>
          <p:nvPr/>
        </p:nvSpPr>
        <p:spPr bwMode="auto">
          <a:xfrm>
            <a:off x="5600700" y="2857500"/>
            <a:ext cx="2301849" cy="400110"/>
          </a:xfrm>
          <a:prstGeom prst="rect">
            <a:avLst/>
          </a:prstGeom>
          <a:noFill/>
          <a:ln w="9525">
            <a:noFill/>
            <a:miter lim="800000"/>
            <a:headEnd/>
            <a:tailEnd/>
          </a:ln>
        </p:spPr>
        <p:txBody>
          <a:bodyPr wrap="none">
            <a:spAutoFit/>
          </a:bodyPr>
          <a:lstStyle/>
          <a:p>
            <a:r>
              <a:rPr lang="en-US" sz="2000" dirty="0">
                <a:solidFill>
                  <a:srgbClr val="FF0000"/>
                </a:solidFill>
              </a:rPr>
              <a:t>PMESII </a:t>
            </a:r>
            <a:r>
              <a:rPr lang="en-US" sz="2000" dirty="0"/>
              <a:t>Environment</a:t>
            </a:r>
          </a:p>
        </p:txBody>
      </p:sp>
      <p:sp>
        <p:nvSpPr>
          <p:cNvPr id="173569" name="Text Box 513" descr="Parchment"/>
          <p:cNvSpPr txBox="1">
            <a:spLocks noChangeArrowheads="1"/>
          </p:cNvSpPr>
          <p:nvPr/>
        </p:nvSpPr>
        <p:spPr bwMode="auto">
          <a:xfrm>
            <a:off x="656695" y="5854925"/>
            <a:ext cx="7813675" cy="650875"/>
          </a:xfrm>
          <a:prstGeom prst="rect">
            <a:avLst/>
          </a:prstGeom>
          <a:blipFill dpi="0" rotWithShape="0">
            <a:blip r:embed="rId8" cstate="print"/>
            <a:srcRect/>
            <a:tile tx="0" ty="0" sx="100000" sy="100000" flip="none" algn="tl"/>
          </a:blipFill>
          <a:ln w="9525">
            <a:solidFill>
              <a:schemeClr val="tx1"/>
            </a:solidFill>
            <a:miter lim="800000"/>
            <a:headEnd/>
            <a:tailEnd/>
          </a:ln>
          <a:effectLst/>
        </p:spPr>
        <p:txBody>
          <a:bodyPr>
            <a:spAutoFit/>
          </a:bodyPr>
          <a:lstStyle/>
          <a:p>
            <a:pPr algn="ctr">
              <a:defRPr/>
            </a:pPr>
            <a:r>
              <a:rPr lang="en-US" sz="1800" b="1" i="1" dirty="0">
                <a:solidFill>
                  <a:schemeClr val="accent2"/>
                </a:solidFill>
                <a:latin typeface="Arial" charset="0"/>
              </a:rPr>
              <a:t>Today’s</a:t>
            </a:r>
            <a:r>
              <a:rPr lang="en-US" sz="1800" b="1" dirty="0">
                <a:solidFill>
                  <a:schemeClr val="accent2"/>
                </a:solidFill>
                <a:latin typeface="Arial" charset="0"/>
              </a:rPr>
              <a:t> </a:t>
            </a:r>
            <a:r>
              <a:rPr lang="en-US" sz="1800" b="1" dirty="0">
                <a:latin typeface="Arial" charset="0"/>
              </a:rPr>
              <a:t>adversary is a </a:t>
            </a:r>
            <a:r>
              <a:rPr lang="en-US" sz="1800" b="1" i="1" dirty="0">
                <a:solidFill>
                  <a:schemeClr val="accent2"/>
                </a:solidFill>
                <a:latin typeface="Arial" charset="0"/>
              </a:rPr>
              <a:t>dynamic, adaptive</a:t>
            </a:r>
            <a:r>
              <a:rPr lang="en-US" sz="1800" b="1" dirty="0">
                <a:latin typeface="Arial" charset="0"/>
              </a:rPr>
              <a:t> foe who operates within </a:t>
            </a:r>
            <a:r>
              <a:rPr lang="en-US" sz="1800" b="1" dirty="0">
                <a:solidFill>
                  <a:srgbClr val="010000"/>
                </a:solidFill>
                <a:effectLst>
                  <a:outerShdw blurRad="38100" dist="38100" dir="2700000" algn="tl">
                    <a:srgbClr val="FFFFFF"/>
                  </a:outerShdw>
                </a:effectLst>
                <a:latin typeface="Arial" charset="0"/>
              </a:rPr>
              <a:t>a </a:t>
            </a:r>
            <a:r>
              <a:rPr lang="en-US" sz="1800" b="1" i="1" dirty="0">
                <a:solidFill>
                  <a:schemeClr val="accent2"/>
                </a:solidFill>
                <a:latin typeface="Arial" charset="0"/>
              </a:rPr>
              <a:t>complex, interconnected</a:t>
            </a:r>
            <a:r>
              <a:rPr lang="en-US" sz="1800" b="1" dirty="0">
                <a:solidFill>
                  <a:srgbClr val="010000"/>
                </a:solidFill>
                <a:effectLst>
                  <a:outerShdw blurRad="38100" dist="38100" dir="2700000" algn="tl">
                    <a:srgbClr val="FFFFFF"/>
                  </a:outerShdw>
                </a:effectLst>
                <a:latin typeface="Arial" charset="0"/>
              </a:rPr>
              <a:t> operational environment.</a:t>
            </a:r>
            <a:r>
              <a:rPr lang="en-US" sz="1800" b="1" dirty="0">
                <a:latin typeface="Arial" charset="0"/>
              </a:rPr>
              <a:t>  </a:t>
            </a:r>
          </a:p>
        </p:txBody>
      </p:sp>
      <p:sp>
        <p:nvSpPr>
          <p:cNvPr id="15371" name="Rectangle 514"/>
          <p:cNvSpPr>
            <a:spLocks noChangeArrowheads="1"/>
          </p:cNvSpPr>
          <p:nvPr/>
        </p:nvSpPr>
        <p:spPr bwMode="auto">
          <a:xfrm>
            <a:off x="932073" y="284698"/>
            <a:ext cx="7194550" cy="977900"/>
          </a:xfrm>
          <a:prstGeom prst="rect">
            <a:avLst/>
          </a:prstGeom>
          <a:noFill/>
          <a:ln w="12700">
            <a:noFill/>
            <a:miter lim="800000"/>
            <a:headEnd/>
            <a:tailEnd/>
          </a:ln>
        </p:spPr>
        <p:txBody>
          <a:bodyPr wrap="none" anchor="ctr"/>
          <a:lstStyle/>
          <a:p>
            <a:pPr algn="ctr">
              <a:lnSpc>
                <a:spcPct val="90000"/>
              </a:lnSpc>
            </a:pPr>
            <a:r>
              <a:rPr lang="en-US" sz="2400" dirty="0">
                <a:solidFill>
                  <a:srgbClr val="000099"/>
                </a:solidFill>
              </a:rPr>
              <a:t>Understanding the Operational </a:t>
            </a:r>
            <a:r>
              <a:rPr lang="en-US" sz="2400" dirty="0" smtClean="0">
                <a:solidFill>
                  <a:srgbClr val="000099"/>
                </a:solidFill>
              </a:rPr>
              <a:t>Environment </a:t>
            </a:r>
            <a:endParaRPr lang="en-US" sz="2400" dirty="0">
              <a:solidFill>
                <a:srgbClr val="000099"/>
              </a:solidFill>
            </a:endParaRPr>
          </a:p>
        </p:txBody>
      </p:sp>
      <p:sp>
        <p:nvSpPr>
          <p:cNvPr id="15372" name="Text Box 515"/>
          <p:cNvSpPr txBox="1">
            <a:spLocks noChangeArrowheads="1"/>
          </p:cNvSpPr>
          <p:nvPr/>
        </p:nvSpPr>
        <p:spPr bwMode="auto">
          <a:xfrm>
            <a:off x="3257550" y="2495550"/>
            <a:ext cx="3162300" cy="396875"/>
          </a:xfrm>
          <a:prstGeom prst="rect">
            <a:avLst/>
          </a:prstGeom>
          <a:noFill/>
          <a:ln w="9525">
            <a:noFill/>
            <a:miter lim="800000"/>
            <a:headEnd/>
            <a:tailEnd/>
          </a:ln>
        </p:spPr>
        <p:txBody>
          <a:bodyPr wrap="none">
            <a:spAutoFit/>
          </a:bodyPr>
          <a:lstStyle/>
          <a:p>
            <a:r>
              <a:rPr lang="en-US" sz="2000" b="1"/>
              <a:t>Systems Understanding</a:t>
            </a:r>
            <a:r>
              <a:rPr lang="en-US" sz="2000"/>
              <a:t> </a:t>
            </a:r>
          </a:p>
        </p:txBody>
      </p:sp>
      <p:sp>
        <p:nvSpPr>
          <p:cNvPr id="15373" name="Text Box 516"/>
          <p:cNvSpPr txBox="1">
            <a:spLocks noChangeArrowheads="1"/>
          </p:cNvSpPr>
          <p:nvPr/>
        </p:nvSpPr>
        <p:spPr bwMode="auto">
          <a:xfrm>
            <a:off x="4616450" y="5493660"/>
            <a:ext cx="4601633" cy="319446"/>
          </a:xfrm>
          <a:prstGeom prst="rect">
            <a:avLst/>
          </a:prstGeom>
          <a:noFill/>
          <a:ln w="9525">
            <a:noFill/>
            <a:miter lim="800000"/>
            <a:headEnd/>
            <a:tailEnd/>
          </a:ln>
        </p:spPr>
        <p:txBody>
          <a:bodyPr wrap="square">
            <a:spAutoFit/>
          </a:bodyPr>
          <a:lstStyle/>
          <a:p>
            <a:pPr algn="ctr">
              <a:lnSpc>
                <a:spcPct val="80000"/>
              </a:lnSpc>
            </a:pPr>
            <a:r>
              <a:rPr lang="en-US" sz="1800" i="1" dirty="0"/>
              <a:t>Multi-dimensional </a:t>
            </a:r>
            <a:r>
              <a:rPr lang="en-US" sz="1800" i="1" dirty="0" smtClean="0"/>
              <a:t>situational understanding</a:t>
            </a:r>
            <a:endParaRPr lang="en-US" sz="2000" dirty="0"/>
          </a:p>
        </p:txBody>
      </p:sp>
      <p:sp>
        <p:nvSpPr>
          <p:cNvPr id="15374" name="Text Box 517"/>
          <p:cNvSpPr txBox="1">
            <a:spLocks noChangeArrowheads="1"/>
          </p:cNvSpPr>
          <p:nvPr/>
        </p:nvSpPr>
        <p:spPr bwMode="auto">
          <a:xfrm>
            <a:off x="2026646" y="1130300"/>
            <a:ext cx="5027209" cy="541046"/>
          </a:xfrm>
          <a:prstGeom prst="rect">
            <a:avLst/>
          </a:prstGeom>
          <a:noFill/>
          <a:ln w="12700">
            <a:noFill/>
            <a:miter lim="800000"/>
            <a:headEnd/>
            <a:tailEnd/>
          </a:ln>
        </p:spPr>
        <p:txBody>
          <a:bodyPr wrap="none">
            <a:spAutoFit/>
          </a:bodyPr>
          <a:lstStyle/>
          <a:p>
            <a:pPr algn="ctr" eaLnBrk="0" hangingPunct="0">
              <a:lnSpc>
                <a:spcPct val="80000"/>
              </a:lnSpc>
            </a:pPr>
            <a:r>
              <a:rPr lang="en-US" dirty="0"/>
              <a:t>Assisting the conceptual leap from two dimensional</a:t>
            </a:r>
          </a:p>
          <a:p>
            <a:pPr algn="ctr" eaLnBrk="0" hangingPunct="0">
              <a:lnSpc>
                <a:spcPct val="80000"/>
              </a:lnSpc>
            </a:pPr>
            <a:r>
              <a:rPr lang="en-US" dirty="0"/>
              <a:t>awareness to multi-dimensional understanding</a:t>
            </a:r>
          </a:p>
        </p:txBody>
      </p:sp>
      <p:sp>
        <p:nvSpPr>
          <p:cNvPr id="173376" name="TextBox 173375"/>
          <p:cNvSpPr txBox="1"/>
          <p:nvPr/>
        </p:nvSpPr>
        <p:spPr>
          <a:xfrm>
            <a:off x="876300" y="2025690"/>
            <a:ext cx="1717393" cy="369332"/>
          </a:xfrm>
          <a:prstGeom prst="rect">
            <a:avLst/>
          </a:prstGeom>
          <a:noFill/>
        </p:spPr>
        <p:txBody>
          <a:bodyPr wrap="none" rtlCol="0">
            <a:spAutoFit/>
          </a:bodyPr>
          <a:lstStyle/>
          <a:p>
            <a:r>
              <a:rPr lang="en-US" dirty="0" smtClean="0"/>
              <a:t>Think “old way” </a:t>
            </a:r>
          </a:p>
        </p:txBody>
      </p:sp>
      <p:sp>
        <p:nvSpPr>
          <p:cNvPr id="521" name="TextBox 520"/>
          <p:cNvSpPr txBox="1"/>
          <p:nvPr/>
        </p:nvSpPr>
        <p:spPr>
          <a:xfrm>
            <a:off x="6296985" y="1675076"/>
            <a:ext cx="1403718" cy="369332"/>
          </a:xfrm>
          <a:prstGeom prst="rect">
            <a:avLst/>
          </a:prstGeom>
          <a:noFill/>
        </p:spPr>
        <p:txBody>
          <a:bodyPr wrap="none" rtlCol="0">
            <a:spAutoFit/>
          </a:bodyPr>
          <a:lstStyle/>
          <a:p>
            <a:r>
              <a:rPr lang="en-US" dirty="0" smtClean="0"/>
              <a:t>Think “new” </a:t>
            </a:r>
          </a:p>
        </p:txBody>
      </p:sp>
    </p:spTree>
    <p:extLst>
      <p:ext uri="{BB962C8B-B14F-4D97-AF65-F5344CB8AC3E}">
        <p14:creationId xmlns:p14="http://schemas.microsoft.com/office/powerpoint/2010/main" val="34576615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2848629" y="468643"/>
            <a:ext cx="3446776" cy="584775"/>
          </a:xfrm>
          <a:prstGeom prst="rect">
            <a:avLst/>
          </a:prstGeom>
          <a:noFill/>
        </p:spPr>
        <p:txBody>
          <a:bodyPr wrap="none" rtlCol="0">
            <a:spAutoFit/>
          </a:bodyPr>
          <a:lstStyle/>
          <a:p>
            <a:pPr algn="ctr"/>
            <a:r>
              <a:rPr lang="en-US" sz="3200" b="1" dirty="0" smtClean="0"/>
              <a:t>Operational Design</a:t>
            </a:r>
            <a:endParaRPr lang="en-US" sz="3200" b="1" dirty="0"/>
          </a:p>
        </p:txBody>
      </p:sp>
      <p:sp>
        <p:nvSpPr>
          <p:cNvPr id="4" name="Title 1"/>
          <p:cNvSpPr txBox="1">
            <a:spLocks/>
          </p:cNvSpPr>
          <p:nvPr/>
        </p:nvSpPr>
        <p:spPr>
          <a:xfrm>
            <a:off x="552735" y="1148686"/>
            <a:ext cx="7772400" cy="5334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Problem Frame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Subtitle 2"/>
          <p:cNvSpPr txBox="1">
            <a:spLocks/>
          </p:cNvSpPr>
          <p:nvPr/>
        </p:nvSpPr>
        <p:spPr>
          <a:xfrm>
            <a:off x="381001" y="1774208"/>
            <a:ext cx="8534400" cy="3916908"/>
          </a:xfrm>
          <a:prstGeom prst="rect">
            <a:avLst/>
          </a:prstGeom>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needs to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doesn’t need to change?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are strengths and weaknesses of the various key actors?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are the </a:t>
            </a:r>
            <a:r>
              <a:rPr kumimoji="0" lang="en-US" b="0" i="0" u="sng" strike="noStrike" kern="1200" cap="none" spc="0" normalizeH="0" baseline="0" noProof="0" dirty="0" smtClean="0">
                <a:ln>
                  <a:noFill/>
                </a:ln>
                <a:solidFill>
                  <a:schemeClr val="tx1"/>
                </a:solidFill>
                <a:effectLst/>
                <a:uLnTx/>
                <a:uFillTx/>
                <a:latin typeface="+mn-lt"/>
                <a:ea typeface="+mn-ea"/>
                <a:cs typeface="+mn-cs"/>
              </a:rPr>
              <a:t>opportunities and threats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conditions need to exist for success?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How do we go from the existing conditions to the desired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a:t>
            </a:r>
            <a:r>
              <a:rPr kumimoji="0" lang="en-US" b="0" i="0" u="sng" strike="noStrike" kern="1200" cap="none" spc="0" normalizeH="0" baseline="0" noProof="0" dirty="0" smtClean="0">
                <a:ln>
                  <a:noFill/>
                </a:ln>
                <a:solidFill>
                  <a:schemeClr val="tx1"/>
                </a:solidFill>
                <a:effectLst/>
                <a:uLnTx/>
                <a:uFillTx/>
                <a:latin typeface="+mn-lt"/>
                <a:ea typeface="+mn-ea"/>
                <a:cs typeface="+mn-cs"/>
              </a:rPr>
              <a:t>tensions</a:t>
            </a:r>
            <a:r>
              <a:rPr kumimoji="0" lang="en-US" b="0" i="0" u="none" strike="noStrike" kern="1200" cap="none" spc="0" normalizeH="0" baseline="0" noProof="0" dirty="0" smtClean="0">
                <a:ln>
                  <a:noFill/>
                </a:ln>
                <a:solidFill>
                  <a:schemeClr val="tx1"/>
                </a:solidFill>
                <a:effectLst/>
                <a:uLnTx/>
                <a:uFillTx/>
                <a:latin typeface="+mn-lt"/>
                <a:ea typeface="+mn-ea"/>
                <a:cs typeface="+mn-cs"/>
              </a:rPr>
              <a:t> exist between the current and desired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a:t>
            </a:r>
            <a:r>
              <a:rPr kumimoji="0" lang="en-US" b="0" i="0" u="sng" strike="noStrike" kern="1200" cap="none" spc="0" normalizeH="0" baseline="0" noProof="0" dirty="0" smtClean="0">
                <a:ln>
                  <a:noFill/>
                </a:ln>
                <a:solidFill>
                  <a:schemeClr val="tx1"/>
                </a:solidFill>
                <a:effectLst/>
                <a:uLnTx/>
                <a:uFillTx/>
                <a:latin typeface="+mn-lt"/>
                <a:ea typeface="+mn-ea"/>
                <a:cs typeface="+mn-cs"/>
              </a:rPr>
              <a:t>tensions</a:t>
            </a:r>
            <a:r>
              <a:rPr kumimoji="0" lang="en-US" b="0" i="0" u="none" strike="noStrike" kern="1200" cap="none" spc="0" normalizeH="0" baseline="0" noProof="0" dirty="0" smtClean="0">
                <a:ln>
                  <a:noFill/>
                </a:ln>
                <a:solidFill>
                  <a:schemeClr val="tx1"/>
                </a:solidFill>
                <a:effectLst/>
                <a:uLnTx/>
                <a:uFillTx/>
                <a:latin typeface="+mn-lt"/>
                <a:ea typeface="+mn-ea"/>
                <a:cs typeface="+mn-cs"/>
              </a:rPr>
              <a:t> exist between our desired conditions and the adversary’s desired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are the risks to going to the desired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What is the theater’s problem definition?</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44950116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4" cstate="print"/>
          <a:stretch>
            <a:fillRect/>
          </a:stretch>
        </p:blipFill>
        <p:spPr>
          <a:xfrm>
            <a:off x="-8467" y="21500"/>
            <a:ext cx="9144000" cy="6848868"/>
          </a:xfrm>
          <a:prstGeom prst="rect">
            <a:avLst/>
          </a:prstGeom>
        </p:spPr>
      </p:pic>
      <p:sp>
        <p:nvSpPr>
          <p:cNvPr id="2" name="Rectangle 2"/>
          <p:cNvSpPr>
            <a:spLocks noChangeArrowheads="1"/>
          </p:cNvSpPr>
          <p:nvPr/>
        </p:nvSpPr>
        <p:spPr bwMode="auto">
          <a:xfrm>
            <a:off x="620485" y="685799"/>
            <a:ext cx="1628300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3" name="Object 2"/>
          <p:cNvGraphicFramePr>
            <a:graphicFrameLocks noChangeAspect="1"/>
          </p:cNvGraphicFramePr>
          <p:nvPr>
            <p:extLst/>
          </p:nvPr>
        </p:nvGraphicFramePr>
        <p:xfrm>
          <a:off x="319401" y="1221058"/>
          <a:ext cx="8358673" cy="5170714"/>
        </p:xfrm>
        <a:graphic>
          <a:graphicData uri="http://schemas.openxmlformats.org/presentationml/2006/ole">
            <mc:AlternateContent xmlns:mc="http://schemas.openxmlformats.org/markup-compatibility/2006">
              <mc:Choice xmlns:v="urn:schemas-microsoft-com:vml" Requires="v">
                <p:oleObj spid="_x0000_s6152" name="Slide" r:id="rId6" imgW="4570330" imgH="3427437" progId="PowerPoint.Slide.12">
                  <p:embed/>
                </p:oleObj>
              </mc:Choice>
              <mc:Fallback>
                <p:oleObj name="Slide" r:id="rId6" imgW="4570330" imgH="3427437" progId="PowerPoint.Slide.1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b="24005"/>
                      <a:stretch>
                        <a:fillRect/>
                      </a:stretch>
                    </p:blipFill>
                    <p:spPr bwMode="auto">
                      <a:xfrm>
                        <a:off x="319401" y="1221058"/>
                        <a:ext cx="8358673" cy="5170714"/>
                      </a:xfrm>
                      <a:prstGeom prst="rect">
                        <a:avLst/>
                      </a:prstGeom>
                      <a:noFill/>
                    </p:spPr>
                  </p:pic>
                </p:oleObj>
              </mc:Fallback>
            </mc:AlternateContent>
          </a:graphicData>
        </a:graphic>
      </p:graphicFrame>
      <p:sp>
        <p:nvSpPr>
          <p:cNvPr id="5" name="TextBox 4"/>
          <p:cNvSpPr txBox="1"/>
          <p:nvPr/>
        </p:nvSpPr>
        <p:spPr>
          <a:xfrm>
            <a:off x="2016935" y="546702"/>
            <a:ext cx="4963603" cy="584775"/>
          </a:xfrm>
          <a:prstGeom prst="rect">
            <a:avLst/>
          </a:prstGeom>
          <a:noFill/>
        </p:spPr>
        <p:txBody>
          <a:bodyPr wrap="none" rtlCol="0">
            <a:spAutoFit/>
          </a:bodyPr>
          <a:lstStyle/>
          <a:p>
            <a:pPr algn="ctr"/>
            <a:r>
              <a:rPr lang="en-US" sz="3200" b="1" dirty="0" smtClean="0"/>
              <a:t>Design—Frame the Problem</a:t>
            </a:r>
            <a:endParaRPr lang="en-US" sz="3200" b="1" dirty="0"/>
          </a:p>
        </p:txBody>
      </p:sp>
    </p:spTree>
    <p:extLst>
      <p:ext uri="{BB962C8B-B14F-4D97-AF65-F5344CB8AC3E}">
        <p14:creationId xmlns:p14="http://schemas.microsoft.com/office/powerpoint/2010/main" val="23338310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2848629" y="468643"/>
            <a:ext cx="3446776" cy="584775"/>
          </a:xfrm>
          <a:prstGeom prst="rect">
            <a:avLst/>
          </a:prstGeom>
          <a:noFill/>
        </p:spPr>
        <p:txBody>
          <a:bodyPr wrap="none" rtlCol="0">
            <a:spAutoFit/>
          </a:bodyPr>
          <a:lstStyle/>
          <a:p>
            <a:pPr algn="ctr"/>
            <a:r>
              <a:rPr lang="en-US" sz="3200" b="1" dirty="0" smtClean="0"/>
              <a:t>Operational Design</a:t>
            </a:r>
            <a:endParaRPr lang="en-US" sz="3200" b="1" dirty="0"/>
          </a:p>
        </p:txBody>
      </p:sp>
      <p:sp>
        <p:nvSpPr>
          <p:cNvPr id="4" name="Title 1"/>
          <p:cNvSpPr txBox="1">
            <a:spLocks/>
          </p:cNvSpPr>
          <p:nvPr/>
        </p:nvSpPr>
        <p:spPr>
          <a:xfrm>
            <a:off x="416256" y="1066209"/>
            <a:ext cx="8229600" cy="73529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Operational Approach</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506105" y="1718481"/>
            <a:ext cx="8229600" cy="326295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sng" strike="noStrike" kern="1200" cap="none" spc="0" normalizeH="0" baseline="0" noProof="0" dirty="0" smtClean="0">
                <a:ln>
                  <a:noFill/>
                </a:ln>
                <a:solidFill>
                  <a:schemeClr val="tx1"/>
                </a:solidFill>
                <a:effectLst/>
                <a:uLnTx/>
                <a:uFillTx/>
                <a:latin typeface="+mn-lt"/>
                <a:ea typeface="+mn-ea"/>
                <a:cs typeface="+mn-cs"/>
              </a:rPr>
              <a:t>How</a:t>
            </a:r>
            <a:r>
              <a:rPr kumimoji="0" lang="en-US" b="0" i="0" u="none" strike="noStrike" kern="1200" cap="none" spc="0" normalizeH="0" baseline="0" noProof="0" dirty="0" smtClean="0">
                <a:ln>
                  <a:noFill/>
                </a:ln>
                <a:solidFill>
                  <a:schemeClr val="tx1"/>
                </a:solidFill>
                <a:effectLst/>
                <a:uLnTx/>
                <a:uFillTx/>
                <a:latin typeface="+mn-lt"/>
                <a:ea typeface="+mn-ea"/>
                <a:cs typeface="+mn-cs"/>
              </a:rPr>
              <a:t> do we go from existing conditions to desired conditions?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tensions exist between the two?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distinguishable, measurable </a:t>
            </a:r>
            <a:r>
              <a:rPr kumimoji="0" lang="en-US" b="0" i="0" u="sng" strike="noStrike" kern="1200" cap="none" spc="0" normalizeH="0" baseline="0" noProof="0" dirty="0" smtClean="0">
                <a:ln>
                  <a:noFill/>
                </a:ln>
                <a:solidFill>
                  <a:schemeClr val="tx1"/>
                </a:solidFill>
                <a:effectLst/>
                <a:uLnTx/>
                <a:uFillTx/>
                <a:latin typeface="+mn-lt"/>
                <a:ea typeface="+mn-ea"/>
                <a:cs typeface="+mn-cs"/>
              </a:rPr>
              <a:t>objectives</a:t>
            </a:r>
            <a:r>
              <a:rPr kumimoji="0" lang="en-US" b="0" i="0" u="none" strike="noStrike" kern="1200" cap="none" spc="0" normalizeH="0" baseline="0" noProof="0" dirty="0" smtClean="0">
                <a:ln>
                  <a:noFill/>
                </a:ln>
                <a:solidFill>
                  <a:schemeClr val="tx1"/>
                </a:solidFill>
                <a:effectLst/>
                <a:uLnTx/>
                <a:uFillTx/>
                <a:latin typeface="+mn-lt"/>
                <a:ea typeface="+mn-ea"/>
                <a:cs typeface="+mn-cs"/>
              </a:rPr>
              <a:t> will solve the problem we defined?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is preventing us from accomplishing the </a:t>
            </a:r>
            <a:r>
              <a:rPr kumimoji="0" lang="en-US" b="0" i="0" u="sng" strike="noStrike" kern="1200" cap="none" spc="0" normalizeH="0" baseline="0" noProof="0" dirty="0" smtClean="0">
                <a:ln>
                  <a:noFill/>
                </a:ln>
                <a:solidFill>
                  <a:schemeClr val="tx1"/>
                </a:solidFill>
                <a:effectLst/>
                <a:uLnTx/>
                <a:uFillTx/>
                <a:latin typeface="+mn-lt"/>
                <a:ea typeface="+mn-ea"/>
                <a:cs typeface="+mn-cs"/>
              </a:rPr>
              <a:t>objectives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opportunities might provide leverage to accomplish the </a:t>
            </a:r>
            <a:r>
              <a:rPr kumimoji="0" lang="en-US" b="0" i="0" u="sng" strike="noStrike" kern="1200" cap="none" spc="0" normalizeH="0" baseline="0" noProof="0" dirty="0" smtClean="0">
                <a:ln>
                  <a:noFill/>
                </a:ln>
                <a:solidFill>
                  <a:schemeClr val="tx1"/>
                </a:solidFill>
                <a:effectLst/>
                <a:uLnTx/>
                <a:uFillTx/>
                <a:latin typeface="+mn-lt"/>
                <a:ea typeface="+mn-ea"/>
                <a:cs typeface="+mn-cs"/>
              </a:rPr>
              <a:t>objectives</a:t>
            </a:r>
            <a:r>
              <a:rPr kumimoji="0" lang="en-US"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t>
            </a:r>
            <a:r>
              <a:rPr kumimoji="0" lang="en-US" b="0" i="0" u="sng" strike="noStrike" kern="1200" cap="none" spc="0" normalizeH="0" baseline="0" noProof="0" dirty="0" smtClean="0">
                <a:ln>
                  <a:noFill/>
                </a:ln>
                <a:solidFill>
                  <a:schemeClr val="tx1"/>
                </a:solidFill>
                <a:effectLst/>
                <a:uLnTx/>
                <a:uFillTx/>
                <a:latin typeface="+mn-lt"/>
                <a:ea typeface="+mn-ea"/>
                <a:cs typeface="+mn-cs"/>
              </a:rPr>
              <a:t>means</a:t>
            </a:r>
            <a:r>
              <a:rPr kumimoji="0" lang="en-US" b="0" i="0" u="none" strike="noStrike" kern="1200" cap="none" spc="0" normalizeH="0" baseline="0" noProof="0" dirty="0" smtClean="0">
                <a:ln>
                  <a:noFill/>
                </a:ln>
                <a:solidFill>
                  <a:schemeClr val="tx1"/>
                </a:solidFill>
                <a:effectLst/>
                <a:uLnTx/>
                <a:uFillTx/>
                <a:latin typeface="+mn-lt"/>
                <a:ea typeface="+mn-ea"/>
                <a:cs typeface="+mn-cs"/>
              </a:rPr>
              <a:t> are available to us (DIME)?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else can happen?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What are the risks of this strategic approach?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Is the problem we described achievable; if not how can we reframe it?</a:t>
            </a:r>
          </a:p>
        </p:txBody>
      </p:sp>
    </p:spTree>
    <p:extLst>
      <p:ext uri="{BB962C8B-B14F-4D97-AF65-F5344CB8AC3E}">
        <p14:creationId xmlns:p14="http://schemas.microsoft.com/office/powerpoint/2010/main" val="24291469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 for PPT 2 aug.jpg"/>
          <p:cNvPicPr>
            <a:picLocks noChangeAspect="1"/>
          </p:cNvPicPr>
          <p:nvPr/>
        </p:nvPicPr>
        <p:blipFill>
          <a:blip r:embed="rId3" cstate="print"/>
          <a:stretch>
            <a:fillRect/>
          </a:stretch>
        </p:blipFill>
        <p:spPr>
          <a:xfrm>
            <a:off x="-8467" y="21500"/>
            <a:ext cx="9144000" cy="6848868"/>
          </a:xfrm>
          <a:prstGeom prst="rect">
            <a:avLst/>
          </a:prstGeom>
        </p:spPr>
      </p:pic>
      <p:pic>
        <p:nvPicPr>
          <p:cNvPr id="109570" name="Picture 2"/>
          <p:cNvPicPr>
            <a:picLocks noChangeAspect="1" noChangeArrowheads="1"/>
          </p:cNvPicPr>
          <p:nvPr/>
        </p:nvPicPr>
        <p:blipFill>
          <a:blip r:embed="rId4" cstate="print"/>
          <a:srcRect/>
          <a:stretch>
            <a:fillRect/>
          </a:stretch>
        </p:blipFill>
        <p:spPr bwMode="auto">
          <a:xfrm>
            <a:off x="1556662" y="509553"/>
            <a:ext cx="5921829" cy="6329027"/>
          </a:xfrm>
          <a:prstGeom prst="rect">
            <a:avLst/>
          </a:prstGeom>
          <a:noFill/>
          <a:ln w="9525">
            <a:noFill/>
            <a:miter lim="800000"/>
            <a:headEnd/>
            <a:tailEnd/>
          </a:ln>
        </p:spPr>
      </p:pic>
    </p:spTree>
    <p:extLst>
      <p:ext uri="{BB962C8B-B14F-4D97-AF65-F5344CB8AC3E}">
        <p14:creationId xmlns:p14="http://schemas.microsoft.com/office/powerpoint/2010/main" val="32006486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p:cNvPicPr>
            <a:picLocks noChangeAspect="1" noChangeArrowheads="1"/>
          </p:cNvPicPr>
          <p:nvPr/>
        </p:nvPicPr>
        <p:blipFill>
          <a:blip r:embed="rId3" cstate="print"/>
          <a:srcRect/>
          <a:stretch>
            <a:fillRect/>
          </a:stretch>
        </p:blipFill>
        <p:spPr bwMode="auto">
          <a:xfrm rot="16200000">
            <a:off x="1147761" y="-1137928"/>
            <a:ext cx="6857999" cy="9133857"/>
          </a:xfrm>
          <a:prstGeom prst="rect">
            <a:avLst/>
          </a:prstGeom>
          <a:noFill/>
          <a:ln w="9525">
            <a:noFill/>
            <a:miter lim="800000"/>
            <a:headEnd/>
            <a:tailEnd/>
          </a:ln>
        </p:spPr>
      </p:pic>
    </p:spTree>
    <p:extLst>
      <p:ext uri="{BB962C8B-B14F-4D97-AF65-F5344CB8AC3E}">
        <p14:creationId xmlns:p14="http://schemas.microsoft.com/office/powerpoint/2010/main" val="32438243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2"/>
          <p:cNvSpPr txBox="1">
            <a:spLocks noChangeArrowheads="1"/>
          </p:cNvSpPr>
          <p:nvPr/>
        </p:nvSpPr>
        <p:spPr>
          <a:xfrm>
            <a:off x="1828800" y="0"/>
            <a:ext cx="5486400" cy="533400"/>
          </a:xfrm>
          <a:prstGeom prst="rect">
            <a:avLst/>
          </a:prstGeom>
          <a:solidFill>
            <a:schemeClr val="bg1"/>
          </a:solidFill>
          <a:ln>
            <a:solidFill>
              <a:schemeClr val="bg1"/>
            </a:solidFill>
          </a:ln>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ISAF Campaign Design </a:t>
            </a:r>
            <a:r>
              <a:rPr kumimoji="0" lang="en-US" b="0" i="0" u="none" strike="noStrike" kern="1200" cap="none" spc="0" normalizeH="0" baseline="0" noProof="0" dirty="0" smtClean="0">
                <a:ln>
                  <a:noFill/>
                </a:ln>
                <a:solidFill>
                  <a:schemeClr val="tx1"/>
                </a:solidFill>
                <a:effectLst/>
                <a:uLnTx/>
                <a:uFillTx/>
                <a:latin typeface="+mj-lt"/>
                <a:ea typeface="+mj-ea"/>
                <a:cs typeface="+mj-cs"/>
              </a:rPr>
              <a:t>(2011)</a:t>
            </a:r>
          </a:p>
        </p:txBody>
      </p:sp>
      <p:sp>
        <p:nvSpPr>
          <p:cNvPr id="19" name="Freeform 18"/>
          <p:cNvSpPr/>
          <p:nvPr/>
        </p:nvSpPr>
        <p:spPr bwMode="auto">
          <a:xfrm>
            <a:off x="29183" y="525294"/>
            <a:ext cx="4406630" cy="6040876"/>
          </a:xfrm>
          <a:custGeom>
            <a:avLst/>
            <a:gdLst>
              <a:gd name="connsiteX0" fmla="*/ 9728 w 4406630"/>
              <a:gd name="connsiteY0" fmla="*/ 0 h 6040876"/>
              <a:gd name="connsiteX1" fmla="*/ 3608962 w 4406630"/>
              <a:gd name="connsiteY1" fmla="*/ 19455 h 6040876"/>
              <a:gd name="connsiteX2" fmla="*/ 4377447 w 4406630"/>
              <a:gd name="connsiteY2" fmla="*/ 749029 h 6040876"/>
              <a:gd name="connsiteX3" fmla="*/ 4406630 w 4406630"/>
              <a:gd name="connsiteY3" fmla="*/ 5214025 h 6040876"/>
              <a:gd name="connsiteX4" fmla="*/ 3560323 w 4406630"/>
              <a:gd name="connsiteY4" fmla="*/ 6040876 h 6040876"/>
              <a:gd name="connsiteX5" fmla="*/ 0 w 4406630"/>
              <a:gd name="connsiteY5" fmla="*/ 6040876 h 6040876"/>
              <a:gd name="connsiteX6" fmla="*/ 9728 w 4406630"/>
              <a:gd name="connsiteY6" fmla="*/ 0 h 604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06630" h="6040876">
                <a:moveTo>
                  <a:pt x="9728" y="0"/>
                </a:moveTo>
                <a:lnTo>
                  <a:pt x="3608962" y="19455"/>
                </a:lnTo>
                <a:lnTo>
                  <a:pt x="4377447" y="749029"/>
                </a:lnTo>
                <a:lnTo>
                  <a:pt x="4406630" y="5214025"/>
                </a:lnTo>
                <a:lnTo>
                  <a:pt x="3560323" y="6040876"/>
                </a:lnTo>
                <a:lnTo>
                  <a:pt x="0" y="6040876"/>
                </a:lnTo>
                <a:cubicBezTo>
                  <a:pt x="3243" y="4027251"/>
                  <a:pt x="6485" y="2013625"/>
                  <a:pt x="9728" y="0"/>
                </a:cubicBezTo>
                <a:close/>
              </a:path>
            </a:pathLst>
          </a:custGeom>
          <a:solidFill>
            <a:schemeClr val="bg2">
              <a:lumMod val="40000"/>
              <a:lumOff val="6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11" name="Right Arrow 10"/>
          <p:cNvSpPr/>
          <p:nvPr/>
        </p:nvSpPr>
        <p:spPr bwMode="auto">
          <a:xfrm>
            <a:off x="533400" y="1219200"/>
            <a:ext cx="3886200" cy="609600"/>
          </a:xfrm>
          <a:prstGeom prst="rightArrow">
            <a:avLst>
              <a:gd name="adj1" fmla="val 50000"/>
              <a:gd name="adj2" fmla="val 84043"/>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rPr>
              <a:t>Protect </a:t>
            </a:r>
            <a:r>
              <a:rPr kumimoji="0" lang="en-US" sz="1400" b="0" i="0" strike="noStrike" cap="none" normalizeH="0" baseline="0" dirty="0" smtClean="0">
                <a:ln>
                  <a:noFill/>
                </a:ln>
                <a:solidFill>
                  <a:schemeClr val="bg1"/>
                </a:solidFill>
                <a:effectLst/>
                <a:latin typeface="Arial" pitchFamily="34" charset="0"/>
              </a:rPr>
              <a:t>the Population</a:t>
            </a:r>
          </a:p>
        </p:txBody>
      </p:sp>
      <p:sp>
        <p:nvSpPr>
          <p:cNvPr id="13" name="Right Arrow 12"/>
          <p:cNvSpPr/>
          <p:nvPr/>
        </p:nvSpPr>
        <p:spPr bwMode="auto">
          <a:xfrm>
            <a:off x="533400" y="2286000"/>
            <a:ext cx="3886200" cy="609600"/>
          </a:xfrm>
          <a:prstGeom prst="rightArrow">
            <a:avLst>
              <a:gd name="adj1" fmla="val 50000"/>
              <a:gd name="adj2" fmla="val 84043"/>
            </a:avLst>
          </a:prstGeom>
          <a:solidFill>
            <a:srgbClr val="7030A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bg1"/>
                </a:solidFill>
                <a:effectLst/>
                <a:latin typeface="Arial" pitchFamily="34" charset="0"/>
              </a:rPr>
              <a:t>Enable</a:t>
            </a:r>
            <a:r>
              <a:rPr kumimoji="0" lang="en-US" sz="1400" b="0" i="0" u="none" strike="noStrike" cap="none" normalizeH="0" baseline="0" dirty="0" smtClean="0">
                <a:ln>
                  <a:noFill/>
                </a:ln>
                <a:solidFill>
                  <a:schemeClr val="bg1"/>
                </a:solidFill>
                <a:effectLst/>
                <a:latin typeface="Arial" pitchFamily="34" charset="0"/>
              </a:rPr>
              <a:t> Afghan National Security Forces</a:t>
            </a:r>
          </a:p>
        </p:txBody>
      </p:sp>
      <p:sp>
        <p:nvSpPr>
          <p:cNvPr id="14" name="Right Arrow 13"/>
          <p:cNvSpPr/>
          <p:nvPr/>
        </p:nvSpPr>
        <p:spPr bwMode="auto">
          <a:xfrm>
            <a:off x="533400" y="3095016"/>
            <a:ext cx="3886200" cy="609600"/>
          </a:xfrm>
          <a:prstGeom prst="rightArrow">
            <a:avLst>
              <a:gd name="adj1" fmla="val 50000"/>
              <a:gd name="adj2" fmla="val 84043"/>
            </a:avLst>
          </a:prstGeom>
          <a:solidFill>
            <a:srgbClr val="00B05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rPr>
              <a:t>Neutralize</a:t>
            </a:r>
            <a:r>
              <a:rPr kumimoji="0" lang="en-US" sz="1400" b="0" i="0" u="none" strike="noStrike" cap="none" normalizeH="0" baseline="0" dirty="0" smtClean="0">
                <a:ln>
                  <a:noFill/>
                </a:ln>
                <a:solidFill>
                  <a:schemeClr val="tx1"/>
                </a:solidFill>
                <a:effectLst/>
                <a:latin typeface="Arial" pitchFamily="34" charset="0"/>
              </a:rPr>
              <a:t> Malign</a:t>
            </a:r>
            <a:r>
              <a:rPr kumimoji="0" lang="en-US" sz="1400" b="0" i="0" u="none" strike="noStrike" cap="none" normalizeH="0" dirty="0" smtClean="0">
                <a:ln>
                  <a:noFill/>
                </a:ln>
                <a:solidFill>
                  <a:schemeClr val="tx1"/>
                </a:solidFill>
                <a:effectLst/>
                <a:latin typeface="Arial" pitchFamily="34" charset="0"/>
              </a:rPr>
              <a:t> Influences</a:t>
            </a:r>
            <a:endParaRPr kumimoji="0" lang="en-US" sz="1400" b="0" i="0" u="none" strike="noStrike" cap="none" normalizeH="0" baseline="0" dirty="0" smtClean="0">
              <a:ln>
                <a:noFill/>
              </a:ln>
              <a:solidFill>
                <a:schemeClr val="tx1"/>
              </a:solidFill>
              <a:effectLst/>
              <a:latin typeface="Arial" pitchFamily="34" charset="0"/>
            </a:endParaRPr>
          </a:p>
        </p:txBody>
      </p:sp>
      <p:sp>
        <p:nvSpPr>
          <p:cNvPr id="15" name="Right Arrow 14"/>
          <p:cNvSpPr/>
          <p:nvPr/>
        </p:nvSpPr>
        <p:spPr bwMode="auto">
          <a:xfrm>
            <a:off x="533400" y="4067784"/>
            <a:ext cx="3886200" cy="609600"/>
          </a:xfrm>
          <a:prstGeom prst="rightArrow">
            <a:avLst>
              <a:gd name="adj1" fmla="val 50000"/>
              <a:gd name="adj2" fmla="val 84043"/>
            </a:avLst>
          </a:prstGeom>
          <a:solidFill>
            <a:srgbClr val="FFC00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rPr>
              <a:t>Support</a:t>
            </a:r>
            <a:r>
              <a:rPr kumimoji="0" lang="en-US" sz="1400" b="0" i="0" u="none" strike="noStrike" cap="none" normalizeH="0" baseline="0" dirty="0" smtClean="0">
                <a:ln>
                  <a:noFill/>
                </a:ln>
                <a:solidFill>
                  <a:schemeClr val="tx1"/>
                </a:solidFill>
                <a:effectLst/>
                <a:latin typeface="Arial" pitchFamily="34" charset="0"/>
              </a:rPr>
              <a:t> Extension of Governance</a:t>
            </a:r>
          </a:p>
        </p:txBody>
      </p:sp>
      <p:sp>
        <p:nvSpPr>
          <p:cNvPr id="16" name="Right Arrow 15"/>
          <p:cNvSpPr/>
          <p:nvPr/>
        </p:nvSpPr>
        <p:spPr bwMode="auto">
          <a:xfrm>
            <a:off x="533400" y="5029200"/>
            <a:ext cx="3886200" cy="609600"/>
          </a:xfrm>
          <a:prstGeom prst="rightArrow">
            <a:avLst>
              <a:gd name="adj1" fmla="val 50000"/>
              <a:gd name="adj2" fmla="val 84043"/>
            </a:avLst>
          </a:prstGeom>
          <a:solidFill>
            <a:srgbClr val="00B0F0"/>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rPr>
              <a:t>Support</a:t>
            </a:r>
            <a:r>
              <a:rPr kumimoji="0" lang="en-US" sz="1400" b="0" i="0" u="none" strike="noStrike" cap="none" normalizeH="0" baseline="0" dirty="0" smtClean="0">
                <a:ln>
                  <a:noFill/>
                </a:ln>
                <a:solidFill>
                  <a:schemeClr val="tx1"/>
                </a:solidFill>
                <a:effectLst/>
                <a:latin typeface="Arial" pitchFamily="34" charset="0"/>
              </a:rPr>
              <a:t> Socio-Economic Development</a:t>
            </a:r>
          </a:p>
        </p:txBody>
      </p:sp>
      <p:sp>
        <p:nvSpPr>
          <p:cNvPr id="17" name="Rectangle 16"/>
          <p:cNvSpPr/>
          <p:nvPr/>
        </p:nvSpPr>
        <p:spPr bwMode="auto">
          <a:xfrm>
            <a:off x="457200" y="1371600"/>
            <a:ext cx="228600" cy="2209800"/>
          </a:xfrm>
          <a:prstGeom prst="rect">
            <a:avLst/>
          </a:prstGeom>
          <a:solidFill>
            <a:schemeClr val="tx1">
              <a:lumMod val="50000"/>
              <a:lumOff val="50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endParaRPr>
          </a:p>
        </p:txBody>
      </p:sp>
      <p:sp>
        <p:nvSpPr>
          <p:cNvPr id="18" name="Rectangle 17"/>
          <p:cNvSpPr/>
          <p:nvPr/>
        </p:nvSpPr>
        <p:spPr bwMode="auto">
          <a:xfrm>
            <a:off x="457200" y="3581400"/>
            <a:ext cx="228600" cy="1914728"/>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0" name="Rectangle 19"/>
          <p:cNvSpPr/>
          <p:nvPr/>
        </p:nvSpPr>
        <p:spPr bwMode="auto">
          <a:xfrm>
            <a:off x="4429328" y="1266216"/>
            <a:ext cx="3352800" cy="914400"/>
          </a:xfrm>
          <a:prstGeom prst="rect">
            <a:avLst/>
          </a:prstGeom>
          <a:solidFill>
            <a:schemeClr val="accent5">
              <a:lumMod val="90000"/>
            </a:schemeClr>
          </a:solid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rPr>
              <a:t>Tier 1: Kandahar, Helmand, </a:t>
            </a:r>
            <a:r>
              <a:rPr kumimoji="0" lang="en-US" sz="1050" b="0" i="0" u="none" strike="noStrike" cap="none" normalizeH="0" baseline="0" dirty="0" err="1" smtClean="0">
                <a:ln>
                  <a:noFill/>
                </a:ln>
                <a:solidFill>
                  <a:schemeClr val="tx1"/>
                </a:solidFill>
                <a:effectLst/>
                <a:latin typeface="Arial" pitchFamily="34" charset="0"/>
              </a:rPr>
              <a:t>Khowst</a:t>
            </a:r>
            <a:r>
              <a:rPr kumimoji="0" lang="en-US" sz="1050" b="0" i="0" u="none" strike="noStrike" cap="none" normalizeH="0" baseline="0" dirty="0" smtClean="0">
                <a:ln>
                  <a:noFill/>
                </a:ln>
                <a:solidFill>
                  <a:schemeClr val="tx1"/>
                </a:solidFill>
                <a:effectLst/>
                <a:latin typeface="Arial" pitchFamily="34" charset="0"/>
              </a:rPr>
              <a:t>, </a:t>
            </a:r>
            <a:r>
              <a:rPr kumimoji="0" lang="en-US" sz="1050" b="0" i="0" u="none" strike="noStrike" cap="none" normalizeH="0" baseline="0" dirty="0" err="1" smtClean="0">
                <a:ln>
                  <a:noFill/>
                </a:ln>
                <a:solidFill>
                  <a:schemeClr val="tx1"/>
                </a:solidFill>
                <a:effectLst/>
                <a:latin typeface="Arial" pitchFamily="34" charset="0"/>
              </a:rPr>
              <a:t>Paktia</a:t>
            </a:r>
            <a:r>
              <a:rPr kumimoji="0" lang="en-US" sz="1050" b="0" i="0" u="none" strike="noStrike" cap="none" normalizeH="0" baseline="0" dirty="0" smtClean="0">
                <a:ln>
                  <a:noFill/>
                </a:ln>
                <a:solidFill>
                  <a:schemeClr val="tx1"/>
                </a:solidFill>
                <a:effectLst/>
                <a:latin typeface="Arial" pitchFamily="34" charset="0"/>
              </a:rPr>
              <a:t>, </a:t>
            </a:r>
            <a:r>
              <a:rPr kumimoji="0" lang="en-US" sz="1050" b="0" i="0" u="none" strike="noStrike" cap="none" normalizeH="0" baseline="0" dirty="0" err="1" smtClean="0">
                <a:ln>
                  <a:noFill/>
                </a:ln>
                <a:solidFill>
                  <a:schemeClr val="tx1"/>
                </a:solidFill>
                <a:effectLst/>
                <a:latin typeface="Arial" pitchFamily="34" charset="0"/>
              </a:rPr>
              <a:t>Paktika</a:t>
            </a:r>
            <a:endParaRPr kumimoji="0" lang="en-US" sz="1050" b="0" i="0" u="none" strike="noStrike" cap="none" normalizeH="0" baseline="0" dirty="0" smtClean="0">
              <a:ln>
                <a:noFill/>
              </a:ln>
              <a:solidFill>
                <a:schemeClr val="tx1"/>
              </a:solidFill>
              <a:effectLst/>
              <a:latin typeface="Arial" pitchFamily="34" charset="0"/>
            </a:endParaRPr>
          </a:p>
          <a:p>
            <a:pPr marL="0" marR="0" indent="0" defTabSz="914400" rtl="0" eaLnBrk="0" fontAlgn="base" latinLnBrk="0" hangingPunct="0">
              <a:lnSpc>
                <a:spcPct val="100000"/>
              </a:lnSpc>
              <a:spcBef>
                <a:spcPct val="0"/>
              </a:spcBef>
              <a:spcAft>
                <a:spcPct val="0"/>
              </a:spcAft>
              <a:buClrTx/>
              <a:buSzTx/>
              <a:buFontTx/>
              <a:buNone/>
              <a:tabLst/>
            </a:pPr>
            <a:r>
              <a:rPr lang="en-US" sz="1050" dirty="0" smtClean="0">
                <a:latin typeface="Arial" pitchFamily="34" charset="0"/>
              </a:rPr>
              <a:t>Tier 2: </a:t>
            </a:r>
            <a:r>
              <a:rPr lang="en-US" sz="1050" dirty="0" err="1" smtClean="0">
                <a:latin typeface="Arial" pitchFamily="34" charset="0"/>
              </a:rPr>
              <a:t>Nagahar</a:t>
            </a:r>
            <a:r>
              <a:rPr lang="en-US" sz="1050" dirty="0" smtClean="0">
                <a:latin typeface="Arial" pitchFamily="34" charset="0"/>
              </a:rPr>
              <a:t>, </a:t>
            </a:r>
            <a:r>
              <a:rPr lang="en-US" sz="1050" dirty="0" err="1" smtClean="0">
                <a:latin typeface="Arial" pitchFamily="34" charset="0"/>
              </a:rPr>
              <a:t>Laghman</a:t>
            </a:r>
            <a:r>
              <a:rPr lang="en-US" sz="1050" dirty="0" smtClean="0">
                <a:latin typeface="Arial" pitchFamily="34" charset="0"/>
              </a:rPr>
              <a:t>, </a:t>
            </a:r>
            <a:r>
              <a:rPr lang="en-US" sz="1050" dirty="0" err="1" smtClean="0">
                <a:latin typeface="Arial" pitchFamily="34" charset="0"/>
              </a:rPr>
              <a:t>Kunar</a:t>
            </a:r>
            <a:r>
              <a:rPr lang="en-US" sz="1050" dirty="0" smtClean="0">
                <a:latin typeface="Arial" pitchFamily="34" charset="0"/>
              </a:rPr>
              <a:t> River Valley, </a:t>
            </a:r>
            <a:br>
              <a:rPr lang="en-US" sz="1050" dirty="0" smtClean="0">
                <a:latin typeface="Arial" pitchFamily="34" charset="0"/>
              </a:rPr>
            </a:br>
            <a:r>
              <a:rPr lang="en-US" sz="1050" dirty="0" smtClean="0">
                <a:latin typeface="Arial" pitchFamily="34" charset="0"/>
              </a:rPr>
              <a:t>           </a:t>
            </a:r>
            <a:r>
              <a:rPr lang="en-US" sz="1050" dirty="0" err="1" smtClean="0">
                <a:latin typeface="Arial" pitchFamily="34" charset="0"/>
              </a:rPr>
              <a:t>Kapisa</a:t>
            </a:r>
            <a:r>
              <a:rPr lang="en-US" sz="1050" dirty="0" smtClean="0">
                <a:latin typeface="Arial" pitchFamily="34" charset="0"/>
              </a:rPr>
              <a:t>, </a:t>
            </a:r>
            <a:r>
              <a:rPr lang="en-US" sz="1050" dirty="0" err="1" smtClean="0">
                <a:latin typeface="Arial" pitchFamily="34" charset="0"/>
              </a:rPr>
              <a:t>Wardak</a:t>
            </a:r>
            <a:r>
              <a:rPr lang="en-US" sz="1050" dirty="0" smtClean="0">
                <a:latin typeface="Arial" pitchFamily="34" charset="0"/>
              </a:rPr>
              <a:t>, </a:t>
            </a:r>
            <a:r>
              <a:rPr lang="en-US" sz="1050" dirty="0" err="1" smtClean="0">
                <a:latin typeface="Arial" pitchFamily="34" charset="0"/>
              </a:rPr>
              <a:t>Logar</a:t>
            </a:r>
            <a:r>
              <a:rPr lang="en-US" sz="1050" dirty="0" smtClean="0">
                <a:latin typeface="Arial" pitchFamily="34" charset="0"/>
              </a:rPr>
              <a:t>, </a:t>
            </a:r>
            <a:r>
              <a:rPr lang="en-US" sz="1050" dirty="0" err="1" smtClean="0">
                <a:latin typeface="Arial" pitchFamily="34" charset="0"/>
              </a:rPr>
              <a:t>Zabul</a:t>
            </a:r>
            <a:r>
              <a:rPr lang="en-US" sz="1050" dirty="0" smtClean="0">
                <a:latin typeface="Arial" pitchFamily="34" charset="0"/>
              </a:rPr>
              <a:t>, </a:t>
            </a:r>
            <a:r>
              <a:rPr lang="en-US" sz="1050" dirty="0" err="1" smtClean="0">
                <a:latin typeface="Arial" pitchFamily="34" charset="0"/>
              </a:rPr>
              <a:t>Uruzgan</a:t>
            </a:r>
            <a:endParaRPr lang="en-US" sz="1050" dirty="0" smtClean="0">
              <a:latin typeface="Arial" pitchFamily="34" charset="0"/>
            </a:endParaRPr>
          </a:p>
          <a:p>
            <a:pPr marL="0" marR="0" indent="0" defTabSz="914400" rtl="0" eaLnBrk="0" fontAlgn="base" latinLnBrk="0" hangingPunct="0">
              <a:lnSpc>
                <a:spcPct val="100000"/>
              </a:lnSpc>
              <a:spcBef>
                <a:spcPct val="0"/>
              </a:spcBef>
              <a:spcAft>
                <a:spcPct val="0"/>
              </a:spcAft>
              <a:buClrTx/>
              <a:buSzTx/>
              <a:buFontTx/>
              <a:buNone/>
              <a:tabLst/>
            </a:pPr>
            <a:r>
              <a:rPr kumimoji="0" lang="en-US" sz="1050" b="0" i="0" u="none" strike="noStrike" cap="none" normalizeH="0" baseline="0" dirty="0" smtClean="0">
                <a:ln>
                  <a:noFill/>
                </a:ln>
                <a:solidFill>
                  <a:schemeClr val="tx1"/>
                </a:solidFill>
                <a:effectLst/>
                <a:latin typeface="Arial" pitchFamily="34" charset="0"/>
              </a:rPr>
              <a:t>Tier 3: Kabul, Heart, </a:t>
            </a:r>
            <a:r>
              <a:rPr kumimoji="0" lang="en-US" sz="1050" b="0" i="0" u="none" strike="noStrike" cap="none" normalizeH="0" baseline="0" dirty="0" err="1" smtClean="0">
                <a:ln>
                  <a:noFill/>
                </a:ln>
                <a:solidFill>
                  <a:schemeClr val="tx1"/>
                </a:solidFill>
                <a:effectLst/>
                <a:latin typeface="Arial" pitchFamily="34" charset="0"/>
              </a:rPr>
              <a:t>Mazar</a:t>
            </a:r>
            <a:r>
              <a:rPr kumimoji="0" lang="en-US" sz="1050" b="0" i="0" u="none" strike="noStrike" cap="none" normalizeH="0" baseline="0" dirty="0" smtClean="0">
                <a:ln>
                  <a:noFill/>
                </a:ln>
                <a:solidFill>
                  <a:schemeClr val="tx1"/>
                </a:solidFill>
                <a:effectLst/>
                <a:latin typeface="Arial" pitchFamily="34" charset="0"/>
              </a:rPr>
              <a:t>-e-Sharif,</a:t>
            </a:r>
            <a:r>
              <a:rPr kumimoji="0" lang="en-US" sz="1050" b="0" i="0" u="none" strike="noStrike" cap="none" normalizeH="0" dirty="0" smtClean="0">
                <a:ln>
                  <a:noFill/>
                </a:ln>
                <a:solidFill>
                  <a:schemeClr val="tx1"/>
                </a:solidFill>
                <a:effectLst/>
                <a:latin typeface="Arial" pitchFamily="34" charset="0"/>
              </a:rPr>
              <a:t> </a:t>
            </a:r>
            <a:r>
              <a:rPr kumimoji="0" lang="en-US" sz="1050" b="0" i="0" u="none" strike="noStrike" cap="none" normalizeH="0" dirty="0" err="1" smtClean="0">
                <a:ln>
                  <a:noFill/>
                </a:ln>
                <a:solidFill>
                  <a:schemeClr val="tx1"/>
                </a:solidFill>
                <a:effectLst/>
                <a:latin typeface="Arial" pitchFamily="34" charset="0"/>
              </a:rPr>
              <a:t>Jalalabad</a:t>
            </a:r>
            <a:r>
              <a:rPr kumimoji="0" lang="en-US" sz="1050" b="0" i="0" u="none" strike="noStrike" cap="none" normalizeH="0" dirty="0" smtClean="0">
                <a:ln>
                  <a:noFill/>
                </a:ln>
                <a:solidFill>
                  <a:schemeClr val="tx1"/>
                </a:solidFill>
                <a:effectLst/>
                <a:latin typeface="Arial" pitchFamily="34" charset="0"/>
              </a:rPr>
              <a:t>, and </a:t>
            </a:r>
            <a:br>
              <a:rPr kumimoji="0" lang="en-US" sz="1050" b="0" i="0" u="none" strike="noStrike" cap="none" normalizeH="0" dirty="0" smtClean="0">
                <a:ln>
                  <a:noFill/>
                </a:ln>
                <a:solidFill>
                  <a:schemeClr val="tx1"/>
                </a:solidFill>
                <a:effectLst/>
                <a:latin typeface="Arial" pitchFamily="34" charset="0"/>
              </a:rPr>
            </a:br>
            <a:r>
              <a:rPr kumimoji="0" lang="en-US" sz="1050" b="0" i="0" u="none" strike="noStrike" cap="none" normalizeH="0" dirty="0" smtClean="0">
                <a:ln>
                  <a:noFill/>
                </a:ln>
                <a:solidFill>
                  <a:schemeClr val="tx1"/>
                </a:solidFill>
                <a:effectLst/>
                <a:latin typeface="Arial" pitchFamily="34" charset="0"/>
              </a:rPr>
              <a:t>           </a:t>
            </a:r>
            <a:r>
              <a:rPr kumimoji="0" lang="en-US" sz="1050" b="0" i="0" u="none" strike="noStrike" cap="none" normalizeH="0" dirty="0" err="1" smtClean="0">
                <a:ln>
                  <a:noFill/>
                </a:ln>
                <a:solidFill>
                  <a:schemeClr val="tx1"/>
                </a:solidFill>
                <a:effectLst/>
                <a:latin typeface="Arial" pitchFamily="34" charset="0"/>
              </a:rPr>
              <a:t>Kunduz</a:t>
            </a:r>
            <a:endParaRPr kumimoji="0" lang="en-US" sz="1050" b="0" i="0" u="none" strike="noStrike" cap="none" normalizeH="0" baseline="0" dirty="0" smtClean="0">
              <a:ln>
                <a:noFill/>
              </a:ln>
              <a:solidFill>
                <a:schemeClr val="tx1"/>
              </a:solidFill>
              <a:effectLst/>
              <a:latin typeface="Arial" pitchFamily="34" charset="0"/>
            </a:endParaRPr>
          </a:p>
        </p:txBody>
      </p:sp>
      <p:sp>
        <p:nvSpPr>
          <p:cNvPr id="22" name="Rectangle 21"/>
          <p:cNvSpPr/>
          <p:nvPr/>
        </p:nvSpPr>
        <p:spPr bwMode="auto">
          <a:xfrm>
            <a:off x="4429328" y="2209800"/>
            <a:ext cx="3352800" cy="914400"/>
          </a:xfrm>
          <a:prstGeom prst="rect">
            <a:avLst/>
          </a:prstGeom>
          <a:solidFill>
            <a:srgbClr val="E183FB"/>
          </a:solid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Accelerate ANA growth to 134,000 by Fall 2010. BPT</a:t>
            </a:r>
            <a:r>
              <a:rPr kumimoji="0" lang="en-US" sz="1100" b="0" i="0" u="none" strike="noStrike" cap="none" normalizeH="0" dirty="0" smtClean="0">
                <a:ln>
                  <a:noFill/>
                </a:ln>
                <a:solidFill>
                  <a:schemeClr val="tx1"/>
                </a:solidFill>
                <a:effectLst/>
                <a:latin typeface="Arial" pitchFamily="34" charset="0"/>
              </a:rPr>
              <a:t>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raise new target ceiling of 240,000 for ANA. BPT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raise target strength of ANP to 160,000.  Increase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mentors, trainers, partners, funding, and GIROA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participation.</a:t>
            </a:r>
            <a:endParaRPr kumimoji="0" lang="en-US" sz="1100" b="0" i="0" u="none" strike="noStrike" cap="none" normalizeH="0" baseline="0" dirty="0" smtClean="0">
              <a:ln>
                <a:noFill/>
              </a:ln>
              <a:solidFill>
                <a:schemeClr val="tx1"/>
              </a:solidFill>
              <a:effectLst/>
              <a:latin typeface="Arial" pitchFamily="34" charset="0"/>
            </a:endParaRPr>
          </a:p>
        </p:txBody>
      </p:sp>
      <p:sp>
        <p:nvSpPr>
          <p:cNvPr id="23" name="Rectangle 22"/>
          <p:cNvSpPr/>
          <p:nvPr/>
        </p:nvSpPr>
        <p:spPr bwMode="auto">
          <a:xfrm>
            <a:off x="4429328" y="3124200"/>
            <a:ext cx="3352800" cy="838200"/>
          </a:xfrm>
          <a:prstGeom prst="rect">
            <a:avLst/>
          </a:prstGeom>
          <a:solidFill>
            <a:schemeClr val="accent2">
              <a:lumMod val="90000"/>
            </a:schemeClr>
          </a:solid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Malign actors are marginalized,</a:t>
            </a:r>
            <a:r>
              <a:rPr kumimoji="0" lang="en-US" sz="1100" b="0" i="0" u="none" strike="noStrike" cap="none" normalizeH="0" dirty="0" smtClean="0">
                <a:ln>
                  <a:noFill/>
                </a:ln>
                <a:solidFill>
                  <a:schemeClr val="tx1"/>
                </a:solidFill>
                <a:effectLst/>
                <a:latin typeface="Arial" pitchFamily="34" charset="0"/>
              </a:rPr>
              <a:t> illegitimate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governance denied, narcotic profiteering reduced,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foreign fighter networks disrupted, development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project extortion reduced and majority of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population views GIROA as legitimate.</a:t>
            </a:r>
            <a:endParaRPr kumimoji="0" lang="en-US" sz="1100" b="0" i="0" u="none" strike="noStrike" cap="none" normalizeH="0" baseline="0" dirty="0" smtClean="0">
              <a:ln>
                <a:noFill/>
              </a:ln>
              <a:solidFill>
                <a:schemeClr val="tx1"/>
              </a:solidFill>
              <a:effectLst/>
              <a:latin typeface="Arial" pitchFamily="34" charset="0"/>
            </a:endParaRPr>
          </a:p>
        </p:txBody>
      </p:sp>
      <p:sp>
        <p:nvSpPr>
          <p:cNvPr id="24" name="Rectangle 23"/>
          <p:cNvSpPr/>
          <p:nvPr/>
        </p:nvSpPr>
        <p:spPr bwMode="auto">
          <a:xfrm>
            <a:off x="4429328" y="3962400"/>
            <a:ext cx="3352800" cy="914400"/>
          </a:xfrm>
          <a:prstGeom prst="rect">
            <a:avLst/>
          </a:prstGeom>
          <a:solidFill>
            <a:schemeClr val="tx2">
              <a:lumMod val="20000"/>
              <a:lumOff val="80000"/>
            </a:schemeClr>
          </a:solid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Ministries and sub-national governance partnered </a:t>
            </a:r>
            <a:br>
              <a:rPr kumimoji="0" lang="en-US" sz="1100" b="0" i="0" u="none" strike="noStrike" cap="none" normalizeH="0" baseline="0" dirty="0" smtClean="0">
                <a:ln>
                  <a:noFill/>
                </a:ln>
                <a:solidFill>
                  <a:schemeClr val="tx1"/>
                </a:solidFill>
                <a:effectLst/>
                <a:latin typeface="Arial" pitchFamily="34" charset="0"/>
              </a:rPr>
            </a:br>
            <a:r>
              <a:rPr kumimoji="0" lang="en-US" sz="1100" b="0" i="0" u="none" strike="noStrike" cap="none" normalizeH="0" baseline="0" dirty="0" smtClean="0">
                <a:ln>
                  <a:noFill/>
                </a:ln>
                <a:solidFill>
                  <a:schemeClr val="tx1"/>
                </a:solidFill>
                <a:effectLst/>
                <a:latin typeface="Arial" pitchFamily="34" charset="0"/>
              </a:rPr>
              <a:t>with civil surge;  Afghan reconciliation policy </a:t>
            </a:r>
            <a:br>
              <a:rPr kumimoji="0" lang="en-US" sz="1100" b="0" i="0" u="none" strike="noStrike" cap="none" normalizeH="0" baseline="0" dirty="0" smtClean="0">
                <a:ln>
                  <a:noFill/>
                </a:ln>
                <a:solidFill>
                  <a:schemeClr val="tx1"/>
                </a:solidFill>
                <a:effectLst/>
                <a:latin typeface="Arial" pitchFamily="34" charset="0"/>
              </a:rPr>
            </a:br>
            <a:r>
              <a:rPr kumimoji="0" lang="en-US" sz="1100" b="0" i="0" u="none" strike="noStrike" cap="none" normalizeH="0" baseline="0" dirty="0" smtClean="0">
                <a:ln>
                  <a:noFill/>
                </a:ln>
                <a:solidFill>
                  <a:schemeClr val="tx1"/>
                </a:solidFill>
                <a:effectLst/>
                <a:latin typeface="Arial" pitchFamily="34" charset="0"/>
              </a:rPr>
              <a:t>established; local governance mechanisms allow for </a:t>
            </a:r>
            <a:br>
              <a:rPr kumimoji="0" lang="en-US" sz="1100" b="0" i="0" u="none" strike="noStrike" cap="none" normalizeH="0" baseline="0" dirty="0" smtClean="0">
                <a:ln>
                  <a:noFill/>
                </a:ln>
                <a:solidFill>
                  <a:schemeClr val="tx1"/>
                </a:solidFill>
                <a:effectLst/>
                <a:latin typeface="Arial" pitchFamily="34" charset="0"/>
              </a:rPr>
            </a:br>
            <a:r>
              <a:rPr kumimoji="0" lang="en-US" sz="1100" b="0" i="0" u="none" strike="noStrike" cap="none" normalizeH="0" baseline="0" dirty="0" smtClean="0">
                <a:ln>
                  <a:noFill/>
                </a:ln>
                <a:solidFill>
                  <a:schemeClr val="tx1"/>
                </a:solidFill>
                <a:effectLst/>
                <a:latin typeface="Arial" pitchFamily="34" charset="0"/>
              </a:rPr>
              <a:t>reintegration;</a:t>
            </a:r>
            <a:r>
              <a:rPr kumimoji="0" lang="en-US" sz="1100" b="0" i="0" u="none" strike="noStrike" cap="none" normalizeH="0" dirty="0" smtClean="0">
                <a:ln>
                  <a:noFill/>
                </a:ln>
                <a:solidFill>
                  <a:schemeClr val="tx1"/>
                </a:solidFill>
                <a:effectLst/>
                <a:latin typeface="Arial" pitchFamily="34" charset="0"/>
              </a:rPr>
              <a:t> </a:t>
            </a:r>
            <a:r>
              <a:rPr kumimoji="0" lang="en-US" sz="1100" b="0" i="0" u="none" strike="noStrike" cap="none" normalizeH="0" dirty="0" err="1" smtClean="0">
                <a:ln>
                  <a:noFill/>
                </a:ln>
                <a:solidFill>
                  <a:schemeClr val="tx1"/>
                </a:solidFill>
                <a:effectLst/>
                <a:latin typeface="Arial" pitchFamily="34" charset="0"/>
              </a:rPr>
              <a:t>RoL</a:t>
            </a:r>
            <a:r>
              <a:rPr kumimoji="0" lang="en-US" sz="1100" b="0" i="0" u="none" strike="noStrike" cap="none" normalizeH="0" dirty="0" smtClean="0">
                <a:ln>
                  <a:noFill/>
                </a:ln>
                <a:solidFill>
                  <a:schemeClr val="tx1"/>
                </a:solidFill>
                <a:effectLst/>
                <a:latin typeface="Arial" pitchFamily="34" charset="0"/>
              </a:rPr>
              <a:t> and legitimate, responsive, and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accountable governance extended to the population.</a:t>
            </a:r>
            <a:r>
              <a:rPr kumimoji="0" lang="en-US" sz="1100" b="0" i="0" u="none" strike="noStrike" cap="none" normalizeH="0" baseline="0" dirty="0" smtClean="0">
                <a:ln>
                  <a:noFill/>
                </a:ln>
                <a:solidFill>
                  <a:schemeClr val="tx1"/>
                </a:solidFill>
                <a:effectLst/>
                <a:latin typeface="Arial" pitchFamily="34" charset="0"/>
              </a:rPr>
              <a:t> </a:t>
            </a:r>
          </a:p>
        </p:txBody>
      </p:sp>
      <p:sp>
        <p:nvSpPr>
          <p:cNvPr id="25" name="Rectangle 24"/>
          <p:cNvSpPr/>
          <p:nvPr/>
        </p:nvSpPr>
        <p:spPr bwMode="auto">
          <a:xfrm>
            <a:off x="4419600" y="4876800"/>
            <a:ext cx="3352800" cy="838200"/>
          </a:xfrm>
          <a:prstGeom prst="rect">
            <a:avLst/>
          </a:prstGeom>
          <a:solidFill>
            <a:schemeClr val="accent1">
              <a:lumMod val="20000"/>
              <a:lumOff val="80000"/>
            </a:schemeClr>
          </a:solid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GIROA revenue collection and resource distribution</a:t>
            </a:r>
            <a:br>
              <a:rPr kumimoji="0" lang="en-US" sz="1100" b="0" i="0" u="none" strike="noStrike" cap="none" normalizeH="0" baseline="0" dirty="0" smtClean="0">
                <a:ln>
                  <a:noFill/>
                </a:ln>
                <a:solidFill>
                  <a:schemeClr val="tx1"/>
                </a:solidFill>
                <a:effectLst/>
                <a:latin typeface="Arial" pitchFamily="34" charset="0"/>
              </a:rPr>
            </a:br>
            <a:r>
              <a:rPr kumimoji="0" lang="en-US" sz="1100" b="0" i="0" u="none" strike="noStrike" cap="none" normalizeH="0" baseline="0" dirty="0" smtClean="0">
                <a:ln>
                  <a:noFill/>
                </a:ln>
                <a:solidFill>
                  <a:schemeClr val="tx1"/>
                </a:solidFill>
                <a:effectLst/>
                <a:latin typeface="Arial" pitchFamily="34" charset="0"/>
              </a:rPr>
              <a:t>mechanisms enhanced; infrastructure</a:t>
            </a:r>
            <a:r>
              <a:rPr kumimoji="0" lang="en-US" sz="1100" b="0" i="0" u="none" strike="noStrike" cap="none" normalizeH="0" dirty="0" smtClean="0">
                <a:ln>
                  <a:noFill/>
                </a:ln>
                <a:solidFill>
                  <a:schemeClr val="tx1"/>
                </a:solidFill>
                <a:effectLst/>
                <a:latin typeface="Arial" pitchFamily="34" charset="0"/>
              </a:rPr>
              <a:t> and road</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networks bolster licit economy and increase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employment; incentive structures increase</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stability in local communities.</a:t>
            </a:r>
            <a:endParaRPr kumimoji="0" lang="en-US" sz="1100" b="0" i="0" u="none" strike="noStrike" cap="none" normalizeH="0" baseline="0" dirty="0" smtClean="0">
              <a:ln>
                <a:noFill/>
              </a:ln>
              <a:solidFill>
                <a:schemeClr val="tx1"/>
              </a:solidFill>
              <a:effectLst/>
              <a:latin typeface="Arial" pitchFamily="34" charset="0"/>
            </a:endParaRPr>
          </a:p>
        </p:txBody>
      </p:sp>
      <p:sp>
        <p:nvSpPr>
          <p:cNvPr id="26" name="Rectangle 25"/>
          <p:cNvSpPr/>
          <p:nvPr/>
        </p:nvSpPr>
        <p:spPr bwMode="auto">
          <a:xfrm>
            <a:off x="7772400" y="1295400"/>
            <a:ext cx="1219200" cy="4419600"/>
          </a:xfrm>
          <a:prstGeom prst="rect">
            <a:avLst/>
          </a:prstGeom>
          <a:solidFill>
            <a:srgbClr val="AFEAFF"/>
          </a:solidFill>
          <a:ln w="952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Phase</a:t>
            </a:r>
            <a:r>
              <a:rPr kumimoji="0" lang="en-US" sz="1100" b="0" i="0" u="none" strike="noStrike" cap="none" normalizeH="0" dirty="0" smtClean="0">
                <a:ln>
                  <a:noFill/>
                </a:ln>
                <a:solidFill>
                  <a:schemeClr val="tx1"/>
                </a:solidFill>
                <a:effectLst/>
                <a:latin typeface="Arial" pitchFamily="34" charset="0"/>
              </a:rPr>
              <a:t> 3 ends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when the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insurgency is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defeated and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no longer able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to threaten the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survival of GIROA,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Afghanistan is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stabilized,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legitimate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governance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extends to local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levels, socio-</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economic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programs benefit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the majority of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Afghan people,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and GIROA, with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ISAF in support, is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capable of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assuming the lead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for the provision </a:t>
            </a:r>
            <a:br>
              <a:rPr kumimoji="0" lang="en-US" sz="1100" b="0" i="0" u="none" strike="noStrike" cap="none" normalizeH="0" dirty="0" smtClean="0">
                <a:ln>
                  <a:noFill/>
                </a:ln>
                <a:solidFill>
                  <a:schemeClr val="tx1"/>
                </a:solidFill>
                <a:effectLst/>
                <a:latin typeface="Arial" pitchFamily="34" charset="0"/>
              </a:rPr>
            </a:br>
            <a:r>
              <a:rPr kumimoji="0" lang="en-US" sz="1100" b="0" i="0" u="none" strike="noStrike" cap="none" normalizeH="0" dirty="0" smtClean="0">
                <a:ln>
                  <a:noFill/>
                </a:ln>
                <a:solidFill>
                  <a:schemeClr val="tx1"/>
                </a:solidFill>
                <a:effectLst/>
                <a:latin typeface="Arial" pitchFamily="34" charset="0"/>
              </a:rPr>
              <a:t>of security.</a:t>
            </a:r>
            <a:endParaRPr kumimoji="0" lang="en-US" sz="1100" b="0" i="0" u="none" strike="noStrike" cap="none" normalizeH="0" baseline="0" dirty="0" smtClean="0">
              <a:ln>
                <a:noFill/>
              </a:ln>
              <a:solidFill>
                <a:schemeClr val="tx1"/>
              </a:solidFill>
              <a:effectLst/>
              <a:latin typeface="Arial" pitchFamily="34" charset="0"/>
            </a:endParaRPr>
          </a:p>
        </p:txBody>
      </p:sp>
      <p:sp>
        <p:nvSpPr>
          <p:cNvPr id="27" name="Rectangle 26"/>
          <p:cNvSpPr/>
          <p:nvPr/>
        </p:nvSpPr>
        <p:spPr bwMode="auto">
          <a:xfrm>
            <a:off x="19456" y="533400"/>
            <a:ext cx="9067800" cy="6096000"/>
          </a:xfrm>
          <a:prstGeom prst="rect">
            <a:avLst/>
          </a:prstGeom>
          <a:noFill/>
          <a:ln w="28575" cap="flat" cmpd="sng" algn="ctr">
            <a:solidFill>
              <a:schemeClr val="tx1"/>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
        <p:nvSpPr>
          <p:cNvPr id="28" name="TextBox 27"/>
          <p:cNvSpPr txBox="1"/>
          <p:nvPr/>
        </p:nvSpPr>
        <p:spPr>
          <a:xfrm>
            <a:off x="5105400" y="835223"/>
            <a:ext cx="2132315" cy="307777"/>
          </a:xfrm>
          <a:prstGeom prst="rect">
            <a:avLst/>
          </a:prstGeom>
          <a:noFill/>
        </p:spPr>
        <p:txBody>
          <a:bodyPr wrap="none" rtlCol="0">
            <a:spAutoFit/>
          </a:bodyPr>
          <a:lstStyle/>
          <a:p>
            <a:r>
              <a:rPr lang="en-US" sz="1400" b="1" u="sng" dirty="0" smtClean="0"/>
              <a:t>Operational Objectives</a:t>
            </a:r>
            <a:endParaRPr lang="en-US" sz="1400" b="1" u="sng" dirty="0"/>
          </a:p>
        </p:txBody>
      </p:sp>
      <p:sp>
        <p:nvSpPr>
          <p:cNvPr id="29" name="TextBox 28"/>
          <p:cNvSpPr txBox="1"/>
          <p:nvPr/>
        </p:nvSpPr>
        <p:spPr>
          <a:xfrm>
            <a:off x="8140714" y="838200"/>
            <a:ext cx="622286" cy="307777"/>
          </a:xfrm>
          <a:prstGeom prst="rect">
            <a:avLst/>
          </a:prstGeom>
          <a:noFill/>
        </p:spPr>
        <p:txBody>
          <a:bodyPr wrap="none" rtlCol="0">
            <a:spAutoFit/>
          </a:bodyPr>
          <a:lstStyle/>
          <a:p>
            <a:r>
              <a:rPr lang="en-US" sz="1400" b="1" u="sng" dirty="0" smtClean="0"/>
              <a:t>Ends</a:t>
            </a:r>
            <a:endParaRPr lang="en-US" sz="1400" b="1" u="sng" dirty="0"/>
          </a:p>
        </p:txBody>
      </p:sp>
      <p:sp>
        <p:nvSpPr>
          <p:cNvPr id="30" name="TextBox 29"/>
          <p:cNvSpPr txBox="1"/>
          <p:nvPr/>
        </p:nvSpPr>
        <p:spPr>
          <a:xfrm>
            <a:off x="4572000" y="5715000"/>
            <a:ext cx="4176143" cy="815608"/>
          </a:xfrm>
          <a:prstGeom prst="rect">
            <a:avLst/>
          </a:prstGeom>
          <a:noFill/>
        </p:spPr>
        <p:txBody>
          <a:bodyPr wrap="none" rtlCol="0">
            <a:spAutoFit/>
          </a:bodyPr>
          <a:lstStyle/>
          <a:p>
            <a:pPr algn="ctr"/>
            <a:r>
              <a:rPr lang="en-US" sz="1400" b="1" dirty="0" smtClean="0"/>
              <a:t>Means</a:t>
            </a:r>
          </a:p>
          <a:p>
            <a:pPr>
              <a:buFont typeface="Arial" pitchFamily="34" charset="0"/>
              <a:buChar char="•"/>
            </a:pPr>
            <a:r>
              <a:rPr lang="en-US" sz="1100" b="1" dirty="0" smtClean="0"/>
              <a:t>GIROA and ANSF</a:t>
            </a:r>
          </a:p>
          <a:p>
            <a:pPr>
              <a:buFont typeface="Arial" pitchFamily="34" charset="0"/>
              <a:buChar char="•"/>
            </a:pPr>
            <a:r>
              <a:rPr lang="en-US" sz="1100" b="1" dirty="0" smtClean="0"/>
              <a:t>NATO-ISAF, Troop Contributing </a:t>
            </a:r>
            <a:r>
              <a:rPr lang="en-US" sz="1100" b="1" dirty="0" err="1" smtClean="0"/>
              <a:t>Naitons</a:t>
            </a:r>
            <a:r>
              <a:rPr lang="en-US" sz="1100" b="1" dirty="0" smtClean="0"/>
              <a:t>, UNAMA, Partners</a:t>
            </a:r>
          </a:p>
          <a:p>
            <a:pPr>
              <a:buFont typeface="Arial" pitchFamily="34" charset="0"/>
              <a:buChar char="•"/>
            </a:pPr>
            <a:r>
              <a:rPr lang="en-US" sz="1100" b="1" dirty="0" smtClean="0"/>
              <a:t>Funding: International Community, Donors, UN, NATO, EU</a:t>
            </a:r>
            <a:endParaRPr lang="en-US" sz="1100" b="1" dirty="0"/>
          </a:p>
        </p:txBody>
      </p:sp>
      <p:sp>
        <p:nvSpPr>
          <p:cNvPr id="31" name="TextBox 30"/>
          <p:cNvSpPr txBox="1"/>
          <p:nvPr/>
        </p:nvSpPr>
        <p:spPr>
          <a:xfrm>
            <a:off x="685800" y="1614354"/>
            <a:ext cx="3079689" cy="900246"/>
          </a:xfrm>
          <a:prstGeom prst="rect">
            <a:avLst/>
          </a:prstGeom>
          <a:noFill/>
        </p:spPr>
        <p:txBody>
          <a:bodyPr wrap="none" rtlCol="0">
            <a:spAutoFit/>
          </a:bodyPr>
          <a:lstStyle/>
          <a:p>
            <a:pPr>
              <a:buFont typeface="Arial" pitchFamily="34" charset="0"/>
              <a:buChar char="•"/>
            </a:pPr>
            <a:r>
              <a:rPr lang="en-US" sz="1050" dirty="0" smtClean="0"/>
              <a:t>Partner with ANSF to secure population centers</a:t>
            </a:r>
          </a:p>
          <a:p>
            <a:pPr>
              <a:buFont typeface="Arial" pitchFamily="34" charset="0"/>
              <a:buChar char="•"/>
            </a:pPr>
            <a:r>
              <a:rPr lang="en-US" sz="1050" dirty="0" smtClean="0"/>
              <a:t>Tailor force packages with mentor teams</a:t>
            </a:r>
          </a:p>
          <a:p>
            <a:pPr>
              <a:buFont typeface="Arial" pitchFamily="34" charset="0"/>
              <a:buChar char="•"/>
            </a:pPr>
            <a:r>
              <a:rPr lang="en-US" sz="1050" dirty="0" smtClean="0"/>
              <a:t>Isolate INS from populations</a:t>
            </a:r>
          </a:p>
          <a:p>
            <a:pPr>
              <a:buFont typeface="Arial" pitchFamily="34" charset="0"/>
              <a:buChar char="•"/>
            </a:pPr>
            <a:r>
              <a:rPr lang="en-US" sz="1050" dirty="0" smtClean="0"/>
              <a:t>Reduce INS intimidation, coercion, persuasion</a:t>
            </a:r>
          </a:p>
          <a:p>
            <a:pPr>
              <a:buFont typeface="Arial" pitchFamily="34" charset="0"/>
              <a:buChar char="•"/>
            </a:pPr>
            <a:r>
              <a:rPr lang="en-US" sz="1050" dirty="0" smtClean="0"/>
              <a:t>Disrupt INS C2, operations, and sustainment</a:t>
            </a:r>
            <a:endParaRPr lang="en-US" sz="1050" dirty="0"/>
          </a:p>
        </p:txBody>
      </p:sp>
      <p:sp>
        <p:nvSpPr>
          <p:cNvPr id="32" name="TextBox 31"/>
          <p:cNvSpPr txBox="1"/>
          <p:nvPr/>
        </p:nvSpPr>
        <p:spPr>
          <a:xfrm>
            <a:off x="685800" y="2681154"/>
            <a:ext cx="3260829" cy="577081"/>
          </a:xfrm>
          <a:prstGeom prst="rect">
            <a:avLst/>
          </a:prstGeom>
          <a:noFill/>
        </p:spPr>
        <p:txBody>
          <a:bodyPr wrap="none" rtlCol="0">
            <a:spAutoFit/>
          </a:bodyPr>
          <a:lstStyle/>
          <a:p>
            <a:pPr>
              <a:buFont typeface="Arial" pitchFamily="34" charset="0"/>
              <a:buChar char="•"/>
            </a:pPr>
            <a:r>
              <a:rPr lang="en-US" sz="1050" dirty="0" smtClean="0"/>
              <a:t>Recruit and train ANSF for COIN operations</a:t>
            </a:r>
          </a:p>
          <a:p>
            <a:pPr>
              <a:buFont typeface="Arial" pitchFamily="34" charset="0"/>
              <a:buChar char="•"/>
            </a:pPr>
            <a:r>
              <a:rPr lang="en-US" sz="1050" dirty="0" smtClean="0"/>
              <a:t>Build sustainable capacity and capability in ANSF</a:t>
            </a:r>
          </a:p>
          <a:p>
            <a:pPr>
              <a:buFont typeface="Arial" pitchFamily="34" charset="0"/>
              <a:buChar char="•"/>
            </a:pPr>
            <a:r>
              <a:rPr lang="en-US" sz="1050" dirty="0" smtClean="0"/>
              <a:t>Professionalize the force thru reform/accountability</a:t>
            </a:r>
            <a:endParaRPr lang="en-US" sz="1050" dirty="0"/>
          </a:p>
        </p:txBody>
      </p:sp>
      <p:sp>
        <p:nvSpPr>
          <p:cNvPr id="33" name="TextBox 32"/>
          <p:cNvSpPr txBox="1"/>
          <p:nvPr/>
        </p:nvSpPr>
        <p:spPr>
          <a:xfrm>
            <a:off x="685800" y="3505200"/>
            <a:ext cx="3693640" cy="738664"/>
          </a:xfrm>
          <a:prstGeom prst="rect">
            <a:avLst/>
          </a:prstGeom>
          <a:noFill/>
        </p:spPr>
        <p:txBody>
          <a:bodyPr wrap="none" rtlCol="0">
            <a:spAutoFit/>
          </a:bodyPr>
          <a:lstStyle/>
          <a:p>
            <a:pPr>
              <a:buFont typeface="Arial" pitchFamily="34" charset="0"/>
              <a:buChar char="•"/>
            </a:pPr>
            <a:r>
              <a:rPr lang="en-US" sz="1050" dirty="0" smtClean="0"/>
              <a:t>Identify corruption; assist GIROA with detainee operations</a:t>
            </a:r>
          </a:p>
          <a:p>
            <a:pPr>
              <a:buFont typeface="Arial" pitchFamily="34" charset="0"/>
              <a:buChar char="•"/>
            </a:pPr>
            <a:r>
              <a:rPr lang="en-US" sz="1050" dirty="0" smtClean="0"/>
              <a:t>Disrupt foreign sponsorship/support to INS in AFG</a:t>
            </a:r>
          </a:p>
          <a:p>
            <a:pPr>
              <a:buFont typeface="Arial" pitchFamily="34" charset="0"/>
              <a:buChar char="•"/>
            </a:pPr>
            <a:r>
              <a:rPr lang="en-US" sz="1050" dirty="0" smtClean="0"/>
              <a:t>Prevent </a:t>
            </a:r>
            <a:r>
              <a:rPr lang="en-US" sz="1050" dirty="0" err="1" smtClean="0"/>
              <a:t>narco</a:t>
            </a:r>
            <a:r>
              <a:rPr lang="en-US" sz="1050" dirty="0" smtClean="0"/>
              <a:t>-state; deny </a:t>
            </a:r>
            <a:r>
              <a:rPr lang="en-US" sz="1050" dirty="0" err="1" smtClean="0"/>
              <a:t>narco</a:t>
            </a:r>
            <a:r>
              <a:rPr lang="en-US" sz="1050" dirty="0" smtClean="0"/>
              <a:t>-profiteering</a:t>
            </a:r>
          </a:p>
          <a:p>
            <a:pPr>
              <a:buFont typeface="Arial" pitchFamily="34" charset="0"/>
              <a:buChar char="•"/>
            </a:pPr>
            <a:r>
              <a:rPr lang="en-US" sz="1050" dirty="0" smtClean="0"/>
              <a:t>Enhance Regional Cooperation</a:t>
            </a:r>
            <a:endParaRPr lang="en-US" sz="1050" dirty="0"/>
          </a:p>
        </p:txBody>
      </p:sp>
      <p:sp>
        <p:nvSpPr>
          <p:cNvPr id="34" name="TextBox 33"/>
          <p:cNvSpPr txBox="1"/>
          <p:nvPr/>
        </p:nvSpPr>
        <p:spPr>
          <a:xfrm>
            <a:off x="685800" y="4495800"/>
            <a:ext cx="3342582" cy="738664"/>
          </a:xfrm>
          <a:prstGeom prst="rect">
            <a:avLst/>
          </a:prstGeom>
          <a:noFill/>
        </p:spPr>
        <p:txBody>
          <a:bodyPr wrap="none" rtlCol="0">
            <a:spAutoFit/>
          </a:bodyPr>
          <a:lstStyle/>
          <a:p>
            <a:pPr>
              <a:buFont typeface="Arial" pitchFamily="34" charset="0"/>
              <a:buChar char="•"/>
            </a:pPr>
            <a:r>
              <a:rPr lang="en-US" sz="1050" dirty="0" smtClean="0"/>
              <a:t>Increase GIROA institutional capacity; enhance </a:t>
            </a:r>
            <a:r>
              <a:rPr lang="en-US" sz="1050" dirty="0" err="1" smtClean="0"/>
              <a:t>RoL</a:t>
            </a:r>
            <a:endParaRPr lang="en-US" sz="1050" dirty="0" smtClean="0"/>
          </a:p>
          <a:p>
            <a:pPr>
              <a:buFont typeface="Arial" pitchFamily="34" charset="0"/>
              <a:buChar char="•"/>
            </a:pPr>
            <a:r>
              <a:rPr lang="en-US" sz="1050" dirty="0" smtClean="0"/>
              <a:t>Enhance Provincial Reconstruction Teams</a:t>
            </a:r>
          </a:p>
          <a:p>
            <a:pPr>
              <a:buFont typeface="Arial" pitchFamily="34" charset="0"/>
              <a:buChar char="•"/>
            </a:pPr>
            <a:r>
              <a:rPr lang="en-US" sz="1050" dirty="0" smtClean="0"/>
              <a:t>Support formal and informal sub-national structures</a:t>
            </a:r>
          </a:p>
          <a:p>
            <a:pPr>
              <a:buFont typeface="Arial" pitchFamily="34" charset="0"/>
              <a:buChar char="•"/>
            </a:pPr>
            <a:r>
              <a:rPr lang="en-US" sz="1050" dirty="0" smtClean="0"/>
              <a:t>Support provision of essential services</a:t>
            </a:r>
            <a:endParaRPr lang="en-US" sz="1050" dirty="0"/>
          </a:p>
        </p:txBody>
      </p:sp>
      <p:sp>
        <p:nvSpPr>
          <p:cNvPr id="35" name="TextBox 34"/>
          <p:cNvSpPr txBox="1"/>
          <p:nvPr/>
        </p:nvSpPr>
        <p:spPr>
          <a:xfrm>
            <a:off x="685800" y="5486400"/>
            <a:ext cx="3663182" cy="738664"/>
          </a:xfrm>
          <a:prstGeom prst="rect">
            <a:avLst/>
          </a:prstGeom>
          <a:noFill/>
        </p:spPr>
        <p:txBody>
          <a:bodyPr wrap="none" rtlCol="0">
            <a:spAutoFit/>
          </a:bodyPr>
          <a:lstStyle/>
          <a:p>
            <a:pPr>
              <a:buFont typeface="Arial" pitchFamily="34" charset="0"/>
              <a:buChar char="•"/>
            </a:pPr>
            <a:r>
              <a:rPr lang="en-US" sz="1050" dirty="0" smtClean="0"/>
              <a:t>Establish infrastructure and transportation networks</a:t>
            </a:r>
          </a:p>
          <a:p>
            <a:pPr>
              <a:buFont typeface="Arial" pitchFamily="34" charset="0"/>
              <a:buChar char="•"/>
            </a:pPr>
            <a:r>
              <a:rPr lang="en-US" sz="1050" dirty="0" smtClean="0"/>
              <a:t>Increase employment opportunities/alternative livelihoods</a:t>
            </a:r>
          </a:p>
          <a:p>
            <a:pPr>
              <a:buFont typeface="Arial" pitchFamily="34" charset="0"/>
              <a:buChar char="•"/>
            </a:pPr>
            <a:r>
              <a:rPr lang="en-US" sz="1050" dirty="0" smtClean="0"/>
              <a:t>Establish education programs</a:t>
            </a:r>
          </a:p>
          <a:p>
            <a:pPr>
              <a:buFont typeface="Arial" pitchFamily="34" charset="0"/>
              <a:buChar char="•"/>
            </a:pPr>
            <a:r>
              <a:rPr lang="en-US" sz="1050" dirty="0" smtClean="0"/>
              <a:t>Solicit donors/establish Afghan Development Zones</a:t>
            </a:r>
            <a:endParaRPr lang="en-US" sz="1050" dirty="0"/>
          </a:p>
        </p:txBody>
      </p:sp>
      <p:sp>
        <p:nvSpPr>
          <p:cNvPr id="37" name="TextBox 36"/>
          <p:cNvSpPr txBox="1"/>
          <p:nvPr/>
        </p:nvSpPr>
        <p:spPr>
          <a:xfrm rot="16200000">
            <a:off x="-1726034" y="3227711"/>
            <a:ext cx="3934090" cy="430887"/>
          </a:xfrm>
          <a:prstGeom prst="rect">
            <a:avLst/>
          </a:prstGeom>
          <a:noFill/>
        </p:spPr>
        <p:txBody>
          <a:bodyPr wrap="none" rtlCol="0">
            <a:spAutoFit/>
          </a:bodyPr>
          <a:lstStyle/>
          <a:p>
            <a:pPr algn="ctr"/>
            <a:r>
              <a:rPr lang="en-US" sz="1100" b="1" u="sng" dirty="0" smtClean="0"/>
              <a:t>WAYS</a:t>
            </a:r>
          </a:p>
          <a:p>
            <a:r>
              <a:rPr lang="en-US" sz="1100" b="1" dirty="0" smtClean="0"/>
              <a:t>Strategic Communications/</a:t>
            </a:r>
            <a:r>
              <a:rPr lang="en-US" sz="1100" b="1" dirty="0" err="1" smtClean="0"/>
              <a:t>Civ</a:t>
            </a:r>
            <a:r>
              <a:rPr lang="en-US" sz="1100" b="1" dirty="0" smtClean="0"/>
              <a:t>-Mil Operations Cohesion</a:t>
            </a:r>
            <a:endParaRPr lang="en-US" sz="1100" b="1" dirty="0"/>
          </a:p>
        </p:txBody>
      </p:sp>
      <p:sp>
        <p:nvSpPr>
          <p:cNvPr id="38" name="TextBox 37"/>
          <p:cNvSpPr txBox="1"/>
          <p:nvPr/>
        </p:nvSpPr>
        <p:spPr>
          <a:xfrm rot="16200000">
            <a:off x="89312" y="2392977"/>
            <a:ext cx="962123" cy="276999"/>
          </a:xfrm>
          <a:prstGeom prst="rect">
            <a:avLst/>
          </a:prstGeom>
          <a:noFill/>
        </p:spPr>
        <p:txBody>
          <a:bodyPr wrap="none" rtlCol="0">
            <a:spAutoFit/>
          </a:bodyPr>
          <a:lstStyle/>
          <a:p>
            <a:r>
              <a:rPr lang="en-US" sz="1200" b="1" dirty="0" smtClean="0"/>
              <a:t>SECURITY</a:t>
            </a:r>
            <a:endParaRPr lang="en-US" sz="1200" b="1" dirty="0"/>
          </a:p>
        </p:txBody>
      </p:sp>
      <p:sp>
        <p:nvSpPr>
          <p:cNvPr id="39" name="TextBox 38"/>
          <p:cNvSpPr txBox="1"/>
          <p:nvPr/>
        </p:nvSpPr>
        <p:spPr>
          <a:xfrm rot="16200000">
            <a:off x="90631" y="4381162"/>
            <a:ext cx="969946" cy="276999"/>
          </a:xfrm>
          <a:prstGeom prst="rect">
            <a:avLst/>
          </a:prstGeom>
          <a:noFill/>
        </p:spPr>
        <p:txBody>
          <a:bodyPr wrap="none" rtlCol="0">
            <a:spAutoFit/>
          </a:bodyPr>
          <a:lstStyle/>
          <a:p>
            <a:r>
              <a:rPr lang="en-US" sz="1200" b="1" dirty="0" smtClean="0"/>
              <a:t>STABILITY</a:t>
            </a:r>
            <a:endParaRPr lang="en-US" sz="1200" b="1" dirty="0"/>
          </a:p>
        </p:txBody>
      </p:sp>
      <p:sp>
        <p:nvSpPr>
          <p:cNvPr id="42" name="TextBox 41"/>
          <p:cNvSpPr txBox="1"/>
          <p:nvPr/>
        </p:nvSpPr>
        <p:spPr>
          <a:xfrm>
            <a:off x="1219200" y="838200"/>
            <a:ext cx="1396536" cy="307777"/>
          </a:xfrm>
          <a:prstGeom prst="rect">
            <a:avLst/>
          </a:prstGeom>
          <a:noFill/>
        </p:spPr>
        <p:txBody>
          <a:bodyPr wrap="none" rtlCol="0">
            <a:spAutoFit/>
          </a:bodyPr>
          <a:lstStyle/>
          <a:p>
            <a:r>
              <a:rPr lang="en-US" sz="1400" b="1" u="sng" dirty="0" smtClean="0"/>
              <a:t>Lines of Effort</a:t>
            </a:r>
            <a:endParaRPr lang="en-US" sz="1400" b="1" u="sng" dirty="0"/>
          </a:p>
        </p:txBody>
      </p:sp>
      <p:sp>
        <p:nvSpPr>
          <p:cNvPr id="36" name="TextBox 35"/>
          <p:cNvSpPr txBox="1"/>
          <p:nvPr/>
        </p:nvSpPr>
        <p:spPr>
          <a:xfrm>
            <a:off x="152400" y="6626423"/>
            <a:ext cx="3610732" cy="276999"/>
          </a:xfrm>
          <a:prstGeom prst="rect">
            <a:avLst/>
          </a:prstGeom>
          <a:noFill/>
        </p:spPr>
        <p:txBody>
          <a:bodyPr wrap="none" rtlCol="0">
            <a:spAutoFit/>
          </a:bodyPr>
          <a:lstStyle/>
          <a:p>
            <a:r>
              <a:rPr lang="en-US" sz="1200" dirty="0" smtClean="0"/>
              <a:t>FOR EDUCATIONAL PURPOSES ONLY, USAWC</a:t>
            </a:r>
            <a:endParaRPr lang="en-US" sz="1200" dirty="0"/>
          </a:p>
        </p:txBody>
      </p:sp>
    </p:spTree>
    <p:extLst>
      <p:ext uri="{BB962C8B-B14F-4D97-AF65-F5344CB8AC3E}">
        <p14:creationId xmlns:p14="http://schemas.microsoft.com/office/powerpoint/2010/main" val="42683930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8" name="Rounded Rectangular Callout 7"/>
          <p:cNvSpPr/>
          <p:nvPr/>
        </p:nvSpPr>
        <p:spPr>
          <a:xfrm>
            <a:off x="5759532" y="5094514"/>
            <a:ext cx="2410691" cy="855024"/>
          </a:xfrm>
          <a:prstGeom prst="wedgeRoundRectCallout">
            <a:avLst>
              <a:gd name="adj1" fmla="val -77484"/>
              <a:gd name="adj2" fmla="val -4886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More about the elements in the next lesson</a:t>
            </a:r>
            <a:endParaRPr lang="en-US" dirty="0">
              <a:solidFill>
                <a:srgbClr val="FF0000"/>
              </a:solidFill>
            </a:endParaRPr>
          </a:p>
        </p:txBody>
      </p:sp>
      <p:sp>
        <p:nvSpPr>
          <p:cNvPr id="10242" name="AutoShape 2"/>
          <p:cNvSpPr>
            <a:spLocks noChangeAspect="1" noChangeArrowheads="1" noTextEdit="1"/>
          </p:cNvSpPr>
          <p:nvPr/>
        </p:nvSpPr>
        <p:spPr bwMode="auto">
          <a:xfrm>
            <a:off x="609600" y="1609113"/>
            <a:ext cx="7772400" cy="4596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4" name="Rectangle 4"/>
          <p:cNvSpPr>
            <a:spLocks noChangeArrowheads="1"/>
          </p:cNvSpPr>
          <p:nvPr/>
        </p:nvSpPr>
        <p:spPr bwMode="auto">
          <a:xfrm>
            <a:off x="609600" y="1066382"/>
            <a:ext cx="7772400" cy="5139157"/>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8" name="Group 148"/>
          <p:cNvGrpSpPr>
            <a:grpSpLocks/>
          </p:cNvGrpSpPr>
          <p:nvPr/>
        </p:nvGrpSpPr>
        <p:grpSpPr bwMode="auto">
          <a:xfrm>
            <a:off x="511175" y="1045029"/>
            <a:ext cx="8004175" cy="5023706"/>
            <a:chOff x="322" y="670"/>
            <a:chExt cx="5042" cy="3150"/>
          </a:xfrm>
        </p:grpSpPr>
        <p:sp>
          <p:nvSpPr>
            <p:cNvPr id="10245" name="Rectangle 5"/>
            <p:cNvSpPr>
              <a:spLocks noChangeArrowheads="1"/>
            </p:cNvSpPr>
            <p:nvPr/>
          </p:nvSpPr>
          <p:spPr bwMode="auto">
            <a:xfrm>
              <a:off x="322" y="670"/>
              <a:ext cx="5042" cy="315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270" name="Group 30"/>
            <p:cNvGrpSpPr>
              <a:grpSpLocks/>
            </p:cNvGrpSpPr>
            <p:nvPr/>
          </p:nvGrpSpPr>
          <p:grpSpPr bwMode="auto">
            <a:xfrm>
              <a:off x="521" y="740"/>
              <a:ext cx="4656" cy="3051"/>
              <a:chOff x="521" y="740"/>
              <a:chExt cx="4656" cy="3051"/>
            </a:xfrm>
          </p:grpSpPr>
          <p:sp>
            <p:nvSpPr>
              <p:cNvPr id="10246" name="Rectangle 6"/>
              <p:cNvSpPr>
                <a:spLocks noChangeArrowheads="1"/>
              </p:cNvSpPr>
              <p:nvPr/>
            </p:nvSpPr>
            <p:spPr bwMode="auto">
              <a:xfrm>
                <a:off x="521" y="740"/>
                <a:ext cx="500" cy="3051"/>
              </a:xfrm>
              <a:prstGeom prst="rect">
                <a:avLst/>
              </a:prstGeom>
              <a:solidFill>
                <a:srgbClr val="F8FF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7" name="Rectangle 7"/>
              <p:cNvSpPr>
                <a:spLocks noChangeArrowheads="1"/>
              </p:cNvSpPr>
              <p:nvPr/>
            </p:nvSpPr>
            <p:spPr bwMode="auto">
              <a:xfrm>
                <a:off x="1021" y="740"/>
                <a:ext cx="382" cy="3051"/>
              </a:xfrm>
              <a:prstGeom prst="rect">
                <a:avLst/>
              </a:prstGeom>
              <a:solidFill>
                <a:srgbClr val="F6FF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8" name="Rectangle 8"/>
              <p:cNvSpPr>
                <a:spLocks noChangeArrowheads="1"/>
              </p:cNvSpPr>
              <p:nvPr/>
            </p:nvSpPr>
            <p:spPr bwMode="auto">
              <a:xfrm>
                <a:off x="1403" y="740"/>
                <a:ext cx="273" cy="3051"/>
              </a:xfrm>
              <a:prstGeom prst="rect">
                <a:avLst/>
              </a:prstGeom>
              <a:solidFill>
                <a:srgbClr val="F4F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9" name="Rectangle 9"/>
              <p:cNvSpPr>
                <a:spLocks noChangeArrowheads="1"/>
              </p:cNvSpPr>
              <p:nvPr/>
            </p:nvSpPr>
            <p:spPr bwMode="auto">
              <a:xfrm>
                <a:off x="1676" y="740"/>
                <a:ext cx="200" cy="3051"/>
              </a:xfrm>
              <a:prstGeom prst="rect">
                <a:avLst/>
              </a:prstGeom>
              <a:solidFill>
                <a:srgbClr val="F2FF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0" name="Rectangle 10"/>
              <p:cNvSpPr>
                <a:spLocks noChangeArrowheads="1"/>
              </p:cNvSpPr>
              <p:nvPr/>
            </p:nvSpPr>
            <p:spPr bwMode="auto">
              <a:xfrm>
                <a:off x="1876" y="740"/>
                <a:ext cx="182" cy="3051"/>
              </a:xfrm>
              <a:prstGeom prst="rect">
                <a:avLst/>
              </a:prstGeom>
              <a:solidFill>
                <a:srgbClr val="F0FF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1" name="Rectangle 11"/>
              <p:cNvSpPr>
                <a:spLocks noChangeArrowheads="1"/>
              </p:cNvSpPr>
              <p:nvPr/>
            </p:nvSpPr>
            <p:spPr bwMode="auto">
              <a:xfrm>
                <a:off x="2058" y="740"/>
                <a:ext cx="164" cy="3051"/>
              </a:xfrm>
              <a:prstGeom prst="rect">
                <a:avLst/>
              </a:prstGeom>
              <a:solidFill>
                <a:srgbClr val="EEFF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2" name="Rectangle 12"/>
              <p:cNvSpPr>
                <a:spLocks noChangeArrowheads="1"/>
              </p:cNvSpPr>
              <p:nvPr/>
            </p:nvSpPr>
            <p:spPr bwMode="auto">
              <a:xfrm>
                <a:off x="2222" y="740"/>
                <a:ext cx="145" cy="3051"/>
              </a:xfrm>
              <a:prstGeom prst="rect">
                <a:avLst/>
              </a:prstGeom>
              <a:solidFill>
                <a:srgbClr val="ECFF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3" name="Rectangle 13"/>
              <p:cNvSpPr>
                <a:spLocks noChangeArrowheads="1"/>
              </p:cNvSpPr>
              <p:nvPr/>
            </p:nvSpPr>
            <p:spPr bwMode="auto">
              <a:xfrm>
                <a:off x="2367" y="740"/>
                <a:ext cx="145" cy="3051"/>
              </a:xfrm>
              <a:prstGeom prst="rect">
                <a:avLst/>
              </a:prstGeom>
              <a:solidFill>
                <a:srgbClr val="EAF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4" name="Rectangle 14"/>
              <p:cNvSpPr>
                <a:spLocks noChangeArrowheads="1"/>
              </p:cNvSpPr>
              <p:nvPr/>
            </p:nvSpPr>
            <p:spPr bwMode="auto">
              <a:xfrm>
                <a:off x="2512" y="740"/>
                <a:ext cx="127" cy="3051"/>
              </a:xfrm>
              <a:prstGeom prst="rect">
                <a:avLst/>
              </a:prstGeom>
              <a:solidFill>
                <a:srgbClr val="E8FF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5" name="Rectangle 15"/>
              <p:cNvSpPr>
                <a:spLocks noChangeArrowheads="1"/>
              </p:cNvSpPr>
              <p:nvPr/>
            </p:nvSpPr>
            <p:spPr bwMode="auto">
              <a:xfrm>
                <a:off x="2639" y="740"/>
                <a:ext cx="128" cy="3051"/>
              </a:xfrm>
              <a:prstGeom prst="rect">
                <a:avLst/>
              </a:prstGeom>
              <a:solidFill>
                <a:srgbClr val="E6FF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6" name="Rectangle 16"/>
              <p:cNvSpPr>
                <a:spLocks noChangeArrowheads="1"/>
              </p:cNvSpPr>
              <p:nvPr/>
            </p:nvSpPr>
            <p:spPr bwMode="auto">
              <a:xfrm>
                <a:off x="2767" y="740"/>
                <a:ext cx="127" cy="3051"/>
              </a:xfrm>
              <a:prstGeom prst="rect">
                <a:avLst/>
              </a:prstGeom>
              <a:solidFill>
                <a:srgbClr val="E4FF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7" name="Rectangle 17"/>
              <p:cNvSpPr>
                <a:spLocks noChangeArrowheads="1"/>
              </p:cNvSpPr>
              <p:nvPr/>
            </p:nvSpPr>
            <p:spPr bwMode="auto">
              <a:xfrm>
                <a:off x="2894" y="740"/>
                <a:ext cx="127" cy="3051"/>
              </a:xfrm>
              <a:prstGeom prst="rect">
                <a:avLst/>
              </a:prstGeom>
              <a:solidFill>
                <a:srgbClr val="E2FF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8" name="Rectangle 18"/>
              <p:cNvSpPr>
                <a:spLocks noChangeArrowheads="1"/>
              </p:cNvSpPr>
              <p:nvPr/>
            </p:nvSpPr>
            <p:spPr bwMode="auto">
              <a:xfrm>
                <a:off x="3021" y="740"/>
                <a:ext cx="128" cy="3051"/>
              </a:xfrm>
              <a:prstGeom prst="rect">
                <a:avLst/>
              </a:prstGeom>
              <a:solidFill>
                <a:srgbClr val="E0FF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9" name="Rectangle 19"/>
              <p:cNvSpPr>
                <a:spLocks noChangeArrowheads="1"/>
              </p:cNvSpPr>
              <p:nvPr/>
            </p:nvSpPr>
            <p:spPr bwMode="auto">
              <a:xfrm>
                <a:off x="3149" y="740"/>
                <a:ext cx="146" cy="3051"/>
              </a:xfrm>
              <a:prstGeom prst="rect">
                <a:avLst/>
              </a:prstGeom>
              <a:solidFill>
                <a:srgbClr val="DEFF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0" name="Rectangle 20"/>
              <p:cNvSpPr>
                <a:spLocks noChangeArrowheads="1"/>
              </p:cNvSpPr>
              <p:nvPr/>
            </p:nvSpPr>
            <p:spPr bwMode="auto">
              <a:xfrm>
                <a:off x="3295" y="740"/>
                <a:ext cx="127" cy="3051"/>
              </a:xfrm>
              <a:prstGeom prst="rect">
                <a:avLst/>
              </a:prstGeom>
              <a:solidFill>
                <a:srgbClr val="DCFF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1" name="Rectangle 21"/>
              <p:cNvSpPr>
                <a:spLocks noChangeArrowheads="1"/>
              </p:cNvSpPr>
              <p:nvPr/>
            </p:nvSpPr>
            <p:spPr bwMode="auto">
              <a:xfrm>
                <a:off x="3422" y="740"/>
                <a:ext cx="145" cy="3051"/>
              </a:xfrm>
              <a:prstGeom prst="rect">
                <a:avLst/>
              </a:prstGeom>
              <a:solidFill>
                <a:srgbClr val="DAFF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2" name="Rectangle 22"/>
              <p:cNvSpPr>
                <a:spLocks noChangeArrowheads="1"/>
              </p:cNvSpPr>
              <p:nvPr/>
            </p:nvSpPr>
            <p:spPr bwMode="auto">
              <a:xfrm>
                <a:off x="3567" y="740"/>
                <a:ext cx="146" cy="3051"/>
              </a:xfrm>
              <a:prstGeom prst="rect">
                <a:avLst/>
              </a:prstGeom>
              <a:solidFill>
                <a:srgbClr val="D8FF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3" name="Rectangle 23"/>
              <p:cNvSpPr>
                <a:spLocks noChangeArrowheads="1"/>
              </p:cNvSpPr>
              <p:nvPr/>
            </p:nvSpPr>
            <p:spPr bwMode="auto">
              <a:xfrm>
                <a:off x="3713" y="740"/>
                <a:ext cx="164" cy="3051"/>
              </a:xfrm>
              <a:prstGeom prst="rect">
                <a:avLst/>
              </a:prstGeom>
              <a:solidFill>
                <a:srgbClr val="D6FF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4" name="Rectangle 24"/>
              <p:cNvSpPr>
                <a:spLocks noChangeArrowheads="1"/>
              </p:cNvSpPr>
              <p:nvPr/>
            </p:nvSpPr>
            <p:spPr bwMode="auto">
              <a:xfrm>
                <a:off x="3877" y="740"/>
                <a:ext cx="181" cy="3051"/>
              </a:xfrm>
              <a:prstGeom prst="rect">
                <a:avLst/>
              </a:prstGeom>
              <a:solidFill>
                <a:srgbClr val="D4FF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5" name="Rectangle 25"/>
              <p:cNvSpPr>
                <a:spLocks noChangeArrowheads="1"/>
              </p:cNvSpPr>
              <p:nvPr/>
            </p:nvSpPr>
            <p:spPr bwMode="auto">
              <a:xfrm>
                <a:off x="4058" y="740"/>
                <a:ext cx="218" cy="3051"/>
              </a:xfrm>
              <a:prstGeom prst="rect">
                <a:avLst/>
              </a:prstGeom>
              <a:solidFill>
                <a:srgbClr val="D2FF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6" name="Rectangle 26"/>
              <p:cNvSpPr>
                <a:spLocks noChangeArrowheads="1"/>
              </p:cNvSpPr>
              <p:nvPr/>
            </p:nvSpPr>
            <p:spPr bwMode="auto">
              <a:xfrm>
                <a:off x="4276" y="740"/>
                <a:ext cx="273" cy="3051"/>
              </a:xfrm>
              <a:prstGeom prst="rect">
                <a:avLst/>
              </a:prstGeom>
              <a:solidFill>
                <a:srgbClr val="D0FF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7" name="Rectangle 27"/>
              <p:cNvSpPr>
                <a:spLocks noChangeArrowheads="1"/>
              </p:cNvSpPr>
              <p:nvPr/>
            </p:nvSpPr>
            <p:spPr bwMode="auto">
              <a:xfrm>
                <a:off x="4549" y="740"/>
                <a:ext cx="454" cy="3051"/>
              </a:xfrm>
              <a:prstGeom prst="rect">
                <a:avLst/>
              </a:prstGeom>
              <a:solidFill>
                <a:srgbClr val="CEFFC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8" name="Rectangle 28"/>
              <p:cNvSpPr>
                <a:spLocks noChangeArrowheads="1"/>
              </p:cNvSpPr>
              <p:nvPr/>
            </p:nvSpPr>
            <p:spPr bwMode="auto">
              <a:xfrm>
                <a:off x="5003" y="740"/>
                <a:ext cx="174" cy="3051"/>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9" name="Freeform 29"/>
              <p:cNvSpPr>
                <a:spLocks/>
              </p:cNvSpPr>
              <p:nvPr/>
            </p:nvSpPr>
            <p:spPr bwMode="auto">
              <a:xfrm>
                <a:off x="521" y="740"/>
                <a:ext cx="4655" cy="3050"/>
              </a:xfrm>
              <a:custGeom>
                <a:avLst/>
                <a:gdLst/>
                <a:ahLst/>
                <a:cxnLst>
                  <a:cxn ang="0">
                    <a:pos x="0" y="3050"/>
                  </a:cxn>
                  <a:cxn ang="0">
                    <a:pos x="4655" y="2287"/>
                  </a:cxn>
                  <a:cxn ang="0">
                    <a:pos x="4655" y="762"/>
                  </a:cxn>
                  <a:cxn ang="0">
                    <a:pos x="0" y="0"/>
                  </a:cxn>
                  <a:cxn ang="0">
                    <a:pos x="0" y="3050"/>
                  </a:cxn>
                </a:cxnLst>
                <a:rect l="0" t="0" r="r" b="b"/>
                <a:pathLst>
                  <a:path w="4655" h="3050">
                    <a:moveTo>
                      <a:pt x="0" y="3050"/>
                    </a:moveTo>
                    <a:lnTo>
                      <a:pt x="4655" y="2287"/>
                    </a:lnTo>
                    <a:lnTo>
                      <a:pt x="4655" y="762"/>
                    </a:lnTo>
                    <a:lnTo>
                      <a:pt x="0" y="0"/>
                    </a:lnTo>
                    <a:lnTo>
                      <a:pt x="0" y="3050"/>
                    </a:lnTo>
                    <a:close/>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71" name="Rectangle 31"/>
            <p:cNvSpPr>
              <a:spLocks noChangeArrowheads="1"/>
            </p:cNvSpPr>
            <p:nvPr/>
          </p:nvSpPr>
          <p:spPr bwMode="auto">
            <a:xfrm>
              <a:off x="2158" y="898"/>
              <a:ext cx="1173" cy="2656"/>
            </a:xfrm>
            <a:prstGeom prst="rect">
              <a:avLst/>
            </a:prstGeom>
            <a:solidFill>
              <a:srgbClr val="CCE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2" name="Rectangle 32"/>
            <p:cNvSpPr>
              <a:spLocks noChangeArrowheads="1"/>
            </p:cNvSpPr>
            <p:nvPr/>
          </p:nvSpPr>
          <p:spPr bwMode="auto">
            <a:xfrm>
              <a:off x="2239" y="982"/>
              <a:ext cx="112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9933FF"/>
                  </a:solidFill>
                  <a:effectLst/>
                  <a:latin typeface="Arial" pitchFamily="34" charset="0"/>
                  <a:cs typeface="Arial" pitchFamily="34" charset="0"/>
                </a:rPr>
                <a:t>DESIGN ELEMENTS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280" name="Group 40"/>
            <p:cNvGrpSpPr>
              <a:grpSpLocks/>
            </p:cNvGrpSpPr>
            <p:nvPr/>
          </p:nvGrpSpPr>
          <p:grpSpPr bwMode="auto">
            <a:xfrm>
              <a:off x="2146" y="1170"/>
              <a:ext cx="1224" cy="1318"/>
              <a:chOff x="2146" y="1170"/>
              <a:chExt cx="1224" cy="1318"/>
            </a:xfrm>
          </p:grpSpPr>
          <p:sp>
            <p:nvSpPr>
              <p:cNvPr id="10273" name="Rectangle 33"/>
              <p:cNvSpPr>
                <a:spLocks noChangeArrowheads="1"/>
              </p:cNvSpPr>
              <p:nvPr/>
            </p:nvSpPr>
            <p:spPr bwMode="auto">
              <a:xfrm>
                <a:off x="2427" y="1170"/>
                <a:ext cx="59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Termination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4" name="Rectangle 34"/>
              <p:cNvSpPr>
                <a:spLocks noChangeArrowheads="1"/>
              </p:cNvSpPr>
              <p:nvPr/>
            </p:nvSpPr>
            <p:spPr bwMode="auto">
              <a:xfrm>
                <a:off x="2328" y="1314"/>
                <a:ext cx="84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Military End State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5" name="Rectangle 35"/>
              <p:cNvSpPr>
                <a:spLocks noChangeArrowheads="1"/>
              </p:cNvSpPr>
              <p:nvPr/>
            </p:nvSpPr>
            <p:spPr bwMode="auto">
              <a:xfrm>
                <a:off x="2457" y="1466"/>
                <a:ext cx="49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Objectives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6" name="Rectangle 36"/>
              <p:cNvSpPr>
                <a:spLocks noChangeArrowheads="1"/>
              </p:cNvSpPr>
              <p:nvPr/>
            </p:nvSpPr>
            <p:spPr bwMode="auto">
              <a:xfrm>
                <a:off x="2350" y="1610"/>
                <a:ext cx="82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Center of Gravity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7" name="Rectangle 37"/>
              <p:cNvSpPr>
                <a:spLocks noChangeArrowheads="1"/>
              </p:cNvSpPr>
              <p:nvPr/>
            </p:nvSpPr>
            <p:spPr bwMode="auto">
              <a:xfrm>
                <a:off x="2385" y="1746"/>
                <a:ext cx="75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Decisive Points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8" name="Rectangle 38"/>
              <p:cNvSpPr>
                <a:spLocks noChangeArrowheads="1"/>
              </p:cNvSpPr>
              <p:nvPr/>
            </p:nvSpPr>
            <p:spPr bwMode="auto">
              <a:xfrm>
                <a:off x="2146" y="1883"/>
                <a:ext cx="122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Direct &amp; Indirect Approach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9" name="Rectangle 39"/>
              <p:cNvSpPr>
                <a:spLocks noChangeArrowheads="1"/>
              </p:cNvSpPr>
              <p:nvPr/>
            </p:nvSpPr>
            <p:spPr bwMode="auto">
              <a:xfrm>
                <a:off x="2179" y="2372"/>
                <a:ext cx="114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Lines of Operation/Effort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291" name="Group 51"/>
            <p:cNvGrpSpPr>
              <a:grpSpLocks/>
            </p:cNvGrpSpPr>
            <p:nvPr/>
          </p:nvGrpSpPr>
          <p:grpSpPr bwMode="auto">
            <a:xfrm>
              <a:off x="2221" y="2524"/>
              <a:ext cx="1036" cy="909"/>
              <a:chOff x="2221" y="2524"/>
              <a:chExt cx="1036" cy="909"/>
            </a:xfrm>
          </p:grpSpPr>
          <p:sp>
            <p:nvSpPr>
              <p:cNvPr id="10281" name="Rectangle 41"/>
              <p:cNvSpPr>
                <a:spLocks noChangeArrowheads="1"/>
              </p:cNvSpPr>
              <p:nvPr/>
            </p:nvSpPr>
            <p:spPr bwMode="auto">
              <a:xfrm>
                <a:off x="2284" y="2524"/>
                <a:ext cx="89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Operational Reach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4" name="Rectangle 44"/>
              <p:cNvSpPr>
                <a:spLocks noChangeArrowheads="1"/>
              </p:cNvSpPr>
              <p:nvPr/>
            </p:nvSpPr>
            <p:spPr bwMode="auto">
              <a:xfrm>
                <a:off x="2262" y="2694"/>
                <a:ext cx="94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Forces &amp; Functions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5" name="Rectangle 45"/>
              <p:cNvSpPr>
                <a:spLocks noChangeArrowheads="1"/>
              </p:cNvSpPr>
              <p:nvPr/>
            </p:nvSpPr>
            <p:spPr bwMode="auto">
              <a:xfrm>
                <a:off x="2563" y="3317"/>
                <a:ext cx="322"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Effects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7" name="Rectangle 47"/>
              <p:cNvSpPr>
                <a:spLocks noChangeArrowheads="1"/>
              </p:cNvSpPr>
              <p:nvPr/>
            </p:nvSpPr>
            <p:spPr bwMode="auto">
              <a:xfrm>
                <a:off x="2422" y="2850"/>
                <a:ext cx="60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Anticipation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9" name="Rectangle 49"/>
              <p:cNvSpPr>
                <a:spLocks noChangeArrowheads="1"/>
              </p:cNvSpPr>
              <p:nvPr/>
            </p:nvSpPr>
            <p:spPr bwMode="auto">
              <a:xfrm>
                <a:off x="2437" y="3007"/>
                <a:ext cx="60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Culmination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0" name="Rectangle 50"/>
              <p:cNvSpPr>
                <a:spLocks noChangeArrowheads="1"/>
              </p:cNvSpPr>
              <p:nvPr/>
            </p:nvSpPr>
            <p:spPr bwMode="auto">
              <a:xfrm>
                <a:off x="2221" y="3152"/>
                <a:ext cx="1036"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Arranging Operations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292" name="Rectangle 52"/>
            <p:cNvSpPr>
              <a:spLocks noChangeArrowheads="1"/>
            </p:cNvSpPr>
            <p:nvPr/>
          </p:nvSpPr>
          <p:spPr bwMode="auto">
            <a:xfrm rot="540000">
              <a:off x="1013" y="912"/>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3" name="Rectangle 53"/>
            <p:cNvSpPr>
              <a:spLocks noChangeArrowheads="1"/>
            </p:cNvSpPr>
            <p:nvPr/>
          </p:nvSpPr>
          <p:spPr bwMode="auto">
            <a:xfrm rot="21000000">
              <a:off x="1014" y="3436"/>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4" name="Rectangle 54"/>
            <p:cNvSpPr>
              <a:spLocks noChangeArrowheads="1"/>
            </p:cNvSpPr>
            <p:nvPr/>
          </p:nvSpPr>
          <p:spPr bwMode="auto">
            <a:xfrm>
              <a:off x="1832" y="2133"/>
              <a:ext cx="1846"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9933FF"/>
                  </a:solidFill>
                  <a:effectLst/>
                  <a:latin typeface="Arial" pitchFamily="34" charset="0"/>
                  <a:cs typeface="Arial" pitchFamily="34" charset="0"/>
                </a:rPr>
                <a:t>Joint Operation Planning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5" name="Rectangle 55"/>
            <p:cNvSpPr>
              <a:spLocks noChangeArrowheads="1"/>
            </p:cNvSpPr>
            <p:nvPr/>
          </p:nvSpPr>
          <p:spPr bwMode="auto">
            <a:xfrm>
              <a:off x="605" y="1892"/>
              <a:ext cx="86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National Strategic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6" name="Rectangle 56"/>
            <p:cNvSpPr>
              <a:spLocks noChangeArrowheads="1"/>
            </p:cNvSpPr>
            <p:nvPr/>
          </p:nvSpPr>
          <p:spPr bwMode="auto">
            <a:xfrm>
              <a:off x="790" y="2005"/>
              <a:ext cx="48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End State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7" name="Rectangle 57"/>
            <p:cNvSpPr>
              <a:spLocks noChangeArrowheads="1"/>
            </p:cNvSpPr>
            <p:nvPr/>
          </p:nvSpPr>
          <p:spPr bwMode="auto">
            <a:xfrm>
              <a:off x="533" y="2187"/>
              <a:ext cx="100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Systems Perspective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8" name="Rectangle 58"/>
            <p:cNvSpPr>
              <a:spLocks noChangeArrowheads="1"/>
            </p:cNvSpPr>
            <p:nvPr/>
          </p:nvSpPr>
          <p:spPr bwMode="auto">
            <a:xfrm>
              <a:off x="604" y="2301"/>
              <a:ext cx="86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of the Operational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9" name="Rectangle 59"/>
            <p:cNvSpPr>
              <a:spLocks noChangeArrowheads="1"/>
            </p:cNvSpPr>
            <p:nvPr/>
          </p:nvSpPr>
          <p:spPr bwMode="auto">
            <a:xfrm>
              <a:off x="718" y="2415"/>
              <a:ext cx="63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Environment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0" name="Freeform 60"/>
            <p:cNvSpPr>
              <a:spLocks noEditPoints="1"/>
            </p:cNvSpPr>
            <p:nvPr/>
          </p:nvSpPr>
          <p:spPr bwMode="auto">
            <a:xfrm>
              <a:off x="514" y="1636"/>
              <a:ext cx="3062" cy="494"/>
            </a:xfrm>
            <a:custGeom>
              <a:avLst/>
              <a:gdLst/>
              <a:ahLst/>
              <a:cxnLst>
                <a:cxn ang="0">
                  <a:pos x="44" y="27"/>
                </a:cxn>
                <a:cxn ang="0">
                  <a:pos x="93" y="24"/>
                </a:cxn>
                <a:cxn ang="0">
                  <a:pos x="118" y="47"/>
                </a:cxn>
                <a:cxn ang="0">
                  <a:pos x="196" y="53"/>
                </a:cxn>
                <a:cxn ang="0">
                  <a:pos x="211" y="57"/>
                </a:cxn>
                <a:cxn ang="0">
                  <a:pos x="280" y="93"/>
                </a:cxn>
                <a:cxn ang="0">
                  <a:pos x="328" y="90"/>
                </a:cxn>
                <a:cxn ang="0">
                  <a:pos x="354" y="113"/>
                </a:cxn>
                <a:cxn ang="0">
                  <a:pos x="432" y="119"/>
                </a:cxn>
                <a:cxn ang="0">
                  <a:pos x="446" y="123"/>
                </a:cxn>
                <a:cxn ang="0">
                  <a:pos x="516" y="158"/>
                </a:cxn>
                <a:cxn ang="0">
                  <a:pos x="564" y="156"/>
                </a:cxn>
                <a:cxn ang="0">
                  <a:pos x="590" y="179"/>
                </a:cxn>
                <a:cxn ang="0">
                  <a:pos x="667" y="185"/>
                </a:cxn>
                <a:cxn ang="0">
                  <a:pos x="682" y="189"/>
                </a:cxn>
                <a:cxn ang="0">
                  <a:pos x="752" y="224"/>
                </a:cxn>
                <a:cxn ang="0">
                  <a:pos x="800" y="222"/>
                </a:cxn>
                <a:cxn ang="0">
                  <a:pos x="825" y="245"/>
                </a:cxn>
                <a:cxn ang="0">
                  <a:pos x="903" y="251"/>
                </a:cxn>
                <a:cxn ang="0">
                  <a:pos x="918" y="255"/>
                </a:cxn>
                <a:cxn ang="0">
                  <a:pos x="988" y="290"/>
                </a:cxn>
                <a:cxn ang="0">
                  <a:pos x="1036" y="288"/>
                </a:cxn>
                <a:cxn ang="0">
                  <a:pos x="1061" y="311"/>
                </a:cxn>
                <a:cxn ang="0">
                  <a:pos x="1139" y="316"/>
                </a:cxn>
                <a:cxn ang="0">
                  <a:pos x="1154" y="321"/>
                </a:cxn>
                <a:cxn ang="0">
                  <a:pos x="1223" y="356"/>
                </a:cxn>
                <a:cxn ang="0">
                  <a:pos x="1272" y="353"/>
                </a:cxn>
                <a:cxn ang="0">
                  <a:pos x="1297" y="376"/>
                </a:cxn>
                <a:cxn ang="0">
                  <a:pos x="1375" y="382"/>
                </a:cxn>
                <a:cxn ang="0">
                  <a:pos x="1390" y="386"/>
                </a:cxn>
                <a:cxn ang="0">
                  <a:pos x="1459" y="422"/>
                </a:cxn>
                <a:cxn ang="0">
                  <a:pos x="1508" y="419"/>
                </a:cxn>
                <a:cxn ang="0">
                  <a:pos x="1533" y="442"/>
                </a:cxn>
                <a:cxn ang="0">
                  <a:pos x="1611" y="448"/>
                </a:cxn>
                <a:cxn ang="0">
                  <a:pos x="1624" y="448"/>
                </a:cxn>
                <a:cxn ang="0">
                  <a:pos x="1700" y="464"/>
                </a:cxn>
                <a:cxn ang="0">
                  <a:pos x="1746" y="448"/>
                </a:cxn>
                <a:cxn ang="0">
                  <a:pos x="1777" y="464"/>
                </a:cxn>
                <a:cxn ang="0">
                  <a:pos x="1853" y="448"/>
                </a:cxn>
                <a:cxn ang="0">
                  <a:pos x="1869" y="448"/>
                </a:cxn>
                <a:cxn ang="0">
                  <a:pos x="1945" y="464"/>
                </a:cxn>
                <a:cxn ang="0">
                  <a:pos x="1991" y="448"/>
                </a:cxn>
                <a:cxn ang="0">
                  <a:pos x="2022" y="464"/>
                </a:cxn>
                <a:cxn ang="0">
                  <a:pos x="2098" y="448"/>
                </a:cxn>
                <a:cxn ang="0">
                  <a:pos x="2113" y="448"/>
                </a:cxn>
                <a:cxn ang="0">
                  <a:pos x="2190" y="464"/>
                </a:cxn>
                <a:cxn ang="0">
                  <a:pos x="2236" y="448"/>
                </a:cxn>
                <a:cxn ang="0">
                  <a:pos x="2266" y="464"/>
                </a:cxn>
                <a:cxn ang="0">
                  <a:pos x="2343" y="448"/>
                </a:cxn>
                <a:cxn ang="0">
                  <a:pos x="2358" y="448"/>
                </a:cxn>
                <a:cxn ang="0">
                  <a:pos x="2435" y="464"/>
                </a:cxn>
                <a:cxn ang="0">
                  <a:pos x="2481" y="448"/>
                </a:cxn>
                <a:cxn ang="0">
                  <a:pos x="2511" y="464"/>
                </a:cxn>
                <a:cxn ang="0">
                  <a:pos x="2588" y="448"/>
                </a:cxn>
                <a:cxn ang="0">
                  <a:pos x="2603" y="448"/>
                </a:cxn>
                <a:cxn ang="0">
                  <a:pos x="2680" y="464"/>
                </a:cxn>
                <a:cxn ang="0">
                  <a:pos x="2725" y="448"/>
                </a:cxn>
                <a:cxn ang="0">
                  <a:pos x="2756" y="464"/>
                </a:cxn>
                <a:cxn ang="0">
                  <a:pos x="2833" y="448"/>
                </a:cxn>
                <a:cxn ang="0">
                  <a:pos x="2848" y="448"/>
                </a:cxn>
                <a:cxn ang="0">
                  <a:pos x="2924" y="464"/>
                </a:cxn>
                <a:cxn ang="0">
                  <a:pos x="2970" y="448"/>
                </a:cxn>
                <a:cxn ang="0">
                  <a:pos x="3001" y="464"/>
                </a:cxn>
              </a:cxnLst>
              <a:rect l="0" t="0" r="r" b="b"/>
              <a:pathLst>
                <a:path w="3062" h="494">
                  <a:moveTo>
                    <a:pt x="4" y="0"/>
                  </a:moveTo>
                  <a:lnTo>
                    <a:pt x="19" y="4"/>
                  </a:lnTo>
                  <a:lnTo>
                    <a:pt x="15" y="18"/>
                  </a:lnTo>
                  <a:lnTo>
                    <a:pt x="0" y="14"/>
                  </a:lnTo>
                  <a:lnTo>
                    <a:pt x="4" y="0"/>
                  </a:lnTo>
                  <a:close/>
                  <a:moveTo>
                    <a:pt x="34" y="8"/>
                  </a:moveTo>
                  <a:lnTo>
                    <a:pt x="49" y="12"/>
                  </a:lnTo>
                  <a:lnTo>
                    <a:pt x="44" y="27"/>
                  </a:lnTo>
                  <a:lnTo>
                    <a:pt x="30" y="23"/>
                  </a:lnTo>
                  <a:lnTo>
                    <a:pt x="34" y="8"/>
                  </a:lnTo>
                  <a:close/>
                  <a:moveTo>
                    <a:pt x="63" y="16"/>
                  </a:moveTo>
                  <a:lnTo>
                    <a:pt x="78" y="20"/>
                  </a:lnTo>
                  <a:lnTo>
                    <a:pt x="74" y="35"/>
                  </a:lnTo>
                  <a:lnTo>
                    <a:pt x="59" y="31"/>
                  </a:lnTo>
                  <a:lnTo>
                    <a:pt x="63" y="16"/>
                  </a:lnTo>
                  <a:close/>
                  <a:moveTo>
                    <a:pt x="93" y="24"/>
                  </a:moveTo>
                  <a:lnTo>
                    <a:pt x="107" y="28"/>
                  </a:lnTo>
                  <a:lnTo>
                    <a:pt x="103" y="43"/>
                  </a:lnTo>
                  <a:lnTo>
                    <a:pt x="89" y="39"/>
                  </a:lnTo>
                  <a:lnTo>
                    <a:pt x="93" y="24"/>
                  </a:lnTo>
                  <a:close/>
                  <a:moveTo>
                    <a:pt x="122" y="33"/>
                  </a:moveTo>
                  <a:lnTo>
                    <a:pt x="137" y="37"/>
                  </a:lnTo>
                  <a:lnTo>
                    <a:pt x="133" y="51"/>
                  </a:lnTo>
                  <a:lnTo>
                    <a:pt x="118" y="47"/>
                  </a:lnTo>
                  <a:lnTo>
                    <a:pt x="122" y="33"/>
                  </a:lnTo>
                  <a:close/>
                  <a:moveTo>
                    <a:pt x="152" y="41"/>
                  </a:moveTo>
                  <a:lnTo>
                    <a:pt x="166" y="45"/>
                  </a:lnTo>
                  <a:lnTo>
                    <a:pt x="162" y="60"/>
                  </a:lnTo>
                  <a:lnTo>
                    <a:pt x="148" y="56"/>
                  </a:lnTo>
                  <a:lnTo>
                    <a:pt x="152" y="41"/>
                  </a:lnTo>
                  <a:close/>
                  <a:moveTo>
                    <a:pt x="181" y="49"/>
                  </a:moveTo>
                  <a:lnTo>
                    <a:pt x="196" y="53"/>
                  </a:lnTo>
                  <a:lnTo>
                    <a:pt x="192" y="68"/>
                  </a:lnTo>
                  <a:lnTo>
                    <a:pt x="177" y="64"/>
                  </a:lnTo>
                  <a:lnTo>
                    <a:pt x="181" y="49"/>
                  </a:lnTo>
                  <a:close/>
                  <a:moveTo>
                    <a:pt x="211" y="57"/>
                  </a:moveTo>
                  <a:lnTo>
                    <a:pt x="225" y="61"/>
                  </a:lnTo>
                  <a:lnTo>
                    <a:pt x="221" y="76"/>
                  </a:lnTo>
                  <a:lnTo>
                    <a:pt x="207" y="72"/>
                  </a:lnTo>
                  <a:lnTo>
                    <a:pt x="211" y="57"/>
                  </a:lnTo>
                  <a:close/>
                  <a:moveTo>
                    <a:pt x="240" y="65"/>
                  </a:moveTo>
                  <a:lnTo>
                    <a:pt x="255" y="70"/>
                  </a:lnTo>
                  <a:lnTo>
                    <a:pt x="251" y="84"/>
                  </a:lnTo>
                  <a:lnTo>
                    <a:pt x="236" y="80"/>
                  </a:lnTo>
                  <a:lnTo>
                    <a:pt x="240" y="65"/>
                  </a:lnTo>
                  <a:close/>
                  <a:moveTo>
                    <a:pt x="270" y="74"/>
                  </a:moveTo>
                  <a:lnTo>
                    <a:pt x="284" y="78"/>
                  </a:lnTo>
                  <a:lnTo>
                    <a:pt x="280" y="93"/>
                  </a:lnTo>
                  <a:lnTo>
                    <a:pt x="265" y="88"/>
                  </a:lnTo>
                  <a:lnTo>
                    <a:pt x="270" y="74"/>
                  </a:lnTo>
                  <a:close/>
                  <a:moveTo>
                    <a:pt x="299" y="82"/>
                  </a:moveTo>
                  <a:lnTo>
                    <a:pt x="314" y="86"/>
                  </a:lnTo>
                  <a:lnTo>
                    <a:pt x="310" y="101"/>
                  </a:lnTo>
                  <a:lnTo>
                    <a:pt x="295" y="97"/>
                  </a:lnTo>
                  <a:lnTo>
                    <a:pt x="299" y="82"/>
                  </a:lnTo>
                  <a:close/>
                  <a:moveTo>
                    <a:pt x="328" y="90"/>
                  </a:moveTo>
                  <a:lnTo>
                    <a:pt x="343" y="94"/>
                  </a:lnTo>
                  <a:lnTo>
                    <a:pt x="339" y="109"/>
                  </a:lnTo>
                  <a:lnTo>
                    <a:pt x="324" y="105"/>
                  </a:lnTo>
                  <a:lnTo>
                    <a:pt x="328" y="90"/>
                  </a:lnTo>
                  <a:close/>
                  <a:moveTo>
                    <a:pt x="358" y="98"/>
                  </a:moveTo>
                  <a:lnTo>
                    <a:pt x="373" y="102"/>
                  </a:lnTo>
                  <a:lnTo>
                    <a:pt x="369" y="117"/>
                  </a:lnTo>
                  <a:lnTo>
                    <a:pt x="354" y="113"/>
                  </a:lnTo>
                  <a:lnTo>
                    <a:pt x="358" y="98"/>
                  </a:lnTo>
                  <a:close/>
                  <a:moveTo>
                    <a:pt x="387" y="107"/>
                  </a:moveTo>
                  <a:lnTo>
                    <a:pt x="402" y="111"/>
                  </a:lnTo>
                  <a:lnTo>
                    <a:pt x="398" y="125"/>
                  </a:lnTo>
                  <a:lnTo>
                    <a:pt x="383" y="121"/>
                  </a:lnTo>
                  <a:lnTo>
                    <a:pt x="387" y="107"/>
                  </a:lnTo>
                  <a:close/>
                  <a:moveTo>
                    <a:pt x="417" y="115"/>
                  </a:moveTo>
                  <a:lnTo>
                    <a:pt x="432" y="119"/>
                  </a:lnTo>
                  <a:lnTo>
                    <a:pt x="428" y="134"/>
                  </a:lnTo>
                  <a:lnTo>
                    <a:pt x="413" y="130"/>
                  </a:lnTo>
                  <a:lnTo>
                    <a:pt x="417" y="115"/>
                  </a:lnTo>
                  <a:close/>
                  <a:moveTo>
                    <a:pt x="446" y="123"/>
                  </a:moveTo>
                  <a:lnTo>
                    <a:pt x="461" y="127"/>
                  </a:lnTo>
                  <a:lnTo>
                    <a:pt x="457" y="142"/>
                  </a:lnTo>
                  <a:lnTo>
                    <a:pt x="442" y="138"/>
                  </a:lnTo>
                  <a:lnTo>
                    <a:pt x="446" y="123"/>
                  </a:lnTo>
                  <a:close/>
                  <a:moveTo>
                    <a:pt x="476" y="131"/>
                  </a:moveTo>
                  <a:lnTo>
                    <a:pt x="491" y="135"/>
                  </a:lnTo>
                  <a:lnTo>
                    <a:pt x="486" y="150"/>
                  </a:lnTo>
                  <a:lnTo>
                    <a:pt x="472" y="146"/>
                  </a:lnTo>
                  <a:lnTo>
                    <a:pt x="476" y="131"/>
                  </a:lnTo>
                  <a:close/>
                  <a:moveTo>
                    <a:pt x="505" y="140"/>
                  </a:moveTo>
                  <a:lnTo>
                    <a:pt x="520" y="144"/>
                  </a:lnTo>
                  <a:lnTo>
                    <a:pt x="516" y="158"/>
                  </a:lnTo>
                  <a:lnTo>
                    <a:pt x="501" y="154"/>
                  </a:lnTo>
                  <a:lnTo>
                    <a:pt x="505" y="140"/>
                  </a:lnTo>
                  <a:close/>
                  <a:moveTo>
                    <a:pt x="535" y="148"/>
                  </a:moveTo>
                  <a:lnTo>
                    <a:pt x="550" y="152"/>
                  </a:lnTo>
                  <a:lnTo>
                    <a:pt x="545" y="167"/>
                  </a:lnTo>
                  <a:lnTo>
                    <a:pt x="531" y="162"/>
                  </a:lnTo>
                  <a:lnTo>
                    <a:pt x="535" y="148"/>
                  </a:lnTo>
                  <a:close/>
                  <a:moveTo>
                    <a:pt x="564" y="156"/>
                  </a:moveTo>
                  <a:lnTo>
                    <a:pt x="579" y="160"/>
                  </a:lnTo>
                  <a:lnTo>
                    <a:pt x="575" y="175"/>
                  </a:lnTo>
                  <a:lnTo>
                    <a:pt x="560" y="171"/>
                  </a:lnTo>
                  <a:lnTo>
                    <a:pt x="564" y="156"/>
                  </a:lnTo>
                  <a:close/>
                  <a:moveTo>
                    <a:pt x="594" y="164"/>
                  </a:moveTo>
                  <a:lnTo>
                    <a:pt x="608" y="168"/>
                  </a:lnTo>
                  <a:lnTo>
                    <a:pt x="604" y="183"/>
                  </a:lnTo>
                  <a:lnTo>
                    <a:pt x="590" y="179"/>
                  </a:lnTo>
                  <a:lnTo>
                    <a:pt x="594" y="164"/>
                  </a:lnTo>
                  <a:close/>
                  <a:moveTo>
                    <a:pt x="623" y="172"/>
                  </a:moveTo>
                  <a:lnTo>
                    <a:pt x="638" y="177"/>
                  </a:lnTo>
                  <a:lnTo>
                    <a:pt x="634" y="191"/>
                  </a:lnTo>
                  <a:lnTo>
                    <a:pt x="619" y="187"/>
                  </a:lnTo>
                  <a:lnTo>
                    <a:pt x="623" y="172"/>
                  </a:lnTo>
                  <a:close/>
                  <a:moveTo>
                    <a:pt x="653" y="181"/>
                  </a:moveTo>
                  <a:lnTo>
                    <a:pt x="667" y="185"/>
                  </a:lnTo>
                  <a:lnTo>
                    <a:pt x="663" y="200"/>
                  </a:lnTo>
                  <a:lnTo>
                    <a:pt x="649" y="195"/>
                  </a:lnTo>
                  <a:lnTo>
                    <a:pt x="653" y="181"/>
                  </a:lnTo>
                  <a:close/>
                  <a:moveTo>
                    <a:pt x="682" y="189"/>
                  </a:moveTo>
                  <a:lnTo>
                    <a:pt x="697" y="193"/>
                  </a:lnTo>
                  <a:lnTo>
                    <a:pt x="693" y="208"/>
                  </a:lnTo>
                  <a:lnTo>
                    <a:pt x="678" y="204"/>
                  </a:lnTo>
                  <a:lnTo>
                    <a:pt x="682" y="189"/>
                  </a:lnTo>
                  <a:close/>
                  <a:moveTo>
                    <a:pt x="712" y="197"/>
                  </a:moveTo>
                  <a:lnTo>
                    <a:pt x="726" y="201"/>
                  </a:lnTo>
                  <a:lnTo>
                    <a:pt x="722" y="216"/>
                  </a:lnTo>
                  <a:lnTo>
                    <a:pt x="708" y="212"/>
                  </a:lnTo>
                  <a:lnTo>
                    <a:pt x="712" y="197"/>
                  </a:lnTo>
                  <a:close/>
                  <a:moveTo>
                    <a:pt x="741" y="205"/>
                  </a:moveTo>
                  <a:lnTo>
                    <a:pt x="756" y="209"/>
                  </a:lnTo>
                  <a:lnTo>
                    <a:pt x="752" y="224"/>
                  </a:lnTo>
                  <a:lnTo>
                    <a:pt x="737" y="220"/>
                  </a:lnTo>
                  <a:lnTo>
                    <a:pt x="741" y="205"/>
                  </a:lnTo>
                  <a:close/>
                  <a:moveTo>
                    <a:pt x="771" y="214"/>
                  </a:moveTo>
                  <a:lnTo>
                    <a:pt x="785" y="218"/>
                  </a:lnTo>
                  <a:lnTo>
                    <a:pt x="781" y="232"/>
                  </a:lnTo>
                  <a:lnTo>
                    <a:pt x="766" y="228"/>
                  </a:lnTo>
                  <a:lnTo>
                    <a:pt x="771" y="214"/>
                  </a:lnTo>
                  <a:close/>
                  <a:moveTo>
                    <a:pt x="800" y="222"/>
                  </a:moveTo>
                  <a:lnTo>
                    <a:pt x="815" y="226"/>
                  </a:lnTo>
                  <a:lnTo>
                    <a:pt x="811" y="241"/>
                  </a:lnTo>
                  <a:lnTo>
                    <a:pt x="796" y="237"/>
                  </a:lnTo>
                  <a:lnTo>
                    <a:pt x="800" y="222"/>
                  </a:lnTo>
                  <a:close/>
                  <a:moveTo>
                    <a:pt x="830" y="230"/>
                  </a:moveTo>
                  <a:lnTo>
                    <a:pt x="844" y="234"/>
                  </a:lnTo>
                  <a:lnTo>
                    <a:pt x="840" y="249"/>
                  </a:lnTo>
                  <a:lnTo>
                    <a:pt x="825" y="245"/>
                  </a:lnTo>
                  <a:lnTo>
                    <a:pt x="830" y="230"/>
                  </a:lnTo>
                  <a:close/>
                  <a:moveTo>
                    <a:pt x="859" y="238"/>
                  </a:moveTo>
                  <a:lnTo>
                    <a:pt x="874" y="242"/>
                  </a:lnTo>
                  <a:lnTo>
                    <a:pt x="870" y="257"/>
                  </a:lnTo>
                  <a:lnTo>
                    <a:pt x="855" y="253"/>
                  </a:lnTo>
                  <a:lnTo>
                    <a:pt x="859" y="238"/>
                  </a:lnTo>
                  <a:close/>
                  <a:moveTo>
                    <a:pt x="888" y="246"/>
                  </a:moveTo>
                  <a:lnTo>
                    <a:pt x="903" y="251"/>
                  </a:lnTo>
                  <a:lnTo>
                    <a:pt x="899" y="265"/>
                  </a:lnTo>
                  <a:lnTo>
                    <a:pt x="884" y="261"/>
                  </a:lnTo>
                  <a:lnTo>
                    <a:pt x="888" y="246"/>
                  </a:lnTo>
                  <a:close/>
                  <a:moveTo>
                    <a:pt x="918" y="255"/>
                  </a:moveTo>
                  <a:lnTo>
                    <a:pt x="933" y="259"/>
                  </a:lnTo>
                  <a:lnTo>
                    <a:pt x="929" y="274"/>
                  </a:lnTo>
                  <a:lnTo>
                    <a:pt x="914" y="269"/>
                  </a:lnTo>
                  <a:lnTo>
                    <a:pt x="918" y="255"/>
                  </a:lnTo>
                  <a:close/>
                  <a:moveTo>
                    <a:pt x="947" y="263"/>
                  </a:moveTo>
                  <a:lnTo>
                    <a:pt x="962" y="267"/>
                  </a:lnTo>
                  <a:lnTo>
                    <a:pt x="958" y="282"/>
                  </a:lnTo>
                  <a:lnTo>
                    <a:pt x="943" y="278"/>
                  </a:lnTo>
                  <a:lnTo>
                    <a:pt x="947" y="263"/>
                  </a:lnTo>
                  <a:close/>
                  <a:moveTo>
                    <a:pt x="977" y="271"/>
                  </a:moveTo>
                  <a:lnTo>
                    <a:pt x="992" y="275"/>
                  </a:lnTo>
                  <a:lnTo>
                    <a:pt x="988" y="290"/>
                  </a:lnTo>
                  <a:lnTo>
                    <a:pt x="973" y="286"/>
                  </a:lnTo>
                  <a:lnTo>
                    <a:pt x="977" y="271"/>
                  </a:lnTo>
                  <a:close/>
                  <a:moveTo>
                    <a:pt x="1006" y="279"/>
                  </a:moveTo>
                  <a:lnTo>
                    <a:pt x="1021" y="284"/>
                  </a:lnTo>
                  <a:lnTo>
                    <a:pt x="1017" y="298"/>
                  </a:lnTo>
                  <a:lnTo>
                    <a:pt x="1002" y="294"/>
                  </a:lnTo>
                  <a:lnTo>
                    <a:pt x="1006" y="279"/>
                  </a:lnTo>
                  <a:close/>
                  <a:moveTo>
                    <a:pt x="1036" y="288"/>
                  </a:moveTo>
                  <a:lnTo>
                    <a:pt x="1051" y="292"/>
                  </a:lnTo>
                  <a:lnTo>
                    <a:pt x="1046" y="306"/>
                  </a:lnTo>
                  <a:lnTo>
                    <a:pt x="1032" y="302"/>
                  </a:lnTo>
                  <a:lnTo>
                    <a:pt x="1036" y="288"/>
                  </a:lnTo>
                  <a:close/>
                  <a:moveTo>
                    <a:pt x="1065" y="296"/>
                  </a:moveTo>
                  <a:lnTo>
                    <a:pt x="1080" y="300"/>
                  </a:lnTo>
                  <a:lnTo>
                    <a:pt x="1076" y="315"/>
                  </a:lnTo>
                  <a:lnTo>
                    <a:pt x="1061" y="311"/>
                  </a:lnTo>
                  <a:lnTo>
                    <a:pt x="1065" y="296"/>
                  </a:lnTo>
                  <a:close/>
                  <a:moveTo>
                    <a:pt x="1095" y="304"/>
                  </a:moveTo>
                  <a:lnTo>
                    <a:pt x="1110" y="308"/>
                  </a:lnTo>
                  <a:lnTo>
                    <a:pt x="1105" y="323"/>
                  </a:lnTo>
                  <a:lnTo>
                    <a:pt x="1091" y="319"/>
                  </a:lnTo>
                  <a:lnTo>
                    <a:pt x="1095" y="304"/>
                  </a:lnTo>
                  <a:close/>
                  <a:moveTo>
                    <a:pt x="1124" y="312"/>
                  </a:moveTo>
                  <a:lnTo>
                    <a:pt x="1139" y="316"/>
                  </a:lnTo>
                  <a:lnTo>
                    <a:pt x="1135" y="331"/>
                  </a:lnTo>
                  <a:lnTo>
                    <a:pt x="1120" y="327"/>
                  </a:lnTo>
                  <a:lnTo>
                    <a:pt x="1124" y="312"/>
                  </a:lnTo>
                  <a:close/>
                  <a:moveTo>
                    <a:pt x="1154" y="321"/>
                  </a:moveTo>
                  <a:lnTo>
                    <a:pt x="1169" y="325"/>
                  </a:lnTo>
                  <a:lnTo>
                    <a:pt x="1164" y="339"/>
                  </a:lnTo>
                  <a:lnTo>
                    <a:pt x="1150" y="335"/>
                  </a:lnTo>
                  <a:lnTo>
                    <a:pt x="1154" y="321"/>
                  </a:lnTo>
                  <a:close/>
                  <a:moveTo>
                    <a:pt x="1183" y="329"/>
                  </a:moveTo>
                  <a:lnTo>
                    <a:pt x="1198" y="333"/>
                  </a:lnTo>
                  <a:lnTo>
                    <a:pt x="1194" y="348"/>
                  </a:lnTo>
                  <a:lnTo>
                    <a:pt x="1179" y="344"/>
                  </a:lnTo>
                  <a:lnTo>
                    <a:pt x="1183" y="329"/>
                  </a:lnTo>
                  <a:close/>
                  <a:moveTo>
                    <a:pt x="1213" y="337"/>
                  </a:moveTo>
                  <a:lnTo>
                    <a:pt x="1227" y="341"/>
                  </a:lnTo>
                  <a:lnTo>
                    <a:pt x="1223" y="356"/>
                  </a:lnTo>
                  <a:lnTo>
                    <a:pt x="1209" y="352"/>
                  </a:lnTo>
                  <a:lnTo>
                    <a:pt x="1213" y="337"/>
                  </a:lnTo>
                  <a:close/>
                  <a:moveTo>
                    <a:pt x="1242" y="345"/>
                  </a:moveTo>
                  <a:lnTo>
                    <a:pt x="1257" y="349"/>
                  </a:lnTo>
                  <a:lnTo>
                    <a:pt x="1253" y="364"/>
                  </a:lnTo>
                  <a:lnTo>
                    <a:pt x="1238" y="360"/>
                  </a:lnTo>
                  <a:lnTo>
                    <a:pt x="1242" y="345"/>
                  </a:lnTo>
                  <a:close/>
                  <a:moveTo>
                    <a:pt x="1272" y="353"/>
                  </a:moveTo>
                  <a:lnTo>
                    <a:pt x="1286" y="358"/>
                  </a:lnTo>
                  <a:lnTo>
                    <a:pt x="1282" y="372"/>
                  </a:lnTo>
                  <a:lnTo>
                    <a:pt x="1268" y="368"/>
                  </a:lnTo>
                  <a:lnTo>
                    <a:pt x="1272" y="353"/>
                  </a:lnTo>
                  <a:close/>
                  <a:moveTo>
                    <a:pt x="1301" y="362"/>
                  </a:moveTo>
                  <a:lnTo>
                    <a:pt x="1316" y="366"/>
                  </a:lnTo>
                  <a:lnTo>
                    <a:pt x="1312" y="381"/>
                  </a:lnTo>
                  <a:lnTo>
                    <a:pt x="1297" y="376"/>
                  </a:lnTo>
                  <a:lnTo>
                    <a:pt x="1301" y="362"/>
                  </a:lnTo>
                  <a:close/>
                  <a:moveTo>
                    <a:pt x="1331" y="370"/>
                  </a:moveTo>
                  <a:lnTo>
                    <a:pt x="1345" y="374"/>
                  </a:lnTo>
                  <a:lnTo>
                    <a:pt x="1341" y="389"/>
                  </a:lnTo>
                  <a:lnTo>
                    <a:pt x="1327" y="385"/>
                  </a:lnTo>
                  <a:lnTo>
                    <a:pt x="1331" y="370"/>
                  </a:lnTo>
                  <a:close/>
                  <a:moveTo>
                    <a:pt x="1360" y="378"/>
                  </a:moveTo>
                  <a:lnTo>
                    <a:pt x="1375" y="382"/>
                  </a:lnTo>
                  <a:lnTo>
                    <a:pt x="1371" y="397"/>
                  </a:lnTo>
                  <a:lnTo>
                    <a:pt x="1356" y="393"/>
                  </a:lnTo>
                  <a:lnTo>
                    <a:pt x="1360" y="378"/>
                  </a:lnTo>
                  <a:close/>
                  <a:moveTo>
                    <a:pt x="1390" y="386"/>
                  </a:moveTo>
                  <a:lnTo>
                    <a:pt x="1404" y="390"/>
                  </a:lnTo>
                  <a:lnTo>
                    <a:pt x="1400" y="405"/>
                  </a:lnTo>
                  <a:lnTo>
                    <a:pt x="1385" y="401"/>
                  </a:lnTo>
                  <a:lnTo>
                    <a:pt x="1390" y="386"/>
                  </a:lnTo>
                  <a:close/>
                  <a:moveTo>
                    <a:pt x="1419" y="395"/>
                  </a:moveTo>
                  <a:lnTo>
                    <a:pt x="1434" y="399"/>
                  </a:lnTo>
                  <a:lnTo>
                    <a:pt x="1430" y="413"/>
                  </a:lnTo>
                  <a:lnTo>
                    <a:pt x="1415" y="409"/>
                  </a:lnTo>
                  <a:lnTo>
                    <a:pt x="1419" y="395"/>
                  </a:lnTo>
                  <a:close/>
                  <a:moveTo>
                    <a:pt x="1449" y="403"/>
                  </a:moveTo>
                  <a:lnTo>
                    <a:pt x="1463" y="407"/>
                  </a:lnTo>
                  <a:lnTo>
                    <a:pt x="1459" y="422"/>
                  </a:lnTo>
                  <a:lnTo>
                    <a:pt x="1444" y="418"/>
                  </a:lnTo>
                  <a:lnTo>
                    <a:pt x="1449" y="403"/>
                  </a:lnTo>
                  <a:close/>
                  <a:moveTo>
                    <a:pt x="1478" y="411"/>
                  </a:moveTo>
                  <a:lnTo>
                    <a:pt x="1493" y="415"/>
                  </a:lnTo>
                  <a:lnTo>
                    <a:pt x="1489" y="430"/>
                  </a:lnTo>
                  <a:lnTo>
                    <a:pt x="1474" y="426"/>
                  </a:lnTo>
                  <a:lnTo>
                    <a:pt x="1478" y="411"/>
                  </a:lnTo>
                  <a:close/>
                  <a:moveTo>
                    <a:pt x="1508" y="419"/>
                  </a:moveTo>
                  <a:lnTo>
                    <a:pt x="1522" y="423"/>
                  </a:lnTo>
                  <a:lnTo>
                    <a:pt x="1518" y="438"/>
                  </a:lnTo>
                  <a:lnTo>
                    <a:pt x="1503" y="434"/>
                  </a:lnTo>
                  <a:lnTo>
                    <a:pt x="1508" y="419"/>
                  </a:lnTo>
                  <a:close/>
                  <a:moveTo>
                    <a:pt x="1537" y="427"/>
                  </a:moveTo>
                  <a:lnTo>
                    <a:pt x="1552" y="432"/>
                  </a:lnTo>
                  <a:lnTo>
                    <a:pt x="1548" y="446"/>
                  </a:lnTo>
                  <a:lnTo>
                    <a:pt x="1533" y="442"/>
                  </a:lnTo>
                  <a:lnTo>
                    <a:pt x="1537" y="427"/>
                  </a:lnTo>
                  <a:close/>
                  <a:moveTo>
                    <a:pt x="1566" y="436"/>
                  </a:moveTo>
                  <a:lnTo>
                    <a:pt x="1581" y="440"/>
                  </a:lnTo>
                  <a:lnTo>
                    <a:pt x="1577" y="455"/>
                  </a:lnTo>
                  <a:lnTo>
                    <a:pt x="1562" y="450"/>
                  </a:lnTo>
                  <a:lnTo>
                    <a:pt x="1566" y="436"/>
                  </a:lnTo>
                  <a:close/>
                  <a:moveTo>
                    <a:pt x="1596" y="444"/>
                  </a:moveTo>
                  <a:lnTo>
                    <a:pt x="1611" y="448"/>
                  </a:lnTo>
                  <a:lnTo>
                    <a:pt x="1607" y="463"/>
                  </a:lnTo>
                  <a:lnTo>
                    <a:pt x="1592" y="459"/>
                  </a:lnTo>
                  <a:lnTo>
                    <a:pt x="1596" y="444"/>
                  </a:lnTo>
                  <a:close/>
                  <a:moveTo>
                    <a:pt x="1624" y="448"/>
                  </a:moveTo>
                  <a:lnTo>
                    <a:pt x="1639" y="448"/>
                  </a:lnTo>
                  <a:lnTo>
                    <a:pt x="1639" y="464"/>
                  </a:lnTo>
                  <a:lnTo>
                    <a:pt x="1624" y="464"/>
                  </a:lnTo>
                  <a:lnTo>
                    <a:pt x="1624" y="448"/>
                  </a:lnTo>
                  <a:close/>
                  <a:moveTo>
                    <a:pt x="1654" y="448"/>
                  </a:moveTo>
                  <a:lnTo>
                    <a:pt x="1670" y="448"/>
                  </a:lnTo>
                  <a:lnTo>
                    <a:pt x="1670" y="464"/>
                  </a:lnTo>
                  <a:lnTo>
                    <a:pt x="1654" y="464"/>
                  </a:lnTo>
                  <a:lnTo>
                    <a:pt x="1654" y="448"/>
                  </a:lnTo>
                  <a:close/>
                  <a:moveTo>
                    <a:pt x="1685" y="448"/>
                  </a:moveTo>
                  <a:lnTo>
                    <a:pt x="1700" y="448"/>
                  </a:lnTo>
                  <a:lnTo>
                    <a:pt x="1700" y="464"/>
                  </a:lnTo>
                  <a:lnTo>
                    <a:pt x="1685" y="464"/>
                  </a:lnTo>
                  <a:lnTo>
                    <a:pt x="1685" y="448"/>
                  </a:lnTo>
                  <a:close/>
                  <a:moveTo>
                    <a:pt x="1716" y="448"/>
                  </a:moveTo>
                  <a:lnTo>
                    <a:pt x="1731" y="448"/>
                  </a:lnTo>
                  <a:lnTo>
                    <a:pt x="1731" y="464"/>
                  </a:lnTo>
                  <a:lnTo>
                    <a:pt x="1716" y="464"/>
                  </a:lnTo>
                  <a:lnTo>
                    <a:pt x="1716" y="448"/>
                  </a:lnTo>
                  <a:close/>
                  <a:moveTo>
                    <a:pt x="1746" y="448"/>
                  </a:moveTo>
                  <a:lnTo>
                    <a:pt x="1762" y="448"/>
                  </a:lnTo>
                  <a:lnTo>
                    <a:pt x="1762" y="464"/>
                  </a:lnTo>
                  <a:lnTo>
                    <a:pt x="1746" y="464"/>
                  </a:lnTo>
                  <a:lnTo>
                    <a:pt x="1746" y="448"/>
                  </a:lnTo>
                  <a:close/>
                  <a:moveTo>
                    <a:pt x="1777" y="448"/>
                  </a:moveTo>
                  <a:lnTo>
                    <a:pt x="1792" y="448"/>
                  </a:lnTo>
                  <a:lnTo>
                    <a:pt x="1792" y="464"/>
                  </a:lnTo>
                  <a:lnTo>
                    <a:pt x="1777" y="464"/>
                  </a:lnTo>
                  <a:lnTo>
                    <a:pt x="1777" y="448"/>
                  </a:lnTo>
                  <a:close/>
                  <a:moveTo>
                    <a:pt x="1807" y="448"/>
                  </a:moveTo>
                  <a:lnTo>
                    <a:pt x="1823" y="448"/>
                  </a:lnTo>
                  <a:lnTo>
                    <a:pt x="1823" y="464"/>
                  </a:lnTo>
                  <a:lnTo>
                    <a:pt x="1807" y="464"/>
                  </a:lnTo>
                  <a:lnTo>
                    <a:pt x="1807" y="448"/>
                  </a:lnTo>
                  <a:close/>
                  <a:moveTo>
                    <a:pt x="1838" y="448"/>
                  </a:moveTo>
                  <a:lnTo>
                    <a:pt x="1853" y="448"/>
                  </a:lnTo>
                  <a:lnTo>
                    <a:pt x="1853" y="464"/>
                  </a:lnTo>
                  <a:lnTo>
                    <a:pt x="1838" y="464"/>
                  </a:lnTo>
                  <a:lnTo>
                    <a:pt x="1838" y="448"/>
                  </a:lnTo>
                  <a:close/>
                  <a:moveTo>
                    <a:pt x="1869" y="448"/>
                  </a:moveTo>
                  <a:lnTo>
                    <a:pt x="1884" y="448"/>
                  </a:lnTo>
                  <a:lnTo>
                    <a:pt x="1884" y="464"/>
                  </a:lnTo>
                  <a:lnTo>
                    <a:pt x="1869" y="464"/>
                  </a:lnTo>
                  <a:lnTo>
                    <a:pt x="1869" y="448"/>
                  </a:lnTo>
                  <a:close/>
                  <a:moveTo>
                    <a:pt x="1899" y="448"/>
                  </a:moveTo>
                  <a:lnTo>
                    <a:pt x="1915" y="448"/>
                  </a:lnTo>
                  <a:lnTo>
                    <a:pt x="1915" y="464"/>
                  </a:lnTo>
                  <a:lnTo>
                    <a:pt x="1899" y="464"/>
                  </a:lnTo>
                  <a:lnTo>
                    <a:pt x="1899" y="448"/>
                  </a:lnTo>
                  <a:close/>
                  <a:moveTo>
                    <a:pt x="1930" y="448"/>
                  </a:moveTo>
                  <a:lnTo>
                    <a:pt x="1945" y="448"/>
                  </a:lnTo>
                  <a:lnTo>
                    <a:pt x="1945" y="464"/>
                  </a:lnTo>
                  <a:lnTo>
                    <a:pt x="1930" y="464"/>
                  </a:lnTo>
                  <a:lnTo>
                    <a:pt x="1930" y="448"/>
                  </a:lnTo>
                  <a:close/>
                  <a:moveTo>
                    <a:pt x="1960" y="448"/>
                  </a:moveTo>
                  <a:lnTo>
                    <a:pt x="1976" y="448"/>
                  </a:lnTo>
                  <a:lnTo>
                    <a:pt x="1976" y="464"/>
                  </a:lnTo>
                  <a:lnTo>
                    <a:pt x="1960" y="464"/>
                  </a:lnTo>
                  <a:lnTo>
                    <a:pt x="1960" y="448"/>
                  </a:lnTo>
                  <a:close/>
                  <a:moveTo>
                    <a:pt x="1991" y="448"/>
                  </a:moveTo>
                  <a:lnTo>
                    <a:pt x="2006" y="448"/>
                  </a:lnTo>
                  <a:lnTo>
                    <a:pt x="2006" y="464"/>
                  </a:lnTo>
                  <a:lnTo>
                    <a:pt x="1991" y="464"/>
                  </a:lnTo>
                  <a:lnTo>
                    <a:pt x="1991" y="448"/>
                  </a:lnTo>
                  <a:close/>
                  <a:moveTo>
                    <a:pt x="2022" y="448"/>
                  </a:moveTo>
                  <a:lnTo>
                    <a:pt x="2037" y="448"/>
                  </a:lnTo>
                  <a:lnTo>
                    <a:pt x="2037" y="464"/>
                  </a:lnTo>
                  <a:lnTo>
                    <a:pt x="2022" y="464"/>
                  </a:lnTo>
                  <a:lnTo>
                    <a:pt x="2022" y="448"/>
                  </a:lnTo>
                  <a:close/>
                  <a:moveTo>
                    <a:pt x="2052" y="448"/>
                  </a:moveTo>
                  <a:lnTo>
                    <a:pt x="2068" y="448"/>
                  </a:lnTo>
                  <a:lnTo>
                    <a:pt x="2068" y="464"/>
                  </a:lnTo>
                  <a:lnTo>
                    <a:pt x="2052" y="464"/>
                  </a:lnTo>
                  <a:lnTo>
                    <a:pt x="2052" y="448"/>
                  </a:lnTo>
                  <a:close/>
                  <a:moveTo>
                    <a:pt x="2083" y="448"/>
                  </a:moveTo>
                  <a:lnTo>
                    <a:pt x="2098" y="448"/>
                  </a:lnTo>
                  <a:lnTo>
                    <a:pt x="2098" y="464"/>
                  </a:lnTo>
                  <a:lnTo>
                    <a:pt x="2083" y="464"/>
                  </a:lnTo>
                  <a:lnTo>
                    <a:pt x="2083" y="448"/>
                  </a:lnTo>
                  <a:close/>
                  <a:moveTo>
                    <a:pt x="2113" y="448"/>
                  </a:moveTo>
                  <a:lnTo>
                    <a:pt x="2129" y="448"/>
                  </a:lnTo>
                  <a:lnTo>
                    <a:pt x="2129" y="464"/>
                  </a:lnTo>
                  <a:lnTo>
                    <a:pt x="2113" y="464"/>
                  </a:lnTo>
                  <a:lnTo>
                    <a:pt x="2113" y="448"/>
                  </a:lnTo>
                  <a:close/>
                  <a:moveTo>
                    <a:pt x="2144" y="448"/>
                  </a:moveTo>
                  <a:lnTo>
                    <a:pt x="2159" y="448"/>
                  </a:lnTo>
                  <a:lnTo>
                    <a:pt x="2159" y="464"/>
                  </a:lnTo>
                  <a:lnTo>
                    <a:pt x="2144" y="464"/>
                  </a:lnTo>
                  <a:lnTo>
                    <a:pt x="2144" y="448"/>
                  </a:lnTo>
                  <a:close/>
                  <a:moveTo>
                    <a:pt x="2175" y="448"/>
                  </a:moveTo>
                  <a:lnTo>
                    <a:pt x="2190" y="448"/>
                  </a:lnTo>
                  <a:lnTo>
                    <a:pt x="2190" y="464"/>
                  </a:lnTo>
                  <a:lnTo>
                    <a:pt x="2175" y="464"/>
                  </a:lnTo>
                  <a:lnTo>
                    <a:pt x="2175" y="448"/>
                  </a:lnTo>
                  <a:close/>
                  <a:moveTo>
                    <a:pt x="2205" y="448"/>
                  </a:moveTo>
                  <a:lnTo>
                    <a:pt x="2221" y="448"/>
                  </a:lnTo>
                  <a:lnTo>
                    <a:pt x="2221" y="464"/>
                  </a:lnTo>
                  <a:lnTo>
                    <a:pt x="2205" y="464"/>
                  </a:lnTo>
                  <a:lnTo>
                    <a:pt x="2205" y="448"/>
                  </a:lnTo>
                  <a:close/>
                  <a:moveTo>
                    <a:pt x="2236" y="448"/>
                  </a:moveTo>
                  <a:lnTo>
                    <a:pt x="2251" y="448"/>
                  </a:lnTo>
                  <a:lnTo>
                    <a:pt x="2251" y="464"/>
                  </a:lnTo>
                  <a:lnTo>
                    <a:pt x="2236" y="464"/>
                  </a:lnTo>
                  <a:lnTo>
                    <a:pt x="2236" y="448"/>
                  </a:lnTo>
                  <a:close/>
                  <a:moveTo>
                    <a:pt x="2266" y="448"/>
                  </a:moveTo>
                  <a:lnTo>
                    <a:pt x="2282" y="448"/>
                  </a:lnTo>
                  <a:lnTo>
                    <a:pt x="2282" y="464"/>
                  </a:lnTo>
                  <a:lnTo>
                    <a:pt x="2266" y="464"/>
                  </a:lnTo>
                  <a:lnTo>
                    <a:pt x="2266" y="448"/>
                  </a:lnTo>
                  <a:close/>
                  <a:moveTo>
                    <a:pt x="2297" y="448"/>
                  </a:moveTo>
                  <a:lnTo>
                    <a:pt x="2312" y="448"/>
                  </a:lnTo>
                  <a:lnTo>
                    <a:pt x="2312" y="464"/>
                  </a:lnTo>
                  <a:lnTo>
                    <a:pt x="2297" y="464"/>
                  </a:lnTo>
                  <a:lnTo>
                    <a:pt x="2297" y="448"/>
                  </a:lnTo>
                  <a:close/>
                  <a:moveTo>
                    <a:pt x="2328" y="448"/>
                  </a:moveTo>
                  <a:lnTo>
                    <a:pt x="2343" y="448"/>
                  </a:lnTo>
                  <a:lnTo>
                    <a:pt x="2343" y="464"/>
                  </a:lnTo>
                  <a:lnTo>
                    <a:pt x="2328" y="464"/>
                  </a:lnTo>
                  <a:lnTo>
                    <a:pt x="2328" y="448"/>
                  </a:lnTo>
                  <a:close/>
                  <a:moveTo>
                    <a:pt x="2358" y="448"/>
                  </a:moveTo>
                  <a:lnTo>
                    <a:pt x="2374" y="448"/>
                  </a:lnTo>
                  <a:lnTo>
                    <a:pt x="2374" y="464"/>
                  </a:lnTo>
                  <a:lnTo>
                    <a:pt x="2358" y="464"/>
                  </a:lnTo>
                  <a:lnTo>
                    <a:pt x="2358" y="448"/>
                  </a:lnTo>
                  <a:close/>
                  <a:moveTo>
                    <a:pt x="2389" y="448"/>
                  </a:moveTo>
                  <a:lnTo>
                    <a:pt x="2404" y="448"/>
                  </a:lnTo>
                  <a:lnTo>
                    <a:pt x="2404" y="464"/>
                  </a:lnTo>
                  <a:lnTo>
                    <a:pt x="2389" y="464"/>
                  </a:lnTo>
                  <a:lnTo>
                    <a:pt x="2389" y="448"/>
                  </a:lnTo>
                  <a:close/>
                  <a:moveTo>
                    <a:pt x="2419" y="448"/>
                  </a:moveTo>
                  <a:lnTo>
                    <a:pt x="2435" y="448"/>
                  </a:lnTo>
                  <a:lnTo>
                    <a:pt x="2435" y="464"/>
                  </a:lnTo>
                  <a:lnTo>
                    <a:pt x="2419" y="464"/>
                  </a:lnTo>
                  <a:lnTo>
                    <a:pt x="2419" y="448"/>
                  </a:lnTo>
                  <a:close/>
                  <a:moveTo>
                    <a:pt x="2450" y="448"/>
                  </a:moveTo>
                  <a:lnTo>
                    <a:pt x="2465" y="448"/>
                  </a:lnTo>
                  <a:lnTo>
                    <a:pt x="2465" y="464"/>
                  </a:lnTo>
                  <a:lnTo>
                    <a:pt x="2450" y="464"/>
                  </a:lnTo>
                  <a:lnTo>
                    <a:pt x="2450" y="448"/>
                  </a:lnTo>
                  <a:close/>
                  <a:moveTo>
                    <a:pt x="2481" y="448"/>
                  </a:moveTo>
                  <a:lnTo>
                    <a:pt x="2496" y="448"/>
                  </a:lnTo>
                  <a:lnTo>
                    <a:pt x="2496" y="464"/>
                  </a:lnTo>
                  <a:lnTo>
                    <a:pt x="2481" y="464"/>
                  </a:lnTo>
                  <a:lnTo>
                    <a:pt x="2481" y="448"/>
                  </a:lnTo>
                  <a:close/>
                  <a:moveTo>
                    <a:pt x="2511" y="448"/>
                  </a:moveTo>
                  <a:lnTo>
                    <a:pt x="2527" y="448"/>
                  </a:lnTo>
                  <a:lnTo>
                    <a:pt x="2527" y="464"/>
                  </a:lnTo>
                  <a:lnTo>
                    <a:pt x="2511" y="464"/>
                  </a:lnTo>
                  <a:lnTo>
                    <a:pt x="2511" y="448"/>
                  </a:lnTo>
                  <a:close/>
                  <a:moveTo>
                    <a:pt x="2542" y="448"/>
                  </a:moveTo>
                  <a:lnTo>
                    <a:pt x="2557" y="448"/>
                  </a:lnTo>
                  <a:lnTo>
                    <a:pt x="2557" y="464"/>
                  </a:lnTo>
                  <a:lnTo>
                    <a:pt x="2542" y="464"/>
                  </a:lnTo>
                  <a:lnTo>
                    <a:pt x="2542" y="448"/>
                  </a:lnTo>
                  <a:close/>
                  <a:moveTo>
                    <a:pt x="2572" y="448"/>
                  </a:moveTo>
                  <a:lnTo>
                    <a:pt x="2588" y="448"/>
                  </a:lnTo>
                  <a:lnTo>
                    <a:pt x="2588" y="464"/>
                  </a:lnTo>
                  <a:lnTo>
                    <a:pt x="2572" y="464"/>
                  </a:lnTo>
                  <a:lnTo>
                    <a:pt x="2572" y="448"/>
                  </a:lnTo>
                  <a:close/>
                  <a:moveTo>
                    <a:pt x="2603" y="448"/>
                  </a:moveTo>
                  <a:lnTo>
                    <a:pt x="2618" y="448"/>
                  </a:lnTo>
                  <a:lnTo>
                    <a:pt x="2618" y="464"/>
                  </a:lnTo>
                  <a:lnTo>
                    <a:pt x="2603" y="464"/>
                  </a:lnTo>
                  <a:lnTo>
                    <a:pt x="2603" y="448"/>
                  </a:lnTo>
                  <a:close/>
                  <a:moveTo>
                    <a:pt x="2634" y="448"/>
                  </a:moveTo>
                  <a:lnTo>
                    <a:pt x="2649" y="448"/>
                  </a:lnTo>
                  <a:lnTo>
                    <a:pt x="2649" y="464"/>
                  </a:lnTo>
                  <a:lnTo>
                    <a:pt x="2634" y="464"/>
                  </a:lnTo>
                  <a:lnTo>
                    <a:pt x="2634" y="448"/>
                  </a:lnTo>
                  <a:close/>
                  <a:moveTo>
                    <a:pt x="2664" y="448"/>
                  </a:moveTo>
                  <a:lnTo>
                    <a:pt x="2680" y="448"/>
                  </a:lnTo>
                  <a:lnTo>
                    <a:pt x="2680" y="464"/>
                  </a:lnTo>
                  <a:lnTo>
                    <a:pt x="2664" y="464"/>
                  </a:lnTo>
                  <a:lnTo>
                    <a:pt x="2664" y="448"/>
                  </a:lnTo>
                  <a:close/>
                  <a:moveTo>
                    <a:pt x="2695" y="448"/>
                  </a:moveTo>
                  <a:lnTo>
                    <a:pt x="2710" y="448"/>
                  </a:lnTo>
                  <a:lnTo>
                    <a:pt x="2710" y="464"/>
                  </a:lnTo>
                  <a:lnTo>
                    <a:pt x="2695" y="464"/>
                  </a:lnTo>
                  <a:lnTo>
                    <a:pt x="2695" y="448"/>
                  </a:lnTo>
                  <a:close/>
                  <a:moveTo>
                    <a:pt x="2725" y="448"/>
                  </a:moveTo>
                  <a:lnTo>
                    <a:pt x="2741" y="448"/>
                  </a:lnTo>
                  <a:lnTo>
                    <a:pt x="2741" y="464"/>
                  </a:lnTo>
                  <a:lnTo>
                    <a:pt x="2725" y="464"/>
                  </a:lnTo>
                  <a:lnTo>
                    <a:pt x="2725" y="448"/>
                  </a:lnTo>
                  <a:close/>
                  <a:moveTo>
                    <a:pt x="2756" y="448"/>
                  </a:moveTo>
                  <a:lnTo>
                    <a:pt x="2771" y="448"/>
                  </a:lnTo>
                  <a:lnTo>
                    <a:pt x="2771" y="464"/>
                  </a:lnTo>
                  <a:lnTo>
                    <a:pt x="2756" y="464"/>
                  </a:lnTo>
                  <a:lnTo>
                    <a:pt x="2756" y="448"/>
                  </a:lnTo>
                  <a:close/>
                  <a:moveTo>
                    <a:pt x="2787" y="448"/>
                  </a:moveTo>
                  <a:lnTo>
                    <a:pt x="2802" y="448"/>
                  </a:lnTo>
                  <a:lnTo>
                    <a:pt x="2802" y="464"/>
                  </a:lnTo>
                  <a:lnTo>
                    <a:pt x="2787" y="464"/>
                  </a:lnTo>
                  <a:lnTo>
                    <a:pt x="2787" y="448"/>
                  </a:lnTo>
                  <a:close/>
                  <a:moveTo>
                    <a:pt x="2817" y="448"/>
                  </a:moveTo>
                  <a:lnTo>
                    <a:pt x="2833" y="448"/>
                  </a:lnTo>
                  <a:lnTo>
                    <a:pt x="2833" y="464"/>
                  </a:lnTo>
                  <a:lnTo>
                    <a:pt x="2817" y="464"/>
                  </a:lnTo>
                  <a:lnTo>
                    <a:pt x="2817" y="448"/>
                  </a:lnTo>
                  <a:close/>
                  <a:moveTo>
                    <a:pt x="2848" y="448"/>
                  </a:moveTo>
                  <a:lnTo>
                    <a:pt x="2863" y="448"/>
                  </a:lnTo>
                  <a:lnTo>
                    <a:pt x="2863" y="464"/>
                  </a:lnTo>
                  <a:lnTo>
                    <a:pt x="2848" y="464"/>
                  </a:lnTo>
                  <a:lnTo>
                    <a:pt x="2848" y="448"/>
                  </a:lnTo>
                  <a:close/>
                  <a:moveTo>
                    <a:pt x="2878" y="448"/>
                  </a:moveTo>
                  <a:lnTo>
                    <a:pt x="2894" y="448"/>
                  </a:lnTo>
                  <a:lnTo>
                    <a:pt x="2894" y="464"/>
                  </a:lnTo>
                  <a:lnTo>
                    <a:pt x="2878" y="464"/>
                  </a:lnTo>
                  <a:lnTo>
                    <a:pt x="2878" y="448"/>
                  </a:lnTo>
                  <a:close/>
                  <a:moveTo>
                    <a:pt x="2909" y="448"/>
                  </a:moveTo>
                  <a:lnTo>
                    <a:pt x="2924" y="448"/>
                  </a:lnTo>
                  <a:lnTo>
                    <a:pt x="2924" y="464"/>
                  </a:lnTo>
                  <a:lnTo>
                    <a:pt x="2909" y="464"/>
                  </a:lnTo>
                  <a:lnTo>
                    <a:pt x="2909" y="448"/>
                  </a:lnTo>
                  <a:close/>
                  <a:moveTo>
                    <a:pt x="2940" y="448"/>
                  </a:moveTo>
                  <a:lnTo>
                    <a:pt x="2955" y="448"/>
                  </a:lnTo>
                  <a:lnTo>
                    <a:pt x="2955" y="464"/>
                  </a:lnTo>
                  <a:lnTo>
                    <a:pt x="2940" y="464"/>
                  </a:lnTo>
                  <a:lnTo>
                    <a:pt x="2940" y="448"/>
                  </a:lnTo>
                  <a:close/>
                  <a:moveTo>
                    <a:pt x="2970" y="448"/>
                  </a:moveTo>
                  <a:lnTo>
                    <a:pt x="2986" y="448"/>
                  </a:lnTo>
                  <a:lnTo>
                    <a:pt x="2986" y="464"/>
                  </a:lnTo>
                  <a:lnTo>
                    <a:pt x="2970" y="464"/>
                  </a:lnTo>
                  <a:lnTo>
                    <a:pt x="2970" y="448"/>
                  </a:lnTo>
                  <a:close/>
                  <a:moveTo>
                    <a:pt x="3001" y="448"/>
                  </a:moveTo>
                  <a:lnTo>
                    <a:pt x="3016" y="448"/>
                  </a:lnTo>
                  <a:lnTo>
                    <a:pt x="3016" y="464"/>
                  </a:lnTo>
                  <a:lnTo>
                    <a:pt x="3001" y="464"/>
                  </a:lnTo>
                  <a:lnTo>
                    <a:pt x="3001" y="448"/>
                  </a:lnTo>
                  <a:close/>
                  <a:moveTo>
                    <a:pt x="3016" y="456"/>
                  </a:moveTo>
                  <a:lnTo>
                    <a:pt x="2986" y="418"/>
                  </a:lnTo>
                  <a:lnTo>
                    <a:pt x="3062" y="456"/>
                  </a:lnTo>
                  <a:lnTo>
                    <a:pt x="2986" y="494"/>
                  </a:lnTo>
                  <a:lnTo>
                    <a:pt x="3016" y="45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301" name="Freeform 61"/>
            <p:cNvSpPr>
              <a:spLocks noEditPoints="1"/>
            </p:cNvSpPr>
            <p:nvPr/>
          </p:nvSpPr>
          <p:spPr bwMode="auto">
            <a:xfrm>
              <a:off x="514" y="2269"/>
              <a:ext cx="3062" cy="495"/>
            </a:xfrm>
            <a:custGeom>
              <a:avLst/>
              <a:gdLst/>
              <a:ahLst/>
              <a:cxnLst>
                <a:cxn ang="0">
                  <a:pos x="49" y="482"/>
                </a:cxn>
                <a:cxn ang="0">
                  <a:pos x="89" y="455"/>
                </a:cxn>
                <a:cxn ang="0">
                  <a:pos x="122" y="462"/>
                </a:cxn>
                <a:cxn ang="0">
                  <a:pos x="192" y="426"/>
                </a:cxn>
                <a:cxn ang="0">
                  <a:pos x="207" y="422"/>
                </a:cxn>
                <a:cxn ang="0">
                  <a:pos x="284" y="416"/>
                </a:cxn>
                <a:cxn ang="0">
                  <a:pos x="324" y="389"/>
                </a:cxn>
                <a:cxn ang="0">
                  <a:pos x="358" y="396"/>
                </a:cxn>
                <a:cxn ang="0">
                  <a:pos x="428" y="360"/>
                </a:cxn>
                <a:cxn ang="0">
                  <a:pos x="442" y="356"/>
                </a:cxn>
                <a:cxn ang="0">
                  <a:pos x="520" y="351"/>
                </a:cxn>
                <a:cxn ang="0">
                  <a:pos x="560" y="323"/>
                </a:cxn>
                <a:cxn ang="0">
                  <a:pos x="594" y="330"/>
                </a:cxn>
                <a:cxn ang="0">
                  <a:pos x="663" y="295"/>
                </a:cxn>
                <a:cxn ang="0">
                  <a:pos x="678" y="291"/>
                </a:cxn>
                <a:cxn ang="0">
                  <a:pos x="756" y="285"/>
                </a:cxn>
                <a:cxn ang="0">
                  <a:pos x="796" y="258"/>
                </a:cxn>
                <a:cxn ang="0">
                  <a:pos x="830" y="264"/>
                </a:cxn>
                <a:cxn ang="0">
                  <a:pos x="899" y="229"/>
                </a:cxn>
                <a:cxn ang="0">
                  <a:pos x="914" y="225"/>
                </a:cxn>
                <a:cxn ang="0">
                  <a:pos x="992" y="219"/>
                </a:cxn>
                <a:cxn ang="0">
                  <a:pos x="1032" y="192"/>
                </a:cxn>
                <a:cxn ang="0">
                  <a:pos x="1065" y="198"/>
                </a:cxn>
                <a:cxn ang="0">
                  <a:pos x="1135" y="163"/>
                </a:cxn>
                <a:cxn ang="0">
                  <a:pos x="1150" y="159"/>
                </a:cxn>
                <a:cxn ang="0">
                  <a:pos x="1227" y="153"/>
                </a:cxn>
                <a:cxn ang="0">
                  <a:pos x="1268" y="126"/>
                </a:cxn>
                <a:cxn ang="0">
                  <a:pos x="1301" y="133"/>
                </a:cxn>
                <a:cxn ang="0">
                  <a:pos x="1371" y="97"/>
                </a:cxn>
                <a:cxn ang="0">
                  <a:pos x="1385" y="93"/>
                </a:cxn>
                <a:cxn ang="0">
                  <a:pos x="1463" y="87"/>
                </a:cxn>
                <a:cxn ang="0">
                  <a:pos x="1503" y="60"/>
                </a:cxn>
                <a:cxn ang="0">
                  <a:pos x="1537" y="67"/>
                </a:cxn>
                <a:cxn ang="0">
                  <a:pos x="1607" y="31"/>
                </a:cxn>
                <a:cxn ang="0">
                  <a:pos x="1624" y="31"/>
                </a:cxn>
                <a:cxn ang="0">
                  <a:pos x="1700" y="46"/>
                </a:cxn>
                <a:cxn ang="0">
                  <a:pos x="1746" y="31"/>
                </a:cxn>
                <a:cxn ang="0">
                  <a:pos x="1777" y="46"/>
                </a:cxn>
                <a:cxn ang="0">
                  <a:pos x="1853" y="31"/>
                </a:cxn>
                <a:cxn ang="0">
                  <a:pos x="1869" y="31"/>
                </a:cxn>
                <a:cxn ang="0">
                  <a:pos x="1945" y="46"/>
                </a:cxn>
                <a:cxn ang="0">
                  <a:pos x="1991" y="31"/>
                </a:cxn>
                <a:cxn ang="0">
                  <a:pos x="2022" y="46"/>
                </a:cxn>
                <a:cxn ang="0">
                  <a:pos x="2098" y="31"/>
                </a:cxn>
                <a:cxn ang="0">
                  <a:pos x="2113" y="31"/>
                </a:cxn>
                <a:cxn ang="0">
                  <a:pos x="2190" y="46"/>
                </a:cxn>
                <a:cxn ang="0">
                  <a:pos x="2236" y="31"/>
                </a:cxn>
                <a:cxn ang="0">
                  <a:pos x="2266" y="46"/>
                </a:cxn>
                <a:cxn ang="0">
                  <a:pos x="2343" y="31"/>
                </a:cxn>
                <a:cxn ang="0">
                  <a:pos x="2358" y="31"/>
                </a:cxn>
                <a:cxn ang="0">
                  <a:pos x="2435" y="46"/>
                </a:cxn>
                <a:cxn ang="0">
                  <a:pos x="2481" y="31"/>
                </a:cxn>
                <a:cxn ang="0">
                  <a:pos x="2511" y="46"/>
                </a:cxn>
                <a:cxn ang="0">
                  <a:pos x="2588" y="31"/>
                </a:cxn>
                <a:cxn ang="0">
                  <a:pos x="2603" y="31"/>
                </a:cxn>
                <a:cxn ang="0">
                  <a:pos x="2680" y="46"/>
                </a:cxn>
                <a:cxn ang="0">
                  <a:pos x="2725" y="31"/>
                </a:cxn>
                <a:cxn ang="0">
                  <a:pos x="2756" y="46"/>
                </a:cxn>
                <a:cxn ang="0">
                  <a:pos x="2833" y="31"/>
                </a:cxn>
                <a:cxn ang="0">
                  <a:pos x="2848" y="31"/>
                </a:cxn>
                <a:cxn ang="0">
                  <a:pos x="2924" y="46"/>
                </a:cxn>
                <a:cxn ang="0">
                  <a:pos x="2970" y="31"/>
                </a:cxn>
                <a:cxn ang="0">
                  <a:pos x="3001" y="46"/>
                </a:cxn>
              </a:cxnLst>
              <a:rect l="0" t="0" r="r" b="b"/>
              <a:pathLst>
                <a:path w="3062" h="495">
                  <a:moveTo>
                    <a:pt x="0" y="480"/>
                  </a:moveTo>
                  <a:lnTo>
                    <a:pt x="15" y="476"/>
                  </a:lnTo>
                  <a:lnTo>
                    <a:pt x="19" y="491"/>
                  </a:lnTo>
                  <a:lnTo>
                    <a:pt x="4" y="495"/>
                  </a:lnTo>
                  <a:lnTo>
                    <a:pt x="0" y="480"/>
                  </a:lnTo>
                  <a:close/>
                  <a:moveTo>
                    <a:pt x="30" y="472"/>
                  </a:moveTo>
                  <a:lnTo>
                    <a:pt x="44" y="468"/>
                  </a:lnTo>
                  <a:lnTo>
                    <a:pt x="49" y="482"/>
                  </a:lnTo>
                  <a:lnTo>
                    <a:pt x="34" y="486"/>
                  </a:lnTo>
                  <a:lnTo>
                    <a:pt x="30" y="472"/>
                  </a:lnTo>
                  <a:close/>
                  <a:moveTo>
                    <a:pt x="59" y="463"/>
                  </a:moveTo>
                  <a:lnTo>
                    <a:pt x="74" y="459"/>
                  </a:lnTo>
                  <a:lnTo>
                    <a:pt x="78" y="474"/>
                  </a:lnTo>
                  <a:lnTo>
                    <a:pt x="63" y="478"/>
                  </a:lnTo>
                  <a:lnTo>
                    <a:pt x="59" y="463"/>
                  </a:lnTo>
                  <a:close/>
                  <a:moveTo>
                    <a:pt x="89" y="455"/>
                  </a:moveTo>
                  <a:lnTo>
                    <a:pt x="103" y="451"/>
                  </a:lnTo>
                  <a:lnTo>
                    <a:pt x="107" y="466"/>
                  </a:lnTo>
                  <a:lnTo>
                    <a:pt x="93" y="470"/>
                  </a:lnTo>
                  <a:lnTo>
                    <a:pt x="89" y="455"/>
                  </a:lnTo>
                  <a:close/>
                  <a:moveTo>
                    <a:pt x="118" y="447"/>
                  </a:moveTo>
                  <a:lnTo>
                    <a:pt x="133" y="443"/>
                  </a:lnTo>
                  <a:lnTo>
                    <a:pt x="137" y="458"/>
                  </a:lnTo>
                  <a:lnTo>
                    <a:pt x="122" y="462"/>
                  </a:lnTo>
                  <a:lnTo>
                    <a:pt x="118" y="447"/>
                  </a:lnTo>
                  <a:close/>
                  <a:moveTo>
                    <a:pt x="148" y="439"/>
                  </a:moveTo>
                  <a:lnTo>
                    <a:pt x="162" y="435"/>
                  </a:lnTo>
                  <a:lnTo>
                    <a:pt x="166" y="449"/>
                  </a:lnTo>
                  <a:lnTo>
                    <a:pt x="152" y="453"/>
                  </a:lnTo>
                  <a:lnTo>
                    <a:pt x="148" y="439"/>
                  </a:lnTo>
                  <a:close/>
                  <a:moveTo>
                    <a:pt x="177" y="430"/>
                  </a:moveTo>
                  <a:lnTo>
                    <a:pt x="192" y="426"/>
                  </a:lnTo>
                  <a:lnTo>
                    <a:pt x="196" y="441"/>
                  </a:lnTo>
                  <a:lnTo>
                    <a:pt x="181" y="445"/>
                  </a:lnTo>
                  <a:lnTo>
                    <a:pt x="177" y="430"/>
                  </a:lnTo>
                  <a:close/>
                  <a:moveTo>
                    <a:pt x="207" y="422"/>
                  </a:moveTo>
                  <a:lnTo>
                    <a:pt x="221" y="418"/>
                  </a:lnTo>
                  <a:lnTo>
                    <a:pt x="225" y="433"/>
                  </a:lnTo>
                  <a:lnTo>
                    <a:pt x="211" y="437"/>
                  </a:lnTo>
                  <a:lnTo>
                    <a:pt x="207" y="422"/>
                  </a:lnTo>
                  <a:close/>
                  <a:moveTo>
                    <a:pt x="236" y="414"/>
                  </a:moveTo>
                  <a:lnTo>
                    <a:pt x="251" y="410"/>
                  </a:lnTo>
                  <a:lnTo>
                    <a:pt x="255" y="425"/>
                  </a:lnTo>
                  <a:lnTo>
                    <a:pt x="240" y="429"/>
                  </a:lnTo>
                  <a:lnTo>
                    <a:pt x="236" y="414"/>
                  </a:lnTo>
                  <a:close/>
                  <a:moveTo>
                    <a:pt x="265" y="406"/>
                  </a:moveTo>
                  <a:lnTo>
                    <a:pt x="280" y="402"/>
                  </a:lnTo>
                  <a:lnTo>
                    <a:pt x="284" y="416"/>
                  </a:lnTo>
                  <a:lnTo>
                    <a:pt x="270" y="420"/>
                  </a:lnTo>
                  <a:lnTo>
                    <a:pt x="265" y="406"/>
                  </a:lnTo>
                  <a:close/>
                  <a:moveTo>
                    <a:pt x="295" y="398"/>
                  </a:moveTo>
                  <a:lnTo>
                    <a:pt x="310" y="393"/>
                  </a:lnTo>
                  <a:lnTo>
                    <a:pt x="314" y="408"/>
                  </a:lnTo>
                  <a:lnTo>
                    <a:pt x="299" y="412"/>
                  </a:lnTo>
                  <a:lnTo>
                    <a:pt x="295" y="398"/>
                  </a:lnTo>
                  <a:close/>
                  <a:moveTo>
                    <a:pt x="324" y="389"/>
                  </a:moveTo>
                  <a:lnTo>
                    <a:pt x="339" y="385"/>
                  </a:lnTo>
                  <a:lnTo>
                    <a:pt x="343" y="400"/>
                  </a:lnTo>
                  <a:lnTo>
                    <a:pt x="328" y="404"/>
                  </a:lnTo>
                  <a:lnTo>
                    <a:pt x="324" y="389"/>
                  </a:lnTo>
                  <a:close/>
                  <a:moveTo>
                    <a:pt x="354" y="381"/>
                  </a:moveTo>
                  <a:lnTo>
                    <a:pt x="369" y="377"/>
                  </a:lnTo>
                  <a:lnTo>
                    <a:pt x="373" y="392"/>
                  </a:lnTo>
                  <a:lnTo>
                    <a:pt x="358" y="396"/>
                  </a:lnTo>
                  <a:lnTo>
                    <a:pt x="354" y="381"/>
                  </a:lnTo>
                  <a:close/>
                  <a:moveTo>
                    <a:pt x="383" y="373"/>
                  </a:moveTo>
                  <a:lnTo>
                    <a:pt x="398" y="369"/>
                  </a:lnTo>
                  <a:lnTo>
                    <a:pt x="402" y="383"/>
                  </a:lnTo>
                  <a:lnTo>
                    <a:pt x="387" y="388"/>
                  </a:lnTo>
                  <a:lnTo>
                    <a:pt x="383" y="373"/>
                  </a:lnTo>
                  <a:close/>
                  <a:moveTo>
                    <a:pt x="413" y="365"/>
                  </a:moveTo>
                  <a:lnTo>
                    <a:pt x="428" y="360"/>
                  </a:lnTo>
                  <a:lnTo>
                    <a:pt x="432" y="375"/>
                  </a:lnTo>
                  <a:lnTo>
                    <a:pt x="417" y="379"/>
                  </a:lnTo>
                  <a:lnTo>
                    <a:pt x="413" y="365"/>
                  </a:lnTo>
                  <a:close/>
                  <a:moveTo>
                    <a:pt x="442" y="356"/>
                  </a:moveTo>
                  <a:lnTo>
                    <a:pt x="457" y="352"/>
                  </a:lnTo>
                  <a:lnTo>
                    <a:pt x="461" y="367"/>
                  </a:lnTo>
                  <a:lnTo>
                    <a:pt x="446" y="371"/>
                  </a:lnTo>
                  <a:lnTo>
                    <a:pt x="442" y="356"/>
                  </a:lnTo>
                  <a:close/>
                  <a:moveTo>
                    <a:pt x="472" y="348"/>
                  </a:moveTo>
                  <a:lnTo>
                    <a:pt x="486" y="344"/>
                  </a:lnTo>
                  <a:lnTo>
                    <a:pt x="491" y="359"/>
                  </a:lnTo>
                  <a:lnTo>
                    <a:pt x="476" y="363"/>
                  </a:lnTo>
                  <a:lnTo>
                    <a:pt x="472" y="348"/>
                  </a:lnTo>
                  <a:close/>
                  <a:moveTo>
                    <a:pt x="501" y="340"/>
                  </a:moveTo>
                  <a:lnTo>
                    <a:pt x="516" y="336"/>
                  </a:lnTo>
                  <a:lnTo>
                    <a:pt x="520" y="351"/>
                  </a:lnTo>
                  <a:lnTo>
                    <a:pt x="505" y="355"/>
                  </a:lnTo>
                  <a:lnTo>
                    <a:pt x="501" y="340"/>
                  </a:lnTo>
                  <a:close/>
                  <a:moveTo>
                    <a:pt x="531" y="332"/>
                  </a:moveTo>
                  <a:lnTo>
                    <a:pt x="545" y="328"/>
                  </a:lnTo>
                  <a:lnTo>
                    <a:pt x="550" y="342"/>
                  </a:lnTo>
                  <a:lnTo>
                    <a:pt x="535" y="347"/>
                  </a:lnTo>
                  <a:lnTo>
                    <a:pt x="531" y="332"/>
                  </a:lnTo>
                  <a:close/>
                  <a:moveTo>
                    <a:pt x="560" y="323"/>
                  </a:moveTo>
                  <a:lnTo>
                    <a:pt x="575" y="319"/>
                  </a:lnTo>
                  <a:lnTo>
                    <a:pt x="579" y="334"/>
                  </a:lnTo>
                  <a:lnTo>
                    <a:pt x="564" y="338"/>
                  </a:lnTo>
                  <a:lnTo>
                    <a:pt x="560" y="323"/>
                  </a:lnTo>
                  <a:close/>
                  <a:moveTo>
                    <a:pt x="590" y="315"/>
                  </a:moveTo>
                  <a:lnTo>
                    <a:pt x="604" y="311"/>
                  </a:lnTo>
                  <a:lnTo>
                    <a:pt x="608" y="326"/>
                  </a:lnTo>
                  <a:lnTo>
                    <a:pt x="594" y="330"/>
                  </a:lnTo>
                  <a:lnTo>
                    <a:pt x="590" y="315"/>
                  </a:lnTo>
                  <a:close/>
                  <a:moveTo>
                    <a:pt x="619" y="307"/>
                  </a:moveTo>
                  <a:lnTo>
                    <a:pt x="634" y="303"/>
                  </a:lnTo>
                  <a:lnTo>
                    <a:pt x="638" y="318"/>
                  </a:lnTo>
                  <a:lnTo>
                    <a:pt x="623" y="322"/>
                  </a:lnTo>
                  <a:lnTo>
                    <a:pt x="619" y="307"/>
                  </a:lnTo>
                  <a:close/>
                  <a:moveTo>
                    <a:pt x="649" y="299"/>
                  </a:moveTo>
                  <a:lnTo>
                    <a:pt x="663" y="295"/>
                  </a:lnTo>
                  <a:lnTo>
                    <a:pt x="667" y="309"/>
                  </a:lnTo>
                  <a:lnTo>
                    <a:pt x="653" y="314"/>
                  </a:lnTo>
                  <a:lnTo>
                    <a:pt x="649" y="299"/>
                  </a:lnTo>
                  <a:close/>
                  <a:moveTo>
                    <a:pt x="678" y="291"/>
                  </a:moveTo>
                  <a:lnTo>
                    <a:pt x="693" y="287"/>
                  </a:lnTo>
                  <a:lnTo>
                    <a:pt x="697" y="301"/>
                  </a:lnTo>
                  <a:lnTo>
                    <a:pt x="682" y="305"/>
                  </a:lnTo>
                  <a:lnTo>
                    <a:pt x="678" y="291"/>
                  </a:lnTo>
                  <a:close/>
                  <a:moveTo>
                    <a:pt x="708" y="282"/>
                  </a:moveTo>
                  <a:lnTo>
                    <a:pt x="722" y="278"/>
                  </a:lnTo>
                  <a:lnTo>
                    <a:pt x="726" y="293"/>
                  </a:lnTo>
                  <a:lnTo>
                    <a:pt x="712" y="297"/>
                  </a:lnTo>
                  <a:lnTo>
                    <a:pt x="708" y="282"/>
                  </a:lnTo>
                  <a:close/>
                  <a:moveTo>
                    <a:pt x="737" y="274"/>
                  </a:moveTo>
                  <a:lnTo>
                    <a:pt x="752" y="270"/>
                  </a:lnTo>
                  <a:lnTo>
                    <a:pt x="756" y="285"/>
                  </a:lnTo>
                  <a:lnTo>
                    <a:pt x="741" y="289"/>
                  </a:lnTo>
                  <a:lnTo>
                    <a:pt x="737" y="274"/>
                  </a:lnTo>
                  <a:close/>
                  <a:moveTo>
                    <a:pt x="766" y="266"/>
                  </a:moveTo>
                  <a:lnTo>
                    <a:pt x="781" y="262"/>
                  </a:lnTo>
                  <a:lnTo>
                    <a:pt x="785" y="276"/>
                  </a:lnTo>
                  <a:lnTo>
                    <a:pt x="771" y="281"/>
                  </a:lnTo>
                  <a:lnTo>
                    <a:pt x="766" y="266"/>
                  </a:lnTo>
                  <a:close/>
                  <a:moveTo>
                    <a:pt x="796" y="258"/>
                  </a:moveTo>
                  <a:lnTo>
                    <a:pt x="811" y="254"/>
                  </a:lnTo>
                  <a:lnTo>
                    <a:pt x="815" y="268"/>
                  </a:lnTo>
                  <a:lnTo>
                    <a:pt x="800" y="272"/>
                  </a:lnTo>
                  <a:lnTo>
                    <a:pt x="796" y="258"/>
                  </a:lnTo>
                  <a:close/>
                  <a:moveTo>
                    <a:pt x="825" y="249"/>
                  </a:moveTo>
                  <a:lnTo>
                    <a:pt x="840" y="245"/>
                  </a:lnTo>
                  <a:lnTo>
                    <a:pt x="844" y="260"/>
                  </a:lnTo>
                  <a:lnTo>
                    <a:pt x="830" y="264"/>
                  </a:lnTo>
                  <a:lnTo>
                    <a:pt x="825" y="249"/>
                  </a:lnTo>
                  <a:close/>
                  <a:moveTo>
                    <a:pt x="855" y="241"/>
                  </a:moveTo>
                  <a:lnTo>
                    <a:pt x="870" y="237"/>
                  </a:lnTo>
                  <a:lnTo>
                    <a:pt x="874" y="252"/>
                  </a:lnTo>
                  <a:lnTo>
                    <a:pt x="859" y="256"/>
                  </a:lnTo>
                  <a:lnTo>
                    <a:pt x="855" y="241"/>
                  </a:lnTo>
                  <a:close/>
                  <a:moveTo>
                    <a:pt x="884" y="233"/>
                  </a:moveTo>
                  <a:lnTo>
                    <a:pt x="899" y="229"/>
                  </a:lnTo>
                  <a:lnTo>
                    <a:pt x="903" y="244"/>
                  </a:lnTo>
                  <a:lnTo>
                    <a:pt x="888" y="248"/>
                  </a:lnTo>
                  <a:lnTo>
                    <a:pt x="884" y="233"/>
                  </a:lnTo>
                  <a:close/>
                  <a:moveTo>
                    <a:pt x="914" y="225"/>
                  </a:moveTo>
                  <a:lnTo>
                    <a:pt x="929" y="221"/>
                  </a:lnTo>
                  <a:lnTo>
                    <a:pt x="933" y="235"/>
                  </a:lnTo>
                  <a:lnTo>
                    <a:pt x="918" y="239"/>
                  </a:lnTo>
                  <a:lnTo>
                    <a:pt x="914" y="225"/>
                  </a:lnTo>
                  <a:close/>
                  <a:moveTo>
                    <a:pt x="943" y="216"/>
                  </a:moveTo>
                  <a:lnTo>
                    <a:pt x="958" y="212"/>
                  </a:lnTo>
                  <a:lnTo>
                    <a:pt x="962" y="227"/>
                  </a:lnTo>
                  <a:lnTo>
                    <a:pt x="947" y="231"/>
                  </a:lnTo>
                  <a:lnTo>
                    <a:pt x="943" y="216"/>
                  </a:lnTo>
                  <a:close/>
                  <a:moveTo>
                    <a:pt x="973" y="208"/>
                  </a:moveTo>
                  <a:lnTo>
                    <a:pt x="988" y="204"/>
                  </a:lnTo>
                  <a:lnTo>
                    <a:pt x="992" y="219"/>
                  </a:lnTo>
                  <a:lnTo>
                    <a:pt x="977" y="223"/>
                  </a:lnTo>
                  <a:lnTo>
                    <a:pt x="973" y="208"/>
                  </a:lnTo>
                  <a:close/>
                  <a:moveTo>
                    <a:pt x="1002" y="200"/>
                  </a:moveTo>
                  <a:lnTo>
                    <a:pt x="1017" y="196"/>
                  </a:lnTo>
                  <a:lnTo>
                    <a:pt x="1021" y="211"/>
                  </a:lnTo>
                  <a:lnTo>
                    <a:pt x="1006" y="215"/>
                  </a:lnTo>
                  <a:lnTo>
                    <a:pt x="1002" y="200"/>
                  </a:lnTo>
                  <a:close/>
                  <a:moveTo>
                    <a:pt x="1032" y="192"/>
                  </a:moveTo>
                  <a:lnTo>
                    <a:pt x="1046" y="188"/>
                  </a:lnTo>
                  <a:lnTo>
                    <a:pt x="1051" y="203"/>
                  </a:lnTo>
                  <a:lnTo>
                    <a:pt x="1036" y="207"/>
                  </a:lnTo>
                  <a:lnTo>
                    <a:pt x="1032" y="192"/>
                  </a:lnTo>
                  <a:close/>
                  <a:moveTo>
                    <a:pt x="1061" y="184"/>
                  </a:moveTo>
                  <a:lnTo>
                    <a:pt x="1076" y="179"/>
                  </a:lnTo>
                  <a:lnTo>
                    <a:pt x="1080" y="194"/>
                  </a:lnTo>
                  <a:lnTo>
                    <a:pt x="1065" y="198"/>
                  </a:lnTo>
                  <a:lnTo>
                    <a:pt x="1061" y="184"/>
                  </a:lnTo>
                  <a:close/>
                  <a:moveTo>
                    <a:pt x="1091" y="175"/>
                  </a:moveTo>
                  <a:lnTo>
                    <a:pt x="1105" y="171"/>
                  </a:lnTo>
                  <a:lnTo>
                    <a:pt x="1110" y="186"/>
                  </a:lnTo>
                  <a:lnTo>
                    <a:pt x="1095" y="190"/>
                  </a:lnTo>
                  <a:lnTo>
                    <a:pt x="1091" y="175"/>
                  </a:lnTo>
                  <a:close/>
                  <a:moveTo>
                    <a:pt x="1120" y="167"/>
                  </a:moveTo>
                  <a:lnTo>
                    <a:pt x="1135" y="163"/>
                  </a:lnTo>
                  <a:lnTo>
                    <a:pt x="1139" y="178"/>
                  </a:lnTo>
                  <a:lnTo>
                    <a:pt x="1124" y="182"/>
                  </a:lnTo>
                  <a:lnTo>
                    <a:pt x="1120" y="167"/>
                  </a:lnTo>
                  <a:close/>
                  <a:moveTo>
                    <a:pt x="1150" y="159"/>
                  </a:moveTo>
                  <a:lnTo>
                    <a:pt x="1164" y="155"/>
                  </a:lnTo>
                  <a:lnTo>
                    <a:pt x="1169" y="170"/>
                  </a:lnTo>
                  <a:lnTo>
                    <a:pt x="1154" y="174"/>
                  </a:lnTo>
                  <a:lnTo>
                    <a:pt x="1150" y="159"/>
                  </a:lnTo>
                  <a:close/>
                  <a:moveTo>
                    <a:pt x="1179" y="151"/>
                  </a:moveTo>
                  <a:lnTo>
                    <a:pt x="1194" y="147"/>
                  </a:lnTo>
                  <a:lnTo>
                    <a:pt x="1198" y="161"/>
                  </a:lnTo>
                  <a:lnTo>
                    <a:pt x="1183" y="165"/>
                  </a:lnTo>
                  <a:lnTo>
                    <a:pt x="1179" y="151"/>
                  </a:lnTo>
                  <a:close/>
                  <a:moveTo>
                    <a:pt x="1209" y="143"/>
                  </a:moveTo>
                  <a:lnTo>
                    <a:pt x="1223" y="138"/>
                  </a:lnTo>
                  <a:lnTo>
                    <a:pt x="1227" y="153"/>
                  </a:lnTo>
                  <a:lnTo>
                    <a:pt x="1213" y="157"/>
                  </a:lnTo>
                  <a:lnTo>
                    <a:pt x="1209" y="143"/>
                  </a:lnTo>
                  <a:close/>
                  <a:moveTo>
                    <a:pt x="1238" y="134"/>
                  </a:moveTo>
                  <a:lnTo>
                    <a:pt x="1253" y="130"/>
                  </a:lnTo>
                  <a:lnTo>
                    <a:pt x="1257" y="145"/>
                  </a:lnTo>
                  <a:lnTo>
                    <a:pt x="1242" y="149"/>
                  </a:lnTo>
                  <a:lnTo>
                    <a:pt x="1238" y="134"/>
                  </a:lnTo>
                  <a:close/>
                  <a:moveTo>
                    <a:pt x="1268" y="126"/>
                  </a:moveTo>
                  <a:lnTo>
                    <a:pt x="1282" y="122"/>
                  </a:lnTo>
                  <a:lnTo>
                    <a:pt x="1286" y="137"/>
                  </a:lnTo>
                  <a:lnTo>
                    <a:pt x="1272" y="141"/>
                  </a:lnTo>
                  <a:lnTo>
                    <a:pt x="1268" y="126"/>
                  </a:lnTo>
                  <a:close/>
                  <a:moveTo>
                    <a:pt x="1297" y="118"/>
                  </a:moveTo>
                  <a:lnTo>
                    <a:pt x="1312" y="114"/>
                  </a:lnTo>
                  <a:lnTo>
                    <a:pt x="1316" y="128"/>
                  </a:lnTo>
                  <a:lnTo>
                    <a:pt x="1301" y="133"/>
                  </a:lnTo>
                  <a:lnTo>
                    <a:pt x="1297" y="118"/>
                  </a:lnTo>
                  <a:close/>
                  <a:moveTo>
                    <a:pt x="1327" y="110"/>
                  </a:moveTo>
                  <a:lnTo>
                    <a:pt x="1341" y="105"/>
                  </a:lnTo>
                  <a:lnTo>
                    <a:pt x="1345" y="120"/>
                  </a:lnTo>
                  <a:lnTo>
                    <a:pt x="1331" y="124"/>
                  </a:lnTo>
                  <a:lnTo>
                    <a:pt x="1327" y="110"/>
                  </a:lnTo>
                  <a:close/>
                  <a:moveTo>
                    <a:pt x="1356" y="101"/>
                  </a:moveTo>
                  <a:lnTo>
                    <a:pt x="1371" y="97"/>
                  </a:lnTo>
                  <a:lnTo>
                    <a:pt x="1375" y="112"/>
                  </a:lnTo>
                  <a:lnTo>
                    <a:pt x="1360" y="116"/>
                  </a:lnTo>
                  <a:lnTo>
                    <a:pt x="1356" y="101"/>
                  </a:lnTo>
                  <a:close/>
                  <a:moveTo>
                    <a:pt x="1385" y="93"/>
                  </a:moveTo>
                  <a:lnTo>
                    <a:pt x="1400" y="89"/>
                  </a:lnTo>
                  <a:lnTo>
                    <a:pt x="1404" y="104"/>
                  </a:lnTo>
                  <a:lnTo>
                    <a:pt x="1390" y="108"/>
                  </a:lnTo>
                  <a:lnTo>
                    <a:pt x="1385" y="93"/>
                  </a:lnTo>
                  <a:close/>
                  <a:moveTo>
                    <a:pt x="1415" y="85"/>
                  </a:moveTo>
                  <a:lnTo>
                    <a:pt x="1430" y="81"/>
                  </a:lnTo>
                  <a:lnTo>
                    <a:pt x="1434" y="95"/>
                  </a:lnTo>
                  <a:lnTo>
                    <a:pt x="1419" y="100"/>
                  </a:lnTo>
                  <a:lnTo>
                    <a:pt x="1415" y="85"/>
                  </a:lnTo>
                  <a:close/>
                  <a:moveTo>
                    <a:pt x="1444" y="77"/>
                  </a:moveTo>
                  <a:lnTo>
                    <a:pt x="1459" y="72"/>
                  </a:lnTo>
                  <a:lnTo>
                    <a:pt x="1463" y="87"/>
                  </a:lnTo>
                  <a:lnTo>
                    <a:pt x="1449" y="91"/>
                  </a:lnTo>
                  <a:lnTo>
                    <a:pt x="1444" y="77"/>
                  </a:lnTo>
                  <a:close/>
                  <a:moveTo>
                    <a:pt x="1474" y="68"/>
                  </a:moveTo>
                  <a:lnTo>
                    <a:pt x="1489" y="64"/>
                  </a:lnTo>
                  <a:lnTo>
                    <a:pt x="1493" y="79"/>
                  </a:lnTo>
                  <a:lnTo>
                    <a:pt x="1478" y="83"/>
                  </a:lnTo>
                  <a:lnTo>
                    <a:pt x="1474" y="68"/>
                  </a:lnTo>
                  <a:close/>
                  <a:moveTo>
                    <a:pt x="1503" y="60"/>
                  </a:moveTo>
                  <a:lnTo>
                    <a:pt x="1518" y="56"/>
                  </a:lnTo>
                  <a:lnTo>
                    <a:pt x="1522" y="71"/>
                  </a:lnTo>
                  <a:lnTo>
                    <a:pt x="1508" y="75"/>
                  </a:lnTo>
                  <a:lnTo>
                    <a:pt x="1503" y="60"/>
                  </a:lnTo>
                  <a:close/>
                  <a:moveTo>
                    <a:pt x="1533" y="52"/>
                  </a:moveTo>
                  <a:lnTo>
                    <a:pt x="1548" y="48"/>
                  </a:lnTo>
                  <a:lnTo>
                    <a:pt x="1552" y="63"/>
                  </a:lnTo>
                  <a:lnTo>
                    <a:pt x="1537" y="67"/>
                  </a:lnTo>
                  <a:lnTo>
                    <a:pt x="1533" y="52"/>
                  </a:lnTo>
                  <a:close/>
                  <a:moveTo>
                    <a:pt x="1562" y="44"/>
                  </a:moveTo>
                  <a:lnTo>
                    <a:pt x="1577" y="40"/>
                  </a:lnTo>
                  <a:lnTo>
                    <a:pt x="1581" y="54"/>
                  </a:lnTo>
                  <a:lnTo>
                    <a:pt x="1566" y="58"/>
                  </a:lnTo>
                  <a:lnTo>
                    <a:pt x="1562" y="44"/>
                  </a:lnTo>
                  <a:close/>
                  <a:moveTo>
                    <a:pt x="1592" y="35"/>
                  </a:moveTo>
                  <a:lnTo>
                    <a:pt x="1607" y="31"/>
                  </a:lnTo>
                  <a:lnTo>
                    <a:pt x="1611" y="46"/>
                  </a:lnTo>
                  <a:lnTo>
                    <a:pt x="1596" y="50"/>
                  </a:lnTo>
                  <a:lnTo>
                    <a:pt x="1592" y="35"/>
                  </a:lnTo>
                  <a:close/>
                  <a:moveTo>
                    <a:pt x="1624" y="31"/>
                  </a:moveTo>
                  <a:lnTo>
                    <a:pt x="1639" y="31"/>
                  </a:lnTo>
                  <a:lnTo>
                    <a:pt x="1639" y="46"/>
                  </a:lnTo>
                  <a:lnTo>
                    <a:pt x="1624" y="46"/>
                  </a:lnTo>
                  <a:lnTo>
                    <a:pt x="1624" y="31"/>
                  </a:lnTo>
                  <a:close/>
                  <a:moveTo>
                    <a:pt x="1654" y="31"/>
                  </a:moveTo>
                  <a:lnTo>
                    <a:pt x="1670" y="31"/>
                  </a:lnTo>
                  <a:lnTo>
                    <a:pt x="1670" y="46"/>
                  </a:lnTo>
                  <a:lnTo>
                    <a:pt x="1654" y="46"/>
                  </a:lnTo>
                  <a:lnTo>
                    <a:pt x="1654" y="31"/>
                  </a:lnTo>
                  <a:close/>
                  <a:moveTo>
                    <a:pt x="1685" y="31"/>
                  </a:moveTo>
                  <a:lnTo>
                    <a:pt x="1700" y="31"/>
                  </a:lnTo>
                  <a:lnTo>
                    <a:pt x="1700" y="46"/>
                  </a:lnTo>
                  <a:lnTo>
                    <a:pt x="1685" y="46"/>
                  </a:lnTo>
                  <a:lnTo>
                    <a:pt x="1685" y="31"/>
                  </a:lnTo>
                  <a:close/>
                  <a:moveTo>
                    <a:pt x="1716" y="31"/>
                  </a:moveTo>
                  <a:lnTo>
                    <a:pt x="1731" y="31"/>
                  </a:lnTo>
                  <a:lnTo>
                    <a:pt x="1731" y="46"/>
                  </a:lnTo>
                  <a:lnTo>
                    <a:pt x="1716" y="46"/>
                  </a:lnTo>
                  <a:lnTo>
                    <a:pt x="1716" y="31"/>
                  </a:lnTo>
                  <a:close/>
                  <a:moveTo>
                    <a:pt x="1746" y="31"/>
                  </a:moveTo>
                  <a:lnTo>
                    <a:pt x="1762" y="31"/>
                  </a:lnTo>
                  <a:lnTo>
                    <a:pt x="1762" y="46"/>
                  </a:lnTo>
                  <a:lnTo>
                    <a:pt x="1746" y="46"/>
                  </a:lnTo>
                  <a:lnTo>
                    <a:pt x="1746" y="31"/>
                  </a:lnTo>
                  <a:close/>
                  <a:moveTo>
                    <a:pt x="1777" y="31"/>
                  </a:moveTo>
                  <a:lnTo>
                    <a:pt x="1792" y="31"/>
                  </a:lnTo>
                  <a:lnTo>
                    <a:pt x="1792" y="46"/>
                  </a:lnTo>
                  <a:lnTo>
                    <a:pt x="1777" y="46"/>
                  </a:lnTo>
                  <a:lnTo>
                    <a:pt x="1777" y="31"/>
                  </a:lnTo>
                  <a:close/>
                  <a:moveTo>
                    <a:pt x="1807" y="31"/>
                  </a:moveTo>
                  <a:lnTo>
                    <a:pt x="1823" y="31"/>
                  </a:lnTo>
                  <a:lnTo>
                    <a:pt x="1823" y="46"/>
                  </a:lnTo>
                  <a:lnTo>
                    <a:pt x="1807" y="46"/>
                  </a:lnTo>
                  <a:lnTo>
                    <a:pt x="1807" y="31"/>
                  </a:lnTo>
                  <a:close/>
                  <a:moveTo>
                    <a:pt x="1838" y="31"/>
                  </a:moveTo>
                  <a:lnTo>
                    <a:pt x="1853" y="31"/>
                  </a:lnTo>
                  <a:lnTo>
                    <a:pt x="1853" y="46"/>
                  </a:lnTo>
                  <a:lnTo>
                    <a:pt x="1838" y="46"/>
                  </a:lnTo>
                  <a:lnTo>
                    <a:pt x="1838" y="31"/>
                  </a:lnTo>
                  <a:close/>
                  <a:moveTo>
                    <a:pt x="1869" y="31"/>
                  </a:moveTo>
                  <a:lnTo>
                    <a:pt x="1884" y="31"/>
                  </a:lnTo>
                  <a:lnTo>
                    <a:pt x="1884" y="46"/>
                  </a:lnTo>
                  <a:lnTo>
                    <a:pt x="1869" y="46"/>
                  </a:lnTo>
                  <a:lnTo>
                    <a:pt x="1869" y="31"/>
                  </a:lnTo>
                  <a:close/>
                  <a:moveTo>
                    <a:pt x="1899" y="31"/>
                  </a:moveTo>
                  <a:lnTo>
                    <a:pt x="1915" y="31"/>
                  </a:lnTo>
                  <a:lnTo>
                    <a:pt x="1915" y="46"/>
                  </a:lnTo>
                  <a:lnTo>
                    <a:pt x="1899" y="46"/>
                  </a:lnTo>
                  <a:lnTo>
                    <a:pt x="1899" y="31"/>
                  </a:lnTo>
                  <a:close/>
                  <a:moveTo>
                    <a:pt x="1930" y="31"/>
                  </a:moveTo>
                  <a:lnTo>
                    <a:pt x="1945" y="31"/>
                  </a:lnTo>
                  <a:lnTo>
                    <a:pt x="1945" y="46"/>
                  </a:lnTo>
                  <a:lnTo>
                    <a:pt x="1930" y="46"/>
                  </a:lnTo>
                  <a:lnTo>
                    <a:pt x="1930" y="31"/>
                  </a:lnTo>
                  <a:close/>
                  <a:moveTo>
                    <a:pt x="1960" y="31"/>
                  </a:moveTo>
                  <a:lnTo>
                    <a:pt x="1976" y="31"/>
                  </a:lnTo>
                  <a:lnTo>
                    <a:pt x="1976" y="46"/>
                  </a:lnTo>
                  <a:lnTo>
                    <a:pt x="1960" y="46"/>
                  </a:lnTo>
                  <a:lnTo>
                    <a:pt x="1960" y="31"/>
                  </a:lnTo>
                  <a:close/>
                  <a:moveTo>
                    <a:pt x="1991" y="31"/>
                  </a:moveTo>
                  <a:lnTo>
                    <a:pt x="2006" y="31"/>
                  </a:lnTo>
                  <a:lnTo>
                    <a:pt x="2006" y="46"/>
                  </a:lnTo>
                  <a:lnTo>
                    <a:pt x="1991" y="46"/>
                  </a:lnTo>
                  <a:lnTo>
                    <a:pt x="1991" y="31"/>
                  </a:lnTo>
                  <a:close/>
                  <a:moveTo>
                    <a:pt x="2022" y="31"/>
                  </a:moveTo>
                  <a:lnTo>
                    <a:pt x="2037" y="31"/>
                  </a:lnTo>
                  <a:lnTo>
                    <a:pt x="2037" y="46"/>
                  </a:lnTo>
                  <a:lnTo>
                    <a:pt x="2022" y="46"/>
                  </a:lnTo>
                  <a:lnTo>
                    <a:pt x="2022" y="31"/>
                  </a:lnTo>
                  <a:close/>
                  <a:moveTo>
                    <a:pt x="2052" y="31"/>
                  </a:moveTo>
                  <a:lnTo>
                    <a:pt x="2068" y="31"/>
                  </a:lnTo>
                  <a:lnTo>
                    <a:pt x="2068" y="46"/>
                  </a:lnTo>
                  <a:lnTo>
                    <a:pt x="2052" y="46"/>
                  </a:lnTo>
                  <a:lnTo>
                    <a:pt x="2052" y="31"/>
                  </a:lnTo>
                  <a:close/>
                  <a:moveTo>
                    <a:pt x="2083" y="31"/>
                  </a:moveTo>
                  <a:lnTo>
                    <a:pt x="2098" y="31"/>
                  </a:lnTo>
                  <a:lnTo>
                    <a:pt x="2098" y="46"/>
                  </a:lnTo>
                  <a:lnTo>
                    <a:pt x="2083" y="46"/>
                  </a:lnTo>
                  <a:lnTo>
                    <a:pt x="2083" y="31"/>
                  </a:lnTo>
                  <a:close/>
                  <a:moveTo>
                    <a:pt x="2113" y="31"/>
                  </a:moveTo>
                  <a:lnTo>
                    <a:pt x="2129" y="31"/>
                  </a:lnTo>
                  <a:lnTo>
                    <a:pt x="2129" y="46"/>
                  </a:lnTo>
                  <a:lnTo>
                    <a:pt x="2113" y="46"/>
                  </a:lnTo>
                  <a:lnTo>
                    <a:pt x="2113" y="31"/>
                  </a:lnTo>
                  <a:close/>
                  <a:moveTo>
                    <a:pt x="2144" y="31"/>
                  </a:moveTo>
                  <a:lnTo>
                    <a:pt x="2159" y="31"/>
                  </a:lnTo>
                  <a:lnTo>
                    <a:pt x="2159" y="46"/>
                  </a:lnTo>
                  <a:lnTo>
                    <a:pt x="2144" y="46"/>
                  </a:lnTo>
                  <a:lnTo>
                    <a:pt x="2144" y="31"/>
                  </a:lnTo>
                  <a:close/>
                  <a:moveTo>
                    <a:pt x="2175" y="31"/>
                  </a:moveTo>
                  <a:lnTo>
                    <a:pt x="2190" y="31"/>
                  </a:lnTo>
                  <a:lnTo>
                    <a:pt x="2190" y="46"/>
                  </a:lnTo>
                  <a:lnTo>
                    <a:pt x="2175" y="46"/>
                  </a:lnTo>
                  <a:lnTo>
                    <a:pt x="2175" y="31"/>
                  </a:lnTo>
                  <a:close/>
                  <a:moveTo>
                    <a:pt x="2205" y="31"/>
                  </a:moveTo>
                  <a:lnTo>
                    <a:pt x="2221" y="31"/>
                  </a:lnTo>
                  <a:lnTo>
                    <a:pt x="2221" y="46"/>
                  </a:lnTo>
                  <a:lnTo>
                    <a:pt x="2205" y="46"/>
                  </a:lnTo>
                  <a:lnTo>
                    <a:pt x="2205" y="31"/>
                  </a:lnTo>
                  <a:close/>
                  <a:moveTo>
                    <a:pt x="2236" y="31"/>
                  </a:moveTo>
                  <a:lnTo>
                    <a:pt x="2251" y="31"/>
                  </a:lnTo>
                  <a:lnTo>
                    <a:pt x="2251" y="46"/>
                  </a:lnTo>
                  <a:lnTo>
                    <a:pt x="2236" y="46"/>
                  </a:lnTo>
                  <a:lnTo>
                    <a:pt x="2236" y="31"/>
                  </a:lnTo>
                  <a:close/>
                  <a:moveTo>
                    <a:pt x="2266" y="31"/>
                  </a:moveTo>
                  <a:lnTo>
                    <a:pt x="2282" y="31"/>
                  </a:lnTo>
                  <a:lnTo>
                    <a:pt x="2282" y="46"/>
                  </a:lnTo>
                  <a:lnTo>
                    <a:pt x="2266" y="46"/>
                  </a:lnTo>
                  <a:lnTo>
                    <a:pt x="2266" y="31"/>
                  </a:lnTo>
                  <a:close/>
                  <a:moveTo>
                    <a:pt x="2297" y="31"/>
                  </a:moveTo>
                  <a:lnTo>
                    <a:pt x="2312" y="31"/>
                  </a:lnTo>
                  <a:lnTo>
                    <a:pt x="2312" y="46"/>
                  </a:lnTo>
                  <a:lnTo>
                    <a:pt x="2297" y="46"/>
                  </a:lnTo>
                  <a:lnTo>
                    <a:pt x="2297" y="31"/>
                  </a:lnTo>
                  <a:close/>
                  <a:moveTo>
                    <a:pt x="2328" y="31"/>
                  </a:moveTo>
                  <a:lnTo>
                    <a:pt x="2343" y="31"/>
                  </a:lnTo>
                  <a:lnTo>
                    <a:pt x="2343" y="46"/>
                  </a:lnTo>
                  <a:lnTo>
                    <a:pt x="2328" y="46"/>
                  </a:lnTo>
                  <a:lnTo>
                    <a:pt x="2328" y="31"/>
                  </a:lnTo>
                  <a:close/>
                  <a:moveTo>
                    <a:pt x="2358" y="31"/>
                  </a:moveTo>
                  <a:lnTo>
                    <a:pt x="2374" y="31"/>
                  </a:lnTo>
                  <a:lnTo>
                    <a:pt x="2374" y="46"/>
                  </a:lnTo>
                  <a:lnTo>
                    <a:pt x="2358" y="46"/>
                  </a:lnTo>
                  <a:lnTo>
                    <a:pt x="2358" y="31"/>
                  </a:lnTo>
                  <a:close/>
                  <a:moveTo>
                    <a:pt x="2389" y="31"/>
                  </a:moveTo>
                  <a:lnTo>
                    <a:pt x="2404" y="31"/>
                  </a:lnTo>
                  <a:lnTo>
                    <a:pt x="2404" y="46"/>
                  </a:lnTo>
                  <a:lnTo>
                    <a:pt x="2389" y="46"/>
                  </a:lnTo>
                  <a:lnTo>
                    <a:pt x="2389" y="31"/>
                  </a:lnTo>
                  <a:close/>
                  <a:moveTo>
                    <a:pt x="2419" y="31"/>
                  </a:moveTo>
                  <a:lnTo>
                    <a:pt x="2435" y="31"/>
                  </a:lnTo>
                  <a:lnTo>
                    <a:pt x="2435" y="46"/>
                  </a:lnTo>
                  <a:lnTo>
                    <a:pt x="2419" y="46"/>
                  </a:lnTo>
                  <a:lnTo>
                    <a:pt x="2419" y="31"/>
                  </a:lnTo>
                  <a:close/>
                  <a:moveTo>
                    <a:pt x="2450" y="31"/>
                  </a:moveTo>
                  <a:lnTo>
                    <a:pt x="2465" y="31"/>
                  </a:lnTo>
                  <a:lnTo>
                    <a:pt x="2465" y="46"/>
                  </a:lnTo>
                  <a:lnTo>
                    <a:pt x="2450" y="46"/>
                  </a:lnTo>
                  <a:lnTo>
                    <a:pt x="2450" y="31"/>
                  </a:lnTo>
                  <a:close/>
                  <a:moveTo>
                    <a:pt x="2481" y="31"/>
                  </a:moveTo>
                  <a:lnTo>
                    <a:pt x="2496" y="31"/>
                  </a:lnTo>
                  <a:lnTo>
                    <a:pt x="2496" y="46"/>
                  </a:lnTo>
                  <a:lnTo>
                    <a:pt x="2481" y="46"/>
                  </a:lnTo>
                  <a:lnTo>
                    <a:pt x="2481" y="31"/>
                  </a:lnTo>
                  <a:close/>
                  <a:moveTo>
                    <a:pt x="2511" y="31"/>
                  </a:moveTo>
                  <a:lnTo>
                    <a:pt x="2527" y="31"/>
                  </a:lnTo>
                  <a:lnTo>
                    <a:pt x="2527" y="46"/>
                  </a:lnTo>
                  <a:lnTo>
                    <a:pt x="2511" y="46"/>
                  </a:lnTo>
                  <a:lnTo>
                    <a:pt x="2511" y="31"/>
                  </a:lnTo>
                  <a:close/>
                  <a:moveTo>
                    <a:pt x="2542" y="31"/>
                  </a:moveTo>
                  <a:lnTo>
                    <a:pt x="2557" y="31"/>
                  </a:lnTo>
                  <a:lnTo>
                    <a:pt x="2557" y="46"/>
                  </a:lnTo>
                  <a:lnTo>
                    <a:pt x="2542" y="46"/>
                  </a:lnTo>
                  <a:lnTo>
                    <a:pt x="2542" y="31"/>
                  </a:lnTo>
                  <a:close/>
                  <a:moveTo>
                    <a:pt x="2572" y="31"/>
                  </a:moveTo>
                  <a:lnTo>
                    <a:pt x="2588" y="31"/>
                  </a:lnTo>
                  <a:lnTo>
                    <a:pt x="2588" y="46"/>
                  </a:lnTo>
                  <a:lnTo>
                    <a:pt x="2572" y="46"/>
                  </a:lnTo>
                  <a:lnTo>
                    <a:pt x="2572" y="31"/>
                  </a:lnTo>
                  <a:close/>
                  <a:moveTo>
                    <a:pt x="2603" y="31"/>
                  </a:moveTo>
                  <a:lnTo>
                    <a:pt x="2618" y="31"/>
                  </a:lnTo>
                  <a:lnTo>
                    <a:pt x="2618" y="46"/>
                  </a:lnTo>
                  <a:lnTo>
                    <a:pt x="2603" y="46"/>
                  </a:lnTo>
                  <a:lnTo>
                    <a:pt x="2603" y="31"/>
                  </a:lnTo>
                  <a:close/>
                  <a:moveTo>
                    <a:pt x="2634" y="31"/>
                  </a:moveTo>
                  <a:lnTo>
                    <a:pt x="2649" y="31"/>
                  </a:lnTo>
                  <a:lnTo>
                    <a:pt x="2649" y="46"/>
                  </a:lnTo>
                  <a:lnTo>
                    <a:pt x="2634" y="46"/>
                  </a:lnTo>
                  <a:lnTo>
                    <a:pt x="2634" y="31"/>
                  </a:lnTo>
                  <a:close/>
                  <a:moveTo>
                    <a:pt x="2664" y="31"/>
                  </a:moveTo>
                  <a:lnTo>
                    <a:pt x="2680" y="31"/>
                  </a:lnTo>
                  <a:lnTo>
                    <a:pt x="2680" y="46"/>
                  </a:lnTo>
                  <a:lnTo>
                    <a:pt x="2664" y="46"/>
                  </a:lnTo>
                  <a:lnTo>
                    <a:pt x="2664" y="31"/>
                  </a:lnTo>
                  <a:close/>
                  <a:moveTo>
                    <a:pt x="2695" y="31"/>
                  </a:moveTo>
                  <a:lnTo>
                    <a:pt x="2710" y="31"/>
                  </a:lnTo>
                  <a:lnTo>
                    <a:pt x="2710" y="46"/>
                  </a:lnTo>
                  <a:lnTo>
                    <a:pt x="2695" y="46"/>
                  </a:lnTo>
                  <a:lnTo>
                    <a:pt x="2695" y="31"/>
                  </a:lnTo>
                  <a:close/>
                  <a:moveTo>
                    <a:pt x="2725" y="31"/>
                  </a:moveTo>
                  <a:lnTo>
                    <a:pt x="2741" y="31"/>
                  </a:lnTo>
                  <a:lnTo>
                    <a:pt x="2741" y="46"/>
                  </a:lnTo>
                  <a:lnTo>
                    <a:pt x="2725" y="46"/>
                  </a:lnTo>
                  <a:lnTo>
                    <a:pt x="2725" y="31"/>
                  </a:lnTo>
                  <a:close/>
                  <a:moveTo>
                    <a:pt x="2756" y="31"/>
                  </a:moveTo>
                  <a:lnTo>
                    <a:pt x="2771" y="31"/>
                  </a:lnTo>
                  <a:lnTo>
                    <a:pt x="2771" y="46"/>
                  </a:lnTo>
                  <a:lnTo>
                    <a:pt x="2756" y="46"/>
                  </a:lnTo>
                  <a:lnTo>
                    <a:pt x="2756" y="31"/>
                  </a:lnTo>
                  <a:close/>
                  <a:moveTo>
                    <a:pt x="2787" y="31"/>
                  </a:moveTo>
                  <a:lnTo>
                    <a:pt x="2802" y="31"/>
                  </a:lnTo>
                  <a:lnTo>
                    <a:pt x="2802" y="46"/>
                  </a:lnTo>
                  <a:lnTo>
                    <a:pt x="2787" y="46"/>
                  </a:lnTo>
                  <a:lnTo>
                    <a:pt x="2787" y="31"/>
                  </a:lnTo>
                  <a:close/>
                  <a:moveTo>
                    <a:pt x="2817" y="31"/>
                  </a:moveTo>
                  <a:lnTo>
                    <a:pt x="2833" y="31"/>
                  </a:lnTo>
                  <a:lnTo>
                    <a:pt x="2833" y="46"/>
                  </a:lnTo>
                  <a:lnTo>
                    <a:pt x="2817" y="46"/>
                  </a:lnTo>
                  <a:lnTo>
                    <a:pt x="2817" y="31"/>
                  </a:lnTo>
                  <a:close/>
                  <a:moveTo>
                    <a:pt x="2848" y="31"/>
                  </a:moveTo>
                  <a:lnTo>
                    <a:pt x="2863" y="31"/>
                  </a:lnTo>
                  <a:lnTo>
                    <a:pt x="2863" y="46"/>
                  </a:lnTo>
                  <a:lnTo>
                    <a:pt x="2848" y="46"/>
                  </a:lnTo>
                  <a:lnTo>
                    <a:pt x="2848" y="31"/>
                  </a:lnTo>
                  <a:close/>
                  <a:moveTo>
                    <a:pt x="2878" y="31"/>
                  </a:moveTo>
                  <a:lnTo>
                    <a:pt x="2894" y="31"/>
                  </a:lnTo>
                  <a:lnTo>
                    <a:pt x="2894" y="46"/>
                  </a:lnTo>
                  <a:lnTo>
                    <a:pt x="2878" y="46"/>
                  </a:lnTo>
                  <a:lnTo>
                    <a:pt x="2878" y="31"/>
                  </a:lnTo>
                  <a:close/>
                  <a:moveTo>
                    <a:pt x="2909" y="31"/>
                  </a:moveTo>
                  <a:lnTo>
                    <a:pt x="2924" y="31"/>
                  </a:lnTo>
                  <a:lnTo>
                    <a:pt x="2924" y="46"/>
                  </a:lnTo>
                  <a:lnTo>
                    <a:pt x="2909" y="46"/>
                  </a:lnTo>
                  <a:lnTo>
                    <a:pt x="2909" y="31"/>
                  </a:lnTo>
                  <a:close/>
                  <a:moveTo>
                    <a:pt x="2940" y="31"/>
                  </a:moveTo>
                  <a:lnTo>
                    <a:pt x="2955" y="31"/>
                  </a:lnTo>
                  <a:lnTo>
                    <a:pt x="2955" y="46"/>
                  </a:lnTo>
                  <a:lnTo>
                    <a:pt x="2940" y="46"/>
                  </a:lnTo>
                  <a:lnTo>
                    <a:pt x="2940" y="31"/>
                  </a:lnTo>
                  <a:close/>
                  <a:moveTo>
                    <a:pt x="2970" y="31"/>
                  </a:moveTo>
                  <a:lnTo>
                    <a:pt x="2986" y="31"/>
                  </a:lnTo>
                  <a:lnTo>
                    <a:pt x="2986" y="46"/>
                  </a:lnTo>
                  <a:lnTo>
                    <a:pt x="2970" y="46"/>
                  </a:lnTo>
                  <a:lnTo>
                    <a:pt x="2970" y="31"/>
                  </a:lnTo>
                  <a:close/>
                  <a:moveTo>
                    <a:pt x="3001" y="31"/>
                  </a:moveTo>
                  <a:lnTo>
                    <a:pt x="3016" y="31"/>
                  </a:lnTo>
                  <a:lnTo>
                    <a:pt x="3016" y="46"/>
                  </a:lnTo>
                  <a:lnTo>
                    <a:pt x="3001" y="46"/>
                  </a:lnTo>
                  <a:lnTo>
                    <a:pt x="3001" y="31"/>
                  </a:lnTo>
                  <a:close/>
                  <a:moveTo>
                    <a:pt x="3016" y="38"/>
                  </a:moveTo>
                  <a:lnTo>
                    <a:pt x="2986" y="0"/>
                  </a:lnTo>
                  <a:lnTo>
                    <a:pt x="3062" y="38"/>
                  </a:lnTo>
                  <a:lnTo>
                    <a:pt x="2986" y="76"/>
                  </a:lnTo>
                  <a:lnTo>
                    <a:pt x="3016" y="3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0314" name="Group 74"/>
            <p:cNvGrpSpPr>
              <a:grpSpLocks/>
            </p:cNvGrpSpPr>
            <p:nvPr/>
          </p:nvGrpSpPr>
          <p:grpSpPr bwMode="auto">
            <a:xfrm>
              <a:off x="3580" y="1565"/>
              <a:ext cx="973" cy="1400"/>
              <a:chOff x="3580" y="1565"/>
              <a:chExt cx="973" cy="1400"/>
            </a:xfrm>
          </p:grpSpPr>
          <p:sp>
            <p:nvSpPr>
              <p:cNvPr id="10302" name="Rectangle 62"/>
              <p:cNvSpPr>
                <a:spLocks noChangeArrowheads="1"/>
              </p:cNvSpPr>
              <p:nvPr/>
            </p:nvSpPr>
            <p:spPr bwMode="auto">
              <a:xfrm>
                <a:off x="3685" y="1565"/>
                <a:ext cx="75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Arrangement of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3" name="Rectangle 63"/>
              <p:cNvSpPr>
                <a:spLocks noChangeArrowheads="1"/>
              </p:cNvSpPr>
              <p:nvPr/>
            </p:nvSpPr>
            <p:spPr bwMode="auto">
              <a:xfrm>
                <a:off x="3580" y="1678"/>
                <a:ext cx="97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Capabilities in 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4" name="Rectangle 64"/>
              <p:cNvSpPr>
                <a:spLocks noChangeArrowheads="1"/>
              </p:cNvSpPr>
              <p:nvPr/>
            </p:nvSpPr>
            <p:spPr bwMode="auto">
              <a:xfrm>
                <a:off x="3585" y="1793"/>
                <a:ext cx="96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Space, and Purpose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5" name="Rectangle 65"/>
              <p:cNvSpPr>
                <a:spLocks noChangeArrowheads="1"/>
              </p:cNvSpPr>
              <p:nvPr/>
            </p:nvSpPr>
            <p:spPr bwMode="auto">
              <a:xfrm>
                <a:off x="3660" y="1967"/>
                <a:ext cx="816"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Linkage of Ends,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6" name="Rectangle 66"/>
              <p:cNvSpPr>
                <a:spLocks noChangeArrowheads="1"/>
              </p:cNvSpPr>
              <p:nvPr/>
            </p:nvSpPr>
            <p:spPr bwMode="auto">
              <a:xfrm>
                <a:off x="3644" y="2081"/>
                <a:ext cx="84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Ways, and Means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7" name="Rectangle 67"/>
              <p:cNvSpPr>
                <a:spLocks noChangeArrowheads="1"/>
              </p:cNvSpPr>
              <p:nvPr/>
            </p:nvSpPr>
            <p:spPr bwMode="auto">
              <a:xfrm>
                <a:off x="3657" y="2255"/>
                <a:ext cx="81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Course of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8" name="Rectangle 68"/>
              <p:cNvSpPr>
                <a:spLocks noChangeArrowheads="1"/>
              </p:cNvSpPr>
              <p:nvPr/>
            </p:nvSpPr>
            <p:spPr bwMode="auto">
              <a:xfrm>
                <a:off x="3722" y="2430"/>
                <a:ext cx="605"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Commander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9" name="Rectangle 69"/>
              <p:cNvSpPr>
                <a:spLocks noChangeArrowheads="1"/>
              </p:cNvSpPr>
              <p:nvPr/>
            </p:nvSpPr>
            <p:spPr bwMode="auto">
              <a:xfrm>
                <a:off x="4277" y="2430"/>
                <a:ext cx="7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0" name="Rectangle 70"/>
              <p:cNvSpPr>
                <a:spLocks noChangeArrowheads="1"/>
              </p:cNvSpPr>
              <p:nvPr/>
            </p:nvSpPr>
            <p:spPr bwMode="auto">
              <a:xfrm>
                <a:off x="4304" y="2430"/>
                <a:ext cx="9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1" name="Rectangle 71"/>
              <p:cNvSpPr>
                <a:spLocks noChangeArrowheads="1"/>
              </p:cNvSpPr>
              <p:nvPr/>
            </p:nvSpPr>
            <p:spPr bwMode="auto">
              <a:xfrm>
                <a:off x="3910" y="2544"/>
                <a:ext cx="30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Intent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2" name="Rectangle 72"/>
              <p:cNvSpPr>
                <a:spLocks noChangeArrowheads="1"/>
              </p:cNvSpPr>
              <p:nvPr/>
            </p:nvSpPr>
            <p:spPr bwMode="auto">
              <a:xfrm>
                <a:off x="3792" y="2718"/>
                <a:ext cx="54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Concept of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3" name="Rectangle 73"/>
              <p:cNvSpPr>
                <a:spLocks noChangeArrowheads="1"/>
              </p:cNvSpPr>
              <p:nvPr/>
            </p:nvSpPr>
            <p:spPr bwMode="auto">
              <a:xfrm>
                <a:off x="3789" y="2832"/>
                <a:ext cx="55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Operations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315" name="Rectangle 75"/>
            <p:cNvSpPr>
              <a:spLocks noChangeArrowheads="1"/>
            </p:cNvSpPr>
            <p:nvPr/>
          </p:nvSpPr>
          <p:spPr bwMode="auto">
            <a:xfrm rot="21000000">
              <a:off x="3489" y="3042"/>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6" name="Rectangle 76"/>
            <p:cNvSpPr>
              <a:spLocks noChangeArrowheads="1"/>
            </p:cNvSpPr>
            <p:nvPr/>
          </p:nvSpPr>
          <p:spPr bwMode="auto">
            <a:xfrm rot="540000">
              <a:off x="3489" y="1300"/>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87" name="Group 147"/>
            <p:cNvGrpSpPr>
              <a:grpSpLocks/>
            </p:cNvGrpSpPr>
            <p:nvPr/>
          </p:nvGrpSpPr>
          <p:grpSpPr bwMode="auto">
            <a:xfrm>
              <a:off x="4494" y="1395"/>
              <a:ext cx="680" cy="1740"/>
              <a:chOff x="4494" y="1395"/>
              <a:chExt cx="680" cy="1740"/>
            </a:xfrm>
          </p:grpSpPr>
          <p:grpSp>
            <p:nvGrpSpPr>
              <p:cNvPr id="10370" name="Group 130"/>
              <p:cNvGrpSpPr>
                <a:grpSpLocks/>
              </p:cNvGrpSpPr>
              <p:nvPr/>
            </p:nvGrpSpPr>
            <p:grpSpPr bwMode="auto">
              <a:xfrm>
                <a:off x="4494" y="1395"/>
                <a:ext cx="680" cy="1740"/>
                <a:chOff x="4494" y="1395"/>
                <a:chExt cx="680" cy="1740"/>
              </a:xfrm>
            </p:grpSpPr>
            <p:sp>
              <p:nvSpPr>
                <p:cNvPr id="10317" name="Rectangle 77"/>
                <p:cNvSpPr>
                  <a:spLocks noChangeArrowheads="1"/>
                </p:cNvSpPr>
                <p:nvPr/>
              </p:nvSpPr>
              <p:spPr bwMode="auto">
                <a:xfrm>
                  <a:off x="4494" y="1395"/>
                  <a:ext cx="44" cy="1740"/>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8" name="Rectangle 78"/>
                <p:cNvSpPr>
                  <a:spLocks noChangeArrowheads="1"/>
                </p:cNvSpPr>
                <p:nvPr/>
              </p:nvSpPr>
              <p:spPr bwMode="auto">
                <a:xfrm>
                  <a:off x="4538" y="1395"/>
                  <a:ext cx="37" cy="1740"/>
                </a:xfrm>
                <a:prstGeom prst="rect">
                  <a:avLst/>
                </a:prstGeom>
                <a:solidFill>
                  <a:srgbClr val="CCFDC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9" name="Rectangle 79"/>
                <p:cNvSpPr>
                  <a:spLocks noChangeArrowheads="1"/>
                </p:cNvSpPr>
                <p:nvPr/>
              </p:nvSpPr>
              <p:spPr bwMode="auto">
                <a:xfrm>
                  <a:off x="4575" y="1395"/>
                  <a:ext cx="16" cy="1740"/>
                </a:xfrm>
                <a:prstGeom prst="rect">
                  <a:avLst/>
                </a:prstGeom>
                <a:solidFill>
                  <a:srgbClr val="CCFC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0" name="Rectangle 80"/>
                <p:cNvSpPr>
                  <a:spLocks noChangeArrowheads="1"/>
                </p:cNvSpPr>
                <p:nvPr/>
              </p:nvSpPr>
              <p:spPr bwMode="auto">
                <a:xfrm>
                  <a:off x="4591" y="1395"/>
                  <a:ext cx="21" cy="1740"/>
                </a:xfrm>
                <a:prstGeom prst="rect">
                  <a:avLst/>
                </a:prstGeom>
                <a:solidFill>
                  <a:srgbClr val="CCFA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1" name="Rectangle 81"/>
                <p:cNvSpPr>
                  <a:spLocks noChangeArrowheads="1"/>
                </p:cNvSpPr>
                <p:nvPr/>
              </p:nvSpPr>
              <p:spPr bwMode="auto">
                <a:xfrm>
                  <a:off x="4612" y="1395"/>
                  <a:ext cx="16" cy="1740"/>
                </a:xfrm>
                <a:prstGeom prst="rect">
                  <a:avLst/>
                </a:prstGeom>
                <a:solidFill>
                  <a:srgbClr val="CCF9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2" name="Rectangle 82"/>
                <p:cNvSpPr>
                  <a:spLocks noChangeArrowheads="1"/>
                </p:cNvSpPr>
                <p:nvPr/>
              </p:nvSpPr>
              <p:spPr bwMode="auto">
                <a:xfrm>
                  <a:off x="4628" y="1395"/>
                  <a:ext cx="19" cy="1740"/>
                </a:xfrm>
                <a:prstGeom prst="rect">
                  <a:avLst/>
                </a:prstGeom>
                <a:solidFill>
                  <a:srgbClr val="CCF7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3" name="Rectangle 83"/>
                <p:cNvSpPr>
                  <a:spLocks noChangeArrowheads="1"/>
                </p:cNvSpPr>
                <p:nvPr/>
              </p:nvSpPr>
              <p:spPr bwMode="auto">
                <a:xfrm>
                  <a:off x="4647" y="1395"/>
                  <a:ext cx="18" cy="1740"/>
                </a:xfrm>
                <a:prstGeom prst="rect">
                  <a:avLst/>
                </a:prstGeom>
                <a:solidFill>
                  <a:srgbClr val="CCF5D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4" name="Rectangle 84"/>
                <p:cNvSpPr>
                  <a:spLocks noChangeArrowheads="1"/>
                </p:cNvSpPr>
                <p:nvPr/>
              </p:nvSpPr>
              <p:spPr bwMode="auto">
                <a:xfrm>
                  <a:off x="4665" y="1395"/>
                  <a:ext cx="14" cy="1740"/>
                </a:xfrm>
                <a:prstGeom prst="rect">
                  <a:avLst/>
                </a:prstGeom>
                <a:solidFill>
                  <a:srgbClr val="CCF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5" name="Rectangle 85"/>
                <p:cNvSpPr>
                  <a:spLocks noChangeArrowheads="1"/>
                </p:cNvSpPr>
                <p:nvPr/>
              </p:nvSpPr>
              <p:spPr bwMode="auto">
                <a:xfrm>
                  <a:off x="4679" y="1395"/>
                  <a:ext cx="7" cy="1740"/>
                </a:xfrm>
                <a:prstGeom prst="rect">
                  <a:avLst/>
                </a:prstGeom>
                <a:solidFill>
                  <a:srgbClr val="CCF2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6" name="Rectangle 86"/>
                <p:cNvSpPr>
                  <a:spLocks noChangeArrowheads="1"/>
                </p:cNvSpPr>
                <p:nvPr/>
              </p:nvSpPr>
              <p:spPr bwMode="auto">
                <a:xfrm>
                  <a:off x="4686" y="1395"/>
                  <a:ext cx="14" cy="1740"/>
                </a:xfrm>
                <a:prstGeom prst="rect">
                  <a:avLst/>
                </a:prstGeom>
                <a:solidFill>
                  <a:srgbClr val="CCF0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7" name="Rectangle 87"/>
                <p:cNvSpPr>
                  <a:spLocks noChangeArrowheads="1"/>
                </p:cNvSpPr>
                <p:nvPr/>
              </p:nvSpPr>
              <p:spPr bwMode="auto">
                <a:xfrm>
                  <a:off x="4700" y="1395"/>
                  <a:ext cx="13" cy="1740"/>
                </a:xfrm>
                <a:prstGeom prst="rect">
                  <a:avLst/>
                </a:prstGeom>
                <a:solidFill>
                  <a:srgbClr val="CCEE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8" name="Rectangle 88"/>
                <p:cNvSpPr>
                  <a:spLocks noChangeArrowheads="1"/>
                </p:cNvSpPr>
                <p:nvPr/>
              </p:nvSpPr>
              <p:spPr bwMode="auto">
                <a:xfrm>
                  <a:off x="4713" y="1395"/>
                  <a:ext cx="13" cy="1740"/>
                </a:xfrm>
                <a:prstGeom prst="rect">
                  <a:avLst/>
                </a:prstGeom>
                <a:solidFill>
                  <a:srgbClr val="CCEC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9" name="Rectangle 89"/>
                <p:cNvSpPr>
                  <a:spLocks noChangeArrowheads="1"/>
                </p:cNvSpPr>
                <p:nvPr/>
              </p:nvSpPr>
              <p:spPr bwMode="auto">
                <a:xfrm>
                  <a:off x="4726" y="1395"/>
                  <a:ext cx="11" cy="1740"/>
                </a:xfrm>
                <a:prstGeom prst="rect">
                  <a:avLst/>
                </a:prstGeom>
                <a:solidFill>
                  <a:srgbClr val="CCEA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0" name="Rectangle 90"/>
                <p:cNvSpPr>
                  <a:spLocks noChangeArrowheads="1"/>
                </p:cNvSpPr>
                <p:nvPr/>
              </p:nvSpPr>
              <p:spPr bwMode="auto">
                <a:xfrm>
                  <a:off x="4737" y="1395"/>
                  <a:ext cx="10" cy="1740"/>
                </a:xfrm>
                <a:prstGeom prst="rect">
                  <a:avLst/>
                </a:prstGeom>
                <a:solidFill>
                  <a:srgbClr val="CCE8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1" name="Rectangle 91"/>
                <p:cNvSpPr>
                  <a:spLocks noChangeArrowheads="1"/>
                </p:cNvSpPr>
                <p:nvPr/>
              </p:nvSpPr>
              <p:spPr bwMode="auto">
                <a:xfrm>
                  <a:off x="4747" y="1395"/>
                  <a:ext cx="11" cy="1740"/>
                </a:xfrm>
                <a:prstGeom prst="rect">
                  <a:avLst/>
                </a:prstGeom>
                <a:solidFill>
                  <a:srgbClr val="CCE6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2" name="Rectangle 92"/>
                <p:cNvSpPr>
                  <a:spLocks noChangeArrowheads="1"/>
                </p:cNvSpPr>
                <p:nvPr/>
              </p:nvSpPr>
              <p:spPr bwMode="auto">
                <a:xfrm>
                  <a:off x="4758" y="1395"/>
                  <a:ext cx="8" cy="1740"/>
                </a:xfrm>
                <a:prstGeom prst="rect">
                  <a:avLst/>
                </a:prstGeom>
                <a:solidFill>
                  <a:srgbClr val="CCE4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3" name="Rectangle 93"/>
                <p:cNvSpPr>
                  <a:spLocks noChangeArrowheads="1"/>
                </p:cNvSpPr>
                <p:nvPr/>
              </p:nvSpPr>
              <p:spPr bwMode="auto">
                <a:xfrm>
                  <a:off x="4766" y="1395"/>
                  <a:ext cx="11" cy="1740"/>
                </a:xfrm>
                <a:prstGeom prst="rect">
                  <a:avLst/>
                </a:prstGeom>
                <a:solidFill>
                  <a:srgbClr val="CCE2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4" name="Rectangle 94"/>
                <p:cNvSpPr>
                  <a:spLocks noChangeArrowheads="1"/>
                </p:cNvSpPr>
                <p:nvPr/>
              </p:nvSpPr>
              <p:spPr bwMode="auto">
                <a:xfrm>
                  <a:off x="4777" y="1395"/>
                  <a:ext cx="10" cy="1740"/>
                </a:xfrm>
                <a:prstGeom prst="rect">
                  <a:avLst/>
                </a:prstGeom>
                <a:solidFill>
                  <a:srgbClr val="CCE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5" name="Rectangle 95"/>
                <p:cNvSpPr>
                  <a:spLocks noChangeArrowheads="1"/>
                </p:cNvSpPr>
                <p:nvPr/>
              </p:nvSpPr>
              <p:spPr bwMode="auto">
                <a:xfrm>
                  <a:off x="4787" y="1395"/>
                  <a:ext cx="8" cy="1740"/>
                </a:xfrm>
                <a:prstGeom prst="rect">
                  <a:avLst/>
                </a:prstGeom>
                <a:solidFill>
                  <a:srgbClr val="CCDE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6" name="Rectangle 96"/>
                <p:cNvSpPr>
                  <a:spLocks noChangeArrowheads="1"/>
                </p:cNvSpPr>
                <p:nvPr/>
              </p:nvSpPr>
              <p:spPr bwMode="auto">
                <a:xfrm>
                  <a:off x="4795" y="1395"/>
                  <a:ext cx="8" cy="1740"/>
                </a:xfrm>
                <a:prstGeom prst="rect">
                  <a:avLst/>
                </a:prstGeom>
                <a:solidFill>
                  <a:srgbClr val="CCDC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7" name="Rectangle 97"/>
                <p:cNvSpPr>
                  <a:spLocks noChangeArrowheads="1"/>
                </p:cNvSpPr>
                <p:nvPr/>
              </p:nvSpPr>
              <p:spPr bwMode="auto">
                <a:xfrm>
                  <a:off x="4803" y="1395"/>
                  <a:ext cx="10" cy="1740"/>
                </a:xfrm>
                <a:prstGeom prst="rect">
                  <a:avLst/>
                </a:prstGeom>
                <a:solidFill>
                  <a:srgbClr val="CCDA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8" name="Rectangle 98"/>
                <p:cNvSpPr>
                  <a:spLocks noChangeArrowheads="1"/>
                </p:cNvSpPr>
                <p:nvPr/>
              </p:nvSpPr>
              <p:spPr bwMode="auto">
                <a:xfrm>
                  <a:off x="4813" y="1395"/>
                  <a:ext cx="8" cy="1740"/>
                </a:xfrm>
                <a:prstGeom prst="rect">
                  <a:avLst/>
                </a:prstGeom>
                <a:solidFill>
                  <a:srgbClr val="CC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9" name="Rectangle 99"/>
                <p:cNvSpPr>
                  <a:spLocks noChangeArrowheads="1"/>
                </p:cNvSpPr>
                <p:nvPr/>
              </p:nvSpPr>
              <p:spPr bwMode="auto">
                <a:xfrm>
                  <a:off x="4821" y="1395"/>
                  <a:ext cx="9" cy="1740"/>
                </a:xfrm>
                <a:prstGeom prst="rect">
                  <a:avLst/>
                </a:prstGeom>
                <a:solidFill>
                  <a:srgbClr val="CCD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0" name="Rectangle 100"/>
                <p:cNvSpPr>
                  <a:spLocks noChangeArrowheads="1"/>
                </p:cNvSpPr>
                <p:nvPr/>
              </p:nvSpPr>
              <p:spPr bwMode="auto">
                <a:xfrm>
                  <a:off x="4830" y="1395"/>
                  <a:ext cx="8" cy="1740"/>
                </a:xfrm>
                <a:prstGeom prst="rect">
                  <a:avLst/>
                </a:prstGeom>
                <a:solidFill>
                  <a:srgbClr val="CCD4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1" name="Rectangle 101"/>
                <p:cNvSpPr>
                  <a:spLocks noChangeArrowheads="1"/>
                </p:cNvSpPr>
                <p:nvPr/>
              </p:nvSpPr>
              <p:spPr bwMode="auto">
                <a:xfrm>
                  <a:off x="4838" y="1395"/>
                  <a:ext cx="7" cy="1740"/>
                </a:xfrm>
                <a:prstGeom prst="rect">
                  <a:avLst/>
                </a:prstGeom>
                <a:solidFill>
                  <a:srgbClr val="CCD2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2" name="Rectangle 102"/>
                <p:cNvSpPr>
                  <a:spLocks noChangeArrowheads="1"/>
                </p:cNvSpPr>
                <p:nvPr/>
              </p:nvSpPr>
              <p:spPr bwMode="auto">
                <a:xfrm>
                  <a:off x="4845" y="1395"/>
                  <a:ext cx="8" cy="1740"/>
                </a:xfrm>
                <a:prstGeom prst="rect">
                  <a:avLst/>
                </a:prstGeom>
                <a:solidFill>
                  <a:srgbClr val="CCD0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3" name="Rectangle 103"/>
                <p:cNvSpPr>
                  <a:spLocks noChangeArrowheads="1"/>
                </p:cNvSpPr>
                <p:nvPr/>
              </p:nvSpPr>
              <p:spPr bwMode="auto">
                <a:xfrm>
                  <a:off x="4853" y="1395"/>
                  <a:ext cx="8" cy="1740"/>
                </a:xfrm>
                <a:prstGeom prst="rect">
                  <a:avLst/>
                </a:prstGeom>
                <a:solidFill>
                  <a:srgbClr val="CCCE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4" name="Rectangle 104"/>
                <p:cNvSpPr>
                  <a:spLocks noChangeArrowheads="1"/>
                </p:cNvSpPr>
                <p:nvPr/>
              </p:nvSpPr>
              <p:spPr bwMode="auto">
                <a:xfrm>
                  <a:off x="4861" y="1395"/>
                  <a:ext cx="8" cy="1740"/>
                </a:xfrm>
                <a:prstGeom prst="rect">
                  <a:avLst/>
                </a:prstGeom>
                <a:solidFill>
                  <a:srgbClr val="CCCC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5" name="Rectangle 105"/>
                <p:cNvSpPr>
                  <a:spLocks noChangeArrowheads="1"/>
                </p:cNvSpPr>
                <p:nvPr/>
              </p:nvSpPr>
              <p:spPr bwMode="auto">
                <a:xfrm>
                  <a:off x="4869" y="1395"/>
                  <a:ext cx="8" cy="1740"/>
                </a:xfrm>
                <a:prstGeom prst="rect">
                  <a:avLst/>
                </a:prstGeom>
                <a:solidFill>
                  <a:srgbClr val="CCCA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6" name="Rectangle 106"/>
                <p:cNvSpPr>
                  <a:spLocks noChangeArrowheads="1"/>
                </p:cNvSpPr>
                <p:nvPr/>
              </p:nvSpPr>
              <p:spPr bwMode="auto">
                <a:xfrm>
                  <a:off x="4877" y="1395"/>
                  <a:ext cx="8" cy="1740"/>
                </a:xfrm>
                <a:prstGeom prst="rect">
                  <a:avLst/>
                </a:prstGeom>
                <a:solidFill>
                  <a:srgbClr val="CCC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7" name="Rectangle 107"/>
                <p:cNvSpPr>
                  <a:spLocks noChangeArrowheads="1"/>
                </p:cNvSpPr>
                <p:nvPr/>
              </p:nvSpPr>
              <p:spPr bwMode="auto">
                <a:xfrm>
                  <a:off x="4885" y="1395"/>
                  <a:ext cx="8" cy="1740"/>
                </a:xfrm>
                <a:prstGeom prst="rect">
                  <a:avLst/>
                </a:prstGeom>
                <a:solidFill>
                  <a:srgbClr val="CCC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Rectangle 108"/>
                <p:cNvSpPr>
                  <a:spLocks noChangeArrowheads="1"/>
                </p:cNvSpPr>
                <p:nvPr/>
              </p:nvSpPr>
              <p:spPr bwMode="auto">
                <a:xfrm>
                  <a:off x="4893" y="1395"/>
                  <a:ext cx="11" cy="1740"/>
                </a:xfrm>
                <a:prstGeom prst="rect">
                  <a:avLst/>
                </a:prstGeom>
                <a:solidFill>
                  <a:srgbClr val="CCC4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9" name="Rectangle 109"/>
                <p:cNvSpPr>
                  <a:spLocks noChangeArrowheads="1"/>
                </p:cNvSpPr>
                <p:nvPr/>
              </p:nvSpPr>
              <p:spPr bwMode="auto">
                <a:xfrm>
                  <a:off x="4904" y="1395"/>
                  <a:ext cx="5" cy="1740"/>
                </a:xfrm>
                <a:prstGeom prst="rect">
                  <a:avLst/>
                </a:prstGeom>
                <a:solidFill>
                  <a:srgbClr val="CCC2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0" name="Rectangle 110"/>
                <p:cNvSpPr>
                  <a:spLocks noChangeArrowheads="1"/>
                </p:cNvSpPr>
                <p:nvPr/>
              </p:nvSpPr>
              <p:spPr bwMode="auto">
                <a:xfrm>
                  <a:off x="4909" y="1395"/>
                  <a:ext cx="10" cy="1740"/>
                </a:xfrm>
                <a:prstGeom prst="rect">
                  <a:avLst/>
                </a:prstGeom>
                <a:solidFill>
                  <a:srgbClr val="CCC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1" name="Rectangle 111"/>
                <p:cNvSpPr>
                  <a:spLocks noChangeArrowheads="1"/>
                </p:cNvSpPr>
                <p:nvPr/>
              </p:nvSpPr>
              <p:spPr bwMode="auto">
                <a:xfrm>
                  <a:off x="4919" y="1395"/>
                  <a:ext cx="9" cy="1740"/>
                </a:xfrm>
                <a:prstGeom prst="rect">
                  <a:avLst/>
                </a:prstGeom>
                <a:solidFill>
                  <a:srgbClr val="CCBE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2" name="Rectangle 112"/>
                <p:cNvSpPr>
                  <a:spLocks noChangeArrowheads="1"/>
                </p:cNvSpPr>
                <p:nvPr/>
              </p:nvSpPr>
              <p:spPr bwMode="auto">
                <a:xfrm>
                  <a:off x="4928" y="1395"/>
                  <a:ext cx="8" cy="1740"/>
                </a:xfrm>
                <a:prstGeom prst="rect">
                  <a:avLst/>
                </a:prstGeom>
                <a:solidFill>
                  <a:srgbClr val="CCB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3" name="Rectangle 113"/>
                <p:cNvSpPr>
                  <a:spLocks noChangeArrowheads="1"/>
                </p:cNvSpPr>
                <p:nvPr/>
              </p:nvSpPr>
              <p:spPr bwMode="auto">
                <a:xfrm>
                  <a:off x="4936" y="1395"/>
                  <a:ext cx="7" cy="1740"/>
                </a:xfrm>
                <a:prstGeom prst="rect">
                  <a:avLst/>
                </a:prstGeom>
                <a:solidFill>
                  <a:srgbClr val="CCBA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4" name="Rectangle 114"/>
                <p:cNvSpPr>
                  <a:spLocks noChangeArrowheads="1"/>
                </p:cNvSpPr>
                <p:nvPr/>
              </p:nvSpPr>
              <p:spPr bwMode="auto">
                <a:xfrm>
                  <a:off x="4943" y="1395"/>
                  <a:ext cx="8" cy="1740"/>
                </a:xfrm>
                <a:prstGeom prst="rect">
                  <a:avLst/>
                </a:prstGeom>
                <a:solidFill>
                  <a:srgbClr val="CCB8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5" name="Rectangle 115"/>
                <p:cNvSpPr>
                  <a:spLocks noChangeArrowheads="1"/>
                </p:cNvSpPr>
                <p:nvPr/>
              </p:nvSpPr>
              <p:spPr bwMode="auto">
                <a:xfrm>
                  <a:off x="4951" y="1395"/>
                  <a:ext cx="11" cy="1740"/>
                </a:xfrm>
                <a:prstGeom prst="rect">
                  <a:avLst/>
                </a:prstGeom>
                <a:solidFill>
                  <a:srgbClr val="CCB6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6" name="Rectangle 116"/>
                <p:cNvSpPr>
                  <a:spLocks noChangeArrowheads="1"/>
                </p:cNvSpPr>
                <p:nvPr/>
              </p:nvSpPr>
              <p:spPr bwMode="auto">
                <a:xfrm>
                  <a:off x="4962" y="1395"/>
                  <a:ext cx="10" cy="1740"/>
                </a:xfrm>
                <a:prstGeom prst="rect">
                  <a:avLst/>
                </a:prstGeom>
                <a:solidFill>
                  <a:srgbClr val="CCB4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7" name="Rectangle 117"/>
                <p:cNvSpPr>
                  <a:spLocks noChangeArrowheads="1"/>
                </p:cNvSpPr>
                <p:nvPr/>
              </p:nvSpPr>
              <p:spPr bwMode="auto">
                <a:xfrm>
                  <a:off x="4972" y="1395"/>
                  <a:ext cx="9" cy="1740"/>
                </a:xfrm>
                <a:prstGeom prst="rect">
                  <a:avLst/>
                </a:prstGeom>
                <a:solidFill>
                  <a:srgbClr val="CCB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8" name="Rectangle 118"/>
                <p:cNvSpPr>
                  <a:spLocks noChangeArrowheads="1"/>
                </p:cNvSpPr>
                <p:nvPr/>
              </p:nvSpPr>
              <p:spPr bwMode="auto">
                <a:xfrm>
                  <a:off x="4981" y="1395"/>
                  <a:ext cx="10" cy="1740"/>
                </a:xfrm>
                <a:prstGeom prst="rect">
                  <a:avLst/>
                </a:prstGeom>
                <a:solidFill>
                  <a:srgbClr val="CCB0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9" name="Rectangle 119"/>
                <p:cNvSpPr>
                  <a:spLocks noChangeArrowheads="1"/>
                </p:cNvSpPr>
                <p:nvPr/>
              </p:nvSpPr>
              <p:spPr bwMode="auto">
                <a:xfrm>
                  <a:off x="4991" y="1395"/>
                  <a:ext cx="11" cy="1740"/>
                </a:xfrm>
                <a:prstGeom prst="rect">
                  <a:avLst/>
                </a:prstGeom>
                <a:solidFill>
                  <a:srgbClr val="CCAE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0" name="Rectangle 120"/>
                <p:cNvSpPr>
                  <a:spLocks noChangeArrowheads="1"/>
                </p:cNvSpPr>
                <p:nvPr/>
              </p:nvSpPr>
              <p:spPr bwMode="auto">
                <a:xfrm>
                  <a:off x="5002" y="1395"/>
                  <a:ext cx="10" cy="1740"/>
                </a:xfrm>
                <a:prstGeom prst="rect">
                  <a:avLst/>
                </a:prstGeom>
                <a:solidFill>
                  <a:srgbClr val="CCAC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1" name="Rectangle 121"/>
                <p:cNvSpPr>
                  <a:spLocks noChangeArrowheads="1"/>
                </p:cNvSpPr>
                <p:nvPr/>
              </p:nvSpPr>
              <p:spPr bwMode="auto">
                <a:xfrm>
                  <a:off x="5012" y="1395"/>
                  <a:ext cx="11" cy="1740"/>
                </a:xfrm>
                <a:prstGeom prst="rect">
                  <a:avLst/>
                </a:prstGeom>
                <a:solidFill>
                  <a:srgbClr val="CCAA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2" name="Rectangle 122"/>
                <p:cNvSpPr>
                  <a:spLocks noChangeArrowheads="1"/>
                </p:cNvSpPr>
                <p:nvPr/>
              </p:nvSpPr>
              <p:spPr bwMode="auto">
                <a:xfrm>
                  <a:off x="5023" y="1395"/>
                  <a:ext cx="13" cy="1740"/>
                </a:xfrm>
                <a:prstGeom prst="rect">
                  <a:avLst/>
                </a:prstGeom>
                <a:solidFill>
                  <a:srgbClr val="CCA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Rectangle 123"/>
                <p:cNvSpPr>
                  <a:spLocks noChangeArrowheads="1"/>
                </p:cNvSpPr>
                <p:nvPr/>
              </p:nvSpPr>
              <p:spPr bwMode="auto">
                <a:xfrm>
                  <a:off x="5036" y="1395"/>
                  <a:ext cx="13" cy="1740"/>
                </a:xfrm>
                <a:prstGeom prst="rect">
                  <a:avLst/>
                </a:prstGeom>
                <a:solidFill>
                  <a:srgbClr val="CCA6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4" name="Rectangle 124"/>
                <p:cNvSpPr>
                  <a:spLocks noChangeArrowheads="1"/>
                </p:cNvSpPr>
                <p:nvPr/>
              </p:nvSpPr>
              <p:spPr bwMode="auto">
                <a:xfrm>
                  <a:off x="5049" y="1395"/>
                  <a:ext cx="14" cy="1740"/>
                </a:xfrm>
                <a:prstGeom prst="rect">
                  <a:avLst/>
                </a:prstGeom>
                <a:solidFill>
                  <a:srgbClr val="CCA4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5" name="Rectangle 125"/>
                <p:cNvSpPr>
                  <a:spLocks noChangeArrowheads="1"/>
                </p:cNvSpPr>
                <p:nvPr/>
              </p:nvSpPr>
              <p:spPr bwMode="auto">
                <a:xfrm>
                  <a:off x="5063" y="1395"/>
                  <a:ext cx="16" cy="1740"/>
                </a:xfrm>
                <a:prstGeom prst="rect">
                  <a:avLst/>
                </a:prstGeom>
                <a:solidFill>
                  <a:srgbClr val="CCA2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6" name="Rectangle 126"/>
                <p:cNvSpPr>
                  <a:spLocks noChangeArrowheads="1"/>
                </p:cNvSpPr>
                <p:nvPr/>
              </p:nvSpPr>
              <p:spPr bwMode="auto">
                <a:xfrm>
                  <a:off x="5079" y="1395"/>
                  <a:ext cx="18" cy="1740"/>
                </a:xfrm>
                <a:prstGeom prst="rect">
                  <a:avLst/>
                </a:prstGeom>
                <a:solidFill>
                  <a:srgbClr val="CCA0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7" name="Rectangle 127"/>
                <p:cNvSpPr>
                  <a:spLocks noChangeArrowheads="1"/>
                </p:cNvSpPr>
                <p:nvPr/>
              </p:nvSpPr>
              <p:spPr bwMode="auto">
                <a:xfrm>
                  <a:off x="5097" y="1395"/>
                  <a:ext cx="21" cy="1740"/>
                </a:xfrm>
                <a:prstGeom prst="rect">
                  <a:avLst/>
                </a:prstGeom>
                <a:solidFill>
                  <a:srgbClr val="CC9E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8" name="Rectangle 128"/>
                <p:cNvSpPr>
                  <a:spLocks noChangeArrowheads="1"/>
                </p:cNvSpPr>
                <p:nvPr/>
              </p:nvSpPr>
              <p:spPr bwMode="auto">
                <a:xfrm>
                  <a:off x="5118" y="1395"/>
                  <a:ext cx="29" cy="1740"/>
                </a:xfrm>
                <a:prstGeom prst="rect">
                  <a:avLst/>
                </a:prstGeom>
                <a:solidFill>
                  <a:srgbClr val="CC9C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9" name="Rectangle 129"/>
                <p:cNvSpPr>
                  <a:spLocks noChangeArrowheads="1"/>
                </p:cNvSpPr>
                <p:nvPr/>
              </p:nvSpPr>
              <p:spPr bwMode="auto">
                <a:xfrm>
                  <a:off x="5147" y="1395"/>
                  <a:ext cx="27" cy="1740"/>
                </a:xfrm>
                <a:prstGeom prst="rect">
                  <a:avLst/>
                </a:prstGeom>
                <a:solidFill>
                  <a:srgbClr val="CC99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6" name="Group 146"/>
              <p:cNvGrpSpPr>
                <a:grpSpLocks/>
              </p:cNvGrpSpPr>
              <p:nvPr/>
            </p:nvGrpSpPr>
            <p:grpSpPr bwMode="auto">
              <a:xfrm>
                <a:off x="4838" y="1614"/>
                <a:ext cx="273" cy="1332"/>
                <a:chOff x="4838" y="1614"/>
                <a:chExt cx="273" cy="1332"/>
              </a:xfrm>
            </p:grpSpPr>
            <p:sp>
              <p:nvSpPr>
                <p:cNvPr id="10371" name="Rectangle 131"/>
                <p:cNvSpPr>
                  <a:spLocks noChangeArrowheads="1"/>
                </p:cNvSpPr>
                <p:nvPr/>
              </p:nvSpPr>
              <p:spPr bwMode="auto">
                <a:xfrm>
                  <a:off x="4850" y="1942"/>
                  <a:ext cx="116"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2" name="Rectangle 132"/>
                <p:cNvSpPr>
                  <a:spLocks noChangeArrowheads="1"/>
                </p:cNvSpPr>
                <p:nvPr/>
              </p:nvSpPr>
              <p:spPr bwMode="auto">
                <a:xfrm>
                  <a:off x="4838" y="2072"/>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3" name="Rectangle 133"/>
                <p:cNvSpPr>
                  <a:spLocks noChangeArrowheads="1"/>
                </p:cNvSpPr>
                <p:nvPr/>
              </p:nvSpPr>
              <p:spPr bwMode="auto">
                <a:xfrm>
                  <a:off x="4866" y="2204"/>
                  <a:ext cx="8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4" name="Rectangle 134"/>
                <p:cNvSpPr>
                  <a:spLocks noChangeArrowheads="1"/>
                </p:cNvSpPr>
                <p:nvPr/>
              </p:nvSpPr>
              <p:spPr bwMode="auto">
                <a:xfrm>
                  <a:off x="4842" y="2334"/>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5" name="Rectangle 135"/>
                <p:cNvSpPr>
                  <a:spLocks noChangeArrowheads="1"/>
                </p:cNvSpPr>
                <p:nvPr/>
              </p:nvSpPr>
              <p:spPr bwMode="auto">
                <a:xfrm>
                  <a:off x="4848" y="2465"/>
                  <a:ext cx="123"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6" name="Rectangle 136"/>
                <p:cNvSpPr>
                  <a:spLocks noChangeArrowheads="1"/>
                </p:cNvSpPr>
                <p:nvPr/>
              </p:nvSpPr>
              <p:spPr bwMode="auto">
                <a:xfrm>
                  <a:off x="4970" y="1614"/>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7" name="Rectangle 137"/>
                <p:cNvSpPr>
                  <a:spLocks noChangeArrowheads="1"/>
                </p:cNvSpPr>
                <p:nvPr/>
              </p:nvSpPr>
              <p:spPr bwMode="auto">
                <a:xfrm>
                  <a:off x="4976" y="1745"/>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8" name="Rectangle 138"/>
                <p:cNvSpPr>
                  <a:spLocks noChangeArrowheads="1"/>
                </p:cNvSpPr>
                <p:nvPr/>
              </p:nvSpPr>
              <p:spPr bwMode="auto">
                <a:xfrm>
                  <a:off x="4976" y="1876"/>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9" name="Rectangle 139"/>
                <p:cNvSpPr>
                  <a:spLocks noChangeArrowheads="1"/>
                </p:cNvSpPr>
                <p:nvPr/>
              </p:nvSpPr>
              <p:spPr bwMode="auto">
                <a:xfrm>
                  <a:off x="4973" y="2007"/>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0" name="Rectangle 140"/>
                <p:cNvSpPr>
                  <a:spLocks noChangeArrowheads="1"/>
                </p:cNvSpPr>
                <p:nvPr/>
              </p:nvSpPr>
              <p:spPr bwMode="auto">
                <a:xfrm>
                  <a:off x="4973" y="2138"/>
                  <a:ext cx="13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1" name="Rectangle 141"/>
                <p:cNvSpPr>
                  <a:spLocks noChangeArrowheads="1"/>
                </p:cNvSpPr>
                <p:nvPr/>
              </p:nvSpPr>
              <p:spPr bwMode="auto">
                <a:xfrm>
                  <a:off x="4979" y="2269"/>
                  <a:ext cx="123"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2" name="Rectangle 142"/>
                <p:cNvSpPr>
                  <a:spLocks noChangeArrowheads="1"/>
                </p:cNvSpPr>
                <p:nvPr/>
              </p:nvSpPr>
              <p:spPr bwMode="auto">
                <a:xfrm>
                  <a:off x="4997" y="2400"/>
                  <a:ext cx="8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3" name="Rectangle 143"/>
                <p:cNvSpPr>
                  <a:spLocks noChangeArrowheads="1"/>
                </p:cNvSpPr>
                <p:nvPr/>
              </p:nvSpPr>
              <p:spPr bwMode="auto">
                <a:xfrm>
                  <a:off x="4970" y="2531"/>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4" name="Rectangle 144"/>
                <p:cNvSpPr>
                  <a:spLocks noChangeArrowheads="1"/>
                </p:cNvSpPr>
                <p:nvPr/>
              </p:nvSpPr>
              <p:spPr bwMode="auto">
                <a:xfrm>
                  <a:off x="4973" y="2662"/>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5" name="Rectangle 145"/>
                <p:cNvSpPr>
                  <a:spLocks noChangeArrowheads="1"/>
                </p:cNvSpPr>
                <p:nvPr/>
              </p:nvSpPr>
              <p:spPr bwMode="auto">
                <a:xfrm>
                  <a:off x="4976" y="2792"/>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3" name="TextBox 2"/>
          <p:cNvSpPr txBox="1"/>
          <p:nvPr/>
        </p:nvSpPr>
        <p:spPr>
          <a:xfrm>
            <a:off x="1106967" y="468643"/>
            <a:ext cx="6930102" cy="584775"/>
          </a:xfrm>
          <a:prstGeom prst="rect">
            <a:avLst/>
          </a:prstGeom>
          <a:noFill/>
        </p:spPr>
        <p:txBody>
          <a:bodyPr wrap="none" rtlCol="0">
            <a:spAutoFit/>
          </a:bodyPr>
          <a:lstStyle/>
          <a:p>
            <a:pPr algn="ctr"/>
            <a:r>
              <a:rPr lang="en-US" sz="3200" b="1" dirty="0" smtClean="0"/>
              <a:t>Operational Design and Operational Art</a:t>
            </a:r>
            <a:endParaRPr lang="en-US" sz="3200" b="1" dirty="0"/>
          </a:p>
        </p:txBody>
      </p:sp>
      <p:sp>
        <p:nvSpPr>
          <p:cNvPr id="7" name="Text Box 1027"/>
          <p:cNvSpPr txBox="1">
            <a:spLocks noChangeArrowheads="1"/>
          </p:cNvSpPr>
          <p:nvPr/>
        </p:nvSpPr>
        <p:spPr bwMode="auto">
          <a:xfrm>
            <a:off x="445148" y="5934670"/>
            <a:ext cx="8080891" cy="923330"/>
          </a:xfrm>
          <a:prstGeom prst="rect">
            <a:avLst/>
          </a:prstGeom>
          <a:solidFill>
            <a:srgbClr val="FFFF00"/>
          </a:solidFill>
          <a:ln w="9525">
            <a:solidFill>
              <a:srgbClr val="FF0000"/>
            </a:solidFill>
            <a:miter lim="800000"/>
            <a:headEnd/>
            <a:tailEnd/>
          </a:ln>
        </p:spPr>
        <p:txBody>
          <a:bodyPr wrap="square">
            <a:spAutoFit/>
          </a:bodyPr>
          <a:lstStyle/>
          <a:p>
            <a:pPr algn="ctr"/>
            <a:r>
              <a:rPr lang="en-US" b="1" dirty="0" smtClean="0">
                <a:solidFill>
                  <a:srgbClr val="FF0000"/>
                </a:solidFill>
                <a:latin typeface="Arial" pitchFamily="34" charset="0"/>
              </a:rPr>
              <a:t>Operational Art is </a:t>
            </a:r>
            <a:r>
              <a:rPr lang="en-US" b="1" i="1" u="sng" dirty="0" smtClean="0">
                <a:solidFill>
                  <a:srgbClr val="FF0000"/>
                </a:solidFill>
                <a:latin typeface="Arial" pitchFamily="34" charset="0"/>
              </a:rPr>
              <a:t>how</a:t>
            </a:r>
            <a:r>
              <a:rPr lang="en-US" b="1" i="1" dirty="0" smtClean="0">
                <a:solidFill>
                  <a:srgbClr val="FF0000"/>
                </a:solidFill>
                <a:latin typeface="Arial" pitchFamily="34" charset="0"/>
              </a:rPr>
              <a:t> </a:t>
            </a:r>
            <a:r>
              <a:rPr lang="en-US" b="1" dirty="0" smtClean="0">
                <a:solidFill>
                  <a:srgbClr val="FF0000"/>
                </a:solidFill>
                <a:latin typeface="Arial" pitchFamily="34" charset="0"/>
              </a:rPr>
              <a:t>senior military leaders employ joint and combined forces to achieve objectives in the operational and theater strategic environments.  </a:t>
            </a:r>
            <a:endParaRPr lang="en-US" b="1" dirty="0">
              <a:solidFill>
                <a:srgbClr val="FF0000"/>
              </a:solidFill>
              <a:latin typeface="Arial" pitchFamily="34" charset="0"/>
            </a:endParaRPr>
          </a:p>
        </p:txBody>
      </p:sp>
    </p:spTree>
    <p:extLst>
      <p:ext uri="{BB962C8B-B14F-4D97-AF65-F5344CB8AC3E}">
        <p14:creationId xmlns:p14="http://schemas.microsoft.com/office/powerpoint/2010/main" val="4711851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3" name="TextBox 2"/>
          <p:cNvSpPr txBox="1"/>
          <p:nvPr/>
        </p:nvSpPr>
        <p:spPr>
          <a:xfrm>
            <a:off x="1652476" y="468643"/>
            <a:ext cx="5839099" cy="461665"/>
          </a:xfrm>
          <a:prstGeom prst="rect">
            <a:avLst/>
          </a:prstGeom>
          <a:noFill/>
        </p:spPr>
        <p:txBody>
          <a:bodyPr wrap="none" rtlCol="0">
            <a:spAutoFit/>
          </a:bodyPr>
          <a:lstStyle/>
          <a:p>
            <a:pPr algn="ctr"/>
            <a:r>
              <a:rPr lang="en-US" sz="2400" b="1" dirty="0" smtClean="0"/>
              <a:t>A Unified Theory of Policy-Strategy-Planning</a:t>
            </a:r>
            <a:endParaRPr lang="en-US" sz="2400" b="1" dirty="0"/>
          </a:p>
        </p:txBody>
      </p:sp>
      <p:cxnSp>
        <p:nvCxnSpPr>
          <p:cNvPr id="4" name="Straight Connector 3"/>
          <p:cNvCxnSpPr/>
          <p:nvPr/>
        </p:nvCxnSpPr>
        <p:spPr>
          <a:xfrm flipV="1">
            <a:off x="2204720" y="2011181"/>
            <a:ext cx="1925574" cy="1646419"/>
          </a:xfrm>
          <a:prstGeom prst="line">
            <a:avLst/>
          </a:prstGeom>
          <a:ln>
            <a:solidFill>
              <a:schemeClr val="tx2"/>
            </a:solidFill>
            <a:prstDash val="sysDash"/>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150369" y="912614"/>
            <a:ext cx="745204" cy="369332"/>
          </a:xfrm>
          <a:prstGeom prst="rect">
            <a:avLst/>
          </a:prstGeom>
          <a:noFill/>
        </p:spPr>
        <p:txBody>
          <a:bodyPr wrap="none" rtlCol="0">
            <a:spAutoFit/>
          </a:bodyPr>
          <a:lstStyle/>
          <a:p>
            <a:r>
              <a:rPr lang="en-US" b="1" u="sng" dirty="0" smtClean="0"/>
              <a:t>Policy</a:t>
            </a:r>
            <a:endParaRPr lang="en-US" b="1" u="sng" dirty="0"/>
          </a:p>
        </p:txBody>
      </p:sp>
      <p:sp>
        <p:nvSpPr>
          <p:cNvPr id="6" name="TextBox 5"/>
          <p:cNvSpPr txBox="1"/>
          <p:nvPr/>
        </p:nvSpPr>
        <p:spPr>
          <a:xfrm>
            <a:off x="2088380" y="1557496"/>
            <a:ext cx="972959" cy="369332"/>
          </a:xfrm>
          <a:prstGeom prst="rect">
            <a:avLst/>
          </a:prstGeom>
          <a:noFill/>
        </p:spPr>
        <p:txBody>
          <a:bodyPr wrap="none" rtlCol="0">
            <a:spAutoFit/>
          </a:bodyPr>
          <a:lstStyle/>
          <a:p>
            <a:r>
              <a:rPr lang="en-US" b="1" u="sng" dirty="0" smtClean="0"/>
              <a:t>Strategy</a:t>
            </a:r>
            <a:endParaRPr lang="en-US" b="1" u="sng" dirty="0"/>
          </a:p>
        </p:txBody>
      </p:sp>
      <p:sp>
        <p:nvSpPr>
          <p:cNvPr id="7" name="TextBox 6"/>
          <p:cNvSpPr txBox="1"/>
          <p:nvPr/>
        </p:nvSpPr>
        <p:spPr>
          <a:xfrm>
            <a:off x="2943551" y="2177256"/>
            <a:ext cx="1925853" cy="646331"/>
          </a:xfrm>
          <a:prstGeom prst="rect">
            <a:avLst/>
          </a:prstGeom>
          <a:solidFill>
            <a:schemeClr val="bg1"/>
          </a:solidFill>
        </p:spPr>
        <p:txBody>
          <a:bodyPr wrap="none" rtlCol="0">
            <a:spAutoFit/>
          </a:bodyPr>
          <a:lstStyle/>
          <a:p>
            <a:r>
              <a:rPr lang="en-US" dirty="0" smtClean="0"/>
              <a:t>Campaign</a:t>
            </a:r>
          </a:p>
          <a:p>
            <a:r>
              <a:rPr lang="en-US" dirty="0" smtClean="0"/>
              <a:t>Objectives </a:t>
            </a:r>
            <a:r>
              <a:rPr lang="en-US" i="1" dirty="0" smtClean="0"/>
              <a:t>(Goals)</a:t>
            </a:r>
            <a:endParaRPr lang="en-US" i="1" dirty="0"/>
          </a:p>
        </p:txBody>
      </p:sp>
      <p:sp>
        <p:nvSpPr>
          <p:cNvPr id="8" name="TextBox 7"/>
          <p:cNvSpPr txBox="1"/>
          <p:nvPr/>
        </p:nvSpPr>
        <p:spPr>
          <a:xfrm>
            <a:off x="4398643" y="2967394"/>
            <a:ext cx="928459" cy="369332"/>
          </a:xfrm>
          <a:prstGeom prst="rect">
            <a:avLst/>
          </a:prstGeom>
          <a:noFill/>
        </p:spPr>
        <p:txBody>
          <a:bodyPr wrap="none" rtlCol="0">
            <a:spAutoFit/>
          </a:bodyPr>
          <a:lstStyle/>
          <a:p>
            <a:r>
              <a:rPr lang="en-US" b="1" u="sng" dirty="0" smtClean="0"/>
              <a:t>Mission</a:t>
            </a:r>
            <a:endParaRPr lang="en-US" b="1" u="sng" dirty="0"/>
          </a:p>
        </p:txBody>
      </p:sp>
      <p:sp>
        <p:nvSpPr>
          <p:cNvPr id="9" name="TextBox 8"/>
          <p:cNvSpPr txBox="1"/>
          <p:nvPr/>
        </p:nvSpPr>
        <p:spPr>
          <a:xfrm>
            <a:off x="5310183" y="3570406"/>
            <a:ext cx="1164464" cy="369332"/>
          </a:xfrm>
          <a:prstGeom prst="rect">
            <a:avLst/>
          </a:prstGeom>
          <a:noFill/>
        </p:spPr>
        <p:txBody>
          <a:bodyPr wrap="none" rtlCol="0">
            <a:spAutoFit/>
          </a:bodyPr>
          <a:lstStyle/>
          <a:p>
            <a:r>
              <a:rPr lang="en-US" dirty="0" smtClean="0"/>
              <a:t>Objectives</a:t>
            </a:r>
            <a:endParaRPr lang="en-US" dirty="0"/>
          </a:p>
        </p:txBody>
      </p:sp>
      <p:sp>
        <p:nvSpPr>
          <p:cNvPr id="10" name="TextBox 9"/>
          <p:cNvSpPr txBox="1"/>
          <p:nvPr/>
        </p:nvSpPr>
        <p:spPr>
          <a:xfrm>
            <a:off x="3371916" y="1372830"/>
            <a:ext cx="758378" cy="369332"/>
          </a:xfrm>
          <a:prstGeom prst="rect">
            <a:avLst/>
          </a:prstGeom>
          <a:noFill/>
        </p:spPr>
        <p:txBody>
          <a:bodyPr wrap="none" rtlCol="0">
            <a:spAutoFit/>
          </a:bodyPr>
          <a:lstStyle/>
          <a:p>
            <a:r>
              <a:rPr lang="en-US" i="1" dirty="0" smtClean="0"/>
              <a:t>Ways</a:t>
            </a:r>
            <a:endParaRPr lang="en-US" i="1" dirty="0"/>
          </a:p>
        </p:txBody>
      </p:sp>
      <p:sp>
        <p:nvSpPr>
          <p:cNvPr id="12" name="TextBox 11"/>
          <p:cNvSpPr txBox="1"/>
          <p:nvPr/>
        </p:nvSpPr>
        <p:spPr>
          <a:xfrm>
            <a:off x="6043553" y="4173755"/>
            <a:ext cx="813043" cy="369332"/>
          </a:xfrm>
          <a:prstGeom prst="rect">
            <a:avLst/>
          </a:prstGeom>
          <a:noFill/>
        </p:spPr>
        <p:txBody>
          <a:bodyPr wrap="none" rtlCol="0">
            <a:spAutoFit/>
          </a:bodyPr>
          <a:lstStyle/>
          <a:p>
            <a:r>
              <a:rPr lang="en-US" dirty="0" smtClean="0"/>
              <a:t>Effects</a:t>
            </a:r>
            <a:endParaRPr lang="en-US" dirty="0"/>
          </a:p>
        </p:txBody>
      </p:sp>
      <p:sp>
        <p:nvSpPr>
          <p:cNvPr id="13" name="TextBox 12"/>
          <p:cNvSpPr txBox="1"/>
          <p:nvPr/>
        </p:nvSpPr>
        <p:spPr>
          <a:xfrm>
            <a:off x="6738807" y="4690348"/>
            <a:ext cx="697627" cy="369332"/>
          </a:xfrm>
          <a:prstGeom prst="rect">
            <a:avLst/>
          </a:prstGeom>
          <a:noFill/>
        </p:spPr>
        <p:txBody>
          <a:bodyPr wrap="none" rtlCol="0">
            <a:spAutoFit/>
          </a:bodyPr>
          <a:lstStyle/>
          <a:p>
            <a:r>
              <a:rPr lang="en-US" dirty="0" smtClean="0"/>
              <a:t>Tasks</a:t>
            </a:r>
            <a:endParaRPr lang="en-US" dirty="0"/>
          </a:p>
        </p:txBody>
      </p:sp>
      <p:sp>
        <p:nvSpPr>
          <p:cNvPr id="14" name="TextBox 13"/>
          <p:cNvSpPr txBox="1"/>
          <p:nvPr/>
        </p:nvSpPr>
        <p:spPr>
          <a:xfrm>
            <a:off x="3791261" y="1003498"/>
            <a:ext cx="681058" cy="369332"/>
          </a:xfrm>
          <a:prstGeom prst="rect">
            <a:avLst/>
          </a:prstGeom>
          <a:noFill/>
        </p:spPr>
        <p:txBody>
          <a:bodyPr wrap="none" rtlCol="0">
            <a:spAutoFit/>
          </a:bodyPr>
          <a:lstStyle/>
          <a:p>
            <a:r>
              <a:rPr lang="en-US" i="1" dirty="0" smtClean="0"/>
              <a:t>Ends</a:t>
            </a:r>
            <a:endParaRPr lang="en-US" i="1" dirty="0"/>
          </a:p>
        </p:txBody>
      </p:sp>
      <p:sp>
        <p:nvSpPr>
          <p:cNvPr id="15" name="TextBox 14"/>
          <p:cNvSpPr txBox="1"/>
          <p:nvPr/>
        </p:nvSpPr>
        <p:spPr>
          <a:xfrm>
            <a:off x="4118175" y="1363900"/>
            <a:ext cx="875936" cy="369332"/>
          </a:xfrm>
          <a:prstGeom prst="rect">
            <a:avLst/>
          </a:prstGeom>
          <a:noFill/>
        </p:spPr>
        <p:txBody>
          <a:bodyPr wrap="none" rtlCol="0">
            <a:spAutoFit/>
          </a:bodyPr>
          <a:lstStyle/>
          <a:p>
            <a:r>
              <a:rPr lang="en-US" i="1" dirty="0" smtClean="0"/>
              <a:t>Means</a:t>
            </a:r>
            <a:endParaRPr lang="en-US" i="1" dirty="0"/>
          </a:p>
        </p:txBody>
      </p:sp>
      <p:sp>
        <p:nvSpPr>
          <p:cNvPr id="16" name="TextBox 15"/>
          <p:cNvSpPr txBox="1"/>
          <p:nvPr/>
        </p:nvSpPr>
        <p:spPr>
          <a:xfrm>
            <a:off x="5336206" y="1233606"/>
            <a:ext cx="1107996" cy="369332"/>
          </a:xfrm>
          <a:prstGeom prst="rect">
            <a:avLst/>
          </a:prstGeom>
          <a:noFill/>
        </p:spPr>
        <p:txBody>
          <a:bodyPr wrap="none" rtlCol="0">
            <a:spAutoFit/>
          </a:bodyPr>
          <a:lstStyle/>
          <a:p>
            <a:r>
              <a:rPr lang="en-US" dirty="0" smtClean="0"/>
              <a:t>Processes</a:t>
            </a:r>
            <a:endParaRPr lang="en-US" dirty="0"/>
          </a:p>
        </p:txBody>
      </p:sp>
      <p:sp>
        <p:nvSpPr>
          <p:cNvPr id="17" name="TextBox 16"/>
          <p:cNvSpPr txBox="1"/>
          <p:nvPr/>
        </p:nvSpPr>
        <p:spPr>
          <a:xfrm>
            <a:off x="5310183" y="1543208"/>
            <a:ext cx="1146468" cy="369332"/>
          </a:xfrm>
          <a:prstGeom prst="rect">
            <a:avLst/>
          </a:prstGeom>
          <a:noFill/>
        </p:spPr>
        <p:txBody>
          <a:bodyPr wrap="none" rtlCol="0">
            <a:spAutoFit/>
          </a:bodyPr>
          <a:lstStyle/>
          <a:p>
            <a:r>
              <a:rPr lang="en-US" dirty="0" smtClean="0"/>
              <a:t>Resources</a:t>
            </a:r>
            <a:endParaRPr lang="en-US" dirty="0"/>
          </a:p>
        </p:txBody>
      </p:sp>
      <p:sp>
        <p:nvSpPr>
          <p:cNvPr id="18" name="Bent-Up Arrow 17"/>
          <p:cNvSpPr/>
          <p:nvPr/>
        </p:nvSpPr>
        <p:spPr>
          <a:xfrm rot="5400000">
            <a:off x="1467684" y="1349845"/>
            <a:ext cx="576833" cy="441037"/>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Bent-Up Arrow 18"/>
          <p:cNvSpPr/>
          <p:nvPr/>
        </p:nvSpPr>
        <p:spPr>
          <a:xfrm rot="5400000">
            <a:off x="2412564" y="2079078"/>
            <a:ext cx="576833" cy="441037"/>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Bent-Up Arrow 19"/>
          <p:cNvSpPr/>
          <p:nvPr/>
        </p:nvSpPr>
        <p:spPr>
          <a:xfrm rot="5400000">
            <a:off x="3662943" y="2616465"/>
            <a:ext cx="437773" cy="852018"/>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Bent-Up Arrow 20"/>
          <p:cNvSpPr/>
          <p:nvPr/>
        </p:nvSpPr>
        <p:spPr>
          <a:xfrm rot="5400000">
            <a:off x="4944467" y="3454445"/>
            <a:ext cx="290394" cy="441037"/>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Bent-Up Arrow 21"/>
          <p:cNvSpPr/>
          <p:nvPr/>
        </p:nvSpPr>
        <p:spPr>
          <a:xfrm rot="5400000">
            <a:off x="5714957" y="4044340"/>
            <a:ext cx="276662" cy="441037"/>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Bent-Up Arrow 22"/>
          <p:cNvSpPr/>
          <p:nvPr/>
        </p:nvSpPr>
        <p:spPr>
          <a:xfrm rot="5400000">
            <a:off x="6376512" y="4608161"/>
            <a:ext cx="276662" cy="441037"/>
          </a:xfrm>
          <a:prstGeom prst="bentUpArrow">
            <a:avLst/>
          </a:prstGeom>
          <a:solidFill>
            <a:srgbClr val="00206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ounded Rectangular Callout 23"/>
          <p:cNvSpPr/>
          <p:nvPr/>
        </p:nvSpPr>
        <p:spPr>
          <a:xfrm>
            <a:off x="3371916" y="1003498"/>
            <a:ext cx="1622195" cy="855282"/>
          </a:xfrm>
          <a:prstGeom prst="wedgeRoundRectCallout">
            <a:avLst>
              <a:gd name="adj1" fmla="val -72817"/>
              <a:gd name="adj2" fmla="val 36866"/>
              <a:gd name="adj3" fmla="val 16667"/>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a:stCxn id="14" idx="1"/>
          </p:cNvCxnSpPr>
          <p:nvPr/>
        </p:nvCxnSpPr>
        <p:spPr>
          <a:xfrm flipH="1" flipV="1">
            <a:off x="1976620" y="1178560"/>
            <a:ext cx="1814641" cy="9604"/>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718560" y="1760140"/>
            <a:ext cx="0" cy="417116"/>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7" name="Left Brace 26"/>
          <p:cNvSpPr/>
          <p:nvPr/>
        </p:nvSpPr>
        <p:spPr>
          <a:xfrm>
            <a:off x="5222240" y="1330960"/>
            <a:ext cx="189543" cy="554672"/>
          </a:xfrm>
          <a:prstGeom prst="leftBrace">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Arrow Connector 27"/>
          <p:cNvCxnSpPr/>
          <p:nvPr/>
        </p:nvCxnSpPr>
        <p:spPr>
          <a:xfrm>
            <a:off x="4869145" y="1602938"/>
            <a:ext cx="251495" cy="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868915" y="2403347"/>
            <a:ext cx="1211464" cy="369332"/>
          </a:xfrm>
          <a:prstGeom prst="rect">
            <a:avLst/>
          </a:prstGeom>
          <a:noFill/>
        </p:spPr>
        <p:txBody>
          <a:bodyPr wrap="none" rtlCol="0">
            <a:spAutoFit/>
          </a:bodyPr>
          <a:lstStyle/>
          <a:p>
            <a:r>
              <a:rPr lang="en-US" dirty="0" smtClean="0"/>
              <a:t>WWWWW</a:t>
            </a:r>
            <a:endParaRPr lang="en-US" dirty="0"/>
          </a:p>
        </p:txBody>
      </p:sp>
      <p:sp>
        <p:nvSpPr>
          <p:cNvPr id="30" name="TextBox 29"/>
          <p:cNvSpPr txBox="1"/>
          <p:nvPr/>
        </p:nvSpPr>
        <p:spPr>
          <a:xfrm>
            <a:off x="5886408" y="2639487"/>
            <a:ext cx="1279767" cy="369332"/>
          </a:xfrm>
          <a:prstGeom prst="rect">
            <a:avLst/>
          </a:prstGeom>
          <a:noFill/>
        </p:spPr>
        <p:txBody>
          <a:bodyPr wrap="none" rtlCol="0">
            <a:spAutoFit/>
          </a:bodyPr>
          <a:lstStyle/>
          <a:p>
            <a:r>
              <a:rPr lang="en-US" dirty="0" err="1" smtClean="0"/>
              <a:t>Cdr’s</a:t>
            </a:r>
            <a:r>
              <a:rPr lang="en-US" dirty="0" smtClean="0"/>
              <a:t> Intent</a:t>
            </a:r>
            <a:endParaRPr lang="en-US" dirty="0"/>
          </a:p>
        </p:txBody>
      </p:sp>
      <p:sp>
        <p:nvSpPr>
          <p:cNvPr id="31" name="TextBox 30"/>
          <p:cNvSpPr txBox="1"/>
          <p:nvPr/>
        </p:nvSpPr>
        <p:spPr>
          <a:xfrm>
            <a:off x="5874844" y="2903975"/>
            <a:ext cx="1524463" cy="369332"/>
          </a:xfrm>
          <a:prstGeom prst="rect">
            <a:avLst/>
          </a:prstGeom>
          <a:noFill/>
        </p:spPr>
        <p:txBody>
          <a:bodyPr wrap="none" rtlCol="0">
            <a:spAutoFit/>
          </a:bodyPr>
          <a:lstStyle/>
          <a:p>
            <a:r>
              <a:rPr lang="en-US" dirty="0" err="1" smtClean="0"/>
              <a:t>Plng</a:t>
            </a:r>
            <a:r>
              <a:rPr lang="en-US" dirty="0" smtClean="0"/>
              <a:t> Guidance</a:t>
            </a:r>
            <a:endParaRPr lang="en-US" dirty="0"/>
          </a:p>
        </p:txBody>
      </p:sp>
      <p:sp>
        <p:nvSpPr>
          <p:cNvPr id="32" name="Rounded Rectangular Callout 31"/>
          <p:cNvSpPr/>
          <p:nvPr/>
        </p:nvSpPr>
        <p:spPr>
          <a:xfrm>
            <a:off x="5830182" y="2418025"/>
            <a:ext cx="1622195" cy="855282"/>
          </a:xfrm>
          <a:prstGeom prst="wedgeRoundRectCallout">
            <a:avLst>
              <a:gd name="adj1" fmla="val -85343"/>
              <a:gd name="adj2" fmla="val 36866"/>
              <a:gd name="adj3" fmla="val 16667"/>
            </a:avLst>
          </a:prstGeom>
          <a:no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7232779" y="3757195"/>
            <a:ext cx="1796460" cy="369332"/>
          </a:xfrm>
          <a:prstGeom prst="rect">
            <a:avLst/>
          </a:prstGeom>
          <a:noFill/>
        </p:spPr>
        <p:txBody>
          <a:bodyPr wrap="none" rtlCol="0">
            <a:spAutoFit/>
          </a:bodyPr>
          <a:lstStyle/>
          <a:p>
            <a:r>
              <a:rPr lang="en-US" dirty="0" err="1" smtClean="0"/>
              <a:t>MoE</a:t>
            </a:r>
            <a:r>
              <a:rPr lang="en-US" dirty="0" smtClean="0"/>
              <a:t> </a:t>
            </a:r>
            <a:r>
              <a:rPr lang="en-US" i="1" dirty="0" smtClean="0"/>
              <a:t>(Outcomes)</a:t>
            </a:r>
            <a:endParaRPr lang="en-US" i="1" dirty="0"/>
          </a:p>
        </p:txBody>
      </p:sp>
      <p:cxnSp>
        <p:nvCxnSpPr>
          <p:cNvPr id="34" name="Straight Arrow Connector 33"/>
          <p:cNvCxnSpPr/>
          <p:nvPr/>
        </p:nvCxnSpPr>
        <p:spPr>
          <a:xfrm flipV="1">
            <a:off x="6824975" y="4126527"/>
            <a:ext cx="413733" cy="27666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7385179" y="4740256"/>
            <a:ext cx="323979" cy="10249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endCxn id="33" idx="1"/>
          </p:cNvCxnSpPr>
          <p:nvPr/>
        </p:nvCxnSpPr>
        <p:spPr>
          <a:xfrm>
            <a:off x="6573372" y="3808441"/>
            <a:ext cx="659407" cy="133420"/>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831078" y="1775660"/>
            <a:ext cx="821484" cy="1477328"/>
          </a:xfrm>
          <a:prstGeom prst="rect">
            <a:avLst/>
          </a:prstGeom>
          <a:noFill/>
        </p:spPr>
        <p:txBody>
          <a:bodyPr wrap="none" rtlCol="0">
            <a:spAutoFit/>
          </a:bodyPr>
          <a:lstStyle/>
          <a:p>
            <a:r>
              <a:rPr lang="en-US" dirty="0" smtClean="0"/>
              <a:t>Who</a:t>
            </a:r>
          </a:p>
          <a:p>
            <a:r>
              <a:rPr lang="en-US" dirty="0" smtClean="0"/>
              <a:t>What</a:t>
            </a:r>
          </a:p>
          <a:p>
            <a:r>
              <a:rPr lang="en-US" dirty="0" smtClean="0"/>
              <a:t>When</a:t>
            </a:r>
          </a:p>
          <a:p>
            <a:r>
              <a:rPr lang="en-US" dirty="0" smtClean="0"/>
              <a:t>Where</a:t>
            </a:r>
          </a:p>
          <a:p>
            <a:r>
              <a:rPr lang="en-US" dirty="0" smtClean="0"/>
              <a:t>Why</a:t>
            </a:r>
            <a:endParaRPr lang="en-US" dirty="0"/>
          </a:p>
        </p:txBody>
      </p:sp>
      <p:sp>
        <p:nvSpPr>
          <p:cNvPr id="39" name="Left Brace 38"/>
          <p:cNvSpPr/>
          <p:nvPr/>
        </p:nvSpPr>
        <p:spPr>
          <a:xfrm>
            <a:off x="7641727" y="1775660"/>
            <a:ext cx="378701" cy="1398335"/>
          </a:xfrm>
          <a:prstGeom prst="leftBrace">
            <a:avLst>
              <a:gd name="adj1" fmla="val 8333"/>
              <a:gd name="adj2" fmla="val 57992"/>
            </a:avLst>
          </a:prstGeom>
          <a:ln>
            <a:solidFill>
              <a:schemeClr val="tx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0" name="TextBox 39"/>
          <p:cNvSpPr txBox="1"/>
          <p:nvPr/>
        </p:nvSpPr>
        <p:spPr>
          <a:xfrm rot="2768540">
            <a:off x="1545336" y="3152060"/>
            <a:ext cx="2057487" cy="369332"/>
          </a:xfrm>
          <a:prstGeom prst="rect">
            <a:avLst/>
          </a:prstGeom>
          <a:noFill/>
        </p:spPr>
        <p:txBody>
          <a:bodyPr wrap="none" rtlCol="0">
            <a:spAutoFit/>
          </a:bodyPr>
          <a:lstStyle/>
          <a:p>
            <a:r>
              <a:rPr lang="en-US" i="1" dirty="0" smtClean="0"/>
              <a:t>Strategy    Planning</a:t>
            </a:r>
            <a:endParaRPr lang="en-US" i="1" dirty="0"/>
          </a:p>
        </p:txBody>
      </p:sp>
      <p:sp>
        <p:nvSpPr>
          <p:cNvPr id="41" name="TextBox 40"/>
          <p:cNvSpPr txBox="1"/>
          <p:nvPr/>
        </p:nvSpPr>
        <p:spPr>
          <a:xfrm>
            <a:off x="1782566" y="4179281"/>
            <a:ext cx="1487982" cy="646331"/>
          </a:xfrm>
          <a:prstGeom prst="rect">
            <a:avLst/>
          </a:prstGeom>
          <a:noFill/>
        </p:spPr>
        <p:txBody>
          <a:bodyPr wrap="none" rtlCol="0">
            <a:spAutoFit/>
          </a:bodyPr>
          <a:lstStyle/>
          <a:p>
            <a:pPr algn="ctr"/>
            <a:r>
              <a:rPr lang="en-US" sz="1200" dirty="0" smtClean="0"/>
              <a:t>Understand </a:t>
            </a:r>
          </a:p>
          <a:p>
            <a:pPr algn="ctr"/>
            <a:r>
              <a:rPr lang="en-US" sz="1200" dirty="0" smtClean="0"/>
              <a:t>Operational </a:t>
            </a:r>
            <a:r>
              <a:rPr lang="en-US" sz="1200" dirty="0" err="1" smtClean="0"/>
              <a:t>Env</a:t>
            </a:r>
            <a:r>
              <a:rPr lang="en-US" sz="1200" dirty="0" smtClean="0"/>
              <a:t>. </a:t>
            </a:r>
          </a:p>
          <a:p>
            <a:pPr algn="ctr"/>
            <a:r>
              <a:rPr lang="en-US" sz="1200" dirty="0" smtClean="0"/>
              <a:t>(What’s happening?)</a:t>
            </a:r>
            <a:endParaRPr lang="en-US" sz="1200" dirty="0"/>
          </a:p>
        </p:txBody>
      </p:sp>
      <p:sp>
        <p:nvSpPr>
          <p:cNvPr id="42" name="TextBox 41"/>
          <p:cNvSpPr txBox="1"/>
          <p:nvPr/>
        </p:nvSpPr>
        <p:spPr>
          <a:xfrm>
            <a:off x="1108635" y="5250765"/>
            <a:ext cx="964928" cy="830997"/>
          </a:xfrm>
          <a:prstGeom prst="rect">
            <a:avLst/>
          </a:prstGeom>
          <a:noFill/>
        </p:spPr>
        <p:txBody>
          <a:bodyPr wrap="none" rtlCol="0">
            <a:spAutoFit/>
          </a:bodyPr>
          <a:lstStyle/>
          <a:p>
            <a:pPr algn="ctr"/>
            <a:r>
              <a:rPr lang="en-US" sz="1200" dirty="0" smtClean="0"/>
              <a:t>Define the</a:t>
            </a:r>
          </a:p>
          <a:p>
            <a:pPr algn="ctr"/>
            <a:r>
              <a:rPr lang="en-US" sz="1200" dirty="0" smtClean="0"/>
              <a:t> Problem </a:t>
            </a:r>
          </a:p>
          <a:p>
            <a:pPr algn="ctr"/>
            <a:r>
              <a:rPr lang="en-US" sz="1200" dirty="0" smtClean="0"/>
              <a:t>(What’s not </a:t>
            </a:r>
          </a:p>
          <a:p>
            <a:pPr algn="ctr"/>
            <a:r>
              <a:rPr lang="en-US" sz="1200" dirty="0" smtClean="0"/>
              <a:t>happening?)</a:t>
            </a:r>
            <a:endParaRPr lang="en-US" sz="1200" dirty="0"/>
          </a:p>
        </p:txBody>
      </p:sp>
      <p:sp>
        <p:nvSpPr>
          <p:cNvPr id="43" name="TextBox 42"/>
          <p:cNvSpPr txBox="1"/>
          <p:nvPr/>
        </p:nvSpPr>
        <p:spPr>
          <a:xfrm>
            <a:off x="2695394" y="5156646"/>
            <a:ext cx="1328909" cy="1015663"/>
          </a:xfrm>
          <a:prstGeom prst="rect">
            <a:avLst/>
          </a:prstGeom>
          <a:noFill/>
        </p:spPr>
        <p:txBody>
          <a:bodyPr wrap="none" rtlCol="0">
            <a:spAutoFit/>
          </a:bodyPr>
          <a:lstStyle/>
          <a:p>
            <a:pPr algn="ctr"/>
            <a:r>
              <a:rPr lang="en-US" sz="1200" dirty="0" smtClean="0"/>
              <a:t>Develop</a:t>
            </a:r>
          </a:p>
          <a:p>
            <a:pPr algn="ctr"/>
            <a:r>
              <a:rPr lang="en-US" sz="1200" dirty="0" smtClean="0"/>
              <a:t>Operational</a:t>
            </a:r>
          </a:p>
          <a:p>
            <a:pPr algn="ctr"/>
            <a:r>
              <a:rPr lang="en-US" sz="1200" dirty="0" smtClean="0"/>
              <a:t>Approach</a:t>
            </a:r>
          </a:p>
          <a:p>
            <a:pPr algn="ctr"/>
            <a:r>
              <a:rPr lang="en-US" sz="1200" dirty="0" smtClean="0"/>
              <a:t> (What should I be </a:t>
            </a:r>
          </a:p>
          <a:p>
            <a:pPr algn="ctr"/>
            <a:r>
              <a:rPr lang="en-US" sz="1200" dirty="0" smtClean="0"/>
              <a:t>doing about it?)</a:t>
            </a:r>
            <a:endParaRPr lang="en-US" sz="1200" dirty="0"/>
          </a:p>
        </p:txBody>
      </p:sp>
      <p:sp>
        <p:nvSpPr>
          <p:cNvPr id="44" name="Oval 43"/>
          <p:cNvSpPr/>
          <p:nvPr/>
        </p:nvSpPr>
        <p:spPr>
          <a:xfrm>
            <a:off x="619760" y="4173754"/>
            <a:ext cx="3778883" cy="232864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41" idx="2"/>
            <a:endCxn id="42" idx="0"/>
          </p:cNvCxnSpPr>
          <p:nvPr/>
        </p:nvCxnSpPr>
        <p:spPr>
          <a:xfrm flipH="1">
            <a:off x="1591099" y="4825612"/>
            <a:ext cx="935458" cy="425153"/>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42" idx="3"/>
            <a:endCxn id="43" idx="1"/>
          </p:cNvCxnSpPr>
          <p:nvPr/>
        </p:nvCxnSpPr>
        <p:spPr>
          <a:xfrm flipV="1">
            <a:off x="2073563" y="5664478"/>
            <a:ext cx="621831" cy="1786"/>
          </a:xfrm>
          <a:prstGeom prst="straightConnector1">
            <a:avLst/>
          </a:prstGeom>
          <a:ln>
            <a:solidFill>
              <a:schemeClr val="accent2"/>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1489426" y="6195813"/>
            <a:ext cx="1982071" cy="369332"/>
          </a:xfrm>
          <a:prstGeom prst="rect">
            <a:avLst/>
          </a:prstGeom>
          <a:solidFill>
            <a:schemeClr val="bg1"/>
          </a:solidFill>
        </p:spPr>
        <p:txBody>
          <a:bodyPr wrap="none" rtlCol="0">
            <a:spAutoFit/>
          </a:bodyPr>
          <a:lstStyle/>
          <a:p>
            <a:r>
              <a:rPr lang="en-US" dirty="0" smtClean="0"/>
              <a:t>Operational Design</a:t>
            </a:r>
            <a:endParaRPr lang="en-US" dirty="0"/>
          </a:p>
        </p:txBody>
      </p:sp>
      <p:sp>
        <p:nvSpPr>
          <p:cNvPr id="48" name="TextBox 47"/>
          <p:cNvSpPr txBox="1"/>
          <p:nvPr/>
        </p:nvSpPr>
        <p:spPr>
          <a:xfrm>
            <a:off x="7556758" y="4403190"/>
            <a:ext cx="1610374" cy="369332"/>
          </a:xfrm>
          <a:prstGeom prst="rect">
            <a:avLst/>
          </a:prstGeom>
          <a:noFill/>
        </p:spPr>
        <p:txBody>
          <a:bodyPr wrap="none" rtlCol="0">
            <a:spAutoFit/>
          </a:bodyPr>
          <a:lstStyle/>
          <a:p>
            <a:r>
              <a:rPr lang="en-US" dirty="0" err="1" smtClean="0"/>
              <a:t>MoP</a:t>
            </a:r>
            <a:r>
              <a:rPr lang="en-US" dirty="0" smtClean="0"/>
              <a:t> </a:t>
            </a:r>
            <a:r>
              <a:rPr lang="en-US" i="1" dirty="0" smtClean="0"/>
              <a:t>(Outputs)</a:t>
            </a:r>
            <a:endParaRPr lang="en-US" i="1" dirty="0"/>
          </a:p>
        </p:txBody>
      </p:sp>
      <p:sp>
        <p:nvSpPr>
          <p:cNvPr id="49" name="TextBox 48"/>
          <p:cNvSpPr txBox="1"/>
          <p:nvPr/>
        </p:nvSpPr>
        <p:spPr>
          <a:xfrm>
            <a:off x="4583877" y="5450774"/>
            <a:ext cx="4144488" cy="923330"/>
          </a:xfrm>
          <a:prstGeom prst="rect">
            <a:avLst/>
          </a:prstGeom>
          <a:solidFill>
            <a:srgbClr val="FFFF00"/>
          </a:solidFill>
          <a:ln>
            <a:solidFill>
              <a:srgbClr val="FF0000"/>
            </a:solidFill>
          </a:ln>
        </p:spPr>
        <p:txBody>
          <a:bodyPr wrap="square" rtlCol="0">
            <a:spAutoFit/>
          </a:bodyPr>
          <a:lstStyle/>
          <a:p>
            <a:r>
              <a:rPr lang="en-US" dirty="0" smtClean="0">
                <a:solidFill>
                  <a:srgbClr val="FF0000"/>
                </a:solidFill>
              </a:rPr>
              <a:t>Operational Design methodology can help with </a:t>
            </a:r>
            <a:r>
              <a:rPr lang="en-US" u="sng" dirty="0" smtClean="0">
                <a:solidFill>
                  <a:srgbClr val="FF0000"/>
                </a:solidFill>
              </a:rPr>
              <a:t>policy</a:t>
            </a:r>
            <a:r>
              <a:rPr lang="en-US" dirty="0" smtClean="0">
                <a:solidFill>
                  <a:srgbClr val="FF0000"/>
                </a:solidFill>
              </a:rPr>
              <a:t> formulation and </a:t>
            </a:r>
            <a:r>
              <a:rPr lang="en-US" u="sng" dirty="0" smtClean="0">
                <a:solidFill>
                  <a:srgbClr val="FF0000"/>
                </a:solidFill>
              </a:rPr>
              <a:t>strategy</a:t>
            </a:r>
            <a:r>
              <a:rPr lang="en-US" dirty="0" smtClean="0">
                <a:solidFill>
                  <a:srgbClr val="FF0000"/>
                </a:solidFill>
              </a:rPr>
              <a:t> development as well as </a:t>
            </a:r>
            <a:r>
              <a:rPr lang="en-US" u="sng" dirty="0" smtClean="0">
                <a:solidFill>
                  <a:srgbClr val="FF0000"/>
                </a:solidFill>
              </a:rPr>
              <a:t>mission</a:t>
            </a:r>
            <a:r>
              <a:rPr lang="en-US" dirty="0" smtClean="0">
                <a:solidFill>
                  <a:srgbClr val="FF0000"/>
                </a:solidFill>
              </a:rPr>
              <a:t> analysis. </a:t>
            </a:r>
            <a:endParaRPr lang="en-US" dirty="0">
              <a:solidFill>
                <a:srgbClr val="FF0000"/>
              </a:solidFill>
            </a:endParaRPr>
          </a:p>
        </p:txBody>
      </p:sp>
    </p:spTree>
    <p:extLst>
      <p:ext uri="{BB962C8B-B14F-4D97-AF65-F5344CB8AC3E}">
        <p14:creationId xmlns:p14="http://schemas.microsoft.com/office/powerpoint/2010/main" val="17386776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0" name="TextBox 9"/>
          <p:cNvSpPr txBox="1"/>
          <p:nvPr/>
        </p:nvSpPr>
        <p:spPr>
          <a:xfrm>
            <a:off x="351020" y="1097280"/>
            <a:ext cx="8305800" cy="6555641"/>
          </a:xfrm>
          <a:prstGeom prst="rect">
            <a:avLst/>
          </a:prstGeom>
          <a:noFill/>
        </p:spPr>
        <p:txBody>
          <a:bodyPr wrap="square" rtlCol="0">
            <a:spAutoFit/>
          </a:bodyPr>
          <a:lstStyle/>
          <a:p>
            <a:endParaRPr lang="en-US" sz="3200" dirty="0" smtClean="0">
              <a:solidFill>
                <a:prstClr val="black"/>
              </a:solidFill>
              <a:latin typeface="Arial" pitchFamily="34" charset="0"/>
              <a:cs typeface="Arial" pitchFamily="34" charset="0"/>
            </a:endParaRPr>
          </a:p>
          <a:p>
            <a:r>
              <a:rPr lang="en-US" sz="3200" b="1" dirty="0" smtClean="0">
                <a:solidFill>
                  <a:prstClr val="black"/>
                </a:solidFill>
                <a:latin typeface="Arial" pitchFamily="34" charset="0"/>
                <a:cs typeface="Arial" pitchFamily="34" charset="0"/>
              </a:rPr>
              <a:t>Operational Art </a:t>
            </a:r>
            <a:r>
              <a:rPr lang="en-US" sz="3200" dirty="0" smtClean="0">
                <a:solidFill>
                  <a:prstClr val="black"/>
                </a:solidFill>
                <a:latin typeface="Arial" pitchFamily="34" charset="0"/>
                <a:cs typeface="Arial" pitchFamily="34" charset="0"/>
              </a:rPr>
              <a:t>--</a:t>
            </a:r>
            <a:r>
              <a:rPr lang="en-US" sz="3200" dirty="0" smtClean="0">
                <a:latin typeface="Arial" pitchFamily="34" charset="0"/>
                <a:cs typeface="Arial" pitchFamily="34" charset="0"/>
              </a:rPr>
              <a:t>The cognitive approach by commanders and staffs—supported by their skill, knowledge, experience, creativity, and judgment—to </a:t>
            </a:r>
            <a:r>
              <a:rPr lang="en-US" sz="3200" u="sng" dirty="0" smtClean="0">
                <a:solidFill>
                  <a:srgbClr val="FF0000"/>
                </a:solidFill>
                <a:latin typeface="Arial" pitchFamily="34" charset="0"/>
                <a:cs typeface="Arial" pitchFamily="34" charset="0"/>
              </a:rPr>
              <a:t>develop strategies, campaigns, and operations</a:t>
            </a:r>
            <a:r>
              <a:rPr lang="en-US" sz="3200" dirty="0" smtClean="0">
                <a:solidFill>
                  <a:srgbClr val="FF0000"/>
                </a:solidFill>
                <a:latin typeface="Arial" pitchFamily="34" charset="0"/>
                <a:cs typeface="Arial" pitchFamily="34" charset="0"/>
              </a:rPr>
              <a:t> </a:t>
            </a:r>
            <a:r>
              <a:rPr lang="en-US" sz="3200" dirty="0" smtClean="0">
                <a:latin typeface="Arial" pitchFamily="34" charset="0"/>
                <a:cs typeface="Arial" pitchFamily="34" charset="0"/>
              </a:rPr>
              <a:t>and organize and employ military forces </a:t>
            </a:r>
            <a:r>
              <a:rPr lang="en-US" sz="3200" u="sng" dirty="0" smtClean="0">
                <a:solidFill>
                  <a:srgbClr val="FF0000"/>
                </a:solidFill>
                <a:latin typeface="Arial" pitchFamily="34" charset="0"/>
                <a:cs typeface="Arial" pitchFamily="34" charset="0"/>
              </a:rPr>
              <a:t>by integrating ends, ways, and means.</a:t>
            </a:r>
            <a:r>
              <a:rPr lang="en-US" dirty="0" smtClean="0">
                <a:solidFill>
                  <a:prstClr val="black"/>
                </a:solidFill>
                <a:latin typeface="Arial" pitchFamily="34" charset="0"/>
                <a:cs typeface="Arial" pitchFamily="34" charset="0"/>
              </a:rPr>
              <a:t>(JP 5-0, AUG 2011).</a:t>
            </a:r>
          </a:p>
          <a:p>
            <a:endParaRPr lang="en-US" sz="3200" dirty="0" smtClean="0">
              <a:solidFill>
                <a:prstClr val="black"/>
              </a:solidFill>
              <a:latin typeface="Arial" pitchFamily="34" charset="0"/>
              <a:cs typeface="Arial" pitchFamily="34" charset="0"/>
            </a:endParaRPr>
          </a:p>
          <a:p>
            <a:endParaRPr lang="en-US" sz="3200" dirty="0" smtClean="0">
              <a:solidFill>
                <a:prstClr val="black"/>
              </a:solidFill>
              <a:latin typeface="Arial" pitchFamily="34" charset="0"/>
              <a:cs typeface="Arial" pitchFamily="34" charset="0"/>
            </a:endParaRPr>
          </a:p>
          <a:p>
            <a:pPr algn="ctr"/>
            <a:r>
              <a:rPr lang="en-US" sz="3200" i="1" dirty="0" smtClean="0">
                <a:solidFill>
                  <a:prstClr val="black"/>
                </a:solidFill>
                <a:latin typeface="Arial" pitchFamily="34" charset="0"/>
                <a:cs typeface="Arial" pitchFamily="34" charset="0"/>
              </a:rPr>
              <a:t>Traditional vs. modern views?</a:t>
            </a:r>
          </a:p>
          <a:p>
            <a:endParaRPr lang="en-US" sz="3200" dirty="0" smtClean="0">
              <a:solidFill>
                <a:prstClr val="black"/>
              </a:solidFill>
              <a:latin typeface="Arial" pitchFamily="34" charset="0"/>
              <a:cs typeface="Arial" pitchFamily="34" charset="0"/>
            </a:endParaRPr>
          </a:p>
          <a:p>
            <a:endParaRPr lang="en-US" sz="3600" dirty="0" smtClean="0">
              <a:solidFill>
                <a:prstClr val="black"/>
              </a:solidFill>
              <a:latin typeface="Arial" pitchFamily="34" charset="0"/>
              <a:cs typeface="Arial" pitchFamily="34" charset="0"/>
            </a:endParaRPr>
          </a:p>
        </p:txBody>
      </p:sp>
      <p:sp>
        <p:nvSpPr>
          <p:cNvPr id="6" name="TextBox 5"/>
          <p:cNvSpPr txBox="1"/>
          <p:nvPr/>
        </p:nvSpPr>
        <p:spPr>
          <a:xfrm>
            <a:off x="3151596" y="468643"/>
            <a:ext cx="2840842" cy="584775"/>
          </a:xfrm>
          <a:prstGeom prst="rect">
            <a:avLst/>
          </a:prstGeom>
          <a:noFill/>
        </p:spPr>
        <p:txBody>
          <a:bodyPr wrap="none" rtlCol="0">
            <a:spAutoFit/>
          </a:bodyPr>
          <a:lstStyle/>
          <a:p>
            <a:pPr algn="ctr"/>
            <a:r>
              <a:rPr lang="en-US" sz="3200" b="1" dirty="0" smtClean="0"/>
              <a:t>Operational Art</a:t>
            </a:r>
            <a:endParaRPr lang="en-US" sz="3200" b="1" dirty="0"/>
          </a:p>
        </p:txBody>
      </p:sp>
    </p:spTree>
    <p:extLst>
      <p:ext uri="{BB962C8B-B14F-4D97-AF65-F5344CB8AC3E}">
        <p14:creationId xmlns:p14="http://schemas.microsoft.com/office/powerpoint/2010/main" val="3042515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230359" y="6340475"/>
            <a:ext cx="1070006" cy="511697"/>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utoShape 4"/>
          <p:cNvSpPr>
            <a:spLocks noChangeArrowheads="1"/>
          </p:cNvSpPr>
          <p:nvPr/>
        </p:nvSpPr>
        <p:spPr bwMode="auto">
          <a:xfrm rot="19221303">
            <a:off x="6637338" y="1392238"/>
            <a:ext cx="608012" cy="660400"/>
          </a:xfrm>
          <a:prstGeom prst="downArrow">
            <a:avLst>
              <a:gd name="adj1" fmla="val 62056"/>
              <a:gd name="adj2" fmla="val 43768"/>
            </a:avLst>
          </a:prstGeom>
          <a:solidFill>
            <a:srgbClr val="777777"/>
          </a:solidFill>
          <a:ln>
            <a:noFill/>
          </a:ln>
          <a:effectLst>
            <a:prstShdw prst="shdw17" dist="17961" dir="2700000">
              <a:srgbClr val="474747"/>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14" name="AutoShape 3"/>
          <p:cNvSpPr>
            <a:spLocks noChangeArrowheads="1"/>
          </p:cNvSpPr>
          <p:nvPr/>
        </p:nvSpPr>
        <p:spPr bwMode="auto">
          <a:xfrm rot="2700000">
            <a:off x="2044700" y="1346200"/>
            <a:ext cx="557213" cy="741363"/>
          </a:xfrm>
          <a:prstGeom prst="downArrow">
            <a:avLst>
              <a:gd name="adj1" fmla="val 62056"/>
              <a:gd name="adj2" fmla="val 53614"/>
            </a:avLst>
          </a:prstGeom>
          <a:solidFill>
            <a:srgbClr val="777777"/>
          </a:solidFill>
          <a:ln>
            <a:noFill/>
          </a:ln>
          <a:effectLst>
            <a:prstShdw prst="shdw17" dist="17961" dir="2700000">
              <a:srgbClr val="474747"/>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13" name="AutoShape 2"/>
          <p:cNvSpPr>
            <a:spLocks noChangeArrowheads="1"/>
          </p:cNvSpPr>
          <p:nvPr/>
        </p:nvSpPr>
        <p:spPr bwMode="auto">
          <a:xfrm>
            <a:off x="4203700" y="1401763"/>
            <a:ext cx="711200" cy="604837"/>
          </a:xfrm>
          <a:prstGeom prst="downArrow">
            <a:avLst>
              <a:gd name="adj1" fmla="val 62056"/>
              <a:gd name="adj2" fmla="val 40296"/>
            </a:avLst>
          </a:prstGeom>
          <a:solidFill>
            <a:srgbClr val="777777"/>
          </a:solidFill>
          <a:ln>
            <a:noFill/>
          </a:ln>
          <a:effectLst>
            <a:prstShdw prst="shdw17" dist="17961" dir="2700000">
              <a:srgbClr val="474747"/>
            </a:prstShdw>
          </a:effectLst>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4" name="Rectangle 19"/>
          <p:cNvSpPr>
            <a:spLocks noChangeArrowheads="1"/>
          </p:cNvSpPr>
          <p:nvPr/>
        </p:nvSpPr>
        <p:spPr bwMode="auto">
          <a:xfrm>
            <a:off x="2587625" y="73025"/>
            <a:ext cx="4033838" cy="392113"/>
          </a:xfrm>
          <a:prstGeom prst="rect">
            <a:avLst/>
          </a:prstGeom>
          <a:solidFill>
            <a:schemeClr val="tx1"/>
          </a:solidFill>
          <a:ln w="28575" algn="ctr">
            <a:noFill/>
            <a:miter lim="800000"/>
            <a:headEnd/>
            <a:tailEnd/>
          </a:ln>
        </p:spPr>
        <p:txBody>
          <a:bodyPr wrap="none" anchor="ctr"/>
          <a:lstStyle/>
          <a:p>
            <a:pPr algn="ctr" eaLnBrk="1" hangingPunct="1">
              <a:lnSpc>
                <a:spcPct val="85000"/>
              </a:lnSpc>
              <a:defRPr/>
            </a:pPr>
            <a:r>
              <a:rPr lang="en-US" sz="2000" b="1" i="1" dirty="0">
                <a:solidFill>
                  <a:schemeClr val="bg1"/>
                </a:solidFill>
                <a:effectLst>
                  <a:outerShdw blurRad="38100" dist="38100" dir="2700000" algn="tl">
                    <a:srgbClr val="C0C0C0"/>
                  </a:outerShdw>
                </a:effectLst>
                <a:cs typeface="+mn-cs"/>
              </a:rPr>
              <a:t>Strategic Planning Construct</a:t>
            </a:r>
          </a:p>
        </p:txBody>
      </p:sp>
      <p:sp>
        <p:nvSpPr>
          <p:cNvPr id="5" name="Rectangle 5"/>
          <p:cNvSpPr>
            <a:spLocks noChangeAspect="1" noChangeArrowheads="1"/>
          </p:cNvSpPr>
          <p:nvPr/>
        </p:nvSpPr>
        <p:spPr bwMode="auto">
          <a:xfrm>
            <a:off x="2376488" y="552450"/>
            <a:ext cx="4495800" cy="355600"/>
          </a:xfrm>
          <a:prstGeom prst="rect">
            <a:avLst/>
          </a:prstGeom>
          <a:solidFill>
            <a:srgbClr val="000066"/>
          </a:solidFill>
          <a:ln w="28575" algn="ctr">
            <a:solidFill>
              <a:srgbClr val="FFFF00"/>
            </a:solidFill>
            <a:miter lim="800000"/>
            <a:headEnd/>
            <a:tailEnd/>
          </a:ln>
          <a:effectLst/>
        </p:spPr>
        <p:txBody>
          <a:bodyPr wrap="none" lIns="91432" tIns="45716" rIns="91432" bIns="45716" anchor="ctr"/>
          <a:lstStyle/>
          <a:p>
            <a:pPr>
              <a:lnSpc>
                <a:spcPct val="75000"/>
              </a:lnSpc>
              <a:defRPr/>
            </a:pPr>
            <a:r>
              <a:rPr lang="en-US" b="1" dirty="0">
                <a:solidFill>
                  <a:srgbClr val="FFFF00"/>
                </a:solidFill>
                <a:effectLst>
                  <a:outerShdw blurRad="38100" dist="38100" dir="2700000" algn="tl">
                    <a:srgbClr val="000000"/>
                  </a:outerShdw>
                </a:effectLst>
                <a:cs typeface="+mn-cs"/>
              </a:rPr>
              <a:t>National Security </a:t>
            </a:r>
            <a:r>
              <a:rPr lang="en-US" b="1" dirty="0" smtClean="0">
                <a:solidFill>
                  <a:srgbClr val="FFFF00"/>
                </a:solidFill>
                <a:effectLst>
                  <a:outerShdw blurRad="38100" dist="38100" dir="2700000" algn="tl">
                    <a:srgbClr val="000000"/>
                  </a:outerShdw>
                </a:effectLst>
                <a:cs typeface="+mn-cs"/>
              </a:rPr>
              <a:t>Strategy</a:t>
            </a:r>
            <a:r>
              <a:rPr lang="en-US" b="1" dirty="0">
                <a:solidFill>
                  <a:srgbClr val="FF0000"/>
                </a:solidFill>
              </a:rPr>
              <a:t> *</a:t>
            </a:r>
            <a:r>
              <a:rPr lang="en-US" b="1" dirty="0" smtClean="0">
                <a:solidFill>
                  <a:srgbClr val="FFFF00"/>
                </a:solidFill>
                <a:effectLst>
                  <a:outerShdw blurRad="38100" dist="38100" dir="2700000" algn="tl">
                    <a:srgbClr val="000000"/>
                  </a:outerShdw>
                </a:effectLst>
                <a:cs typeface="+mn-cs"/>
              </a:rPr>
              <a:t> </a:t>
            </a:r>
            <a:r>
              <a:rPr lang="en-US" b="1" dirty="0">
                <a:solidFill>
                  <a:schemeClr val="bg1"/>
                </a:solidFill>
                <a:effectLst>
                  <a:outerShdw blurRad="38100" dist="38100" dir="2700000" algn="tl">
                    <a:srgbClr val="000000"/>
                  </a:outerShdw>
                </a:effectLst>
                <a:cs typeface="+mn-cs"/>
              </a:rPr>
              <a:t>– </a:t>
            </a:r>
            <a:r>
              <a:rPr lang="en-US" sz="1200" dirty="0">
                <a:solidFill>
                  <a:schemeClr val="bg1"/>
                </a:solidFill>
                <a:effectLst>
                  <a:outerShdw blurRad="38100" dist="38100" dir="2700000" algn="tl">
                    <a:srgbClr val="000000"/>
                  </a:outerShdw>
                </a:effectLst>
                <a:cs typeface="+mn-cs"/>
              </a:rPr>
              <a:t>National Priorities</a:t>
            </a:r>
            <a:endParaRPr lang="en-US" sz="1200" dirty="0">
              <a:solidFill>
                <a:srgbClr val="66FFFF"/>
              </a:solidFill>
              <a:effectLst>
                <a:outerShdw blurRad="38100" dist="38100" dir="2700000" algn="tl">
                  <a:srgbClr val="000000"/>
                </a:outerShdw>
              </a:effectLst>
              <a:cs typeface="+mn-cs"/>
            </a:endParaRPr>
          </a:p>
        </p:txBody>
      </p:sp>
      <p:sp>
        <p:nvSpPr>
          <p:cNvPr id="6" name="Rectangle 9"/>
          <p:cNvSpPr>
            <a:spLocks noChangeAspect="1" noChangeArrowheads="1"/>
          </p:cNvSpPr>
          <p:nvPr/>
        </p:nvSpPr>
        <p:spPr bwMode="auto">
          <a:xfrm>
            <a:off x="2365375" y="922338"/>
            <a:ext cx="4511675" cy="368300"/>
          </a:xfrm>
          <a:prstGeom prst="rect">
            <a:avLst/>
          </a:prstGeom>
          <a:solidFill>
            <a:srgbClr val="990000"/>
          </a:solidFill>
          <a:ln w="28575" algn="ctr">
            <a:solidFill>
              <a:srgbClr val="FFFF00"/>
            </a:solidFill>
            <a:miter lim="800000"/>
            <a:headEnd/>
            <a:tailEnd/>
          </a:ln>
          <a:effectLst/>
        </p:spPr>
        <p:txBody>
          <a:bodyPr wrap="none" lIns="91432" tIns="45716" rIns="91432" bIns="45716" anchor="ctr"/>
          <a:lstStyle/>
          <a:p>
            <a:pPr>
              <a:lnSpc>
                <a:spcPct val="75000"/>
              </a:lnSpc>
              <a:defRPr/>
            </a:pPr>
            <a:r>
              <a:rPr lang="en-US" b="1" dirty="0" smtClean="0">
                <a:solidFill>
                  <a:srgbClr val="FFFF00"/>
                </a:solidFill>
                <a:effectLst>
                  <a:outerShdw blurRad="38100" dist="38100" dir="2700000" algn="tl">
                    <a:srgbClr val="000000"/>
                  </a:outerShdw>
                </a:effectLst>
                <a:cs typeface="+mn-cs"/>
              </a:rPr>
              <a:t>Quadrennial </a:t>
            </a:r>
            <a:r>
              <a:rPr lang="en-US" b="1" dirty="0">
                <a:solidFill>
                  <a:srgbClr val="FFFF00"/>
                </a:solidFill>
                <a:effectLst>
                  <a:outerShdw blurRad="38100" dist="38100" dir="2700000" algn="tl">
                    <a:srgbClr val="000000"/>
                  </a:outerShdw>
                </a:effectLst>
                <a:cs typeface="+mn-cs"/>
              </a:rPr>
              <a:t>Defense Review</a:t>
            </a:r>
            <a:r>
              <a:rPr lang="en-US" sz="1200" b="1" dirty="0">
                <a:solidFill>
                  <a:srgbClr val="FFFF00"/>
                </a:solidFill>
                <a:effectLst>
                  <a:outerShdw blurRad="38100" dist="38100" dir="2700000" algn="tl">
                    <a:srgbClr val="000000"/>
                  </a:outerShdw>
                </a:effectLst>
                <a:cs typeface="+mn-cs"/>
              </a:rPr>
              <a:t> </a:t>
            </a:r>
            <a:r>
              <a:rPr lang="en-US" b="1" dirty="0">
                <a:solidFill>
                  <a:srgbClr val="FF0000"/>
                </a:solidFill>
              </a:rPr>
              <a:t>*</a:t>
            </a:r>
            <a:endParaRPr lang="en-US" sz="1200" dirty="0">
              <a:solidFill>
                <a:srgbClr val="FFFF00"/>
              </a:solidFill>
              <a:effectLst>
                <a:outerShdw blurRad="38100" dist="38100" dir="2700000" algn="tl">
                  <a:srgbClr val="000000"/>
                </a:outerShdw>
              </a:effectLst>
              <a:cs typeface="+mn-cs"/>
            </a:endParaRPr>
          </a:p>
        </p:txBody>
      </p:sp>
      <p:sp>
        <p:nvSpPr>
          <p:cNvPr id="7" name="Rectangle 10"/>
          <p:cNvSpPr>
            <a:spLocks noChangeAspect="1" noChangeArrowheads="1"/>
          </p:cNvSpPr>
          <p:nvPr/>
        </p:nvSpPr>
        <p:spPr bwMode="auto">
          <a:xfrm>
            <a:off x="2359025" y="1306513"/>
            <a:ext cx="4508500" cy="355600"/>
          </a:xfrm>
          <a:prstGeom prst="rect">
            <a:avLst/>
          </a:prstGeom>
          <a:solidFill>
            <a:srgbClr val="660066"/>
          </a:solidFill>
          <a:ln w="28575" algn="ctr">
            <a:solidFill>
              <a:srgbClr val="FFFF00"/>
            </a:solidFill>
            <a:miter lim="800000"/>
            <a:headEnd/>
            <a:tailEnd/>
          </a:ln>
          <a:effectLst/>
        </p:spPr>
        <p:txBody>
          <a:bodyPr wrap="none" lIns="91432" tIns="45716" rIns="91432" bIns="45716" anchor="ctr"/>
          <a:lstStyle/>
          <a:p>
            <a:pPr>
              <a:lnSpc>
                <a:spcPct val="75000"/>
              </a:lnSpc>
              <a:defRPr/>
            </a:pPr>
            <a:r>
              <a:rPr lang="en-US" b="1" dirty="0">
                <a:solidFill>
                  <a:srgbClr val="FFFF00"/>
                </a:solidFill>
                <a:effectLst>
                  <a:outerShdw blurRad="38100" dist="38100" dir="2700000" algn="tl">
                    <a:srgbClr val="000000"/>
                  </a:outerShdw>
                </a:effectLst>
                <a:cs typeface="+mn-cs"/>
              </a:rPr>
              <a:t>National Military </a:t>
            </a:r>
            <a:r>
              <a:rPr lang="en-US" b="1" dirty="0" smtClean="0">
                <a:solidFill>
                  <a:srgbClr val="FFFF00"/>
                </a:solidFill>
                <a:effectLst>
                  <a:outerShdw blurRad="38100" dist="38100" dir="2700000" algn="tl">
                    <a:srgbClr val="000000"/>
                  </a:outerShdw>
                </a:effectLst>
                <a:cs typeface="+mn-cs"/>
              </a:rPr>
              <a:t>Strategy </a:t>
            </a:r>
            <a:r>
              <a:rPr lang="en-US" b="1" dirty="0">
                <a:solidFill>
                  <a:schemeClr val="bg1"/>
                </a:solidFill>
                <a:effectLst>
                  <a:outerShdw blurRad="38100" dist="38100" dir="2700000" algn="tl">
                    <a:srgbClr val="000000"/>
                  </a:outerShdw>
                </a:effectLst>
                <a:cs typeface="+mn-cs"/>
              </a:rPr>
              <a:t>– </a:t>
            </a:r>
            <a:r>
              <a:rPr lang="en-US" sz="1200" dirty="0">
                <a:solidFill>
                  <a:schemeClr val="bg1"/>
                </a:solidFill>
                <a:effectLst>
                  <a:outerShdw blurRad="38100" dist="38100" dir="2700000" algn="tl">
                    <a:srgbClr val="000000"/>
                  </a:outerShdw>
                </a:effectLst>
                <a:cs typeface="+mn-cs"/>
              </a:rPr>
              <a:t>Strategic Direction</a:t>
            </a:r>
            <a:endParaRPr lang="en-US" sz="1200" dirty="0">
              <a:solidFill>
                <a:srgbClr val="FF00FF"/>
              </a:solidFill>
              <a:effectLst>
                <a:outerShdw blurRad="38100" dist="38100" dir="2700000" algn="tl">
                  <a:srgbClr val="000000"/>
                </a:outerShdw>
              </a:effectLst>
              <a:cs typeface="+mn-cs"/>
            </a:endParaRPr>
          </a:p>
        </p:txBody>
      </p:sp>
      <p:sp>
        <p:nvSpPr>
          <p:cNvPr id="8" name="Rectangle 14"/>
          <p:cNvSpPr>
            <a:spLocks noChangeAspect="1" noChangeArrowheads="1"/>
          </p:cNvSpPr>
          <p:nvPr/>
        </p:nvSpPr>
        <p:spPr bwMode="auto">
          <a:xfrm>
            <a:off x="6791146" y="766763"/>
            <a:ext cx="735012" cy="285750"/>
          </a:xfrm>
          <a:prstGeom prst="rect">
            <a:avLst/>
          </a:prstGeom>
          <a:gradFill rotWithShape="1">
            <a:gsLst>
              <a:gs pos="0">
                <a:srgbClr val="000066"/>
              </a:gs>
              <a:gs pos="100000">
                <a:srgbClr val="993300"/>
              </a:gs>
            </a:gsLst>
            <a:lin ang="5400000" scaled="1"/>
          </a:gra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sz="1200" b="1" dirty="0">
                <a:solidFill>
                  <a:srgbClr val="FFFF00"/>
                </a:solidFill>
              </a:rPr>
              <a:t>DSG</a:t>
            </a:r>
            <a:r>
              <a:rPr lang="en-US" sz="1200" b="1" dirty="0">
                <a:solidFill>
                  <a:srgbClr val="EAEAEA"/>
                </a:solidFill>
              </a:rPr>
              <a:t>**</a:t>
            </a:r>
            <a:endParaRPr lang="en-US" sz="1000" dirty="0">
              <a:solidFill>
                <a:srgbClr val="EAEAEA"/>
              </a:solidFill>
            </a:endParaRPr>
          </a:p>
        </p:txBody>
      </p:sp>
      <p:sp>
        <p:nvSpPr>
          <p:cNvPr id="9" name="Rectangle 60"/>
          <p:cNvSpPr>
            <a:spLocks noChangeAspect="1" noChangeArrowheads="1"/>
          </p:cNvSpPr>
          <p:nvPr/>
        </p:nvSpPr>
        <p:spPr bwMode="auto">
          <a:xfrm>
            <a:off x="6702165" y="1561414"/>
            <a:ext cx="841375" cy="295275"/>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65000"/>
              </a:lnSpc>
              <a:spcBef>
                <a:spcPct val="0"/>
              </a:spcBef>
              <a:buFontTx/>
              <a:buNone/>
            </a:pPr>
            <a:r>
              <a:rPr lang="en-US" sz="1200" b="1" dirty="0">
                <a:solidFill>
                  <a:srgbClr val="FFFF00"/>
                </a:solidFill>
              </a:rPr>
              <a:t>CSDJF</a:t>
            </a:r>
            <a:r>
              <a:rPr lang="en-US" sz="1200" b="1" dirty="0">
                <a:solidFill>
                  <a:schemeClr val="bg1"/>
                </a:solidFill>
              </a:rPr>
              <a:t>**</a:t>
            </a:r>
          </a:p>
        </p:txBody>
      </p:sp>
      <p:grpSp>
        <p:nvGrpSpPr>
          <p:cNvPr id="10" name="Group 4"/>
          <p:cNvGrpSpPr>
            <a:grpSpLocks/>
          </p:cNvGrpSpPr>
          <p:nvPr/>
        </p:nvGrpSpPr>
        <p:grpSpPr bwMode="auto">
          <a:xfrm>
            <a:off x="7532039" y="881063"/>
            <a:ext cx="1360487" cy="874712"/>
            <a:chOff x="7324046" y="779865"/>
            <a:chExt cx="1359804" cy="875394"/>
          </a:xfrm>
        </p:grpSpPr>
        <p:sp>
          <p:nvSpPr>
            <p:cNvPr id="11" name="12-Point Star 10"/>
            <p:cNvSpPr/>
            <p:nvPr/>
          </p:nvSpPr>
          <p:spPr bwMode="auto">
            <a:xfrm>
              <a:off x="7324046" y="779865"/>
              <a:ext cx="1359804" cy="875394"/>
            </a:xfrm>
            <a:prstGeom prst="star12">
              <a:avLst/>
            </a:prstGeom>
            <a:solidFill>
              <a:srgbClr val="FFFF00"/>
            </a:solidFill>
            <a:ln w="15875" cap="flat" cmpd="sng" algn="ctr">
              <a:solidFill>
                <a:srgbClr val="000066"/>
              </a:solidFill>
              <a:prstDash val="solid"/>
              <a:round/>
              <a:headEnd type="none" w="med" len="med"/>
              <a:tailEnd type="none" w="med" len="med"/>
            </a:ln>
            <a:effectLst>
              <a:prstShdw prst="shdw17" dist="45791" dir="3378596">
                <a:schemeClr val="tx1"/>
              </a:prstShdw>
            </a:effectLst>
          </p:spPr>
          <p:txBody>
            <a:bodyPr wrap="none" anchor="ctr"/>
            <a:lstStyle/>
            <a:p>
              <a:pPr marL="508000" indent="-508000" algn="ctr" eaLnBrk="1" hangingPunct="1">
                <a:spcBef>
                  <a:spcPct val="90000"/>
                </a:spcBef>
                <a:spcAft>
                  <a:spcPct val="35000"/>
                </a:spcAft>
                <a:buSzPct val="90000"/>
                <a:buFont typeface="Wingdings" pitchFamily="2" charset="2"/>
                <a:buChar char=""/>
                <a:defRPr/>
              </a:pPr>
              <a:endParaRPr lang="en-US" dirty="0">
                <a:cs typeface="+mn-cs"/>
              </a:endParaRPr>
            </a:p>
          </p:txBody>
        </p:sp>
        <p:sp>
          <p:nvSpPr>
            <p:cNvPr id="12" name="TextBox 3"/>
            <p:cNvSpPr txBox="1">
              <a:spLocks noChangeArrowheads="1"/>
            </p:cNvSpPr>
            <p:nvPr/>
          </p:nvSpPr>
          <p:spPr bwMode="auto">
            <a:xfrm>
              <a:off x="7372804" y="958583"/>
              <a:ext cx="12672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400" dirty="0"/>
                <a:t> Strategy Adjustments</a:t>
              </a:r>
            </a:p>
          </p:txBody>
        </p:sp>
      </p:grpSp>
      <p:sp>
        <p:nvSpPr>
          <p:cNvPr id="16" name="Text Box 23"/>
          <p:cNvSpPr txBox="1">
            <a:spLocks noChangeArrowheads="1"/>
          </p:cNvSpPr>
          <p:nvPr/>
        </p:nvSpPr>
        <p:spPr bwMode="auto">
          <a:xfrm>
            <a:off x="1463675" y="838200"/>
            <a:ext cx="10128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100" b="1" u="sng" dirty="0"/>
              <a:t>National </a:t>
            </a:r>
          </a:p>
          <a:p>
            <a:pPr algn="ctr" eaLnBrk="1" hangingPunct="1">
              <a:spcBef>
                <a:spcPct val="0"/>
              </a:spcBef>
              <a:buFontTx/>
              <a:buNone/>
            </a:pPr>
            <a:r>
              <a:rPr lang="en-US" sz="1100" b="1" u="sng" dirty="0"/>
              <a:t>Strategies</a:t>
            </a:r>
          </a:p>
        </p:txBody>
      </p:sp>
      <p:sp>
        <p:nvSpPr>
          <p:cNvPr id="17" name="Line 25"/>
          <p:cNvSpPr>
            <a:spLocks noChangeShapeType="1"/>
          </p:cNvSpPr>
          <p:nvPr/>
        </p:nvSpPr>
        <p:spPr bwMode="auto">
          <a:xfrm flipH="1">
            <a:off x="258763" y="1023938"/>
            <a:ext cx="12700" cy="47752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20"/>
          <p:cNvSpPr>
            <a:spLocks noChangeShapeType="1"/>
          </p:cNvSpPr>
          <p:nvPr/>
        </p:nvSpPr>
        <p:spPr bwMode="auto">
          <a:xfrm flipV="1">
            <a:off x="263525" y="1060450"/>
            <a:ext cx="1322388"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20"/>
          <p:cNvSpPr>
            <a:spLocks noChangeShapeType="1"/>
          </p:cNvSpPr>
          <p:nvPr/>
        </p:nvSpPr>
        <p:spPr bwMode="auto">
          <a:xfrm>
            <a:off x="230189" y="5773738"/>
            <a:ext cx="625474" cy="25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6"/>
          <p:cNvSpPr txBox="1">
            <a:spLocks noChangeAspect="1" noChangeArrowheads="1"/>
          </p:cNvSpPr>
          <p:nvPr/>
        </p:nvSpPr>
        <p:spPr bwMode="auto">
          <a:xfrm>
            <a:off x="858838" y="2008188"/>
            <a:ext cx="2082800" cy="4022725"/>
          </a:xfrm>
          <a:prstGeom prst="rect">
            <a:avLst/>
          </a:prstGeom>
          <a:solidFill>
            <a:srgbClr val="5F5F5F"/>
          </a:solidFill>
          <a:ln w="28575" algn="ctr">
            <a:solidFill>
              <a:srgbClr val="DDDDDD"/>
            </a:solidFill>
            <a:miter lim="800000"/>
            <a:headEnd/>
            <a:tailEnd/>
          </a:ln>
          <a:effectLst/>
        </p:spPr>
        <p:txBody>
          <a:bodyPr lIns="91424" tIns="45716" rIns="91424" bIns="45712"/>
          <a:lstStyle/>
          <a:p>
            <a:pPr algn="ctr" eaLnBrk="1" hangingPunct="1">
              <a:lnSpc>
                <a:spcPct val="90000"/>
              </a:lnSpc>
              <a:defRPr/>
            </a:pPr>
            <a:r>
              <a:rPr lang="en-US" sz="1600" b="1" dirty="0">
                <a:solidFill>
                  <a:schemeClr val="bg1"/>
                </a:solidFill>
                <a:effectLst>
                  <a:outerShdw blurRad="38100" dist="38100" dir="2700000" algn="tl">
                    <a:srgbClr val="000000"/>
                  </a:outerShdw>
                </a:effectLst>
                <a:cs typeface="+mn-cs"/>
              </a:rPr>
              <a:t>Employ the Force</a:t>
            </a:r>
            <a:r>
              <a:rPr lang="en-US" sz="2000" b="1" dirty="0">
                <a:cs typeface="+mn-cs"/>
              </a:rPr>
              <a:t> </a:t>
            </a:r>
          </a:p>
        </p:txBody>
      </p:sp>
      <p:sp>
        <p:nvSpPr>
          <p:cNvPr id="21" name="Text Box 24"/>
          <p:cNvSpPr txBox="1">
            <a:spLocks noChangeArrowheads="1"/>
          </p:cNvSpPr>
          <p:nvPr/>
        </p:nvSpPr>
        <p:spPr bwMode="auto">
          <a:xfrm rot="16200000">
            <a:off x="-423862" y="2720975"/>
            <a:ext cx="177165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100" b="1" u="sng" dirty="0"/>
              <a:t>Strategic Planning</a:t>
            </a:r>
          </a:p>
          <a:p>
            <a:pPr algn="ctr" eaLnBrk="1" hangingPunct="1">
              <a:spcBef>
                <a:spcPct val="0"/>
              </a:spcBef>
              <a:buFontTx/>
              <a:buNone/>
            </a:pPr>
            <a:r>
              <a:rPr lang="en-US" sz="1100" b="1" u="sng" dirty="0"/>
              <a:t>Documents</a:t>
            </a:r>
          </a:p>
        </p:txBody>
      </p:sp>
      <p:sp>
        <p:nvSpPr>
          <p:cNvPr id="22" name="Text Box 24"/>
          <p:cNvSpPr txBox="1">
            <a:spLocks noChangeArrowheads="1"/>
          </p:cNvSpPr>
          <p:nvPr/>
        </p:nvSpPr>
        <p:spPr bwMode="auto">
          <a:xfrm rot="16200000">
            <a:off x="-424656" y="4183857"/>
            <a:ext cx="17716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100" b="1" u="sng" dirty="0"/>
              <a:t>Strategic /Operational  Execution Documents</a:t>
            </a:r>
          </a:p>
        </p:txBody>
      </p:sp>
      <p:sp>
        <p:nvSpPr>
          <p:cNvPr id="23" name="AutoShape 21"/>
          <p:cNvSpPr>
            <a:spLocks/>
          </p:cNvSpPr>
          <p:nvPr/>
        </p:nvSpPr>
        <p:spPr bwMode="auto">
          <a:xfrm>
            <a:off x="633413" y="3765550"/>
            <a:ext cx="225425" cy="1217613"/>
          </a:xfrm>
          <a:prstGeom prst="leftBrace">
            <a:avLst>
              <a:gd name="adj1" fmla="val 4501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24" name="AutoShape 21"/>
          <p:cNvSpPr>
            <a:spLocks/>
          </p:cNvSpPr>
          <p:nvPr/>
        </p:nvSpPr>
        <p:spPr bwMode="auto">
          <a:xfrm>
            <a:off x="698500" y="2381250"/>
            <a:ext cx="225425" cy="1217613"/>
          </a:xfrm>
          <a:prstGeom prst="leftBrace">
            <a:avLst>
              <a:gd name="adj1" fmla="val 45012"/>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25" name="Text Box 7"/>
          <p:cNvSpPr txBox="1">
            <a:spLocks noChangeAspect="1" noChangeArrowheads="1"/>
          </p:cNvSpPr>
          <p:nvPr/>
        </p:nvSpPr>
        <p:spPr bwMode="auto">
          <a:xfrm>
            <a:off x="3429000" y="2022475"/>
            <a:ext cx="2374900" cy="4003675"/>
          </a:xfrm>
          <a:prstGeom prst="rect">
            <a:avLst/>
          </a:prstGeom>
          <a:solidFill>
            <a:srgbClr val="5F5F5F"/>
          </a:solidFill>
          <a:ln w="28575" algn="ctr">
            <a:solidFill>
              <a:srgbClr val="DDDDDD"/>
            </a:solidFill>
            <a:miter lim="800000"/>
            <a:headEnd/>
            <a:tailEnd/>
          </a:ln>
          <a:effectLst/>
        </p:spPr>
        <p:txBody>
          <a:bodyPr lIns="91424" tIns="45716" rIns="91424" bIns="45712"/>
          <a:lstStyle/>
          <a:p>
            <a:pPr algn="ctr" eaLnBrk="1" hangingPunct="1">
              <a:lnSpc>
                <a:spcPct val="90000"/>
              </a:lnSpc>
              <a:defRPr/>
            </a:pPr>
            <a:r>
              <a:rPr lang="en-US" sz="1600" b="1" dirty="0">
                <a:solidFill>
                  <a:schemeClr val="bg1"/>
                </a:solidFill>
                <a:effectLst>
                  <a:outerShdw blurRad="38100" dist="38100" dir="2700000" algn="tl">
                    <a:srgbClr val="000000"/>
                  </a:outerShdw>
                </a:effectLst>
                <a:cs typeface="+mn-cs"/>
              </a:rPr>
              <a:t>Manage the Force</a:t>
            </a:r>
          </a:p>
        </p:txBody>
      </p:sp>
      <p:sp>
        <p:nvSpPr>
          <p:cNvPr id="26" name="Text Box 8"/>
          <p:cNvSpPr txBox="1">
            <a:spLocks noChangeAspect="1" noChangeArrowheads="1"/>
          </p:cNvSpPr>
          <p:nvPr/>
        </p:nvSpPr>
        <p:spPr bwMode="auto">
          <a:xfrm>
            <a:off x="6356350" y="2036763"/>
            <a:ext cx="2254250" cy="3971925"/>
          </a:xfrm>
          <a:prstGeom prst="rect">
            <a:avLst/>
          </a:prstGeom>
          <a:solidFill>
            <a:srgbClr val="5F5F5F"/>
          </a:solidFill>
          <a:ln w="28575" algn="ctr">
            <a:solidFill>
              <a:srgbClr val="DDDDDD"/>
            </a:solidFill>
            <a:miter lim="800000"/>
            <a:headEnd/>
            <a:tailEnd/>
          </a:ln>
          <a:effectLst/>
        </p:spPr>
        <p:txBody>
          <a:bodyPr lIns="91424" tIns="45716" rIns="91424" bIns="45712"/>
          <a:lstStyle/>
          <a:p>
            <a:pPr algn="ctr" eaLnBrk="1" hangingPunct="1">
              <a:lnSpc>
                <a:spcPct val="90000"/>
              </a:lnSpc>
              <a:defRPr/>
            </a:pPr>
            <a:r>
              <a:rPr lang="en-US" sz="1600" b="1" dirty="0">
                <a:solidFill>
                  <a:schemeClr val="bg1"/>
                </a:solidFill>
                <a:effectLst>
                  <a:outerShdw blurRad="38100" dist="38100" dir="2700000" algn="tl">
                    <a:srgbClr val="000000"/>
                  </a:outerShdw>
                </a:effectLst>
                <a:cs typeface="+mn-cs"/>
              </a:rPr>
              <a:t>Develop the Force</a:t>
            </a:r>
            <a:r>
              <a:rPr lang="en-US" sz="1600" b="1" dirty="0">
                <a:cs typeface="+mn-cs"/>
              </a:rPr>
              <a:t> </a:t>
            </a:r>
          </a:p>
        </p:txBody>
      </p:sp>
      <p:sp>
        <p:nvSpPr>
          <p:cNvPr id="27" name="Rectangle 13"/>
          <p:cNvSpPr>
            <a:spLocks noChangeAspect="1" noChangeArrowheads="1"/>
          </p:cNvSpPr>
          <p:nvPr/>
        </p:nvSpPr>
        <p:spPr bwMode="auto">
          <a:xfrm>
            <a:off x="849313" y="2384425"/>
            <a:ext cx="7758112" cy="315913"/>
          </a:xfrm>
          <a:prstGeom prst="rect">
            <a:avLst/>
          </a:prstGeom>
          <a:solidFill>
            <a:srgbClr val="00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sz="1200" b="1" dirty="0">
                <a:solidFill>
                  <a:srgbClr val="FF0000"/>
                </a:solidFill>
              </a:rPr>
              <a:t>Unified Command Plan </a:t>
            </a:r>
            <a:r>
              <a:rPr lang="en-US" sz="1200" b="1" dirty="0">
                <a:solidFill>
                  <a:srgbClr val="EAEAEA"/>
                </a:solidFill>
              </a:rPr>
              <a:t>– </a:t>
            </a:r>
            <a:r>
              <a:rPr lang="en-US" sz="1000" dirty="0">
                <a:solidFill>
                  <a:srgbClr val="EAEAEA"/>
                </a:solidFill>
              </a:rPr>
              <a:t>Combatant Command Missions &amp; Responsibilities</a:t>
            </a:r>
            <a:endParaRPr lang="en-US" sz="1000" dirty="0">
              <a:solidFill>
                <a:srgbClr val="66FFFF"/>
              </a:solidFill>
            </a:endParaRPr>
          </a:p>
        </p:txBody>
      </p:sp>
      <p:sp>
        <p:nvSpPr>
          <p:cNvPr id="28" name="Rectangle 12"/>
          <p:cNvSpPr>
            <a:spLocks noChangeAspect="1" noChangeArrowheads="1"/>
          </p:cNvSpPr>
          <p:nvPr/>
        </p:nvSpPr>
        <p:spPr bwMode="auto">
          <a:xfrm>
            <a:off x="4643438" y="2727325"/>
            <a:ext cx="3954462" cy="423863"/>
          </a:xfrm>
          <a:prstGeom prst="rect">
            <a:avLst/>
          </a:prstGeom>
          <a:solidFill>
            <a:srgbClr val="990000"/>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sz="1200" b="1">
                <a:solidFill>
                  <a:schemeClr val="bg1"/>
                </a:solidFill>
              </a:rPr>
              <a:t>Defense </a:t>
            </a:r>
            <a:r>
              <a:rPr lang="en-US" sz="1200" b="1" smtClean="0">
                <a:solidFill>
                  <a:schemeClr val="bg1"/>
                </a:solidFill>
              </a:rPr>
              <a:t>Planning </a:t>
            </a:r>
            <a:r>
              <a:rPr lang="en-US" sz="1200" b="1" dirty="0">
                <a:solidFill>
                  <a:schemeClr val="bg1"/>
                </a:solidFill>
              </a:rPr>
              <a:t>Guidance – </a:t>
            </a:r>
          </a:p>
          <a:p>
            <a:pPr algn="ctr" eaLnBrk="1" hangingPunct="1">
              <a:lnSpc>
                <a:spcPct val="85000"/>
              </a:lnSpc>
              <a:spcBef>
                <a:spcPct val="0"/>
              </a:spcBef>
              <a:buFontTx/>
              <a:buNone/>
            </a:pPr>
            <a:r>
              <a:rPr lang="en-US" sz="1000" dirty="0">
                <a:solidFill>
                  <a:schemeClr val="bg1"/>
                </a:solidFill>
              </a:rPr>
              <a:t>Priorities &amp; Risk for the Future Force</a:t>
            </a:r>
          </a:p>
        </p:txBody>
      </p:sp>
      <p:sp>
        <p:nvSpPr>
          <p:cNvPr id="29" name="AutoShape 40"/>
          <p:cNvSpPr>
            <a:spLocks noChangeArrowheads="1"/>
          </p:cNvSpPr>
          <p:nvPr/>
        </p:nvSpPr>
        <p:spPr bwMode="auto">
          <a:xfrm rot="5400000">
            <a:off x="7251700" y="3344863"/>
            <a:ext cx="673100" cy="292100"/>
          </a:xfrm>
          <a:prstGeom prst="notchedRightArrow">
            <a:avLst>
              <a:gd name="adj1" fmla="val 50000"/>
              <a:gd name="adj2" fmla="val 57609"/>
            </a:avLst>
          </a:prstGeom>
          <a:solidFill>
            <a:srgbClr val="2929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30" name="Line 34"/>
          <p:cNvSpPr>
            <a:spLocks noChangeShapeType="1"/>
          </p:cNvSpPr>
          <p:nvPr/>
        </p:nvSpPr>
        <p:spPr bwMode="auto">
          <a:xfrm flipH="1" flipV="1">
            <a:off x="8928100" y="2894013"/>
            <a:ext cx="12700" cy="30353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35"/>
          <p:cNvSpPr>
            <a:spLocks noChangeShapeType="1"/>
          </p:cNvSpPr>
          <p:nvPr/>
        </p:nvSpPr>
        <p:spPr bwMode="auto">
          <a:xfrm flipH="1">
            <a:off x="8585200" y="2911475"/>
            <a:ext cx="35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 name="Line 34"/>
          <p:cNvSpPr>
            <a:spLocks noChangeShapeType="1"/>
          </p:cNvSpPr>
          <p:nvPr/>
        </p:nvSpPr>
        <p:spPr bwMode="auto">
          <a:xfrm flipH="1" flipV="1">
            <a:off x="8737600" y="4122738"/>
            <a:ext cx="1588" cy="6953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35"/>
          <p:cNvSpPr>
            <a:spLocks noChangeShapeType="1"/>
          </p:cNvSpPr>
          <p:nvPr/>
        </p:nvSpPr>
        <p:spPr bwMode="auto">
          <a:xfrm flipH="1">
            <a:off x="8389938" y="4133948"/>
            <a:ext cx="35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5" name="Line 33"/>
          <p:cNvSpPr>
            <a:spLocks noChangeShapeType="1"/>
          </p:cNvSpPr>
          <p:nvPr/>
        </p:nvSpPr>
        <p:spPr bwMode="auto">
          <a:xfrm>
            <a:off x="8402638" y="4819650"/>
            <a:ext cx="35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18"/>
          <p:cNvSpPr>
            <a:spLocks noChangeArrowheads="1"/>
          </p:cNvSpPr>
          <p:nvPr/>
        </p:nvSpPr>
        <p:spPr bwMode="auto">
          <a:xfrm>
            <a:off x="6184900" y="3829050"/>
            <a:ext cx="2435225" cy="584200"/>
          </a:xfrm>
          <a:prstGeom prst="rect">
            <a:avLst/>
          </a:prstGeom>
          <a:solidFill>
            <a:srgbClr val="008000"/>
          </a:solidFill>
          <a:ln w="28575" algn="ctr">
            <a:solidFill>
              <a:srgbClr val="FFFF00"/>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200" b="1" u="sng" dirty="0">
                <a:solidFill>
                  <a:schemeClr val="bg1"/>
                </a:solidFill>
              </a:rPr>
              <a:t>Force Development Products</a:t>
            </a:r>
          </a:p>
          <a:p>
            <a:pPr algn="ctr" eaLnBrk="1" hangingPunct="1">
              <a:spcBef>
                <a:spcPct val="0"/>
              </a:spcBef>
              <a:buFontTx/>
              <a:buNone/>
            </a:pPr>
            <a:r>
              <a:rPr lang="en-US" sz="1000" dirty="0">
                <a:solidFill>
                  <a:schemeClr val="bg1"/>
                </a:solidFill>
              </a:rPr>
              <a:t>Service / SOCOM POMS &amp; Plans</a:t>
            </a:r>
          </a:p>
          <a:p>
            <a:pPr algn="ctr" eaLnBrk="1" hangingPunct="1">
              <a:spcBef>
                <a:spcPct val="0"/>
              </a:spcBef>
              <a:buFontTx/>
              <a:buNone/>
            </a:pPr>
            <a:r>
              <a:rPr lang="en-US" sz="1000" dirty="0" err="1">
                <a:solidFill>
                  <a:schemeClr val="bg1"/>
                </a:solidFill>
              </a:rPr>
              <a:t>DoD</a:t>
            </a:r>
            <a:r>
              <a:rPr lang="en-US" sz="1000" dirty="0">
                <a:solidFill>
                  <a:schemeClr val="bg1"/>
                </a:solidFill>
              </a:rPr>
              <a:t> Support to Strategic Analysis</a:t>
            </a:r>
          </a:p>
        </p:txBody>
      </p:sp>
      <p:sp>
        <p:nvSpPr>
          <p:cNvPr id="37" name="Line 33"/>
          <p:cNvSpPr>
            <a:spLocks noChangeShapeType="1"/>
          </p:cNvSpPr>
          <p:nvPr/>
        </p:nvSpPr>
        <p:spPr bwMode="auto">
          <a:xfrm>
            <a:off x="8597900" y="5915025"/>
            <a:ext cx="35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11"/>
          <p:cNvSpPr>
            <a:spLocks noChangeArrowheads="1"/>
          </p:cNvSpPr>
          <p:nvPr/>
        </p:nvSpPr>
        <p:spPr bwMode="auto">
          <a:xfrm>
            <a:off x="858838" y="5283200"/>
            <a:ext cx="6989762" cy="333375"/>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lnSpc>
                <a:spcPct val="55000"/>
              </a:lnSpc>
              <a:spcBef>
                <a:spcPct val="0"/>
              </a:spcBef>
              <a:buFontTx/>
              <a:buNone/>
            </a:pPr>
            <a:r>
              <a:rPr lang="en-US" sz="1200" b="1">
                <a:solidFill>
                  <a:schemeClr val="bg1"/>
                </a:solidFill>
              </a:rPr>
              <a:t>Comprehensive Joint Assessment</a:t>
            </a:r>
            <a:r>
              <a:rPr lang="en-US" sz="1000" b="1">
                <a:solidFill>
                  <a:schemeClr val="bg1"/>
                </a:solidFill>
              </a:rPr>
              <a:t> – </a:t>
            </a:r>
            <a:r>
              <a:rPr lang="en-US" sz="1000">
                <a:solidFill>
                  <a:schemeClr val="bg1"/>
                </a:solidFill>
              </a:rPr>
              <a:t>Integrated Global/Regional ends-ways-means-risk analysis</a:t>
            </a:r>
          </a:p>
        </p:txBody>
      </p:sp>
      <p:sp>
        <p:nvSpPr>
          <p:cNvPr id="39" name="Rectangle 18"/>
          <p:cNvSpPr>
            <a:spLocks noChangeArrowheads="1"/>
          </p:cNvSpPr>
          <p:nvPr/>
        </p:nvSpPr>
        <p:spPr bwMode="auto">
          <a:xfrm>
            <a:off x="7038975" y="5308600"/>
            <a:ext cx="492125" cy="249238"/>
          </a:xfrm>
          <a:prstGeom prst="rect">
            <a:avLst/>
          </a:prstGeom>
          <a:solidFill>
            <a:srgbClr val="008000"/>
          </a:solidFill>
          <a:ln w="28575" algn="ctr">
            <a:solidFill>
              <a:srgbClr val="FFFF00"/>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100" b="1" u="sng">
                <a:solidFill>
                  <a:schemeClr val="bg1"/>
                </a:solidFill>
              </a:rPr>
              <a:t>IPLs</a:t>
            </a:r>
            <a:endParaRPr lang="en-US" sz="900">
              <a:solidFill>
                <a:schemeClr val="bg1"/>
              </a:solidFill>
            </a:endParaRPr>
          </a:p>
        </p:txBody>
      </p:sp>
      <p:sp>
        <p:nvSpPr>
          <p:cNvPr id="40" name="Rectangle 16"/>
          <p:cNvSpPr>
            <a:spLocks noChangeArrowheads="1"/>
          </p:cNvSpPr>
          <p:nvPr/>
        </p:nvSpPr>
        <p:spPr bwMode="auto">
          <a:xfrm>
            <a:off x="6310313" y="4630738"/>
            <a:ext cx="2303462" cy="439737"/>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75000"/>
              </a:lnSpc>
              <a:spcBef>
                <a:spcPct val="0"/>
              </a:spcBef>
              <a:buFontTx/>
              <a:buNone/>
            </a:pPr>
            <a:r>
              <a:rPr lang="en-US" sz="1200" b="1">
                <a:solidFill>
                  <a:schemeClr val="bg1"/>
                </a:solidFill>
              </a:rPr>
              <a:t>CJCS Program Assessment –</a:t>
            </a:r>
          </a:p>
          <a:p>
            <a:pPr algn="ctr" eaLnBrk="1" hangingPunct="1">
              <a:lnSpc>
                <a:spcPct val="75000"/>
              </a:lnSpc>
              <a:spcBef>
                <a:spcPts val="400"/>
              </a:spcBef>
              <a:buFontTx/>
              <a:buNone/>
            </a:pPr>
            <a:r>
              <a:rPr lang="en-US" sz="1000">
                <a:solidFill>
                  <a:schemeClr val="bg1"/>
                </a:solidFill>
              </a:rPr>
              <a:t>Appraisal of Programs &amp; Budgets</a:t>
            </a:r>
          </a:p>
        </p:txBody>
      </p:sp>
      <p:sp>
        <p:nvSpPr>
          <p:cNvPr id="41" name="AutoShape 31"/>
          <p:cNvSpPr>
            <a:spLocks noChangeArrowheads="1"/>
          </p:cNvSpPr>
          <p:nvPr/>
        </p:nvSpPr>
        <p:spPr bwMode="auto">
          <a:xfrm rot="5400000">
            <a:off x="7448550" y="4351828"/>
            <a:ext cx="292100" cy="330200"/>
          </a:xfrm>
          <a:prstGeom prst="notchedRightArrow">
            <a:avLst>
              <a:gd name="adj1" fmla="val 50000"/>
              <a:gd name="adj2" fmla="val 25000"/>
            </a:avLst>
          </a:prstGeom>
          <a:solidFill>
            <a:srgbClr val="2929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42" name="AutoShape 59"/>
          <p:cNvSpPr>
            <a:spLocks noChangeArrowheads="1"/>
          </p:cNvSpPr>
          <p:nvPr/>
        </p:nvSpPr>
        <p:spPr bwMode="auto">
          <a:xfrm rot="5400000">
            <a:off x="7464425" y="5008857"/>
            <a:ext cx="292100" cy="330200"/>
          </a:xfrm>
          <a:prstGeom prst="notchedRightArrow">
            <a:avLst>
              <a:gd name="adj1" fmla="val 50000"/>
              <a:gd name="adj2" fmla="val 25000"/>
            </a:avLst>
          </a:prstGeom>
          <a:solidFill>
            <a:srgbClr val="2929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44" name="Rectangle 17"/>
          <p:cNvSpPr>
            <a:spLocks noChangeArrowheads="1"/>
          </p:cNvSpPr>
          <p:nvPr/>
        </p:nvSpPr>
        <p:spPr bwMode="auto">
          <a:xfrm>
            <a:off x="847725" y="3756025"/>
            <a:ext cx="4986338" cy="1246188"/>
          </a:xfrm>
          <a:prstGeom prst="rect">
            <a:avLst/>
          </a:prstGeom>
          <a:solidFill>
            <a:srgbClr val="008000"/>
          </a:solidFill>
          <a:ln w="28575" algn="ctr">
            <a:solidFill>
              <a:srgbClr val="FFFF00"/>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1200" b="1" u="sng">
                <a:solidFill>
                  <a:schemeClr val="bg1"/>
                </a:solidFill>
              </a:rPr>
              <a:t>Operational &amp; Regional Strategies &amp; Plans</a:t>
            </a:r>
          </a:p>
          <a:p>
            <a:pPr eaLnBrk="1" hangingPunct="1">
              <a:spcBef>
                <a:spcPct val="0"/>
              </a:spcBef>
              <a:buFontTx/>
              <a:buNone/>
            </a:pPr>
            <a:r>
              <a:rPr lang="en-US" sz="1200">
                <a:solidFill>
                  <a:schemeClr val="bg1"/>
                </a:solidFill>
              </a:rPr>
              <a:t>- </a:t>
            </a:r>
            <a:r>
              <a:rPr lang="en-US" sz="1200" b="1">
                <a:solidFill>
                  <a:schemeClr val="bg1"/>
                </a:solidFill>
              </a:rPr>
              <a:t>Theater Strategies</a:t>
            </a:r>
            <a:r>
              <a:rPr lang="en-US" sz="1200">
                <a:solidFill>
                  <a:schemeClr val="bg1"/>
                </a:solidFill>
              </a:rPr>
              <a:t> – </a:t>
            </a:r>
            <a:r>
              <a:rPr lang="en-US" sz="1000">
                <a:solidFill>
                  <a:schemeClr val="bg1"/>
                </a:solidFill>
              </a:rPr>
              <a:t>Derived from UCP Missions &amp; Responsibilities</a:t>
            </a:r>
          </a:p>
          <a:p>
            <a:pPr eaLnBrk="1" hangingPunct="1">
              <a:spcBef>
                <a:spcPct val="0"/>
              </a:spcBef>
              <a:buFontTx/>
              <a:buNone/>
            </a:pPr>
            <a:r>
              <a:rPr lang="en-US" sz="1200">
                <a:solidFill>
                  <a:schemeClr val="bg1"/>
                </a:solidFill>
              </a:rPr>
              <a:t>- </a:t>
            </a:r>
            <a:r>
              <a:rPr lang="en-US" sz="1200" b="1">
                <a:solidFill>
                  <a:schemeClr val="bg1"/>
                </a:solidFill>
              </a:rPr>
              <a:t>Global / Theater Campaign Plans</a:t>
            </a:r>
            <a:r>
              <a:rPr lang="en-US" sz="1200">
                <a:solidFill>
                  <a:schemeClr val="bg1"/>
                </a:solidFill>
              </a:rPr>
              <a:t> – </a:t>
            </a:r>
            <a:r>
              <a:rPr lang="en-US" sz="1000">
                <a:solidFill>
                  <a:schemeClr val="bg1"/>
                </a:solidFill>
              </a:rPr>
              <a:t>Focus on Global / Theater End States</a:t>
            </a:r>
          </a:p>
          <a:p>
            <a:pPr lvl="1" eaLnBrk="1" hangingPunct="1">
              <a:spcBef>
                <a:spcPct val="0"/>
              </a:spcBef>
              <a:buFont typeface="Arial" panose="020B0604020202020204" pitchFamily="34" charset="0"/>
              <a:buChar char="•"/>
            </a:pPr>
            <a:r>
              <a:rPr lang="en-US" sz="1200">
                <a:solidFill>
                  <a:schemeClr val="bg1"/>
                </a:solidFill>
              </a:rPr>
              <a:t>  </a:t>
            </a:r>
            <a:r>
              <a:rPr lang="en-US" sz="1200" b="1">
                <a:solidFill>
                  <a:schemeClr val="bg1"/>
                </a:solidFill>
              </a:rPr>
              <a:t>Contingency Plans</a:t>
            </a:r>
            <a:r>
              <a:rPr lang="en-US" sz="1200">
                <a:solidFill>
                  <a:schemeClr val="bg1"/>
                </a:solidFill>
              </a:rPr>
              <a:t> - </a:t>
            </a:r>
            <a:r>
              <a:rPr lang="en-US" sz="1000">
                <a:solidFill>
                  <a:schemeClr val="bg1"/>
                </a:solidFill>
              </a:rPr>
              <a:t>Detailed Branches / Sequels to Campaign Plans</a:t>
            </a:r>
          </a:p>
          <a:p>
            <a:pPr eaLnBrk="1" hangingPunct="1">
              <a:spcBef>
                <a:spcPct val="0"/>
              </a:spcBef>
              <a:buFontTx/>
              <a:buNone/>
            </a:pPr>
            <a:endParaRPr lang="en-US" sz="1000">
              <a:solidFill>
                <a:schemeClr val="bg1"/>
              </a:solidFill>
            </a:endParaRPr>
          </a:p>
          <a:p>
            <a:pPr eaLnBrk="1" hangingPunct="1">
              <a:spcBef>
                <a:spcPct val="0"/>
              </a:spcBef>
              <a:buFontTx/>
              <a:buNone/>
            </a:pPr>
            <a:r>
              <a:rPr lang="en-US" sz="1200">
                <a:solidFill>
                  <a:schemeClr val="bg1"/>
                </a:solidFill>
              </a:rPr>
              <a:t>- </a:t>
            </a:r>
            <a:r>
              <a:rPr lang="en-US" sz="1200" b="1">
                <a:solidFill>
                  <a:schemeClr val="bg1"/>
                </a:solidFill>
              </a:rPr>
              <a:t>Campaign Support Plans</a:t>
            </a:r>
            <a:r>
              <a:rPr lang="en-US" sz="1200">
                <a:solidFill>
                  <a:schemeClr val="bg1"/>
                </a:solidFill>
              </a:rPr>
              <a:t> – </a:t>
            </a:r>
            <a:r>
              <a:rPr lang="en-US" sz="1000">
                <a:solidFill>
                  <a:schemeClr val="bg1"/>
                </a:solidFill>
              </a:rPr>
              <a:t>Priorities/tasks  to support CCMD TCPs</a:t>
            </a:r>
          </a:p>
        </p:txBody>
      </p:sp>
      <p:sp>
        <p:nvSpPr>
          <p:cNvPr id="45" name="Rectangle 37"/>
          <p:cNvSpPr>
            <a:spLocks noChangeArrowheads="1"/>
          </p:cNvSpPr>
          <p:nvPr/>
        </p:nvSpPr>
        <p:spPr bwMode="auto">
          <a:xfrm>
            <a:off x="868363" y="5602288"/>
            <a:ext cx="6997700" cy="493712"/>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135000"/>
              </a:lnSpc>
              <a:spcBef>
                <a:spcPct val="0"/>
              </a:spcBef>
              <a:buFontTx/>
              <a:buNone/>
            </a:pPr>
            <a:r>
              <a:rPr lang="en-US" sz="1400" b="1">
                <a:solidFill>
                  <a:schemeClr val="bg1"/>
                </a:solidFill>
              </a:rPr>
              <a:t>CJCS Risk Assessment – </a:t>
            </a:r>
          </a:p>
          <a:p>
            <a:pPr algn="ctr" eaLnBrk="1" hangingPunct="1">
              <a:lnSpc>
                <a:spcPct val="95000"/>
              </a:lnSpc>
              <a:spcBef>
                <a:spcPct val="0"/>
              </a:spcBef>
              <a:buFontTx/>
              <a:buNone/>
            </a:pPr>
            <a:r>
              <a:rPr lang="en-US" sz="1000">
                <a:solidFill>
                  <a:schemeClr val="bg1"/>
                </a:solidFill>
              </a:rPr>
              <a:t>Military &amp; Strategic Risk Assessment</a:t>
            </a:r>
          </a:p>
        </p:txBody>
      </p:sp>
      <p:sp>
        <p:nvSpPr>
          <p:cNvPr id="46" name="Rectangle 56"/>
          <p:cNvSpPr>
            <a:spLocks noChangeArrowheads="1"/>
          </p:cNvSpPr>
          <p:nvPr/>
        </p:nvSpPr>
        <p:spPr bwMode="auto">
          <a:xfrm>
            <a:off x="893763" y="5700713"/>
            <a:ext cx="1763712" cy="331787"/>
          </a:xfrm>
          <a:prstGeom prst="rect">
            <a:avLst/>
          </a:prstGeom>
          <a:solidFill>
            <a:srgbClr val="660066"/>
          </a:solidFill>
          <a:ln w="12700"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75000"/>
              </a:lnSpc>
              <a:spcBef>
                <a:spcPct val="0"/>
              </a:spcBef>
              <a:buFontTx/>
              <a:buNone/>
            </a:pPr>
            <a:r>
              <a:rPr lang="en-US" sz="1200" b="1">
                <a:solidFill>
                  <a:schemeClr val="bg1"/>
                </a:solidFill>
              </a:rPr>
              <a:t>Joint Strategy Review</a:t>
            </a:r>
            <a:r>
              <a:rPr lang="en-US" sz="1000" b="1">
                <a:solidFill>
                  <a:schemeClr val="bg1"/>
                </a:solidFill>
              </a:rPr>
              <a:t> </a:t>
            </a:r>
            <a:endParaRPr lang="en-US" sz="1000">
              <a:solidFill>
                <a:schemeClr val="bg1"/>
              </a:solidFill>
            </a:endParaRPr>
          </a:p>
        </p:txBody>
      </p:sp>
      <p:sp>
        <p:nvSpPr>
          <p:cNvPr id="47" name="Rectangle 38"/>
          <p:cNvSpPr>
            <a:spLocks noChangeArrowheads="1"/>
          </p:cNvSpPr>
          <p:nvPr/>
        </p:nvSpPr>
        <p:spPr bwMode="auto">
          <a:xfrm>
            <a:off x="6056313" y="5651500"/>
            <a:ext cx="2565400" cy="401638"/>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95000"/>
              </a:lnSpc>
              <a:spcBef>
                <a:spcPct val="0"/>
              </a:spcBef>
              <a:buFontTx/>
              <a:buNone/>
            </a:pPr>
            <a:r>
              <a:rPr lang="en-US" sz="1200" b="1">
                <a:solidFill>
                  <a:schemeClr val="bg1"/>
                </a:solidFill>
              </a:rPr>
              <a:t>CJCS Program Recommendation</a:t>
            </a:r>
          </a:p>
          <a:p>
            <a:pPr algn="ctr" eaLnBrk="1" hangingPunct="1">
              <a:lnSpc>
                <a:spcPct val="95000"/>
              </a:lnSpc>
              <a:spcBef>
                <a:spcPct val="0"/>
              </a:spcBef>
              <a:buFontTx/>
              <a:buNone/>
            </a:pPr>
            <a:r>
              <a:rPr lang="en-US" sz="1000">
                <a:solidFill>
                  <a:schemeClr val="bg1"/>
                </a:solidFill>
              </a:rPr>
              <a:t>(Capabilities / Programs / Budgets)</a:t>
            </a:r>
          </a:p>
        </p:txBody>
      </p:sp>
      <p:sp>
        <p:nvSpPr>
          <p:cNvPr id="48" name="Text Box 42"/>
          <p:cNvSpPr txBox="1">
            <a:spLocks noChangeArrowheads="1"/>
          </p:cNvSpPr>
          <p:nvPr/>
        </p:nvSpPr>
        <p:spPr bwMode="auto">
          <a:xfrm>
            <a:off x="3170238" y="6078538"/>
            <a:ext cx="263048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0"/>
              </a:spcBef>
              <a:buFontTx/>
              <a:buNone/>
            </a:pPr>
            <a:r>
              <a:rPr lang="en-US" sz="1100" b="1" u="sng" dirty="0"/>
              <a:t>Assessment/ Feedback Mechanisms</a:t>
            </a:r>
          </a:p>
        </p:txBody>
      </p:sp>
      <p:sp>
        <p:nvSpPr>
          <p:cNvPr id="49" name="Rectangle 15"/>
          <p:cNvSpPr>
            <a:spLocks noChangeAspect="1" noChangeArrowheads="1"/>
          </p:cNvSpPr>
          <p:nvPr/>
        </p:nvSpPr>
        <p:spPr bwMode="auto">
          <a:xfrm>
            <a:off x="869950" y="3167063"/>
            <a:ext cx="3700463" cy="412750"/>
          </a:xfrm>
          <a:prstGeom prst="rect">
            <a:avLst/>
          </a:prstGeom>
          <a:solidFill>
            <a:srgbClr val="660066"/>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sz="1200" b="1" dirty="0">
                <a:solidFill>
                  <a:srgbClr val="FF0000"/>
                </a:solidFill>
              </a:rPr>
              <a:t>Joint Strategic Capabilities Plan </a:t>
            </a:r>
            <a:r>
              <a:rPr lang="en-US" sz="1200" b="1" dirty="0">
                <a:solidFill>
                  <a:srgbClr val="EAEAEA"/>
                </a:solidFill>
              </a:rPr>
              <a:t>– </a:t>
            </a:r>
          </a:p>
          <a:p>
            <a:pPr algn="ctr" eaLnBrk="1" hangingPunct="1">
              <a:lnSpc>
                <a:spcPct val="85000"/>
              </a:lnSpc>
              <a:spcBef>
                <a:spcPct val="0"/>
              </a:spcBef>
              <a:buFontTx/>
              <a:buNone/>
            </a:pPr>
            <a:r>
              <a:rPr lang="en-US" sz="1000" dirty="0">
                <a:solidFill>
                  <a:srgbClr val="EAEAEA"/>
                </a:solidFill>
              </a:rPr>
              <a:t>CJCS Direction for Planning/Apportionment </a:t>
            </a:r>
          </a:p>
        </p:txBody>
      </p:sp>
      <p:sp>
        <p:nvSpPr>
          <p:cNvPr id="50" name="Rectangle 14"/>
          <p:cNvSpPr>
            <a:spLocks noChangeAspect="1" noChangeArrowheads="1"/>
          </p:cNvSpPr>
          <p:nvPr/>
        </p:nvSpPr>
        <p:spPr bwMode="auto">
          <a:xfrm>
            <a:off x="860425" y="2709863"/>
            <a:ext cx="3709988" cy="441325"/>
          </a:xfrm>
          <a:prstGeom prst="rect">
            <a:avLst/>
          </a:prstGeom>
          <a:gradFill rotWithShape="1">
            <a:gsLst>
              <a:gs pos="0">
                <a:srgbClr val="000066"/>
              </a:gs>
              <a:gs pos="100000">
                <a:srgbClr val="993300"/>
              </a:gs>
            </a:gsLst>
            <a:lin ang="5400000" scaled="1"/>
          </a:gra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85000"/>
              </a:lnSpc>
              <a:spcBef>
                <a:spcPct val="0"/>
              </a:spcBef>
              <a:buFontTx/>
              <a:buNone/>
            </a:pPr>
            <a:r>
              <a:rPr lang="en-US" sz="1200" b="1" dirty="0">
                <a:solidFill>
                  <a:srgbClr val="FF0000"/>
                </a:solidFill>
              </a:rPr>
              <a:t>Guidance for Employment of the Force*</a:t>
            </a:r>
            <a:r>
              <a:rPr lang="en-US" sz="1200" b="1" dirty="0">
                <a:solidFill>
                  <a:srgbClr val="EAEAEA"/>
                </a:solidFill>
              </a:rPr>
              <a:t> – </a:t>
            </a:r>
          </a:p>
          <a:p>
            <a:pPr algn="ctr" eaLnBrk="1" hangingPunct="1">
              <a:lnSpc>
                <a:spcPct val="85000"/>
              </a:lnSpc>
              <a:spcBef>
                <a:spcPct val="0"/>
              </a:spcBef>
              <a:buFontTx/>
              <a:buNone/>
            </a:pPr>
            <a:r>
              <a:rPr lang="en-US" sz="1000" dirty="0" err="1">
                <a:solidFill>
                  <a:srgbClr val="EAEAEA"/>
                </a:solidFill>
              </a:rPr>
              <a:t>DoD</a:t>
            </a:r>
            <a:r>
              <a:rPr lang="en-US" sz="1000" dirty="0">
                <a:solidFill>
                  <a:srgbClr val="EAEAEA"/>
                </a:solidFill>
              </a:rPr>
              <a:t> Planning Guidance &amp; Priorities</a:t>
            </a:r>
          </a:p>
        </p:txBody>
      </p:sp>
      <p:sp>
        <p:nvSpPr>
          <p:cNvPr id="51" name="Rectangle 60"/>
          <p:cNvSpPr>
            <a:spLocks noChangeAspect="1" noChangeArrowheads="1"/>
          </p:cNvSpPr>
          <p:nvPr/>
        </p:nvSpPr>
        <p:spPr bwMode="auto">
          <a:xfrm>
            <a:off x="3884613" y="2959100"/>
            <a:ext cx="665162" cy="198438"/>
          </a:xfrm>
          <a:prstGeom prst="rect">
            <a:avLst/>
          </a:prstGeom>
          <a:solidFill>
            <a:srgbClr val="990000"/>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65000"/>
              </a:lnSpc>
              <a:spcBef>
                <a:spcPct val="0"/>
              </a:spcBef>
              <a:buFontTx/>
              <a:buNone/>
            </a:pPr>
            <a:r>
              <a:rPr lang="en-US" sz="1000" b="1" dirty="0">
                <a:solidFill>
                  <a:srgbClr val="FFFF00"/>
                </a:solidFill>
              </a:rPr>
              <a:t>GFMAP</a:t>
            </a:r>
          </a:p>
        </p:txBody>
      </p:sp>
      <p:sp>
        <p:nvSpPr>
          <p:cNvPr id="52" name="Rectangle 61">
            <a:hlinkClick r:id="rId3" action="ppaction://hlinksldjump"/>
          </p:cNvPr>
          <p:cNvSpPr>
            <a:spLocks noChangeAspect="1" noChangeArrowheads="1"/>
          </p:cNvSpPr>
          <p:nvPr/>
        </p:nvSpPr>
        <p:spPr bwMode="auto">
          <a:xfrm>
            <a:off x="877888" y="2949575"/>
            <a:ext cx="665162" cy="198438"/>
          </a:xfrm>
          <a:prstGeom prst="rect">
            <a:avLst/>
          </a:prstGeom>
          <a:solidFill>
            <a:srgbClr val="990000"/>
          </a:solidFill>
          <a:ln w="28575" algn="ctr">
            <a:solidFill>
              <a:srgbClr val="FFFF00"/>
            </a:solidFill>
            <a:miter lim="800000"/>
            <a:headEnd/>
            <a:tailEnd/>
          </a:ln>
        </p:spPr>
        <p:txBody>
          <a:bodyPr wrap="none" lIns="91432" tIns="45716" rIns="91432" bIns="45716"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lnSpc>
                <a:spcPct val="65000"/>
              </a:lnSpc>
              <a:spcBef>
                <a:spcPct val="0"/>
              </a:spcBef>
              <a:buFontTx/>
              <a:buNone/>
            </a:pPr>
            <a:r>
              <a:rPr lang="en-US" sz="1000" b="1" dirty="0">
                <a:solidFill>
                  <a:srgbClr val="FFFF00"/>
                </a:solidFill>
              </a:rPr>
              <a:t>GFMIG</a:t>
            </a:r>
            <a:r>
              <a:rPr lang="en-US" sz="1000" b="1" dirty="0">
                <a:solidFill>
                  <a:schemeClr val="bg1"/>
                </a:solidFill>
                <a:hlinkClick r:id="rId4" action="ppaction://hlinksldjump"/>
              </a:rPr>
              <a:t> </a:t>
            </a:r>
            <a:endParaRPr lang="en-US" sz="1000" b="1" dirty="0">
              <a:solidFill>
                <a:schemeClr val="bg1"/>
              </a:solidFill>
            </a:endParaRPr>
          </a:p>
        </p:txBody>
      </p:sp>
      <p:sp>
        <p:nvSpPr>
          <p:cNvPr id="53" name="AutoShape 30"/>
          <p:cNvSpPr>
            <a:spLocks noChangeArrowheads="1"/>
          </p:cNvSpPr>
          <p:nvPr/>
        </p:nvSpPr>
        <p:spPr bwMode="auto">
          <a:xfrm rot="5400000">
            <a:off x="2366698" y="3491180"/>
            <a:ext cx="344489" cy="394758"/>
          </a:xfrm>
          <a:prstGeom prst="notchedRightArrow">
            <a:avLst>
              <a:gd name="adj1" fmla="val 50000"/>
              <a:gd name="adj2" fmla="val 25000"/>
            </a:avLst>
          </a:prstGeom>
          <a:solidFill>
            <a:srgbClr val="2929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54" name="AutoShape 29"/>
          <p:cNvSpPr>
            <a:spLocks noChangeArrowheads="1"/>
          </p:cNvSpPr>
          <p:nvPr/>
        </p:nvSpPr>
        <p:spPr bwMode="auto">
          <a:xfrm rot="5400000">
            <a:off x="2371084" y="4942202"/>
            <a:ext cx="371476" cy="374122"/>
          </a:xfrm>
          <a:prstGeom prst="notchedRightArrow">
            <a:avLst>
              <a:gd name="adj1" fmla="val 50000"/>
              <a:gd name="adj2" fmla="val 25000"/>
            </a:avLst>
          </a:prstGeom>
          <a:solidFill>
            <a:srgbClr val="29292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grpSp>
        <p:nvGrpSpPr>
          <p:cNvPr id="55" name="Group 44"/>
          <p:cNvGrpSpPr>
            <a:grpSpLocks/>
          </p:cNvGrpSpPr>
          <p:nvPr/>
        </p:nvGrpSpPr>
        <p:grpSpPr bwMode="auto">
          <a:xfrm>
            <a:off x="7531100" y="6096000"/>
            <a:ext cx="1390650" cy="739775"/>
            <a:chOff x="4416" y="357"/>
            <a:chExt cx="978" cy="587"/>
          </a:xfrm>
        </p:grpSpPr>
        <p:sp>
          <p:nvSpPr>
            <p:cNvPr id="56" name="Rectangle 45"/>
            <p:cNvSpPr>
              <a:spLocks noChangeArrowheads="1"/>
            </p:cNvSpPr>
            <p:nvPr/>
          </p:nvSpPr>
          <p:spPr bwMode="auto">
            <a:xfrm>
              <a:off x="4447" y="533"/>
              <a:ext cx="222" cy="56"/>
            </a:xfrm>
            <a:prstGeom prst="rect">
              <a:avLst/>
            </a:prstGeom>
            <a:solidFill>
              <a:srgbClr val="000066"/>
            </a:solidFill>
            <a:ln w="9525" algn="ctr">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57" name="Rectangle 46"/>
            <p:cNvSpPr>
              <a:spLocks noChangeArrowheads="1"/>
            </p:cNvSpPr>
            <p:nvPr/>
          </p:nvSpPr>
          <p:spPr bwMode="auto">
            <a:xfrm>
              <a:off x="4447" y="630"/>
              <a:ext cx="222" cy="57"/>
            </a:xfrm>
            <a:prstGeom prst="rect">
              <a:avLst/>
            </a:prstGeom>
            <a:solidFill>
              <a:srgbClr val="990000"/>
            </a:solidFill>
            <a:ln w="9525" algn="ctr">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58" name="Rectangle 47"/>
            <p:cNvSpPr>
              <a:spLocks noChangeArrowheads="1"/>
            </p:cNvSpPr>
            <p:nvPr/>
          </p:nvSpPr>
          <p:spPr bwMode="auto">
            <a:xfrm>
              <a:off x="4447" y="727"/>
              <a:ext cx="222" cy="57"/>
            </a:xfrm>
            <a:prstGeom prst="rect">
              <a:avLst/>
            </a:prstGeom>
            <a:solidFill>
              <a:srgbClr val="660066"/>
            </a:solidFill>
            <a:ln w="9525" algn="ctr">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59" name="Rectangle 48"/>
            <p:cNvSpPr>
              <a:spLocks noChangeArrowheads="1"/>
            </p:cNvSpPr>
            <p:nvPr/>
          </p:nvSpPr>
          <p:spPr bwMode="auto">
            <a:xfrm>
              <a:off x="4447" y="819"/>
              <a:ext cx="222" cy="56"/>
            </a:xfrm>
            <a:prstGeom prst="rect">
              <a:avLst/>
            </a:prstGeom>
            <a:solidFill>
              <a:srgbClr val="008000"/>
            </a:solidFill>
            <a:ln w="9525" algn="ctr">
              <a:solidFill>
                <a:schemeClr val="tx1"/>
              </a:solidFill>
              <a:miter lim="800000"/>
              <a:headEnd/>
              <a:tailEnd/>
            </a:ln>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60" name="Text Box 49"/>
            <p:cNvSpPr txBox="1">
              <a:spLocks noChangeArrowheads="1"/>
            </p:cNvSpPr>
            <p:nvPr/>
          </p:nvSpPr>
          <p:spPr bwMode="auto">
            <a:xfrm>
              <a:off x="4647" y="495"/>
              <a:ext cx="364"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800" b="1"/>
                <a:t>POTUS</a:t>
              </a:r>
            </a:p>
          </p:txBody>
        </p:sp>
        <p:sp>
          <p:nvSpPr>
            <p:cNvPr id="61" name="Text Box 50"/>
            <p:cNvSpPr txBox="1">
              <a:spLocks noChangeArrowheads="1"/>
            </p:cNvSpPr>
            <p:nvPr/>
          </p:nvSpPr>
          <p:spPr bwMode="auto">
            <a:xfrm>
              <a:off x="4647" y="586"/>
              <a:ext cx="40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800" b="1"/>
                <a:t>SECDEF</a:t>
              </a:r>
            </a:p>
          </p:txBody>
        </p:sp>
        <p:sp>
          <p:nvSpPr>
            <p:cNvPr id="62" name="Text Box 51"/>
            <p:cNvSpPr txBox="1">
              <a:spLocks noChangeArrowheads="1"/>
            </p:cNvSpPr>
            <p:nvPr/>
          </p:nvSpPr>
          <p:spPr bwMode="auto">
            <a:xfrm>
              <a:off x="4647" y="685"/>
              <a:ext cx="31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800" b="1"/>
                <a:t>CJCS</a:t>
              </a:r>
            </a:p>
          </p:txBody>
        </p:sp>
        <p:sp>
          <p:nvSpPr>
            <p:cNvPr id="63" name="Text Box 52"/>
            <p:cNvSpPr txBox="1">
              <a:spLocks noChangeArrowheads="1"/>
            </p:cNvSpPr>
            <p:nvPr/>
          </p:nvSpPr>
          <p:spPr bwMode="auto">
            <a:xfrm>
              <a:off x="4599" y="357"/>
              <a:ext cx="4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1000" b="1" u="sng"/>
                <a:t>LEGEND</a:t>
              </a:r>
            </a:p>
          </p:txBody>
        </p:sp>
        <p:sp>
          <p:nvSpPr>
            <p:cNvPr id="64" name="Rectangle 53"/>
            <p:cNvSpPr>
              <a:spLocks noChangeArrowheads="1"/>
            </p:cNvSpPr>
            <p:nvPr/>
          </p:nvSpPr>
          <p:spPr bwMode="auto">
            <a:xfrm>
              <a:off x="4416" y="360"/>
              <a:ext cx="978" cy="56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
          <p:nvSpPr>
            <p:cNvPr id="65" name="Text Box 54"/>
            <p:cNvSpPr txBox="1">
              <a:spLocks noChangeArrowheads="1"/>
            </p:cNvSpPr>
            <p:nvPr/>
          </p:nvSpPr>
          <p:spPr bwMode="auto">
            <a:xfrm>
              <a:off x="4647" y="773"/>
              <a:ext cx="716"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0"/>
                </a:spcBef>
                <a:buFontTx/>
                <a:buNone/>
              </a:pPr>
              <a:r>
                <a:rPr lang="en-US" sz="800" b="1"/>
                <a:t>CCDR / SERVICE</a:t>
              </a:r>
            </a:p>
          </p:txBody>
        </p:sp>
      </p:grpSp>
      <p:sp>
        <p:nvSpPr>
          <p:cNvPr id="66" name="Text Box 55"/>
          <p:cNvSpPr txBox="1">
            <a:spLocks noChangeArrowheads="1"/>
          </p:cNvSpPr>
          <p:nvPr/>
        </p:nvSpPr>
        <p:spPr bwMode="auto">
          <a:xfrm>
            <a:off x="12700" y="6316663"/>
            <a:ext cx="3884613" cy="554037"/>
          </a:xfrm>
          <a:prstGeom prst="rect">
            <a:avLst/>
          </a:prstGeom>
          <a:solidFill>
            <a:schemeClr val="bg1">
              <a:lumMod val="95000"/>
            </a:schemeClr>
          </a:solidFill>
          <a:ln>
            <a:solidFill>
              <a:schemeClr val="tx1"/>
            </a:solidFill>
          </a:ln>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defRPr/>
            </a:pPr>
            <a:r>
              <a:rPr lang="en-US" sz="1000" dirty="0" smtClean="0">
                <a:cs typeface="+mn-cs"/>
              </a:rPr>
              <a:t>* POTUS &amp; SECDEF Document</a:t>
            </a:r>
          </a:p>
          <a:p>
            <a:pPr eaLnBrk="1" hangingPunct="1">
              <a:defRPr/>
            </a:pPr>
            <a:r>
              <a:rPr lang="en-US" sz="1000" dirty="0" smtClean="0">
                <a:cs typeface="+mn-cs"/>
              </a:rPr>
              <a:t>**Defense Strategic Guidance (DSG)</a:t>
            </a:r>
          </a:p>
          <a:p>
            <a:pPr eaLnBrk="1" hangingPunct="1">
              <a:defRPr/>
            </a:pPr>
            <a:r>
              <a:rPr lang="en-US" sz="1000" dirty="0" smtClean="0">
                <a:cs typeface="+mn-cs"/>
              </a:rPr>
              <a:t>**Chairman’s Strategic Direction to the Joint Force (CSDJF)</a:t>
            </a:r>
          </a:p>
        </p:txBody>
      </p:sp>
      <p:sp>
        <p:nvSpPr>
          <p:cNvPr id="67" name="Text Box 14"/>
          <p:cNvSpPr txBox="1">
            <a:spLocks noChangeArrowheads="1"/>
          </p:cNvSpPr>
          <p:nvPr/>
        </p:nvSpPr>
        <p:spPr bwMode="auto">
          <a:xfrm>
            <a:off x="958850" y="12700"/>
            <a:ext cx="1377950" cy="26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eaLnBrk="1" hangingPunct="1">
              <a:spcBef>
                <a:spcPct val="50000"/>
              </a:spcBef>
              <a:buFontTx/>
              <a:buNone/>
            </a:pPr>
            <a:r>
              <a:rPr lang="en-US" sz="1200" b="1" dirty="0">
                <a:solidFill>
                  <a:srgbClr val="006600"/>
                </a:solidFill>
              </a:rPr>
              <a:t>UNCLASSIFIED</a:t>
            </a:r>
          </a:p>
        </p:txBody>
      </p:sp>
      <p:sp>
        <p:nvSpPr>
          <p:cNvPr id="43" name="AutoShape 39"/>
          <p:cNvSpPr>
            <a:spLocks noChangeArrowheads="1"/>
          </p:cNvSpPr>
          <p:nvPr/>
        </p:nvSpPr>
        <p:spPr bwMode="auto">
          <a:xfrm>
            <a:off x="5800725" y="3956050"/>
            <a:ext cx="419100" cy="241300"/>
          </a:xfrm>
          <a:prstGeom prst="leftRightArrow">
            <a:avLst>
              <a:gd name="adj1" fmla="val 50000"/>
              <a:gd name="adj2" fmla="val 34737"/>
            </a:avLst>
          </a:prstGeom>
          <a:solidFill>
            <a:srgbClr val="333333"/>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600">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algn="ctr" eaLnBrk="1" hangingPunct="1">
              <a:spcBef>
                <a:spcPct val="90000"/>
              </a:spcBef>
              <a:spcAft>
                <a:spcPct val="35000"/>
              </a:spcAft>
              <a:buSzPct val="90000"/>
              <a:buFont typeface="Wingdings" panose="05000000000000000000" pitchFamily="2" charset="2"/>
              <a:buChar char=""/>
            </a:pPr>
            <a:endParaRPr lang="en-US" sz="1400"/>
          </a:p>
        </p:txBody>
      </p:sp>
    </p:spTree>
    <p:extLst>
      <p:ext uri="{BB962C8B-B14F-4D97-AF65-F5344CB8AC3E}">
        <p14:creationId xmlns:p14="http://schemas.microsoft.com/office/powerpoint/2010/main" val="387100921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4" name="Picture 6" descr="http://www.swiftclassroom.com/lakeside/mreed/documents/second_world_war_in_the_pacific1.gif"/>
          <p:cNvPicPr>
            <a:picLocks noChangeAspect="1" noChangeArrowheads="1"/>
          </p:cNvPicPr>
          <p:nvPr/>
        </p:nvPicPr>
        <p:blipFill>
          <a:blip r:embed="rId3" cstate="print"/>
          <a:srcRect/>
          <a:stretch>
            <a:fillRect/>
          </a:stretch>
        </p:blipFill>
        <p:spPr bwMode="auto">
          <a:xfrm>
            <a:off x="0" y="457200"/>
            <a:ext cx="9160188" cy="5867400"/>
          </a:xfrm>
          <a:prstGeom prst="rect">
            <a:avLst/>
          </a:prstGeom>
          <a:noFill/>
        </p:spPr>
      </p:pic>
      <p:sp>
        <p:nvSpPr>
          <p:cNvPr id="3" name="TextBox 2"/>
          <p:cNvSpPr txBox="1"/>
          <p:nvPr/>
        </p:nvSpPr>
        <p:spPr>
          <a:xfrm>
            <a:off x="2438400" y="6400800"/>
            <a:ext cx="4684039" cy="400110"/>
          </a:xfrm>
          <a:prstGeom prst="rect">
            <a:avLst/>
          </a:prstGeom>
          <a:noFill/>
        </p:spPr>
        <p:txBody>
          <a:bodyPr wrap="none" rtlCol="0">
            <a:spAutoFit/>
          </a:bodyPr>
          <a:lstStyle/>
          <a:p>
            <a:r>
              <a:rPr lang="en-US" sz="2000" dirty="0" smtClean="0"/>
              <a:t>US in the Pacific in WWII: “Island Hopping.”</a:t>
            </a:r>
            <a:endParaRPr lang="en-US" sz="2000" dirty="0"/>
          </a:p>
        </p:txBody>
      </p:sp>
    </p:spTree>
    <p:extLst>
      <p:ext uri="{BB962C8B-B14F-4D97-AF65-F5344CB8AC3E}">
        <p14:creationId xmlns:p14="http://schemas.microsoft.com/office/powerpoint/2010/main" val="149941876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3151596" y="468643"/>
            <a:ext cx="2840842" cy="584775"/>
          </a:xfrm>
          <a:prstGeom prst="rect">
            <a:avLst/>
          </a:prstGeom>
          <a:noFill/>
        </p:spPr>
        <p:txBody>
          <a:bodyPr wrap="none" rtlCol="0">
            <a:spAutoFit/>
          </a:bodyPr>
          <a:lstStyle/>
          <a:p>
            <a:pPr algn="ctr"/>
            <a:r>
              <a:rPr lang="en-US" sz="3200" b="1" dirty="0" smtClean="0"/>
              <a:t>Operational Art</a:t>
            </a:r>
            <a:endParaRPr lang="en-US" sz="3200" b="1" dirty="0"/>
          </a:p>
        </p:txBody>
      </p:sp>
      <p:sp>
        <p:nvSpPr>
          <p:cNvPr id="6" name="Text Box 4"/>
          <p:cNvSpPr txBox="1">
            <a:spLocks noChangeArrowheads="1"/>
          </p:cNvSpPr>
          <p:nvPr/>
        </p:nvSpPr>
        <p:spPr bwMode="auto">
          <a:xfrm>
            <a:off x="559560" y="2429764"/>
            <a:ext cx="7954987" cy="3293209"/>
          </a:xfrm>
          <a:prstGeom prst="rect">
            <a:avLst/>
          </a:prstGeom>
          <a:noFill/>
          <a:ln w="9525">
            <a:noFill/>
            <a:miter lim="800000"/>
            <a:headEnd/>
            <a:tailEnd/>
          </a:ln>
        </p:spPr>
        <p:txBody>
          <a:bodyPr wrap="square">
            <a:spAutoFit/>
          </a:bodyPr>
          <a:lstStyle/>
          <a:p>
            <a:pPr>
              <a:buFontTx/>
              <a:buChar char="•"/>
            </a:pPr>
            <a:r>
              <a:rPr lang="en-US" sz="1600" b="1" dirty="0">
                <a:latin typeface="Arial" pitchFamily="34" charset="0"/>
              </a:rPr>
              <a:t>  Battle space/operating environment is too large to achieve a decision in one action</a:t>
            </a:r>
            <a:r>
              <a:rPr lang="en-US" sz="1600" b="1" dirty="0" smtClean="0">
                <a:latin typeface="Arial" pitchFamily="34" charset="0"/>
              </a:rPr>
              <a:t>.</a:t>
            </a:r>
          </a:p>
          <a:p>
            <a:endParaRPr lang="en-US" sz="1600" b="1" dirty="0">
              <a:latin typeface="Arial" pitchFamily="34" charset="0"/>
            </a:endParaRPr>
          </a:p>
          <a:p>
            <a:pPr>
              <a:buFontTx/>
              <a:buChar char="•"/>
            </a:pPr>
            <a:r>
              <a:rPr lang="en-US" sz="1600" b="1" dirty="0" smtClean="0">
                <a:latin typeface="Arial" pitchFamily="34" charset="0"/>
              </a:rPr>
              <a:t>  Not </a:t>
            </a:r>
            <a:r>
              <a:rPr lang="en-US" sz="1600" b="1" dirty="0">
                <a:latin typeface="Arial" pitchFamily="34" charset="0"/>
              </a:rPr>
              <a:t>enough Joint and/or Combined forces to overwhelm an enemy’s Center of Gravity in one stroke</a:t>
            </a:r>
            <a:r>
              <a:rPr lang="en-US" sz="1600" b="1" dirty="0" smtClean="0">
                <a:latin typeface="Arial" pitchFamily="34" charset="0"/>
              </a:rPr>
              <a:t>.</a:t>
            </a:r>
            <a:br>
              <a:rPr lang="en-US" sz="1600" b="1" dirty="0" smtClean="0">
                <a:latin typeface="Arial" pitchFamily="34" charset="0"/>
              </a:rPr>
            </a:br>
            <a:endParaRPr lang="en-US" sz="1600" b="1" dirty="0" smtClean="0">
              <a:latin typeface="Arial" pitchFamily="34" charset="0"/>
            </a:endParaRPr>
          </a:p>
          <a:p>
            <a:pPr>
              <a:buFontTx/>
              <a:buChar char="•"/>
            </a:pPr>
            <a:r>
              <a:rPr lang="en-US" sz="1600" b="1" dirty="0" smtClean="0">
                <a:latin typeface="Arial" pitchFamily="34" charset="0"/>
              </a:rPr>
              <a:t>  Mobility </a:t>
            </a:r>
            <a:r>
              <a:rPr lang="en-US" sz="1600" b="1" dirty="0">
                <a:latin typeface="Arial" pitchFamily="34" charset="0"/>
              </a:rPr>
              <a:t>constraints (lift &amp; throughput) may force sequential action.</a:t>
            </a:r>
          </a:p>
          <a:p>
            <a:pPr>
              <a:buFontTx/>
              <a:buChar char="•"/>
            </a:pPr>
            <a:endParaRPr lang="en-US" sz="1600" b="1" dirty="0" smtClean="0">
              <a:latin typeface="Arial" pitchFamily="34" charset="0"/>
            </a:endParaRPr>
          </a:p>
          <a:p>
            <a:pPr>
              <a:buFontTx/>
              <a:buChar char="•"/>
            </a:pPr>
            <a:r>
              <a:rPr lang="en-US" sz="1600" b="1" dirty="0" smtClean="0">
                <a:latin typeface="Arial" pitchFamily="34" charset="0"/>
              </a:rPr>
              <a:t>  The breadth (distance and context) of the operating environment prohibits a single operation</a:t>
            </a:r>
          </a:p>
          <a:p>
            <a:pPr>
              <a:buFontTx/>
              <a:buChar char="•"/>
            </a:pPr>
            <a:endParaRPr lang="en-US" sz="1600" b="1" dirty="0">
              <a:latin typeface="Arial" pitchFamily="34" charset="0"/>
            </a:endParaRPr>
          </a:p>
          <a:p>
            <a:pPr>
              <a:buFontTx/>
              <a:buChar char="•"/>
            </a:pPr>
            <a:r>
              <a:rPr lang="en-US" sz="1600" b="1" dirty="0" smtClean="0">
                <a:latin typeface="Arial" pitchFamily="34" charset="0"/>
              </a:rPr>
              <a:t>  You </a:t>
            </a:r>
            <a:r>
              <a:rPr lang="en-US" sz="1600" b="1" dirty="0">
                <a:latin typeface="Arial" pitchFamily="34" charset="0"/>
              </a:rPr>
              <a:t>don’t know enough yet to </a:t>
            </a:r>
            <a:r>
              <a:rPr lang="en-US" sz="1600" b="1" dirty="0" smtClean="0">
                <a:latin typeface="Arial" pitchFamily="34" charset="0"/>
              </a:rPr>
              <a:t>have sufficient confidence that your </a:t>
            </a:r>
            <a:r>
              <a:rPr lang="en-US" sz="1600" b="1" dirty="0">
                <a:latin typeface="Arial" pitchFamily="34" charset="0"/>
              </a:rPr>
              <a:t>operations will achieve the desired </a:t>
            </a:r>
            <a:r>
              <a:rPr lang="en-US" sz="1600" b="1" dirty="0" smtClean="0">
                <a:latin typeface="Arial" pitchFamily="34" charset="0"/>
              </a:rPr>
              <a:t>result(s)</a:t>
            </a:r>
            <a:endParaRPr lang="en-US" sz="1600" b="1" dirty="0">
              <a:latin typeface="Arial" pitchFamily="34" charset="0"/>
            </a:endParaRPr>
          </a:p>
        </p:txBody>
      </p:sp>
      <p:sp>
        <p:nvSpPr>
          <p:cNvPr id="7" name="Title 1"/>
          <p:cNvSpPr txBox="1">
            <a:spLocks/>
          </p:cNvSpPr>
          <p:nvPr/>
        </p:nvSpPr>
        <p:spPr>
          <a:xfrm>
            <a:off x="237995" y="1227550"/>
            <a:ext cx="8906005" cy="869950"/>
          </a:xfrm>
          <a:prstGeom prst="rect">
            <a:avLst/>
          </a:prstGeom>
        </p:spPr>
        <p:txBody>
          <a:bodyPr/>
          <a:lstStyle/>
          <a:p>
            <a:pPr algn="ctr" fontAlgn="auto">
              <a:lnSpc>
                <a:spcPts val="3400"/>
              </a:lnSpc>
              <a:spcAft>
                <a:spcPts val="0"/>
              </a:spcAft>
              <a:defRPr/>
            </a:pPr>
            <a:r>
              <a:rPr lang="en-US" sz="2800" b="1" dirty="0" smtClean="0">
                <a:latin typeface="Calibri" pitchFamily="34" charset="0"/>
                <a:ea typeface="+mj-ea"/>
                <a:cs typeface="Arial" charset="0"/>
              </a:rPr>
              <a:t>Why Plan Campaigns…And Not a Single Operation?</a:t>
            </a:r>
            <a:endParaRPr lang="en-US" sz="2800" b="1" dirty="0">
              <a:latin typeface="Calibri" pitchFamily="34" charset="0"/>
              <a:ea typeface="+mj-ea"/>
              <a:cs typeface="Arial" charset="0"/>
            </a:endParaRPr>
          </a:p>
        </p:txBody>
      </p:sp>
      <p:sp>
        <p:nvSpPr>
          <p:cNvPr id="8" name="Text Box 1027"/>
          <p:cNvSpPr txBox="1">
            <a:spLocks noChangeArrowheads="1"/>
          </p:cNvSpPr>
          <p:nvPr/>
        </p:nvSpPr>
        <p:spPr bwMode="auto">
          <a:xfrm>
            <a:off x="265129" y="1708997"/>
            <a:ext cx="8613775" cy="646331"/>
          </a:xfrm>
          <a:prstGeom prst="rect">
            <a:avLst/>
          </a:prstGeom>
          <a:solidFill>
            <a:srgbClr val="FFFF00"/>
          </a:solidFill>
          <a:ln w="9525">
            <a:solidFill>
              <a:srgbClr val="FF0000"/>
            </a:solidFill>
            <a:miter lim="800000"/>
            <a:headEnd/>
            <a:tailEnd/>
          </a:ln>
        </p:spPr>
        <p:txBody>
          <a:bodyPr wrap="square">
            <a:spAutoFit/>
          </a:bodyPr>
          <a:lstStyle/>
          <a:p>
            <a:pPr algn="ctr"/>
            <a:r>
              <a:rPr lang="en-US" b="1" dirty="0">
                <a:solidFill>
                  <a:srgbClr val="FF0000"/>
                </a:solidFill>
                <a:latin typeface="Arial" pitchFamily="34" charset="0"/>
              </a:rPr>
              <a:t> ………BECAUSE, THERE ARE CASES WHERE……..</a:t>
            </a:r>
          </a:p>
          <a:p>
            <a:pPr algn="ctr"/>
            <a:r>
              <a:rPr lang="en-US" b="1" dirty="0">
                <a:solidFill>
                  <a:srgbClr val="FF0000"/>
                </a:solidFill>
                <a:latin typeface="Arial" pitchFamily="34" charset="0"/>
              </a:rPr>
              <a:t> </a:t>
            </a:r>
            <a:r>
              <a:rPr lang="en-US" b="1" i="1" dirty="0">
                <a:solidFill>
                  <a:srgbClr val="FF0000"/>
                </a:solidFill>
                <a:latin typeface="Arial" pitchFamily="34" charset="0"/>
              </a:rPr>
              <a:t>YOU CAN’T GET IT ALL DONE IN A SINGLE OPERATION</a:t>
            </a:r>
            <a:endParaRPr lang="en-US" b="1" dirty="0">
              <a:solidFill>
                <a:srgbClr val="FF0000"/>
              </a:solidFill>
              <a:latin typeface="Arial" pitchFamily="34" charset="0"/>
            </a:endParaRPr>
          </a:p>
        </p:txBody>
      </p:sp>
      <p:sp>
        <p:nvSpPr>
          <p:cNvPr id="12" name="TextBox 11"/>
          <p:cNvSpPr txBox="1"/>
          <p:nvPr/>
        </p:nvSpPr>
        <p:spPr>
          <a:xfrm>
            <a:off x="433735" y="5905778"/>
            <a:ext cx="8153400" cy="646331"/>
          </a:xfrm>
          <a:prstGeom prst="rect">
            <a:avLst/>
          </a:prstGeom>
          <a:solidFill>
            <a:srgbClr val="FFC000"/>
          </a:solidFill>
        </p:spPr>
        <p:txBody>
          <a:bodyPr wrap="square" rtlCol="0">
            <a:spAutoFit/>
          </a:bodyPr>
          <a:lstStyle/>
          <a:p>
            <a:r>
              <a:rPr lang="en-US" dirty="0" smtClean="0"/>
              <a:t>Campaign: A series of related major operations aimed at achieving strategic and operational objectives within a given time and space. (JP1-02)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military-times.co.uk/wp-content/uploads/2011/05/Operation-Barbarossa.jpg"/>
          <p:cNvPicPr>
            <a:picLocks noChangeAspect="1" noChangeArrowheads="1"/>
          </p:cNvPicPr>
          <p:nvPr/>
        </p:nvPicPr>
        <p:blipFill>
          <a:blip r:embed="rId3" cstate="print"/>
          <a:srcRect/>
          <a:stretch>
            <a:fillRect/>
          </a:stretch>
        </p:blipFill>
        <p:spPr bwMode="auto">
          <a:xfrm>
            <a:off x="2971800" y="0"/>
            <a:ext cx="4724400" cy="6853707"/>
          </a:xfrm>
          <a:prstGeom prst="rect">
            <a:avLst/>
          </a:prstGeom>
          <a:noFill/>
        </p:spPr>
      </p:pic>
      <p:sp>
        <p:nvSpPr>
          <p:cNvPr id="5" name="TextBox 4"/>
          <p:cNvSpPr txBox="1"/>
          <p:nvPr/>
        </p:nvSpPr>
        <p:spPr>
          <a:xfrm>
            <a:off x="-68255" y="181789"/>
            <a:ext cx="3105017" cy="2185214"/>
          </a:xfrm>
          <a:prstGeom prst="rect">
            <a:avLst/>
          </a:prstGeom>
          <a:noFill/>
        </p:spPr>
        <p:txBody>
          <a:bodyPr wrap="none" rtlCol="0">
            <a:spAutoFit/>
          </a:bodyPr>
          <a:lstStyle/>
          <a:p>
            <a:pPr algn="ctr"/>
            <a:r>
              <a:rPr lang="en-US" sz="2000" b="1" dirty="0" smtClean="0"/>
              <a:t>WWII</a:t>
            </a:r>
          </a:p>
          <a:p>
            <a:pPr algn="ctr"/>
            <a:r>
              <a:rPr lang="en-US" sz="2400" b="1" dirty="0" smtClean="0"/>
              <a:t>Operation Barbarossa</a:t>
            </a:r>
          </a:p>
          <a:p>
            <a:pPr algn="ctr"/>
            <a:r>
              <a:rPr lang="en-US" sz="2000" b="1" dirty="0" smtClean="0"/>
              <a:t>June 1941</a:t>
            </a:r>
          </a:p>
          <a:p>
            <a:r>
              <a:rPr lang="en-US" dirty="0" smtClean="0"/>
              <a:t>       - Simultaneous &amp;</a:t>
            </a:r>
          </a:p>
          <a:p>
            <a:r>
              <a:rPr lang="en-US" dirty="0" smtClean="0"/>
              <a:t>          Successive operations</a:t>
            </a:r>
          </a:p>
          <a:p>
            <a:r>
              <a:rPr lang="en-US" dirty="0" smtClean="0"/>
              <a:t>       - Encircle and annihilate</a:t>
            </a:r>
          </a:p>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7174" y="2367003"/>
            <a:ext cx="888726" cy="121593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175" y="3786673"/>
            <a:ext cx="888726" cy="126199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7174" y="5252394"/>
            <a:ext cx="888726" cy="1481211"/>
          </a:xfrm>
          <a:prstGeom prst="rect">
            <a:avLst/>
          </a:prstGeom>
        </p:spPr>
      </p:pic>
      <p:cxnSp>
        <p:nvCxnSpPr>
          <p:cNvPr id="10" name="Straight Connector 9"/>
          <p:cNvCxnSpPr>
            <a:stCxn id="2" idx="3"/>
          </p:cNvCxnSpPr>
          <p:nvPr/>
        </p:nvCxnSpPr>
        <p:spPr>
          <a:xfrm>
            <a:off x="1485900" y="2974973"/>
            <a:ext cx="1482606" cy="129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p:cNvCxnSpPr>
          <p:nvPr/>
        </p:nvCxnSpPr>
        <p:spPr>
          <a:xfrm flipV="1">
            <a:off x="1485901" y="3923414"/>
            <a:ext cx="1482605" cy="49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3"/>
          </p:cNvCxnSpPr>
          <p:nvPr/>
        </p:nvCxnSpPr>
        <p:spPr>
          <a:xfrm flipV="1">
            <a:off x="1485900" y="5252394"/>
            <a:ext cx="1482606" cy="7406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38348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3" name="TextBox 2"/>
          <p:cNvSpPr txBox="1"/>
          <p:nvPr/>
        </p:nvSpPr>
        <p:spPr>
          <a:xfrm>
            <a:off x="3151596" y="468643"/>
            <a:ext cx="2840842" cy="584775"/>
          </a:xfrm>
          <a:prstGeom prst="rect">
            <a:avLst/>
          </a:prstGeom>
          <a:noFill/>
        </p:spPr>
        <p:txBody>
          <a:bodyPr wrap="none" rtlCol="0">
            <a:spAutoFit/>
          </a:bodyPr>
          <a:lstStyle/>
          <a:p>
            <a:pPr algn="ctr"/>
            <a:r>
              <a:rPr lang="en-US" sz="3200" b="1" dirty="0" smtClean="0"/>
              <a:t>Operational Art</a:t>
            </a:r>
            <a:endParaRPr lang="en-US" sz="3200" b="1" dirty="0"/>
          </a:p>
        </p:txBody>
      </p:sp>
      <p:sp>
        <p:nvSpPr>
          <p:cNvPr id="7" name="Rectangle 3"/>
          <p:cNvSpPr txBox="1">
            <a:spLocks noChangeArrowheads="1"/>
          </p:cNvSpPr>
          <p:nvPr/>
        </p:nvSpPr>
        <p:spPr bwMode="auto">
          <a:xfrm>
            <a:off x="6248400" y="2612271"/>
            <a:ext cx="2852382" cy="2700442"/>
          </a:xfrm>
          <a:prstGeom prst="rect">
            <a:avLst/>
          </a:prstGeom>
          <a:solidFill>
            <a:srgbClr val="FFFF00"/>
          </a:solidFill>
          <a:ln w="12700">
            <a:solidFill>
              <a:srgbClr val="FF0000"/>
            </a:solidFill>
            <a:miter lim="800000"/>
            <a:headEnd/>
            <a:tailEnd/>
          </a:ln>
        </p:spPr>
        <p:txBody>
          <a:bodyPr lIns="90488" tIns="44450" rIns="90488" bIns="44450"/>
          <a:lstStyle/>
          <a:p>
            <a:pPr marL="342900" indent="-342900" algn="ctr" eaLnBrk="0" hangingPunct="0">
              <a:spcBef>
                <a:spcPct val="20000"/>
              </a:spcBef>
              <a:buClr>
                <a:srgbClr val="9A4FB0"/>
              </a:buClr>
              <a:buSzPct val="100000"/>
              <a:defRPr/>
            </a:pPr>
            <a:r>
              <a:rPr lang="en-US" b="1" u="sng" kern="0" dirty="0" smtClean="0">
                <a:solidFill>
                  <a:srgbClr val="FF0000"/>
                </a:solidFill>
                <a:latin typeface="Arial" pitchFamily="34" charset="0"/>
                <a:cs typeface="Arial" pitchFamily="34" charset="0"/>
              </a:rPr>
              <a:t>Why Operational Art</a:t>
            </a:r>
            <a:r>
              <a:rPr lang="en-US" b="1" u="sng" kern="0" dirty="0">
                <a:solidFill>
                  <a:srgbClr val="FF0000"/>
                </a:solidFill>
                <a:latin typeface="Arial" pitchFamily="34" charset="0"/>
                <a:cs typeface="Arial" pitchFamily="34" charset="0"/>
              </a:rPr>
              <a:t>?</a:t>
            </a:r>
          </a:p>
          <a:p>
            <a:pPr eaLnBrk="0" hangingPunct="0">
              <a:spcBef>
                <a:spcPct val="20000"/>
              </a:spcBef>
              <a:buClr>
                <a:schemeClr val="tx1"/>
              </a:buClr>
              <a:buSzPct val="100000"/>
              <a:buFont typeface="Arial" pitchFamily="34" charset="0"/>
              <a:buChar char="•"/>
              <a:defRPr/>
            </a:pPr>
            <a:r>
              <a:rPr lang="en-US" kern="0" dirty="0" smtClean="0">
                <a:solidFill>
                  <a:srgbClr val="FF0000"/>
                </a:solidFill>
              </a:rPr>
              <a:t> Rise </a:t>
            </a:r>
            <a:r>
              <a:rPr lang="en-US" kern="0" dirty="0">
                <a:solidFill>
                  <a:srgbClr val="FF0000"/>
                </a:solidFill>
              </a:rPr>
              <a:t>of mass armies, industrial warfare</a:t>
            </a:r>
          </a:p>
          <a:p>
            <a:pPr eaLnBrk="0" hangingPunct="0">
              <a:spcBef>
                <a:spcPct val="20000"/>
              </a:spcBef>
              <a:buClr>
                <a:schemeClr val="tx1"/>
              </a:buClr>
              <a:buSzPct val="100000"/>
              <a:buFont typeface="Arial" pitchFamily="34" charset="0"/>
              <a:buChar char="•"/>
              <a:defRPr/>
            </a:pPr>
            <a:r>
              <a:rPr lang="en-US" kern="0" dirty="0" smtClean="0">
                <a:solidFill>
                  <a:srgbClr val="FF0000"/>
                </a:solidFill>
              </a:rPr>
              <a:t> Increased </a:t>
            </a:r>
            <a:r>
              <a:rPr lang="en-US" kern="0" dirty="0">
                <a:solidFill>
                  <a:srgbClr val="FF0000"/>
                </a:solidFill>
              </a:rPr>
              <a:t>scale, scope, and complexity of warfare</a:t>
            </a:r>
          </a:p>
          <a:p>
            <a:pPr eaLnBrk="0" hangingPunct="0">
              <a:spcBef>
                <a:spcPct val="20000"/>
              </a:spcBef>
              <a:buClr>
                <a:schemeClr val="tx1"/>
              </a:buClr>
              <a:buSzPct val="100000"/>
              <a:buFont typeface="Arial" pitchFamily="34" charset="0"/>
              <a:buChar char="•"/>
              <a:defRPr/>
            </a:pPr>
            <a:r>
              <a:rPr lang="en-US" kern="0" dirty="0" smtClean="0">
                <a:solidFill>
                  <a:srgbClr val="FF0000"/>
                </a:solidFill>
              </a:rPr>
              <a:t> Tactics </a:t>
            </a:r>
            <a:r>
              <a:rPr lang="en-US" kern="0" dirty="0">
                <a:solidFill>
                  <a:srgbClr val="FF0000"/>
                </a:solidFill>
              </a:rPr>
              <a:t>unable to achieve strategic objectives</a:t>
            </a:r>
          </a:p>
        </p:txBody>
      </p:sp>
      <p:sp>
        <p:nvSpPr>
          <p:cNvPr id="10" name="Rectangle 2"/>
          <p:cNvSpPr txBox="1">
            <a:spLocks noChangeArrowheads="1"/>
          </p:cNvSpPr>
          <p:nvPr/>
        </p:nvSpPr>
        <p:spPr>
          <a:xfrm>
            <a:off x="30812" y="967195"/>
            <a:ext cx="5367388" cy="1143000"/>
          </a:xfrm>
          <a:prstGeom prst="rect">
            <a:avLst/>
          </a:prstGeom>
        </p:spPr>
        <p:txBody>
          <a:bodyPr/>
          <a:lstStyle/>
          <a:p>
            <a:pPr lvl="0" algn="ctr">
              <a:spcBef>
                <a:spcPct val="0"/>
              </a:spcBef>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Evolution of Operational </a:t>
            </a:r>
            <a:r>
              <a:rPr lang="en-US" sz="2400" dirty="0" smtClean="0">
                <a:latin typeface="+mj-lt"/>
                <a:ea typeface="+mj-ea"/>
                <a:cs typeface="+mj-cs"/>
              </a:rPr>
              <a:t>Theory/Art</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Rectangle 3"/>
          <p:cNvSpPr txBox="1">
            <a:spLocks noChangeArrowheads="1"/>
          </p:cNvSpPr>
          <p:nvPr/>
        </p:nvSpPr>
        <p:spPr>
          <a:xfrm>
            <a:off x="139999" y="1393236"/>
            <a:ext cx="5410200" cy="41148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18</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th</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Century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Practice focused on maneuver and sieges—smaller forces.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Geometry of the </a:t>
            </a:r>
            <a:r>
              <a:rPr kumimoji="0" lang="en-US" sz="1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battlespace</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creation of Divisions by French ~1760.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19</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th</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Century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Napoleonic legacy—pursuit of the decisive battle, est. Corps. Growing size of battlefield/campaigns and armies.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German School—envelop and annihilate (Franco Prussian War);</a:t>
            </a:r>
            <a:r>
              <a:rPr kumimoji="0" lang="en-US" sz="1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German General Staff</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US Civil War---large distributed and sequential operations in 1864.</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th</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Century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Soviet School—”operational art” and deep operations.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British School—indirect approach and psychological dislocation.  “Shot to the brain.”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20</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th</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/21</a:t>
            </a:r>
            <a:r>
              <a:rPr kumimoji="0" lang="en-US" sz="1400" b="0" i="0" u="none" strike="noStrike" kern="1200" cap="none" spc="0" normalizeH="0" baseline="30000" noProof="0" dirty="0" smtClean="0">
                <a:ln>
                  <a:noFill/>
                </a:ln>
                <a:solidFill>
                  <a:schemeClr val="tx1"/>
                </a:solidFill>
                <a:effectLst/>
                <a:uLnTx/>
                <a:uFillTx/>
                <a:latin typeface="Arial" pitchFamily="34" charset="0"/>
                <a:ea typeface="+mn-ea"/>
                <a:cs typeface="Arial" pitchFamily="34" charset="0"/>
              </a:rPr>
              <a:t>st</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Century</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American School(s)</a:t>
            </a:r>
          </a:p>
          <a:p>
            <a:pPr marL="796925" marR="0" lvl="2" indent="-571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r>
              <a:rPr kumimoji="0" lang="en-US" sz="14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AirLand</a:t>
            </a:r>
            <a:r>
              <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Battle---and operational level of war, (FM 100-5, 1982)</a:t>
            </a:r>
          </a:p>
          <a:p>
            <a:pPr marL="796925" marR="0" lvl="2" indent="-571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4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a:t>
            </a:r>
            <a:r>
              <a:rPr kumimoji="0" lang="en-US" sz="14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Irregular Warfare and hybrid warfare?</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sp>
        <p:nvSpPr>
          <p:cNvPr id="12" name="Right Brace 11"/>
          <p:cNvSpPr/>
          <p:nvPr/>
        </p:nvSpPr>
        <p:spPr bwMode="auto">
          <a:xfrm>
            <a:off x="5053789" y="1371600"/>
            <a:ext cx="1194611" cy="5105399"/>
          </a:xfrm>
          <a:prstGeom prst="rightBrace">
            <a:avLst>
              <a:gd name="adj1" fmla="val 8333"/>
              <a:gd name="adj2" fmla="val 50000"/>
            </a:avLst>
          </a:prstGeom>
          <a:noFill/>
          <a:ln w="38100" cap="flat" cmpd="sng" algn="ctr">
            <a:solidFill>
              <a:srgbClr val="FF0000"/>
            </a:solid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4338" name="Title 1"/>
          <p:cNvSpPr>
            <a:spLocks noGrp="1"/>
          </p:cNvSpPr>
          <p:nvPr>
            <p:ph type="title"/>
          </p:nvPr>
        </p:nvSpPr>
        <p:spPr>
          <a:xfrm>
            <a:off x="762000" y="475445"/>
            <a:ext cx="8229600" cy="563563"/>
          </a:xfrm>
        </p:spPr>
        <p:txBody>
          <a:bodyPr>
            <a:normAutofit fontScale="90000"/>
          </a:bodyPr>
          <a:lstStyle/>
          <a:p>
            <a:r>
              <a:rPr lang="en-US" sz="3200" dirty="0" smtClean="0">
                <a:latin typeface="Arial" charset="0"/>
                <a:cs typeface="Arial" charset="0"/>
              </a:rPr>
              <a:t>1864 Overland Campaign</a:t>
            </a:r>
          </a:p>
        </p:txBody>
      </p:sp>
      <p:pic>
        <p:nvPicPr>
          <p:cNvPr id="14339" name="Picture 3" descr="430px-GenUSGrant.jpg"/>
          <p:cNvPicPr>
            <a:picLocks noChangeAspect="1"/>
          </p:cNvPicPr>
          <p:nvPr/>
        </p:nvPicPr>
        <p:blipFill>
          <a:blip r:embed="rId4" cstate="print"/>
          <a:srcRect/>
          <a:stretch>
            <a:fillRect/>
          </a:stretch>
        </p:blipFill>
        <p:spPr bwMode="auto">
          <a:xfrm>
            <a:off x="3411538" y="1146759"/>
            <a:ext cx="2038350" cy="2844800"/>
          </a:xfrm>
          <a:prstGeom prst="rect">
            <a:avLst/>
          </a:prstGeom>
          <a:noFill/>
          <a:ln w="9525">
            <a:noFill/>
            <a:miter lim="800000"/>
            <a:headEnd/>
            <a:tailEnd/>
          </a:ln>
        </p:spPr>
      </p:pic>
      <p:sp>
        <p:nvSpPr>
          <p:cNvPr id="14340" name="TextBox 4"/>
          <p:cNvSpPr txBox="1">
            <a:spLocks noChangeArrowheads="1"/>
          </p:cNvSpPr>
          <p:nvPr/>
        </p:nvSpPr>
        <p:spPr bwMode="auto">
          <a:xfrm>
            <a:off x="808737" y="1783949"/>
            <a:ext cx="2573766" cy="1323439"/>
          </a:xfrm>
          <a:prstGeom prst="rect">
            <a:avLst/>
          </a:prstGeom>
          <a:noFill/>
          <a:ln w="9525">
            <a:noFill/>
            <a:miter lim="800000"/>
            <a:headEnd/>
            <a:tailEnd/>
          </a:ln>
        </p:spPr>
        <p:txBody>
          <a:bodyPr wrap="square">
            <a:spAutoFit/>
          </a:bodyPr>
          <a:lstStyle/>
          <a:p>
            <a:r>
              <a:rPr lang="en-US" sz="1600" b="1" dirty="0" smtClean="0">
                <a:solidFill>
                  <a:schemeClr val="tx1"/>
                </a:solidFill>
                <a:latin typeface="Arial" pitchFamily="34" charset="0"/>
                <a:cs typeface="Arial" pitchFamily="34" charset="0"/>
              </a:rPr>
              <a:t>To Meade: "Lee's army will be your objective point.  Wherever Lee goes, there you will go also."  </a:t>
            </a:r>
            <a:endParaRPr lang="en-US" sz="1600" b="1" dirty="0">
              <a:solidFill>
                <a:schemeClr val="tx1"/>
              </a:solidFill>
              <a:latin typeface="Arial" pitchFamily="34" charset="0"/>
              <a:cs typeface="Arial" pitchFamily="34" charset="0"/>
            </a:endParaRPr>
          </a:p>
        </p:txBody>
      </p:sp>
      <p:pic>
        <p:nvPicPr>
          <p:cNvPr id="14341" name="Picture 6" descr="387px-George_G__Meade_Standing.jpg"/>
          <p:cNvPicPr>
            <a:picLocks noChangeAspect="1"/>
          </p:cNvPicPr>
          <p:nvPr/>
        </p:nvPicPr>
        <p:blipFill>
          <a:blip r:embed="rId5" cstate="print"/>
          <a:srcRect/>
          <a:stretch>
            <a:fillRect/>
          </a:stretch>
        </p:blipFill>
        <p:spPr bwMode="auto">
          <a:xfrm>
            <a:off x="547680" y="3713965"/>
            <a:ext cx="2038350" cy="2844800"/>
          </a:xfrm>
          <a:prstGeom prst="rect">
            <a:avLst/>
          </a:prstGeom>
          <a:noFill/>
          <a:ln w="9525">
            <a:noFill/>
            <a:miter lim="800000"/>
            <a:headEnd/>
            <a:tailEnd/>
          </a:ln>
        </p:spPr>
      </p:pic>
      <p:pic>
        <p:nvPicPr>
          <p:cNvPr id="7" name="Picture 6" descr="472px-William-Tecumseh-Sherman.jpg"/>
          <p:cNvPicPr>
            <a:picLocks noChangeAspect="1"/>
          </p:cNvPicPr>
          <p:nvPr/>
        </p:nvPicPr>
        <p:blipFill>
          <a:blip r:embed="rId6" cstate="print"/>
          <a:stretch>
            <a:fillRect/>
          </a:stretch>
        </p:blipFill>
        <p:spPr>
          <a:xfrm>
            <a:off x="6741395" y="3713964"/>
            <a:ext cx="2043264" cy="2844801"/>
          </a:xfrm>
          <a:prstGeom prst="rect">
            <a:avLst/>
          </a:prstGeom>
        </p:spPr>
      </p:pic>
      <p:sp>
        <p:nvSpPr>
          <p:cNvPr id="8" name="TextBox 7"/>
          <p:cNvSpPr txBox="1">
            <a:spLocks noChangeArrowheads="1"/>
          </p:cNvSpPr>
          <p:nvPr/>
        </p:nvSpPr>
        <p:spPr bwMode="auto">
          <a:xfrm>
            <a:off x="5711825" y="1476172"/>
            <a:ext cx="3279775" cy="2062103"/>
          </a:xfrm>
          <a:prstGeom prst="rect">
            <a:avLst/>
          </a:prstGeom>
          <a:noFill/>
          <a:ln w="9525">
            <a:noFill/>
            <a:miter lim="800000"/>
            <a:headEnd/>
            <a:tailEnd/>
          </a:ln>
        </p:spPr>
        <p:txBody>
          <a:bodyPr wrap="square">
            <a:spAutoFit/>
          </a:bodyPr>
          <a:lstStyle/>
          <a:p>
            <a:r>
              <a:rPr lang="en-US" sz="1600" b="1" dirty="0" smtClean="0">
                <a:solidFill>
                  <a:schemeClr val="tx1"/>
                </a:solidFill>
                <a:latin typeface="Arial" pitchFamily="34" charset="0"/>
                <a:cs typeface="Arial" pitchFamily="34" charset="0"/>
              </a:rPr>
              <a:t>To Sherman:  "You I propose to move against Johnston's army, to break it up, and to get into the interior of the enemy's country as far as it is possible, inflicting all the damage you can against their war resources." </a:t>
            </a:r>
            <a:endParaRPr lang="en-US" sz="16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08856782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864"/>
          <p:cNvPicPr>
            <a:picLocks noChangeAspect="1" noChangeArrowheads="1"/>
          </p:cNvPicPr>
          <p:nvPr/>
        </p:nvPicPr>
        <p:blipFill>
          <a:blip r:embed="rId3" cstate="print"/>
          <a:srcRect/>
          <a:stretch>
            <a:fillRect/>
          </a:stretch>
        </p:blipFill>
        <p:spPr bwMode="auto">
          <a:xfrm>
            <a:off x="-992188" y="-433388"/>
            <a:ext cx="11128376" cy="7726363"/>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a:defRPr/>
            </a:pPr>
            <a:fld id="{80C054FA-A96E-4B3A-9F15-88B244EC7C4D}" type="slidenum">
              <a:rPr lang="en-US" smtClean="0"/>
              <a:pPr>
                <a:defRPr/>
              </a:pPr>
              <a:t>35</a:t>
            </a:fld>
            <a:endParaRPr lang="en-US"/>
          </a:p>
        </p:txBody>
      </p:sp>
      <p:sp>
        <p:nvSpPr>
          <p:cNvPr id="4" name="TextBox 3"/>
          <p:cNvSpPr txBox="1"/>
          <p:nvPr/>
        </p:nvSpPr>
        <p:spPr>
          <a:xfrm>
            <a:off x="45973" y="914400"/>
            <a:ext cx="5745227" cy="1754326"/>
          </a:xfrm>
          <a:prstGeom prst="rect">
            <a:avLst/>
          </a:prstGeom>
          <a:noFill/>
        </p:spPr>
        <p:txBody>
          <a:bodyPr wrap="none" rtlCol="0">
            <a:spAutoFit/>
          </a:bodyPr>
          <a:lstStyle/>
          <a:p>
            <a:pPr>
              <a:buFont typeface="Arial" pitchFamily="34" charset="0"/>
              <a:buChar char="•"/>
            </a:pPr>
            <a:r>
              <a:rPr lang="en-US" b="1" dirty="0" smtClean="0"/>
              <a:t> GEN Grant: Break the Confederates’ strategic, economic, </a:t>
            </a:r>
          </a:p>
          <a:p>
            <a:r>
              <a:rPr lang="en-US" b="1" dirty="0" smtClean="0"/>
              <a:t>                        and psychological capacity for warfare. </a:t>
            </a:r>
          </a:p>
          <a:p>
            <a:pPr>
              <a:buFont typeface="Arial" pitchFamily="34" charset="0"/>
              <a:buChar char="•"/>
            </a:pPr>
            <a:r>
              <a:rPr lang="en-US" b="1" dirty="0" smtClean="0"/>
              <a:t> Distributed Ops of major forces.</a:t>
            </a:r>
          </a:p>
          <a:p>
            <a:pPr>
              <a:buFont typeface="Arial" pitchFamily="34" charset="0"/>
              <a:buChar char="•"/>
            </a:pPr>
            <a:r>
              <a:rPr lang="en-US" b="1" dirty="0" smtClean="0"/>
              <a:t> Sequential Ops  “      “        “</a:t>
            </a:r>
          </a:p>
          <a:p>
            <a:pPr>
              <a:buFont typeface="Arial" pitchFamily="34" charset="0"/>
              <a:buChar char="•"/>
            </a:pPr>
            <a:r>
              <a:rPr lang="en-US" b="1" dirty="0" smtClean="0"/>
              <a:t> Rail and telegraph-enabled.</a:t>
            </a:r>
          </a:p>
          <a:p>
            <a:pPr>
              <a:buFont typeface="Arial" pitchFamily="34" charset="0"/>
              <a:buChar char="•"/>
            </a:pPr>
            <a:r>
              <a:rPr lang="en-US" b="1" dirty="0" smtClean="0"/>
              <a:t> Cooperation with the Navy.</a:t>
            </a:r>
            <a:endParaRPr lang="en-US" b="1" dirty="0"/>
          </a:p>
        </p:txBody>
      </p:sp>
      <p:sp>
        <p:nvSpPr>
          <p:cNvPr id="5" name="Right Arrow 4"/>
          <p:cNvSpPr/>
          <p:nvPr/>
        </p:nvSpPr>
        <p:spPr>
          <a:xfrm rot="1561569">
            <a:off x="4749723" y="4707050"/>
            <a:ext cx="1930555" cy="2142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304800"/>
            <a:ext cx="1909882" cy="369332"/>
          </a:xfrm>
          <a:prstGeom prst="rect">
            <a:avLst/>
          </a:prstGeom>
          <a:noFill/>
        </p:spPr>
        <p:txBody>
          <a:bodyPr wrap="none" rtlCol="0">
            <a:spAutoFit/>
          </a:bodyPr>
          <a:lstStyle/>
          <a:p>
            <a:r>
              <a:rPr lang="en-US" b="1" dirty="0" smtClean="0"/>
              <a:t>US Civil War, 1864</a:t>
            </a:r>
            <a:endParaRPr lang="en-US" b="1" dirty="0"/>
          </a:p>
        </p:txBody>
      </p:sp>
    </p:spTree>
    <p:extLst>
      <p:ext uri="{BB962C8B-B14F-4D97-AF65-F5344CB8AC3E}">
        <p14:creationId xmlns:p14="http://schemas.microsoft.com/office/powerpoint/2010/main" val="401742941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2" name="Title 1"/>
          <p:cNvSpPr>
            <a:spLocks noGrp="1"/>
          </p:cNvSpPr>
          <p:nvPr>
            <p:ph type="title"/>
          </p:nvPr>
        </p:nvSpPr>
        <p:spPr>
          <a:xfrm>
            <a:off x="316706" y="2509177"/>
            <a:ext cx="8510588" cy="1325563"/>
          </a:xfrm>
        </p:spPr>
        <p:txBody>
          <a:bodyPr>
            <a:normAutofit fontScale="90000"/>
          </a:bodyPr>
          <a:lstStyle/>
          <a:p>
            <a:pPr>
              <a:defRPr/>
            </a:pPr>
            <a:r>
              <a:rPr lang="en-US" i="1" dirty="0" smtClean="0"/>
              <a:t>How do you “design” a “campaign” for acquisition/development?</a:t>
            </a:r>
            <a:endParaRPr lang="en-US" i="1" u="sng" dirty="0"/>
          </a:p>
        </p:txBody>
      </p:sp>
    </p:spTree>
    <p:extLst>
      <p:ext uri="{BB962C8B-B14F-4D97-AF65-F5344CB8AC3E}">
        <p14:creationId xmlns:p14="http://schemas.microsoft.com/office/powerpoint/2010/main" val="84943453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rand for PPT 2 aug.jpg"/>
          <p:cNvPicPr>
            <a:picLocks noChangeAspect="1"/>
          </p:cNvPicPr>
          <p:nvPr/>
        </p:nvPicPr>
        <p:blipFill>
          <a:blip r:embed="rId3" cstate="print"/>
          <a:stretch>
            <a:fillRect/>
          </a:stretch>
        </p:blipFill>
        <p:spPr>
          <a:xfrm>
            <a:off x="0" y="0"/>
            <a:ext cx="9144000" cy="6848868"/>
          </a:xfrm>
          <a:prstGeom prst="rect">
            <a:avLst/>
          </a:prstGeom>
        </p:spPr>
      </p:pic>
      <p:sp>
        <p:nvSpPr>
          <p:cNvPr id="2" name="Title 1"/>
          <p:cNvSpPr>
            <a:spLocks noGrp="1"/>
          </p:cNvSpPr>
          <p:nvPr>
            <p:ph type="title"/>
          </p:nvPr>
        </p:nvSpPr>
        <p:spPr>
          <a:xfrm>
            <a:off x="457200" y="685800"/>
            <a:ext cx="8229600" cy="1143000"/>
          </a:xfrm>
        </p:spPr>
        <p:txBody>
          <a:bodyPr>
            <a:normAutofit fontScale="90000"/>
          </a:bodyPr>
          <a:lstStyle/>
          <a:p>
            <a:r>
              <a:rPr lang="en-US" dirty="0" smtClean="0"/>
              <a:t>Operational Art vs. Operational Design</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A way to think about them:</a:t>
            </a:r>
          </a:p>
          <a:p>
            <a:pPr lvl="1"/>
            <a:r>
              <a:rPr lang="en-US" dirty="0" smtClean="0"/>
              <a:t>Operational Design provides a framework, methodology, and the environmental </a:t>
            </a:r>
            <a:r>
              <a:rPr lang="en-US" b="1" u="sng" dirty="0" smtClean="0"/>
              <a:t>understanding</a:t>
            </a:r>
            <a:r>
              <a:rPr lang="en-US" dirty="0" smtClean="0"/>
              <a:t> that lets operational art thrive.  They </a:t>
            </a:r>
            <a:r>
              <a:rPr lang="en-US" b="1" u="sng" dirty="0" smtClean="0"/>
              <a:t>both</a:t>
            </a:r>
            <a:r>
              <a:rPr lang="en-US" dirty="0" smtClean="0"/>
              <a:t> help determine the operational approach.</a:t>
            </a:r>
            <a:endParaRPr lang="en-US" dirty="0"/>
          </a:p>
        </p:txBody>
      </p:sp>
    </p:spTree>
    <p:extLst>
      <p:ext uri="{BB962C8B-B14F-4D97-AF65-F5344CB8AC3E}">
        <p14:creationId xmlns:p14="http://schemas.microsoft.com/office/powerpoint/2010/main" val="16037876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sp>
        <p:nvSpPr>
          <p:cNvPr id="7" name="TextBox 25"/>
          <p:cNvSpPr txBox="1">
            <a:spLocks noChangeArrowheads="1"/>
          </p:cNvSpPr>
          <p:nvPr/>
        </p:nvSpPr>
        <p:spPr bwMode="auto">
          <a:xfrm>
            <a:off x="361200" y="1138674"/>
            <a:ext cx="8763000" cy="5047536"/>
          </a:xfrm>
          <a:prstGeom prst="rect">
            <a:avLst/>
          </a:prstGeom>
          <a:noFill/>
          <a:ln w="9525">
            <a:noFill/>
            <a:miter lim="800000"/>
            <a:headEnd/>
            <a:tailEnd/>
          </a:ln>
        </p:spPr>
        <p:txBody>
          <a:bodyPr>
            <a:spAutoFit/>
          </a:bodyPr>
          <a:lstStyle/>
          <a:p>
            <a:r>
              <a:rPr lang="en-US" sz="2000" dirty="0" smtClean="0"/>
              <a:t>Operational design extends operational art’s vision with a creative methodology that helps commanders and staffs understand the nature of the operational environment, the problem facing them, and possible broad solutions to the problem. Operational design uses various design elements (tools) </a:t>
            </a:r>
            <a:r>
              <a:rPr lang="en-US" sz="2000" b="1" dirty="0" smtClean="0"/>
              <a:t>—such as </a:t>
            </a:r>
            <a:r>
              <a:rPr lang="en-US" sz="2000" b="1" i="1" dirty="0" smtClean="0"/>
              <a:t>objective, line of operations, and decisive point,—that help the commander and staff develop and define the broad approach that </a:t>
            </a:r>
            <a:r>
              <a:rPr lang="en-US" sz="2000" dirty="0" smtClean="0"/>
              <a:t>will guide detailed planning.</a:t>
            </a:r>
          </a:p>
          <a:p>
            <a:endParaRPr lang="en-US" sz="2000" dirty="0" smtClean="0"/>
          </a:p>
          <a:p>
            <a:r>
              <a:rPr lang="en-US" sz="2000" u="sng" dirty="0" smtClean="0"/>
              <a:t>Key Requirements of Op Design</a:t>
            </a:r>
            <a:r>
              <a:rPr lang="en-US" sz="2000" dirty="0" smtClean="0"/>
              <a:t>:</a:t>
            </a:r>
          </a:p>
          <a:p>
            <a:r>
              <a:rPr lang="en-US" dirty="0" smtClean="0"/>
              <a:t>(1) Understand the operation’s </a:t>
            </a:r>
            <a:r>
              <a:rPr lang="en-US" i="1" u="sng" dirty="0" smtClean="0"/>
              <a:t>context</a:t>
            </a:r>
            <a:r>
              <a:rPr lang="en-US" i="1" dirty="0" smtClean="0"/>
              <a:t>—the strategic guidance (desired </a:t>
            </a:r>
            <a:r>
              <a:rPr lang="en-US" dirty="0" smtClean="0"/>
              <a:t>national and military end states, objectives, and operational limitations), the nature of the operational environment, and the problem that requires commitment of military capabilities.</a:t>
            </a:r>
          </a:p>
          <a:p>
            <a:endParaRPr lang="en-US" dirty="0" smtClean="0"/>
          </a:p>
          <a:p>
            <a:r>
              <a:rPr lang="en-US" dirty="0" smtClean="0"/>
              <a:t>(2) Given this context, develop an </a:t>
            </a:r>
            <a:r>
              <a:rPr lang="en-US" u="sng" dirty="0" smtClean="0"/>
              <a:t>approach</a:t>
            </a:r>
            <a:r>
              <a:rPr lang="en-US" dirty="0" smtClean="0"/>
              <a:t> to overcome the problem and set the conditions to achieve objectives that create the desired end state.</a:t>
            </a:r>
          </a:p>
          <a:p>
            <a:endParaRPr lang="en-US" dirty="0" smtClean="0"/>
          </a:p>
          <a:p>
            <a:r>
              <a:rPr lang="en-US" dirty="0" smtClean="0"/>
              <a:t>(3) During design, resolve differences in perspective with key leaders on the national and military end states, objectives, and the problem;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sp>
        <p:nvSpPr>
          <p:cNvPr id="4" name="Title 1"/>
          <p:cNvSpPr txBox="1">
            <a:spLocks/>
          </p:cNvSpPr>
          <p:nvPr/>
        </p:nvSpPr>
        <p:spPr>
          <a:xfrm>
            <a:off x="0" y="996291"/>
            <a:ext cx="9144000" cy="954088"/>
          </a:xfrm>
          <a:prstGeom prst="rect">
            <a:avLst/>
          </a:prstGeom>
        </p:spPr>
        <p:txBody>
          <a:bodyPr anchor="t">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solidFill>
                <a:effectLst/>
                <a:uLnTx/>
                <a:uFillTx/>
                <a:latin typeface="+mj-lt"/>
                <a:ea typeface="+mj-ea"/>
                <a:cs typeface="+mj-cs"/>
              </a:rPr>
              <a:t>A Design Methodology for Building a Theater Strategy</a:t>
            </a:r>
          </a:p>
        </p:txBody>
      </p:sp>
      <p:sp>
        <p:nvSpPr>
          <p:cNvPr id="5" name="TextBox 4"/>
          <p:cNvSpPr txBox="1"/>
          <p:nvPr/>
        </p:nvSpPr>
        <p:spPr>
          <a:xfrm>
            <a:off x="220639" y="1442114"/>
            <a:ext cx="4191000" cy="2031297"/>
          </a:xfrm>
          <a:prstGeom prst="rect">
            <a:avLst/>
          </a:prstGeom>
          <a:solidFill>
            <a:srgbClr val="A5D2ED"/>
          </a:solidFill>
        </p:spPr>
        <p:txBody>
          <a:bodyPr wrap="square" lIns="91414" tIns="45706" rIns="91414" bIns="45706" rtlCol="0">
            <a:spAutoFit/>
          </a:bodyPr>
          <a:lstStyle/>
          <a:p>
            <a:r>
              <a:rPr lang="en-US" sz="1400" u="sng" dirty="0" smtClean="0">
                <a:latin typeface="Arial" pitchFamily="34" charset="0"/>
                <a:cs typeface="Arial" pitchFamily="34" charset="0"/>
              </a:rPr>
              <a:t>Frame the Environment</a:t>
            </a:r>
          </a:p>
          <a:p>
            <a:r>
              <a:rPr lang="en-US" sz="1400" dirty="0" smtClean="0">
                <a:latin typeface="Arial" pitchFamily="34" charset="0"/>
                <a:cs typeface="Arial" pitchFamily="34" charset="0"/>
              </a:rPr>
              <a:t>- describe the current environment</a:t>
            </a:r>
          </a:p>
          <a:p>
            <a:pPr>
              <a:buFontTx/>
              <a:buChar char="-"/>
            </a:pPr>
            <a:r>
              <a:rPr lang="en-US" sz="1400" dirty="0" smtClean="0">
                <a:latin typeface="Arial" pitchFamily="34" charset="0"/>
                <a:cs typeface="Arial" pitchFamily="34" charset="0"/>
              </a:rPr>
              <a:t> analyze guidance</a:t>
            </a:r>
          </a:p>
          <a:p>
            <a:pPr>
              <a:buFontTx/>
              <a:buChar char="-"/>
            </a:pPr>
            <a:r>
              <a:rPr lang="en-US" sz="1400" dirty="0" smtClean="0">
                <a:latin typeface="Arial" pitchFamily="34" charset="0"/>
                <a:cs typeface="Arial" pitchFamily="34" charset="0"/>
              </a:rPr>
              <a:t> analyze available DIME power and limitations</a:t>
            </a:r>
          </a:p>
          <a:p>
            <a:r>
              <a:rPr lang="en-US" sz="1400" dirty="0" smtClean="0">
                <a:latin typeface="Arial" pitchFamily="34" charset="0"/>
                <a:cs typeface="Arial" pitchFamily="34" charset="0"/>
              </a:rPr>
              <a:t>- determine the tendency of the environment</a:t>
            </a:r>
          </a:p>
          <a:p>
            <a:r>
              <a:rPr lang="en-US" sz="1400" dirty="0" smtClean="0">
                <a:latin typeface="Arial" pitchFamily="34" charset="0"/>
                <a:cs typeface="Arial" pitchFamily="34" charset="0"/>
              </a:rPr>
              <a:t>- determine our desired theater end state conditions</a:t>
            </a:r>
          </a:p>
          <a:p>
            <a:pPr>
              <a:buFontTx/>
              <a:buChar char="-"/>
            </a:pPr>
            <a:r>
              <a:rPr lang="en-US" sz="1400" dirty="0" smtClean="0">
                <a:latin typeface="Arial" pitchFamily="34" charset="0"/>
                <a:cs typeface="Arial" pitchFamily="34" charset="0"/>
              </a:rPr>
              <a:t>determine opposing end states conditions</a:t>
            </a:r>
          </a:p>
          <a:p>
            <a:pPr>
              <a:buFontTx/>
              <a:buChar char="-"/>
            </a:pPr>
            <a:endParaRPr lang="en-US" sz="1400" dirty="0" smtClean="0">
              <a:latin typeface="Arial" pitchFamily="34" charset="0"/>
              <a:cs typeface="Arial" pitchFamily="34" charset="0"/>
            </a:endParaRPr>
          </a:p>
        </p:txBody>
      </p:sp>
      <p:sp>
        <p:nvSpPr>
          <p:cNvPr id="6" name="TextBox 5"/>
          <p:cNvSpPr txBox="1"/>
          <p:nvPr/>
        </p:nvSpPr>
        <p:spPr>
          <a:xfrm>
            <a:off x="4786954" y="1428468"/>
            <a:ext cx="4191000" cy="2031297"/>
          </a:xfrm>
          <a:prstGeom prst="rect">
            <a:avLst/>
          </a:prstGeom>
          <a:solidFill>
            <a:srgbClr val="A5D2ED"/>
          </a:solidFill>
        </p:spPr>
        <p:txBody>
          <a:bodyPr wrap="square" lIns="91414" tIns="45706" rIns="91414" bIns="45706" rtlCol="0">
            <a:spAutoFit/>
          </a:bodyPr>
          <a:lstStyle/>
          <a:p>
            <a:r>
              <a:rPr lang="en-US" sz="1400" u="sng" dirty="0" smtClean="0">
                <a:latin typeface="Arial" pitchFamily="34" charset="0"/>
                <a:cs typeface="Arial" pitchFamily="34" charset="0"/>
              </a:rPr>
              <a:t>Frame the problem</a:t>
            </a:r>
          </a:p>
          <a:p>
            <a:r>
              <a:rPr lang="en-US" sz="1400" dirty="0" smtClean="0">
                <a:latin typeface="Arial" pitchFamily="34" charset="0"/>
                <a:cs typeface="Arial" pitchFamily="34" charset="0"/>
              </a:rPr>
              <a:t>- identify the differences between desired end state conditions</a:t>
            </a:r>
          </a:p>
          <a:p>
            <a:r>
              <a:rPr lang="en-US" sz="1400" dirty="0" smtClean="0">
                <a:latin typeface="Arial" pitchFamily="34" charset="0"/>
                <a:cs typeface="Arial" pitchFamily="34" charset="0"/>
              </a:rPr>
              <a:t>- find opportunities and tensions</a:t>
            </a:r>
          </a:p>
          <a:p>
            <a:r>
              <a:rPr lang="en-US" sz="1400" dirty="0" smtClean="0">
                <a:latin typeface="Arial" pitchFamily="34" charset="0"/>
                <a:cs typeface="Arial" pitchFamily="34" charset="0"/>
              </a:rPr>
              <a:t>- determine which tensions must be reconciled</a:t>
            </a:r>
          </a:p>
          <a:p>
            <a:r>
              <a:rPr lang="en-US" sz="1400" dirty="0" smtClean="0">
                <a:latin typeface="Arial" pitchFamily="34" charset="0"/>
                <a:cs typeface="Arial" pitchFamily="34" charset="0"/>
              </a:rPr>
              <a:t>- describe concisely the problem set that the theater strategy must solve</a:t>
            </a:r>
          </a:p>
          <a:p>
            <a:r>
              <a:rPr lang="en-US" sz="1400" dirty="0" smtClean="0">
                <a:latin typeface="Arial" pitchFamily="34" charset="0"/>
                <a:cs typeface="Arial" pitchFamily="34" charset="0"/>
              </a:rPr>
              <a:t>- describe the timeframes for solving the problem(s)</a:t>
            </a:r>
          </a:p>
        </p:txBody>
      </p:sp>
      <p:sp>
        <p:nvSpPr>
          <p:cNvPr id="7" name="TextBox 6"/>
          <p:cNvSpPr txBox="1"/>
          <p:nvPr/>
        </p:nvSpPr>
        <p:spPr>
          <a:xfrm>
            <a:off x="1809468" y="3857770"/>
            <a:ext cx="5486399" cy="2031297"/>
          </a:xfrm>
          <a:prstGeom prst="rect">
            <a:avLst/>
          </a:prstGeom>
          <a:solidFill>
            <a:srgbClr val="A5D2ED"/>
          </a:solidFill>
        </p:spPr>
        <p:txBody>
          <a:bodyPr wrap="square" lIns="91414" tIns="45706" rIns="91414" bIns="45706" rtlCol="0">
            <a:spAutoFit/>
          </a:bodyPr>
          <a:lstStyle/>
          <a:p>
            <a:r>
              <a:rPr lang="en-US" sz="1400" u="sng" dirty="0" smtClean="0">
                <a:latin typeface="Arial" pitchFamily="34" charset="0"/>
                <a:cs typeface="Arial" pitchFamily="34" charset="0"/>
              </a:rPr>
              <a:t>Frame a strategic approach</a:t>
            </a:r>
          </a:p>
          <a:p>
            <a:r>
              <a:rPr lang="en-US" sz="1400" dirty="0" smtClean="0">
                <a:latin typeface="Arial" pitchFamily="34" charset="0"/>
                <a:cs typeface="Arial" pitchFamily="34" charset="0"/>
              </a:rPr>
              <a:t>- Determine objectives</a:t>
            </a:r>
          </a:p>
          <a:p>
            <a:r>
              <a:rPr lang="en-US" sz="1400" dirty="0" smtClean="0">
                <a:latin typeface="Arial" pitchFamily="34" charset="0"/>
                <a:cs typeface="Arial" pitchFamily="34" charset="0"/>
              </a:rPr>
              <a:t>- Describe a broad concept to accomplish the objectives</a:t>
            </a:r>
          </a:p>
          <a:p>
            <a:r>
              <a:rPr lang="en-US" sz="1400" dirty="0" smtClean="0">
                <a:latin typeface="Arial" pitchFamily="34" charset="0"/>
                <a:cs typeface="Arial" pitchFamily="34" charset="0"/>
              </a:rPr>
              <a:t>- Identify the decisive points</a:t>
            </a:r>
          </a:p>
          <a:p>
            <a:r>
              <a:rPr lang="en-US" sz="1400" dirty="0" smtClean="0">
                <a:latin typeface="Arial" pitchFamily="34" charset="0"/>
                <a:cs typeface="Arial" pitchFamily="34" charset="0"/>
              </a:rPr>
              <a:t>- Identify the general lines of effort</a:t>
            </a:r>
          </a:p>
          <a:p>
            <a:r>
              <a:rPr lang="en-US" sz="1400" dirty="0" smtClean="0">
                <a:latin typeface="Arial" pitchFamily="34" charset="0"/>
                <a:cs typeface="Arial" pitchFamily="34" charset="0"/>
              </a:rPr>
              <a:t>- Determine the likely 2d/3d order effects of the strategy on the environment</a:t>
            </a:r>
          </a:p>
          <a:p>
            <a:r>
              <a:rPr lang="en-US" sz="1400" dirty="0" smtClean="0">
                <a:latin typeface="Arial" pitchFamily="34" charset="0"/>
                <a:cs typeface="Arial" pitchFamily="34" charset="0"/>
              </a:rPr>
              <a:t>- Find ways to avoid/mitigate the strategic risks of the strategy or note the risks and dialogue with higher</a:t>
            </a:r>
            <a:endParaRPr lang="en-US" sz="1400" dirty="0">
              <a:latin typeface="Arial" pitchFamily="34" charset="0"/>
              <a:cs typeface="Arial" pitchFamily="34" charset="0"/>
            </a:endParaRPr>
          </a:p>
        </p:txBody>
      </p:sp>
      <p:cxnSp>
        <p:nvCxnSpPr>
          <p:cNvPr id="8" name="Straight Arrow Connector 7"/>
          <p:cNvCxnSpPr/>
          <p:nvPr/>
        </p:nvCxnSpPr>
        <p:spPr>
          <a:xfrm rot="5400000" flipH="1" flipV="1">
            <a:off x="6362701" y="3645659"/>
            <a:ext cx="381000"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35522" y="1677989"/>
            <a:ext cx="365080" cy="14333"/>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2413948" y="3639972"/>
            <a:ext cx="381000" cy="1588"/>
          </a:xfrm>
          <a:prstGeom prst="straightConnector1">
            <a:avLst/>
          </a:prstGeom>
          <a:ln>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735542" y="6068704"/>
            <a:ext cx="5291909" cy="400081"/>
          </a:xfrm>
          <a:prstGeom prst="rect">
            <a:avLst/>
          </a:prstGeom>
          <a:solidFill>
            <a:srgbClr val="FFC000"/>
          </a:solidFill>
        </p:spPr>
        <p:txBody>
          <a:bodyPr wrap="none" lIns="91414" tIns="45706" rIns="91414" bIns="45706" rtlCol="0">
            <a:spAutoFit/>
          </a:bodyPr>
          <a:lstStyle/>
          <a:p>
            <a:r>
              <a:rPr lang="en-US" sz="2000" dirty="0" smtClean="0">
                <a:latin typeface="Arial" pitchFamily="34" charset="0"/>
                <a:cs typeface="Arial" pitchFamily="34" charset="0"/>
              </a:rPr>
              <a:t>Theater Strategy = Ends, Ways, Means, Risk</a:t>
            </a:r>
            <a:endParaRPr lang="en-US" sz="20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2700837" y="468643"/>
            <a:ext cx="3742371" cy="584775"/>
          </a:xfrm>
          <a:prstGeom prst="rect">
            <a:avLst/>
          </a:prstGeom>
          <a:noFill/>
        </p:spPr>
        <p:txBody>
          <a:bodyPr wrap="none" rtlCol="0">
            <a:spAutoFit/>
          </a:bodyPr>
          <a:lstStyle/>
          <a:p>
            <a:pPr algn="ctr"/>
            <a:r>
              <a:rPr lang="en-US" sz="3200" b="1" dirty="0" smtClean="0"/>
              <a:t>Formulating Strategy</a:t>
            </a:r>
            <a:endParaRPr lang="en-US" sz="3200" b="1" dirty="0"/>
          </a:p>
        </p:txBody>
      </p:sp>
      <p:sp>
        <p:nvSpPr>
          <p:cNvPr id="6" name="TextBox 5"/>
          <p:cNvSpPr txBox="1"/>
          <p:nvPr/>
        </p:nvSpPr>
        <p:spPr>
          <a:xfrm>
            <a:off x="277567" y="2735580"/>
            <a:ext cx="8571931" cy="2677656"/>
          </a:xfrm>
          <a:prstGeom prst="rect">
            <a:avLst/>
          </a:prstGeom>
          <a:noFill/>
        </p:spPr>
        <p:txBody>
          <a:bodyPr wrap="square" rtlCol="0">
            <a:spAutoFit/>
          </a:bodyPr>
          <a:lstStyle/>
          <a:p>
            <a:pPr marL="457200" indent="-457200">
              <a:buFont typeface="+mj-lt"/>
              <a:buAutoNum type="alphaLcPeriod"/>
            </a:pPr>
            <a:endParaRPr lang="en-US" sz="2800" b="1" i="1" dirty="0" smtClean="0"/>
          </a:p>
          <a:p>
            <a:r>
              <a:rPr lang="en-US" sz="2800" b="1" i="1" dirty="0" smtClean="0"/>
              <a:t>Where does your strategic guidance come from?</a:t>
            </a:r>
          </a:p>
          <a:p>
            <a:endParaRPr lang="en-US" sz="2800" b="1" i="1" dirty="0"/>
          </a:p>
          <a:p>
            <a:r>
              <a:rPr lang="en-US" sz="2800" b="1" i="1" dirty="0" smtClean="0"/>
              <a:t>What additional guidance do you get?</a:t>
            </a:r>
          </a:p>
          <a:p>
            <a:endParaRPr lang="en-US" sz="2800" b="1" i="1" dirty="0"/>
          </a:p>
          <a:p>
            <a:r>
              <a:rPr lang="en-US" sz="2800" b="1" i="1" dirty="0" smtClean="0"/>
              <a:t>What laws/rules/regulations must you follow?</a:t>
            </a:r>
            <a:endParaRPr lang="en-US" sz="2800" i="1" dirty="0" smtClean="0"/>
          </a:p>
        </p:txBody>
      </p:sp>
    </p:spTree>
    <p:extLst>
      <p:ext uri="{BB962C8B-B14F-4D97-AF65-F5344CB8AC3E}">
        <p14:creationId xmlns:p14="http://schemas.microsoft.com/office/powerpoint/2010/main" val="19826860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sp>
        <p:nvSpPr>
          <p:cNvPr id="4" name="TextBox 3"/>
          <p:cNvSpPr txBox="1"/>
          <p:nvPr/>
        </p:nvSpPr>
        <p:spPr>
          <a:xfrm>
            <a:off x="518614" y="1596824"/>
            <a:ext cx="8120417" cy="2031325"/>
          </a:xfrm>
          <a:prstGeom prst="rect">
            <a:avLst/>
          </a:prstGeom>
          <a:noFill/>
        </p:spPr>
        <p:txBody>
          <a:bodyPr wrap="square" rtlCol="0">
            <a:spAutoFit/>
          </a:bodyPr>
          <a:lstStyle/>
          <a:p>
            <a:pPr marL="117475" indent="-117475">
              <a:buFont typeface="Arial" pitchFamily="34" charset="0"/>
              <a:buChar char="•"/>
            </a:pPr>
            <a:r>
              <a:rPr lang="en-US" dirty="0" smtClean="0"/>
              <a:t> Recursive and ongoing dialogue with collaboration higher, lower, with other agencies and MN partners </a:t>
            </a:r>
          </a:p>
          <a:p>
            <a:pPr marL="117475" indent="-117475">
              <a:buFont typeface="Arial" pitchFamily="34" charset="0"/>
              <a:buChar char="•"/>
            </a:pPr>
            <a:r>
              <a:rPr lang="en-US" dirty="0" smtClean="0"/>
              <a:t> Applies to military operational complex problems at the theater strategic and operational level (</a:t>
            </a:r>
            <a:r>
              <a:rPr lang="en-US" i="1" u="sng" dirty="0" smtClean="0"/>
              <a:t>but</a:t>
            </a:r>
            <a:r>
              <a:rPr lang="en-US" dirty="0" smtClean="0"/>
              <a:t>, design methodology will help at the strategic level as well) </a:t>
            </a:r>
          </a:p>
          <a:p>
            <a:pPr marL="117475" indent="-117475">
              <a:buFont typeface="Arial" pitchFamily="34" charset="0"/>
              <a:buChar char="•"/>
            </a:pPr>
            <a:r>
              <a:rPr lang="en-US" dirty="0" smtClean="0"/>
              <a:t> </a:t>
            </a:r>
            <a:r>
              <a:rPr lang="en-US" dirty="0" smtClean="0">
                <a:solidFill>
                  <a:srgbClr val="FF0000"/>
                </a:solidFill>
              </a:rPr>
              <a:t>Product is the operational approach</a:t>
            </a:r>
            <a:r>
              <a:rPr lang="en-US" dirty="0" smtClean="0"/>
              <a:t>; understanding  of the environment and problem is the basis for the operational approach </a:t>
            </a:r>
            <a:br>
              <a:rPr lang="en-US" dirty="0" smtClean="0"/>
            </a:br>
            <a:endParaRPr lang="en-US" dirty="0" smtClean="0"/>
          </a:p>
        </p:txBody>
      </p:sp>
      <p:sp>
        <p:nvSpPr>
          <p:cNvPr id="5" name="TextBox 4"/>
          <p:cNvSpPr txBox="1"/>
          <p:nvPr/>
        </p:nvSpPr>
        <p:spPr>
          <a:xfrm>
            <a:off x="1830294" y="1069692"/>
            <a:ext cx="4942177" cy="461665"/>
          </a:xfrm>
          <a:prstGeom prst="rect">
            <a:avLst/>
          </a:prstGeom>
          <a:noFill/>
        </p:spPr>
        <p:txBody>
          <a:bodyPr wrap="square" rtlCol="0">
            <a:spAutoFit/>
          </a:bodyPr>
          <a:lstStyle/>
          <a:p>
            <a:pPr algn="ctr"/>
            <a:r>
              <a:rPr lang="en-US" sz="2400" i="1" u="sng" dirty="0" smtClean="0"/>
              <a:t>Operational Design (JP 5-0)</a:t>
            </a:r>
            <a:endParaRPr lang="en-US" sz="2400" i="1" u="sng" dirty="0"/>
          </a:p>
        </p:txBody>
      </p:sp>
      <p:pic>
        <p:nvPicPr>
          <p:cNvPr id="6" name="Picture 3"/>
          <p:cNvPicPr>
            <a:picLocks noChangeAspect="1" noChangeArrowheads="1"/>
          </p:cNvPicPr>
          <p:nvPr/>
        </p:nvPicPr>
        <p:blipFill>
          <a:blip r:embed="rId4" cstate="print"/>
          <a:srcRect l="20250" t="31875" r="3750" b="10313"/>
          <a:stretch>
            <a:fillRect/>
          </a:stretch>
        </p:blipFill>
        <p:spPr bwMode="auto">
          <a:xfrm>
            <a:off x="1611057" y="3398294"/>
            <a:ext cx="5774643" cy="3024284"/>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pic>
        <p:nvPicPr>
          <p:cNvPr id="4" name="Picture 2"/>
          <p:cNvPicPr>
            <a:picLocks noChangeAspect="1" noChangeArrowheads="1"/>
          </p:cNvPicPr>
          <p:nvPr/>
        </p:nvPicPr>
        <p:blipFill>
          <a:blip r:embed="rId4" cstate="print"/>
          <a:srcRect l="1875" t="18106" r="50938" b="7031"/>
          <a:stretch>
            <a:fillRect/>
          </a:stretch>
        </p:blipFill>
        <p:spPr bwMode="auto">
          <a:xfrm>
            <a:off x="201305" y="1060489"/>
            <a:ext cx="8686800" cy="5797511"/>
          </a:xfrm>
          <a:prstGeom prst="rect">
            <a:avLst/>
          </a:prstGeom>
          <a:noFill/>
          <a:ln w="9525">
            <a:noFill/>
            <a:miter lim="800000"/>
            <a:headEnd/>
            <a:tailEnd/>
          </a:ln>
        </p:spPr>
      </p:pic>
      <p:sp>
        <p:nvSpPr>
          <p:cNvPr id="5" name="TextBox 4"/>
          <p:cNvSpPr txBox="1"/>
          <p:nvPr/>
        </p:nvSpPr>
        <p:spPr>
          <a:xfrm>
            <a:off x="6260518" y="6220195"/>
            <a:ext cx="2883482" cy="461665"/>
          </a:xfrm>
          <a:prstGeom prst="rect">
            <a:avLst/>
          </a:prstGeom>
          <a:solidFill>
            <a:schemeClr val="bg1">
              <a:lumMod val="95000"/>
            </a:schemeClr>
          </a:solidFill>
        </p:spPr>
        <p:txBody>
          <a:bodyPr wrap="none" rtlCol="0">
            <a:spAutoFit/>
          </a:bodyPr>
          <a:lstStyle/>
          <a:p>
            <a:r>
              <a:rPr lang="en-US" sz="1200" dirty="0" smtClean="0"/>
              <a:t>Planner’s Handbook for Operational Design</a:t>
            </a:r>
          </a:p>
          <a:p>
            <a:r>
              <a:rPr lang="en-US" sz="1200" dirty="0" smtClean="0"/>
              <a:t>7 Oct 2011. p. III-11</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0242" name="AutoShape 2"/>
          <p:cNvSpPr>
            <a:spLocks noChangeAspect="1" noChangeArrowheads="1" noTextEdit="1"/>
          </p:cNvSpPr>
          <p:nvPr/>
        </p:nvSpPr>
        <p:spPr bwMode="auto">
          <a:xfrm>
            <a:off x="609600" y="1609113"/>
            <a:ext cx="7772400" cy="45964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388" name="Group 148"/>
          <p:cNvGrpSpPr>
            <a:grpSpLocks/>
          </p:cNvGrpSpPr>
          <p:nvPr/>
        </p:nvGrpSpPr>
        <p:grpSpPr bwMode="auto">
          <a:xfrm>
            <a:off x="493712" y="1181833"/>
            <a:ext cx="8004175" cy="5023706"/>
            <a:chOff x="322" y="670"/>
            <a:chExt cx="5042" cy="3150"/>
          </a:xfrm>
        </p:grpSpPr>
        <p:sp>
          <p:nvSpPr>
            <p:cNvPr id="10245" name="Rectangle 5"/>
            <p:cNvSpPr>
              <a:spLocks noChangeArrowheads="1"/>
            </p:cNvSpPr>
            <p:nvPr/>
          </p:nvSpPr>
          <p:spPr bwMode="auto">
            <a:xfrm>
              <a:off x="322" y="670"/>
              <a:ext cx="5042" cy="3150"/>
            </a:xfrm>
            <a:prstGeom prst="rect">
              <a:avLst/>
            </a:prstGeom>
            <a:solidFill>
              <a:srgbClr val="FF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270" name="Group 30"/>
            <p:cNvGrpSpPr>
              <a:grpSpLocks/>
            </p:cNvGrpSpPr>
            <p:nvPr/>
          </p:nvGrpSpPr>
          <p:grpSpPr bwMode="auto">
            <a:xfrm>
              <a:off x="521" y="740"/>
              <a:ext cx="4656" cy="3051"/>
              <a:chOff x="521" y="740"/>
              <a:chExt cx="4656" cy="3051"/>
            </a:xfrm>
          </p:grpSpPr>
          <p:sp>
            <p:nvSpPr>
              <p:cNvPr id="10246" name="Rectangle 6"/>
              <p:cNvSpPr>
                <a:spLocks noChangeArrowheads="1"/>
              </p:cNvSpPr>
              <p:nvPr/>
            </p:nvSpPr>
            <p:spPr bwMode="auto">
              <a:xfrm>
                <a:off x="521" y="740"/>
                <a:ext cx="500" cy="3051"/>
              </a:xfrm>
              <a:prstGeom prst="rect">
                <a:avLst/>
              </a:prstGeom>
              <a:solidFill>
                <a:srgbClr val="F8FF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7" name="Rectangle 7"/>
              <p:cNvSpPr>
                <a:spLocks noChangeArrowheads="1"/>
              </p:cNvSpPr>
              <p:nvPr/>
            </p:nvSpPr>
            <p:spPr bwMode="auto">
              <a:xfrm>
                <a:off x="1021" y="740"/>
                <a:ext cx="382" cy="3051"/>
              </a:xfrm>
              <a:prstGeom prst="rect">
                <a:avLst/>
              </a:prstGeom>
              <a:solidFill>
                <a:srgbClr val="F6FF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8" name="Rectangle 8"/>
              <p:cNvSpPr>
                <a:spLocks noChangeArrowheads="1"/>
              </p:cNvSpPr>
              <p:nvPr/>
            </p:nvSpPr>
            <p:spPr bwMode="auto">
              <a:xfrm>
                <a:off x="1403" y="740"/>
                <a:ext cx="273" cy="3051"/>
              </a:xfrm>
              <a:prstGeom prst="rect">
                <a:avLst/>
              </a:prstGeom>
              <a:solidFill>
                <a:srgbClr val="F4FF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49" name="Rectangle 9"/>
              <p:cNvSpPr>
                <a:spLocks noChangeArrowheads="1"/>
              </p:cNvSpPr>
              <p:nvPr/>
            </p:nvSpPr>
            <p:spPr bwMode="auto">
              <a:xfrm>
                <a:off x="1676" y="740"/>
                <a:ext cx="200" cy="3051"/>
              </a:xfrm>
              <a:prstGeom prst="rect">
                <a:avLst/>
              </a:prstGeom>
              <a:solidFill>
                <a:srgbClr val="F2FF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0" name="Rectangle 10"/>
              <p:cNvSpPr>
                <a:spLocks noChangeArrowheads="1"/>
              </p:cNvSpPr>
              <p:nvPr/>
            </p:nvSpPr>
            <p:spPr bwMode="auto">
              <a:xfrm>
                <a:off x="1876" y="740"/>
                <a:ext cx="182" cy="3051"/>
              </a:xfrm>
              <a:prstGeom prst="rect">
                <a:avLst/>
              </a:prstGeom>
              <a:solidFill>
                <a:srgbClr val="F0FF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1" name="Rectangle 11"/>
              <p:cNvSpPr>
                <a:spLocks noChangeArrowheads="1"/>
              </p:cNvSpPr>
              <p:nvPr/>
            </p:nvSpPr>
            <p:spPr bwMode="auto">
              <a:xfrm>
                <a:off x="2058" y="740"/>
                <a:ext cx="164" cy="3051"/>
              </a:xfrm>
              <a:prstGeom prst="rect">
                <a:avLst/>
              </a:prstGeom>
              <a:solidFill>
                <a:srgbClr val="EEFF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2" name="Rectangle 12"/>
              <p:cNvSpPr>
                <a:spLocks noChangeArrowheads="1"/>
              </p:cNvSpPr>
              <p:nvPr/>
            </p:nvSpPr>
            <p:spPr bwMode="auto">
              <a:xfrm>
                <a:off x="2222" y="740"/>
                <a:ext cx="145" cy="3051"/>
              </a:xfrm>
              <a:prstGeom prst="rect">
                <a:avLst/>
              </a:prstGeom>
              <a:solidFill>
                <a:srgbClr val="ECFF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3" name="Rectangle 13"/>
              <p:cNvSpPr>
                <a:spLocks noChangeArrowheads="1"/>
              </p:cNvSpPr>
              <p:nvPr/>
            </p:nvSpPr>
            <p:spPr bwMode="auto">
              <a:xfrm>
                <a:off x="2367" y="740"/>
                <a:ext cx="145" cy="3051"/>
              </a:xfrm>
              <a:prstGeom prst="rect">
                <a:avLst/>
              </a:prstGeom>
              <a:solidFill>
                <a:srgbClr val="EAFF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4" name="Rectangle 14"/>
              <p:cNvSpPr>
                <a:spLocks noChangeArrowheads="1"/>
              </p:cNvSpPr>
              <p:nvPr/>
            </p:nvSpPr>
            <p:spPr bwMode="auto">
              <a:xfrm>
                <a:off x="2512" y="740"/>
                <a:ext cx="127" cy="3051"/>
              </a:xfrm>
              <a:prstGeom prst="rect">
                <a:avLst/>
              </a:prstGeom>
              <a:solidFill>
                <a:srgbClr val="E8FF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5" name="Rectangle 15"/>
              <p:cNvSpPr>
                <a:spLocks noChangeArrowheads="1"/>
              </p:cNvSpPr>
              <p:nvPr/>
            </p:nvSpPr>
            <p:spPr bwMode="auto">
              <a:xfrm>
                <a:off x="2639" y="740"/>
                <a:ext cx="128" cy="3051"/>
              </a:xfrm>
              <a:prstGeom prst="rect">
                <a:avLst/>
              </a:prstGeom>
              <a:solidFill>
                <a:srgbClr val="E6FF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6" name="Rectangle 16"/>
              <p:cNvSpPr>
                <a:spLocks noChangeArrowheads="1"/>
              </p:cNvSpPr>
              <p:nvPr/>
            </p:nvSpPr>
            <p:spPr bwMode="auto">
              <a:xfrm>
                <a:off x="2767" y="740"/>
                <a:ext cx="127" cy="3051"/>
              </a:xfrm>
              <a:prstGeom prst="rect">
                <a:avLst/>
              </a:prstGeom>
              <a:solidFill>
                <a:srgbClr val="E4FF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7" name="Rectangle 17"/>
              <p:cNvSpPr>
                <a:spLocks noChangeArrowheads="1"/>
              </p:cNvSpPr>
              <p:nvPr/>
            </p:nvSpPr>
            <p:spPr bwMode="auto">
              <a:xfrm>
                <a:off x="2894" y="740"/>
                <a:ext cx="127" cy="3051"/>
              </a:xfrm>
              <a:prstGeom prst="rect">
                <a:avLst/>
              </a:prstGeom>
              <a:solidFill>
                <a:srgbClr val="E2FF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8" name="Rectangle 18"/>
              <p:cNvSpPr>
                <a:spLocks noChangeArrowheads="1"/>
              </p:cNvSpPr>
              <p:nvPr/>
            </p:nvSpPr>
            <p:spPr bwMode="auto">
              <a:xfrm>
                <a:off x="3021" y="740"/>
                <a:ext cx="128" cy="3051"/>
              </a:xfrm>
              <a:prstGeom prst="rect">
                <a:avLst/>
              </a:prstGeom>
              <a:solidFill>
                <a:srgbClr val="E0FF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59" name="Rectangle 19"/>
              <p:cNvSpPr>
                <a:spLocks noChangeArrowheads="1"/>
              </p:cNvSpPr>
              <p:nvPr/>
            </p:nvSpPr>
            <p:spPr bwMode="auto">
              <a:xfrm>
                <a:off x="3149" y="740"/>
                <a:ext cx="146" cy="3051"/>
              </a:xfrm>
              <a:prstGeom prst="rect">
                <a:avLst/>
              </a:prstGeom>
              <a:solidFill>
                <a:srgbClr val="DEFF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0" name="Rectangle 20"/>
              <p:cNvSpPr>
                <a:spLocks noChangeArrowheads="1"/>
              </p:cNvSpPr>
              <p:nvPr/>
            </p:nvSpPr>
            <p:spPr bwMode="auto">
              <a:xfrm>
                <a:off x="3295" y="740"/>
                <a:ext cx="127" cy="3051"/>
              </a:xfrm>
              <a:prstGeom prst="rect">
                <a:avLst/>
              </a:prstGeom>
              <a:solidFill>
                <a:srgbClr val="DCFF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1" name="Rectangle 21"/>
              <p:cNvSpPr>
                <a:spLocks noChangeArrowheads="1"/>
              </p:cNvSpPr>
              <p:nvPr/>
            </p:nvSpPr>
            <p:spPr bwMode="auto">
              <a:xfrm>
                <a:off x="3422" y="740"/>
                <a:ext cx="145" cy="3051"/>
              </a:xfrm>
              <a:prstGeom prst="rect">
                <a:avLst/>
              </a:prstGeom>
              <a:solidFill>
                <a:srgbClr val="DAFF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2" name="Rectangle 22"/>
              <p:cNvSpPr>
                <a:spLocks noChangeArrowheads="1"/>
              </p:cNvSpPr>
              <p:nvPr/>
            </p:nvSpPr>
            <p:spPr bwMode="auto">
              <a:xfrm>
                <a:off x="3567" y="740"/>
                <a:ext cx="146" cy="3051"/>
              </a:xfrm>
              <a:prstGeom prst="rect">
                <a:avLst/>
              </a:prstGeom>
              <a:solidFill>
                <a:srgbClr val="D8FF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3" name="Rectangle 23"/>
              <p:cNvSpPr>
                <a:spLocks noChangeArrowheads="1"/>
              </p:cNvSpPr>
              <p:nvPr/>
            </p:nvSpPr>
            <p:spPr bwMode="auto">
              <a:xfrm>
                <a:off x="3713" y="740"/>
                <a:ext cx="164" cy="3051"/>
              </a:xfrm>
              <a:prstGeom prst="rect">
                <a:avLst/>
              </a:prstGeom>
              <a:solidFill>
                <a:srgbClr val="D6FF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4" name="Rectangle 24"/>
              <p:cNvSpPr>
                <a:spLocks noChangeArrowheads="1"/>
              </p:cNvSpPr>
              <p:nvPr/>
            </p:nvSpPr>
            <p:spPr bwMode="auto">
              <a:xfrm>
                <a:off x="3877" y="740"/>
                <a:ext cx="181" cy="3051"/>
              </a:xfrm>
              <a:prstGeom prst="rect">
                <a:avLst/>
              </a:prstGeom>
              <a:solidFill>
                <a:srgbClr val="D4FF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5" name="Rectangle 25"/>
              <p:cNvSpPr>
                <a:spLocks noChangeArrowheads="1"/>
              </p:cNvSpPr>
              <p:nvPr/>
            </p:nvSpPr>
            <p:spPr bwMode="auto">
              <a:xfrm>
                <a:off x="4058" y="740"/>
                <a:ext cx="218" cy="3051"/>
              </a:xfrm>
              <a:prstGeom prst="rect">
                <a:avLst/>
              </a:prstGeom>
              <a:solidFill>
                <a:srgbClr val="D2FF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6" name="Rectangle 26"/>
              <p:cNvSpPr>
                <a:spLocks noChangeArrowheads="1"/>
              </p:cNvSpPr>
              <p:nvPr/>
            </p:nvSpPr>
            <p:spPr bwMode="auto">
              <a:xfrm>
                <a:off x="4276" y="740"/>
                <a:ext cx="273" cy="3051"/>
              </a:xfrm>
              <a:prstGeom prst="rect">
                <a:avLst/>
              </a:prstGeom>
              <a:solidFill>
                <a:srgbClr val="D0FFD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7" name="Rectangle 27"/>
              <p:cNvSpPr>
                <a:spLocks noChangeArrowheads="1"/>
              </p:cNvSpPr>
              <p:nvPr/>
            </p:nvSpPr>
            <p:spPr bwMode="auto">
              <a:xfrm>
                <a:off x="4549" y="740"/>
                <a:ext cx="454" cy="3051"/>
              </a:xfrm>
              <a:prstGeom prst="rect">
                <a:avLst/>
              </a:prstGeom>
              <a:solidFill>
                <a:srgbClr val="CEFFC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8" name="Rectangle 28"/>
              <p:cNvSpPr>
                <a:spLocks noChangeArrowheads="1"/>
              </p:cNvSpPr>
              <p:nvPr/>
            </p:nvSpPr>
            <p:spPr bwMode="auto">
              <a:xfrm>
                <a:off x="5003" y="740"/>
                <a:ext cx="174" cy="3051"/>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69" name="Freeform 29"/>
              <p:cNvSpPr>
                <a:spLocks/>
              </p:cNvSpPr>
              <p:nvPr/>
            </p:nvSpPr>
            <p:spPr bwMode="auto">
              <a:xfrm>
                <a:off x="521" y="740"/>
                <a:ext cx="4655" cy="3050"/>
              </a:xfrm>
              <a:custGeom>
                <a:avLst/>
                <a:gdLst/>
                <a:ahLst/>
                <a:cxnLst>
                  <a:cxn ang="0">
                    <a:pos x="0" y="3050"/>
                  </a:cxn>
                  <a:cxn ang="0">
                    <a:pos x="4655" y="2287"/>
                  </a:cxn>
                  <a:cxn ang="0">
                    <a:pos x="4655" y="762"/>
                  </a:cxn>
                  <a:cxn ang="0">
                    <a:pos x="0" y="0"/>
                  </a:cxn>
                  <a:cxn ang="0">
                    <a:pos x="0" y="3050"/>
                  </a:cxn>
                </a:cxnLst>
                <a:rect l="0" t="0" r="r" b="b"/>
                <a:pathLst>
                  <a:path w="4655" h="3050">
                    <a:moveTo>
                      <a:pt x="0" y="3050"/>
                    </a:moveTo>
                    <a:lnTo>
                      <a:pt x="4655" y="2287"/>
                    </a:lnTo>
                    <a:lnTo>
                      <a:pt x="4655" y="762"/>
                    </a:lnTo>
                    <a:lnTo>
                      <a:pt x="0" y="0"/>
                    </a:lnTo>
                    <a:lnTo>
                      <a:pt x="0" y="3050"/>
                    </a:lnTo>
                    <a:close/>
                  </a:path>
                </a:pathLst>
              </a:custGeom>
              <a:noFill/>
              <a:ln w="7938" cap="rnd">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271" name="Rectangle 31"/>
            <p:cNvSpPr>
              <a:spLocks noChangeArrowheads="1"/>
            </p:cNvSpPr>
            <p:nvPr/>
          </p:nvSpPr>
          <p:spPr bwMode="auto">
            <a:xfrm>
              <a:off x="2158" y="898"/>
              <a:ext cx="1173" cy="2656"/>
            </a:xfrm>
            <a:prstGeom prst="rect">
              <a:avLst/>
            </a:prstGeom>
            <a:solidFill>
              <a:srgbClr val="CCEC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272" name="Rectangle 32"/>
            <p:cNvSpPr>
              <a:spLocks noChangeArrowheads="1"/>
            </p:cNvSpPr>
            <p:nvPr/>
          </p:nvSpPr>
          <p:spPr bwMode="auto">
            <a:xfrm>
              <a:off x="2239" y="982"/>
              <a:ext cx="1128"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9933FF"/>
                  </a:solidFill>
                  <a:effectLst/>
                  <a:latin typeface="Arial" pitchFamily="34" charset="0"/>
                  <a:cs typeface="Arial" pitchFamily="34" charset="0"/>
                </a:rPr>
                <a:t>DESIGN ELEMENTS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280" name="Group 40"/>
            <p:cNvGrpSpPr>
              <a:grpSpLocks/>
            </p:cNvGrpSpPr>
            <p:nvPr/>
          </p:nvGrpSpPr>
          <p:grpSpPr bwMode="auto">
            <a:xfrm>
              <a:off x="2146" y="1170"/>
              <a:ext cx="1224" cy="1318"/>
              <a:chOff x="2146" y="1170"/>
              <a:chExt cx="1224" cy="1318"/>
            </a:xfrm>
          </p:grpSpPr>
          <p:sp>
            <p:nvSpPr>
              <p:cNvPr id="10273" name="Rectangle 33"/>
              <p:cNvSpPr>
                <a:spLocks noChangeArrowheads="1"/>
              </p:cNvSpPr>
              <p:nvPr/>
            </p:nvSpPr>
            <p:spPr bwMode="auto">
              <a:xfrm>
                <a:off x="2427" y="1170"/>
                <a:ext cx="59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Termination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4" name="Rectangle 34"/>
              <p:cNvSpPr>
                <a:spLocks noChangeArrowheads="1"/>
              </p:cNvSpPr>
              <p:nvPr/>
            </p:nvSpPr>
            <p:spPr bwMode="auto">
              <a:xfrm>
                <a:off x="2328" y="1314"/>
                <a:ext cx="841"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Military End State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5" name="Rectangle 35"/>
              <p:cNvSpPr>
                <a:spLocks noChangeArrowheads="1"/>
              </p:cNvSpPr>
              <p:nvPr/>
            </p:nvSpPr>
            <p:spPr bwMode="auto">
              <a:xfrm>
                <a:off x="2457" y="1466"/>
                <a:ext cx="49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Objectives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6" name="Rectangle 36"/>
              <p:cNvSpPr>
                <a:spLocks noChangeArrowheads="1"/>
              </p:cNvSpPr>
              <p:nvPr/>
            </p:nvSpPr>
            <p:spPr bwMode="auto">
              <a:xfrm>
                <a:off x="2350" y="1610"/>
                <a:ext cx="82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Center of Gravity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7" name="Rectangle 37"/>
              <p:cNvSpPr>
                <a:spLocks noChangeArrowheads="1"/>
              </p:cNvSpPr>
              <p:nvPr/>
            </p:nvSpPr>
            <p:spPr bwMode="auto">
              <a:xfrm>
                <a:off x="2385" y="1746"/>
                <a:ext cx="75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Decisive Points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8" name="Rectangle 38"/>
              <p:cNvSpPr>
                <a:spLocks noChangeArrowheads="1"/>
              </p:cNvSpPr>
              <p:nvPr/>
            </p:nvSpPr>
            <p:spPr bwMode="auto">
              <a:xfrm>
                <a:off x="2146" y="1883"/>
                <a:ext cx="122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Direct &amp; Indirect Approach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9" name="Rectangle 39"/>
              <p:cNvSpPr>
                <a:spLocks noChangeArrowheads="1"/>
              </p:cNvSpPr>
              <p:nvPr/>
            </p:nvSpPr>
            <p:spPr bwMode="auto">
              <a:xfrm>
                <a:off x="2179" y="2372"/>
                <a:ext cx="1144"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Lines of Operation/Effort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0291" name="Group 51"/>
            <p:cNvGrpSpPr>
              <a:grpSpLocks/>
            </p:cNvGrpSpPr>
            <p:nvPr/>
          </p:nvGrpSpPr>
          <p:grpSpPr bwMode="auto">
            <a:xfrm>
              <a:off x="2221" y="2524"/>
              <a:ext cx="1036" cy="909"/>
              <a:chOff x="2221" y="2524"/>
              <a:chExt cx="1036" cy="909"/>
            </a:xfrm>
          </p:grpSpPr>
          <p:sp>
            <p:nvSpPr>
              <p:cNvPr id="10281" name="Rectangle 41"/>
              <p:cNvSpPr>
                <a:spLocks noChangeArrowheads="1"/>
              </p:cNvSpPr>
              <p:nvPr/>
            </p:nvSpPr>
            <p:spPr bwMode="auto">
              <a:xfrm>
                <a:off x="2284" y="2524"/>
                <a:ext cx="89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Operational Reach</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4" name="Rectangle 44"/>
              <p:cNvSpPr>
                <a:spLocks noChangeArrowheads="1"/>
              </p:cNvSpPr>
              <p:nvPr/>
            </p:nvSpPr>
            <p:spPr bwMode="auto">
              <a:xfrm>
                <a:off x="2262" y="2694"/>
                <a:ext cx="94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Forces &amp; Functions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5" name="Rectangle 45"/>
              <p:cNvSpPr>
                <a:spLocks noChangeArrowheads="1"/>
              </p:cNvSpPr>
              <p:nvPr/>
            </p:nvSpPr>
            <p:spPr bwMode="auto">
              <a:xfrm>
                <a:off x="2563" y="3317"/>
                <a:ext cx="322"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Effects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7" name="Rectangle 47"/>
              <p:cNvSpPr>
                <a:spLocks noChangeArrowheads="1"/>
              </p:cNvSpPr>
              <p:nvPr/>
            </p:nvSpPr>
            <p:spPr bwMode="auto">
              <a:xfrm>
                <a:off x="2422" y="2850"/>
                <a:ext cx="60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Anticipation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89" name="Rectangle 49"/>
              <p:cNvSpPr>
                <a:spLocks noChangeArrowheads="1"/>
              </p:cNvSpPr>
              <p:nvPr/>
            </p:nvSpPr>
            <p:spPr bwMode="auto">
              <a:xfrm>
                <a:off x="2437" y="3007"/>
                <a:ext cx="601"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Culmination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90" name="Rectangle 50"/>
              <p:cNvSpPr>
                <a:spLocks noChangeArrowheads="1"/>
              </p:cNvSpPr>
              <p:nvPr/>
            </p:nvSpPr>
            <p:spPr bwMode="auto">
              <a:xfrm>
                <a:off x="2221" y="3152"/>
                <a:ext cx="1036"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pitchFamily="34" charset="0"/>
                    <a:cs typeface="Arial" pitchFamily="34" charset="0"/>
                  </a:rPr>
                  <a:t>Arranging Operations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0292" name="Rectangle 52"/>
            <p:cNvSpPr>
              <a:spLocks noChangeArrowheads="1"/>
            </p:cNvSpPr>
            <p:nvPr/>
          </p:nvSpPr>
          <p:spPr bwMode="auto">
            <a:xfrm rot="540000">
              <a:off x="1013" y="912"/>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3" name="Rectangle 53"/>
            <p:cNvSpPr>
              <a:spLocks noChangeArrowheads="1"/>
            </p:cNvSpPr>
            <p:nvPr/>
          </p:nvSpPr>
          <p:spPr bwMode="auto">
            <a:xfrm rot="21000000">
              <a:off x="1014" y="3436"/>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4" name="Rectangle 54"/>
            <p:cNvSpPr>
              <a:spLocks noChangeArrowheads="1"/>
            </p:cNvSpPr>
            <p:nvPr/>
          </p:nvSpPr>
          <p:spPr bwMode="auto">
            <a:xfrm>
              <a:off x="1832" y="2133"/>
              <a:ext cx="1846"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9933FF"/>
                  </a:solidFill>
                  <a:effectLst/>
                  <a:latin typeface="Arial" pitchFamily="34" charset="0"/>
                  <a:cs typeface="Arial" pitchFamily="34" charset="0"/>
                </a:rPr>
                <a:t>Joint Operation Planning Process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5" name="Rectangle 55"/>
            <p:cNvSpPr>
              <a:spLocks noChangeArrowheads="1"/>
            </p:cNvSpPr>
            <p:nvPr/>
          </p:nvSpPr>
          <p:spPr bwMode="auto">
            <a:xfrm>
              <a:off x="605" y="1892"/>
              <a:ext cx="86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National Strategic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6" name="Rectangle 56"/>
            <p:cNvSpPr>
              <a:spLocks noChangeArrowheads="1"/>
            </p:cNvSpPr>
            <p:nvPr/>
          </p:nvSpPr>
          <p:spPr bwMode="auto">
            <a:xfrm>
              <a:off x="790" y="2005"/>
              <a:ext cx="48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End State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7" name="Rectangle 57"/>
            <p:cNvSpPr>
              <a:spLocks noChangeArrowheads="1"/>
            </p:cNvSpPr>
            <p:nvPr/>
          </p:nvSpPr>
          <p:spPr bwMode="auto">
            <a:xfrm>
              <a:off x="533" y="2187"/>
              <a:ext cx="1000"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Systems Perspective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8" name="Rectangle 58"/>
            <p:cNvSpPr>
              <a:spLocks noChangeArrowheads="1"/>
            </p:cNvSpPr>
            <p:nvPr/>
          </p:nvSpPr>
          <p:spPr bwMode="auto">
            <a:xfrm>
              <a:off x="604" y="2301"/>
              <a:ext cx="86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of the Operational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9" name="Rectangle 59"/>
            <p:cNvSpPr>
              <a:spLocks noChangeArrowheads="1"/>
            </p:cNvSpPr>
            <p:nvPr/>
          </p:nvSpPr>
          <p:spPr bwMode="auto">
            <a:xfrm>
              <a:off x="718" y="2415"/>
              <a:ext cx="63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Environment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0" name="Freeform 60"/>
            <p:cNvSpPr>
              <a:spLocks noEditPoints="1"/>
            </p:cNvSpPr>
            <p:nvPr/>
          </p:nvSpPr>
          <p:spPr bwMode="auto">
            <a:xfrm>
              <a:off x="514" y="1636"/>
              <a:ext cx="3062" cy="494"/>
            </a:xfrm>
            <a:custGeom>
              <a:avLst/>
              <a:gdLst/>
              <a:ahLst/>
              <a:cxnLst>
                <a:cxn ang="0">
                  <a:pos x="44" y="27"/>
                </a:cxn>
                <a:cxn ang="0">
                  <a:pos x="93" y="24"/>
                </a:cxn>
                <a:cxn ang="0">
                  <a:pos x="118" y="47"/>
                </a:cxn>
                <a:cxn ang="0">
                  <a:pos x="196" y="53"/>
                </a:cxn>
                <a:cxn ang="0">
                  <a:pos x="211" y="57"/>
                </a:cxn>
                <a:cxn ang="0">
                  <a:pos x="280" y="93"/>
                </a:cxn>
                <a:cxn ang="0">
                  <a:pos x="328" y="90"/>
                </a:cxn>
                <a:cxn ang="0">
                  <a:pos x="354" y="113"/>
                </a:cxn>
                <a:cxn ang="0">
                  <a:pos x="432" y="119"/>
                </a:cxn>
                <a:cxn ang="0">
                  <a:pos x="446" y="123"/>
                </a:cxn>
                <a:cxn ang="0">
                  <a:pos x="516" y="158"/>
                </a:cxn>
                <a:cxn ang="0">
                  <a:pos x="564" y="156"/>
                </a:cxn>
                <a:cxn ang="0">
                  <a:pos x="590" y="179"/>
                </a:cxn>
                <a:cxn ang="0">
                  <a:pos x="667" y="185"/>
                </a:cxn>
                <a:cxn ang="0">
                  <a:pos x="682" y="189"/>
                </a:cxn>
                <a:cxn ang="0">
                  <a:pos x="752" y="224"/>
                </a:cxn>
                <a:cxn ang="0">
                  <a:pos x="800" y="222"/>
                </a:cxn>
                <a:cxn ang="0">
                  <a:pos x="825" y="245"/>
                </a:cxn>
                <a:cxn ang="0">
                  <a:pos x="903" y="251"/>
                </a:cxn>
                <a:cxn ang="0">
                  <a:pos x="918" y="255"/>
                </a:cxn>
                <a:cxn ang="0">
                  <a:pos x="988" y="290"/>
                </a:cxn>
                <a:cxn ang="0">
                  <a:pos x="1036" y="288"/>
                </a:cxn>
                <a:cxn ang="0">
                  <a:pos x="1061" y="311"/>
                </a:cxn>
                <a:cxn ang="0">
                  <a:pos x="1139" y="316"/>
                </a:cxn>
                <a:cxn ang="0">
                  <a:pos x="1154" y="321"/>
                </a:cxn>
                <a:cxn ang="0">
                  <a:pos x="1223" y="356"/>
                </a:cxn>
                <a:cxn ang="0">
                  <a:pos x="1272" y="353"/>
                </a:cxn>
                <a:cxn ang="0">
                  <a:pos x="1297" y="376"/>
                </a:cxn>
                <a:cxn ang="0">
                  <a:pos x="1375" y="382"/>
                </a:cxn>
                <a:cxn ang="0">
                  <a:pos x="1390" y="386"/>
                </a:cxn>
                <a:cxn ang="0">
                  <a:pos x="1459" y="422"/>
                </a:cxn>
                <a:cxn ang="0">
                  <a:pos x="1508" y="419"/>
                </a:cxn>
                <a:cxn ang="0">
                  <a:pos x="1533" y="442"/>
                </a:cxn>
                <a:cxn ang="0">
                  <a:pos x="1611" y="448"/>
                </a:cxn>
                <a:cxn ang="0">
                  <a:pos x="1624" y="448"/>
                </a:cxn>
                <a:cxn ang="0">
                  <a:pos x="1700" y="464"/>
                </a:cxn>
                <a:cxn ang="0">
                  <a:pos x="1746" y="448"/>
                </a:cxn>
                <a:cxn ang="0">
                  <a:pos x="1777" y="464"/>
                </a:cxn>
                <a:cxn ang="0">
                  <a:pos x="1853" y="448"/>
                </a:cxn>
                <a:cxn ang="0">
                  <a:pos x="1869" y="448"/>
                </a:cxn>
                <a:cxn ang="0">
                  <a:pos x="1945" y="464"/>
                </a:cxn>
                <a:cxn ang="0">
                  <a:pos x="1991" y="448"/>
                </a:cxn>
                <a:cxn ang="0">
                  <a:pos x="2022" y="464"/>
                </a:cxn>
                <a:cxn ang="0">
                  <a:pos x="2098" y="448"/>
                </a:cxn>
                <a:cxn ang="0">
                  <a:pos x="2113" y="448"/>
                </a:cxn>
                <a:cxn ang="0">
                  <a:pos x="2190" y="464"/>
                </a:cxn>
                <a:cxn ang="0">
                  <a:pos x="2236" y="448"/>
                </a:cxn>
                <a:cxn ang="0">
                  <a:pos x="2266" y="464"/>
                </a:cxn>
                <a:cxn ang="0">
                  <a:pos x="2343" y="448"/>
                </a:cxn>
                <a:cxn ang="0">
                  <a:pos x="2358" y="448"/>
                </a:cxn>
                <a:cxn ang="0">
                  <a:pos x="2435" y="464"/>
                </a:cxn>
                <a:cxn ang="0">
                  <a:pos x="2481" y="448"/>
                </a:cxn>
                <a:cxn ang="0">
                  <a:pos x="2511" y="464"/>
                </a:cxn>
                <a:cxn ang="0">
                  <a:pos x="2588" y="448"/>
                </a:cxn>
                <a:cxn ang="0">
                  <a:pos x="2603" y="448"/>
                </a:cxn>
                <a:cxn ang="0">
                  <a:pos x="2680" y="464"/>
                </a:cxn>
                <a:cxn ang="0">
                  <a:pos x="2725" y="448"/>
                </a:cxn>
                <a:cxn ang="0">
                  <a:pos x="2756" y="464"/>
                </a:cxn>
                <a:cxn ang="0">
                  <a:pos x="2833" y="448"/>
                </a:cxn>
                <a:cxn ang="0">
                  <a:pos x="2848" y="448"/>
                </a:cxn>
                <a:cxn ang="0">
                  <a:pos x="2924" y="464"/>
                </a:cxn>
                <a:cxn ang="0">
                  <a:pos x="2970" y="448"/>
                </a:cxn>
                <a:cxn ang="0">
                  <a:pos x="3001" y="464"/>
                </a:cxn>
              </a:cxnLst>
              <a:rect l="0" t="0" r="r" b="b"/>
              <a:pathLst>
                <a:path w="3062" h="494">
                  <a:moveTo>
                    <a:pt x="4" y="0"/>
                  </a:moveTo>
                  <a:lnTo>
                    <a:pt x="19" y="4"/>
                  </a:lnTo>
                  <a:lnTo>
                    <a:pt x="15" y="18"/>
                  </a:lnTo>
                  <a:lnTo>
                    <a:pt x="0" y="14"/>
                  </a:lnTo>
                  <a:lnTo>
                    <a:pt x="4" y="0"/>
                  </a:lnTo>
                  <a:close/>
                  <a:moveTo>
                    <a:pt x="34" y="8"/>
                  </a:moveTo>
                  <a:lnTo>
                    <a:pt x="49" y="12"/>
                  </a:lnTo>
                  <a:lnTo>
                    <a:pt x="44" y="27"/>
                  </a:lnTo>
                  <a:lnTo>
                    <a:pt x="30" y="23"/>
                  </a:lnTo>
                  <a:lnTo>
                    <a:pt x="34" y="8"/>
                  </a:lnTo>
                  <a:close/>
                  <a:moveTo>
                    <a:pt x="63" y="16"/>
                  </a:moveTo>
                  <a:lnTo>
                    <a:pt x="78" y="20"/>
                  </a:lnTo>
                  <a:lnTo>
                    <a:pt x="74" y="35"/>
                  </a:lnTo>
                  <a:lnTo>
                    <a:pt x="59" y="31"/>
                  </a:lnTo>
                  <a:lnTo>
                    <a:pt x="63" y="16"/>
                  </a:lnTo>
                  <a:close/>
                  <a:moveTo>
                    <a:pt x="93" y="24"/>
                  </a:moveTo>
                  <a:lnTo>
                    <a:pt x="107" y="28"/>
                  </a:lnTo>
                  <a:lnTo>
                    <a:pt x="103" y="43"/>
                  </a:lnTo>
                  <a:lnTo>
                    <a:pt x="89" y="39"/>
                  </a:lnTo>
                  <a:lnTo>
                    <a:pt x="93" y="24"/>
                  </a:lnTo>
                  <a:close/>
                  <a:moveTo>
                    <a:pt x="122" y="33"/>
                  </a:moveTo>
                  <a:lnTo>
                    <a:pt x="137" y="37"/>
                  </a:lnTo>
                  <a:lnTo>
                    <a:pt x="133" y="51"/>
                  </a:lnTo>
                  <a:lnTo>
                    <a:pt x="118" y="47"/>
                  </a:lnTo>
                  <a:lnTo>
                    <a:pt x="122" y="33"/>
                  </a:lnTo>
                  <a:close/>
                  <a:moveTo>
                    <a:pt x="152" y="41"/>
                  </a:moveTo>
                  <a:lnTo>
                    <a:pt x="166" y="45"/>
                  </a:lnTo>
                  <a:lnTo>
                    <a:pt x="162" y="60"/>
                  </a:lnTo>
                  <a:lnTo>
                    <a:pt x="148" y="56"/>
                  </a:lnTo>
                  <a:lnTo>
                    <a:pt x="152" y="41"/>
                  </a:lnTo>
                  <a:close/>
                  <a:moveTo>
                    <a:pt x="181" y="49"/>
                  </a:moveTo>
                  <a:lnTo>
                    <a:pt x="196" y="53"/>
                  </a:lnTo>
                  <a:lnTo>
                    <a:pt x="192" y="68"/>
                  </a:lnTo>
                  <a:lnTo>
                    <a:pt x="177" y="64"/>
                  </a:lnTo>
                  <a:lnTo>
                    <a:pt x="181" y="49"/>
                  </a:lnTo>
                  <a:close/>
                  <a:moveTo>
                    <a:pt x="211" y="57"/>
                  </a:moveTo>
                  <a:lnTo>
                    <a:pt x="225" y="61"/>
                  </a:lnTo>
                  <a:lnTo>
                    <a:pt x="221" y="76"/>
                  </a:lnTo>
                  <a:lnTo>
                    <a:pt x="207" y="72"/>
                  </a:lnTo>
                  <a:lnTo>
                    <a:pt x="211" y="57"/>
                  </a:lnTo>
                  <a:close/>
                  <a:moveTo>
                    <a:pt x="240" y="65"/>
                  </a:moveTo>
                  <a:lnTo>
                    <a:pt x="255" y="70"/>
                  </a:lnTo>
                  <a:lnTo>
                    <a:pt x="251" y="84"/>
                  </a:lnTo>
                  <a:lnTo>
                    <a:pt x="236" y="80"/>
                  </a:lnTo>
                  <a:lnTo>
                    <a:pt x="240" y="65"/>
                  </a:lnTo>
                  <a:close/>
                  <a:moveTo>
                    <a:pt x="270" y="74"/>
                  </a:moveTo>
                  <a:lnTo>
                    <a:pt x="284" y="78"/>
                  </a:lnTo>
                  <a:lnTo>
                    <a:pt x="280" y="93"/>
                  </a:lnTo>
                  <a:lnTo>
                    <a:pt x="265" y="88"/>
                  </a:lnTo>
                  <a:lnTo>
                    <a:pt x="270" y="74"/>
                  </a:lnTo>
                  <a:close/>
                  <a:moveTo>
                    <a:pt x="299" y="82"/>
                  </a:moveTo>
                  <a:lnTo>
                    <a:pt x="314" y="86"/>
                  </a:lnTo>
                  <a:lnTo>
                    <a:pt x="310" y="101"/>
                  </a:lnTo>
                  <a:lnTo>
                    <a:pt x="295" y="97"/>
                  </a:lnTo>
                  <a:lnTo>
                    <a:pt x="299" y="82"/>
                  </a:lnTo>
                  <a:close/>
                  <a:moveTo>
                    <a:pt x="328" y="90"/>
                  </a:moveTo>
                  <a:lnTo>
                    <a:pt x="343" y="94"/>
                  </a:lnTo>
                  <a:lnTo>
                    <a:pt x="339" y="109"/>
                  </a:lnTo>
                  <a:lnTo>
                    <a:pt x="324" y="105"/>
                  </a:lnTo>
                  <a:lnTo>
                    <a:pt x="328" y="90"/>
                  </a:lnTo>
                  <a:close/>
                  <a:moveTo>
                    <a:pt x="358" y="98"/>
                  </a:moveTo>
                  <a:lnTo>
                    <a:pt x="373" y="102"/>
                  </a:lnTo>
                  <a:lnTo>
                    <a:pt x="369" y="117"/>
                  </a:lnTo>
                  <a:lnTo>
                    <a:pt x="354" y="113"/>
                  </a:lnTo>
                  <a:lnTo>
                    <a:pt x="358" y="98"/>
                  </a:lnTo>
                  <a:close/>
                  <a:moveTo>
                    <a:pt x="387" y="107"/>
                  </a:moveTo>
                  <a:lnTo>
                    <a:pt x="402" y="111"/>
                  </a:lnTo>
                  <a:lnTo>
                    <a:pt x="398" y="125"/>
                  </a:lnTo>
                  <a:lnTo>
                    <a:pt x="383" y="121"/>
                  </a:lnTo>
                  <a:lnTo>
                    <a:pt x="387" y="107"/>
                  </a:lnTo>
                  <a:close/>
                  <a:moveTo>
                    <a:pt x="417" y="115"/>
                  </a:moveTo>
                  <a:lnTo>
                    <a:pt x="432" y="119"/>
                  </a:lnTo>
                  <a:lnTo>
                    <a:pt x="428" y="134"/>
                  </a:lnTo>
                  <a:lnTo>
                    <a:pt x="413" y="130"/>
                  </a:lnTo>
                  <a:lnTo>
                    <a:pt x="417" y="115"/>
                  </a:lnTo>
                  <a:close/>
                  <a:moveTo>
                    <a:pt x="446" y="123"/>
                  </a:moveTo>
                  <a:lnTo>
                    <a:pt x="461" y="127"/>
                  </a:lnTo>
                  <a:lnTo>
                    <a:pt x="457" y="142"/>
                  </a:lnTo>
                  <a:lnTo>
                    <a:pt x="442" y="138"/>
                  </a:lnTo>
                  <a:lnTo>
                    <a:pt x="446" y="123"/>
                  </a:lnTo>
                  <a:close/>
                  <a:moveTo>
                    <a:pt x="476" y="131"/>
                  </a:moveTo>
                  <a:lnTo>
                    <a:pt x="491" y="135"/>
                  </a:lnTo>
                  <a:lnTo>
                    <a:pt x="486" y="150"/>
                  </a:lnTo>
                  <a:lnTo>
                    <a:pt x="472" y="146"/>
                  </a:lnTo>
                  <a:lnTo>
                    <a:pt x="476" y="131"/>
                  </a:lnTo>
                  <a:close/>
                  <a:moveTo>
                    <a:pt x="505" y="140"/>
                  </a:moveTo>
                  <a:lnTo>
                    <a:pt x="520" y="144"/>
                  </a:lnTo>
                  <a:lnTo>
                    <a:pt x="516" y="158"/>
                  </a:lnTo>
                  <a:lnTo>
                    <a:pt x="501" y="154"/>
                  </a:lnTo>
                  <a:lnTo>
                    <a:pt x="505" y="140"/>
                  </a:lnTo>
                  <a:close/>
                  <a:moveTo>
                    <a:pt x="535" y="148"/>
                  </a:moveTo>
                  <a:lnTo>
                    <a:pt x="550" y="152"/>
                  </a:lnTo>
                  <a:lnTo>
                    <a:pt x="545" y="167"/>
                  </a:lnTo>
                  <a:lnTo>
                    <a:pt x="531" y="162"/>
                  </a:lnTo>
                  <a:lnTo>
                    <a:pt x="535" y="148"/>
                  </a:lnTo>
                  <a:close/>
                  <a:moveTo>
                    <a:pt x="564" y="156"/>
                  </a:moveTo>
                  <a:lnTo>
                    <a:pt x="579" y="160"/>
                  </a:lnTo>
                  <a:lnTo>
                    <a:pt x="575" y="175"/>
                  </a:lnTo>
                  <a:lnTo>
                    <a:pt x="560" y="171"/>
                  </a:lnTo>
                  <a:lnTo>
                    <a:pt x="564" y="156"/>
                  </a:lnTo>
                  <a:close/>
                  <a:moveTo>
                    <a:pt x="594" y="164"/>
                  </a:moveTo>
                  <a:lnTo>
                    <a:pt x="608" y="168"/>
                  </a:lnTo>
                  <a:lnTo>
                    <a:pt x="604" y="183"/>
                  </a:lnTo>
                  <a:lnTo>
                    <a:pt x="590" y="179"/>
                  </a:lnTo>
                  <a:lnTo>
                    <a:pt x="594" y="164"/>
                  </a:lnTo>
                  <a:close/>
                  <a:moveTo>
                    <a:pt x="623" y="172"/>
                  </a:moveTo>
                  <a:lnTo>
                    <a:pt x="638" y="177"/>
                  </a:lnTo>
                  <a:lnTo>
                    <a:pt x="634" y="191"/>
                  </a:lnTo>
                  <a:lnTo>
                    <a:pt x="619" y="187"/>
                  </a:lnTo>
                  <a:lnTo>
                    <a:pt x="623" y="172"/>
                  </a:lnTo>
                  <a:close/>
                  <a:moveTo>
                    <a:pt x="653" y="181"/>
                  </a:moveTo>
                  <a:lnTo>
                    <a:pt x="667" y="185"/>
                  </a:lnTo>
                  <a:lnTo>
                    <a:pt x="663" y="200"/>
                  </a:lnTo>
                  <a:lnTo>
                    <a:pt x="649" y="195"/>
                  </a:lnTo>
                  <a:lnTo>
                    <a:pt x="653" y="181"/>
                  </a:lnTo>
                  <a:close/>
                  <a:moveTo>
                    <a:pt x="682" y="189"/>
                  </a:moveTo>
                  <a:lnTo>
                    <a:pt x="697" y="193"/>
                  </a:lnTo>
                  <a:lnTo>
                    <a:pt x="693" y="208"/>
                  </a:lnTo>
                  <a:lnTo>
                    <a:pt x="678" y="204"/>
                  </a:lnTo>
                  <a:lnTo>
                    <a:pt x="682" y="189"/>
                  </a:lnTo>
                  <a:close/>
                  <a:moveTo>
                    <a:pt x="712" y="197"/>
                  </a:moveTo>
                  <a:lnTo>
                    <a:pt x="726" y="201"/>
                  </a:lnTo>
                  <a:lnTo>
                    <a:pt x="722" y="216"/>
                  </a:lnTo>
                  <a:lnTo>
                    <a:pt x="708" y="212"/>
                  </a:lnTo>
                  <a:lnTo>
                    <a:pt x="712" y="197"/>
                  </a:lnTo>
                  <a:close/>
                  <a:moveTo>
                    <a:pt x="741" y="205"/>
                  </a:moveTo>
                  <a:lnTo>
                    <a:pt x="756" y="209"/>
                  </a:lnTo>
                  <a:lnTo>
                    <a:pt x="752" y="224"/>
                  </a:lnTo>
                  <a:lnTo>
                    <a:pt x="737" y="220"/>
                  </a:lnTo>
                  <a:lnTo>
                    <a:pt x="741" y="205"/>
                  </a:lnTo>
                  <a:close/>
                  <a:moveTo>
                    <a:pt x="771" y="214"/>
                  </a:moveTo>
                  <a:lnTo>
                    <a:pt x="785" y="218"/>
                  </a:lnTo>
                  <a:lnTo>
                    <a:pt x="781" y="232"/>
                  </a:lnTo>
                  <a:lnTo>
                    <a:pt x="766" y="228"/>
                  </a:lnTo>
                  <a:lnTo>
                    <a:pt x="771" y="214"/>
                  </a:lnTo>
                  <a:close/>
                  <a:moveTo>
                    <a:pt x="800" y="222"/>
                  </a:moveTo>
                  <a:lnTo>
                    <a:pt x="815" y="226"/>
                  </a:lnTo>
                  <a:lnTo>
                    <a:pt x="811" y="241"/>
                  </a:lnTo>
                  <a:lnTo>
                    <a:pt x="796" y="237"/>
                  </a:lnTo>
                  <a:lnTo>
                    <a:pt x="800" y="222"/>
                  </a:lnTo>
                  <a:close/>
                  <a:moveTo>
                    <a:pt x="830" y="230"/>
                  </a:moveTo>
                  <a:lnTo>
                    <a:pt x="844" y="234"/>
                  </a:lnTo>
                  <a:lnTo>
                    <a:pt x="840" y="249"/>
                  </a:lnTo>
                  <a:lnTo>
                    <a:pt x="825" y="245"/>
                  </a:lnTo>
                  <a:lnTo>
                    <a:pt x="830" y="230"/>
                  </a:lnTo>
                  <a:close/>
                  <a:moveTo>
                    <a:pt x="859" y="238"/>
                  </a:moveTo>
                  <a:lnTo>
                    <a:pt x="874" y="242"/>
                  </a:lnTo>
                  <a:lnTo>
                    <a:pt x="870" y="257"/>
                  </a:lnTo>
                  <a:lnTo>
                    <a:pt x="855" y="253"/>
                  </a:lnTo>
                  <a:lnTo>
                    <a:pt x="859" y="238"/>
                  </a:lnTo>
                  <a:close/>
                  <a:moveTo>
                    <a:pt x="888" y="246"/>
                  </a:moveTo>
                  <a:lnTo>
                    <a:pt x="903" y="251"/>
                  </a:lnTo>
                  <a:lnTo>
                    <a:pt x="899" y="265"/>
                  </a:lnTo>
                  <a:lnTo>
                    <a:pt x="884" y="261"/>
                  </a:lnTo>
                  <a:lnTo>
                    <a:pt x="888" y="246"/>
                  </a:lnTo>
                  <a:close/>
                  <a:moveTo>
                    <a:pt x="918" y="255"/>
                  </a:moveTo>
                  <a:lnTo>
                    <a:pt x="933" y="259"/>
                  </a:lnTo>
                  <a:lnTo>
                    <a:pt x="929" y="274"/>
                  </a:lnTo>
                  <a:lnTo>
                    <a:pt x="914" y="269"/>
                  </a:lnTo>
                  <a:lnTo>
                    <a:pt x="918" y="255"/>
                  </a:lnTo>
                  <a:close/>
                  <a:moveTo>
                    <a:pt x="947" y="263"/>
                  </a:moveTo>
                  <a:lnTo>
                    <a:pt x="962" y="267"/>
                  </a:lnTo>
                  <a:lnTo>
                    <a:pt x="958" y="282"/>
                  </a:lnTo>
                  <a:lnTo>
                    <a:pt x="943" y="278"/>
                  </a:lnTo>
                  <a:lnTo>
                    <a:pt x="947" y="263"/>
                  </a:lnTo>
                  <a:close/>
                  <a:moveTo>
                    <a:pt x="977" y="271"/>
                  </a:moveTo>
                  <a:lnTo>
                    <a:pt x="992" y="275"/>
                  </a:lnTo>
                  <a:lnTo>
                    <a:pt x="988" y="290"/>
                  </a:lnTo>
                  <a:lnTo>
                    <a:pt x="973" y="286"/>
                  </a:lnTo>
                  <a:lnTo>
                    <a:pt x="977" y="271"/>
                  </a:lnTo>
                  <a:close/>
                  <a:moveTo>
                    <a:pt x="1006" y="279"/>
                  </a:moveTo>
                  <a:lnTo>
                    <a:pt x="1021" y="284"/>
                  </a:lnTo>
                  <a:lnTo>
                    <a:pt x="1017" y="298"/>
                  </a:lnTo>
                  <a:lnTo>
                    <a:pt x="1002" y="294"/>
                  </a:lnTo>
                  <a:lnTo>
                    <a:pt x="1006" y="279"/>
                  </a:lnTo>
                  <a:close/>
                  <a:moveTo>
                    <a:pt x="1036" y="288"/>
                  </a:moveTo>
                  <a:lnTo>
                    <a:pt x="1051" y="292"/>
                  </a:lnTo>
                  <a:lnTo>
                    <a:pt x="1046" y="306"/>
                  </a:lnTo>
                  <a:lnTo>
                    <a:pt x="1032" y="302"/>
                  </a:lnTo>
                  <a:lnTo>
                    <a:pt x="1036" y="288"/>
                  </a:lnTo>
                  <a:close/>
                  <a:moveTo>
                    <a:pt x="1065" y="296"/>
                  </a:moveTo>
                  <a:lnTo>
                    <a:pt x="1080" y="300"/>
                  </a:lnTo>
                  <a:lnTo>
                    <a:pt x="1076" y="315"/>
                  </a:lnTo>
                  <a:lnTo>
                    <a:pt x="1061" y="311"/>
                  </a:lnTo>
                  <a:lnTo>
                    <a:pt x="1065" y="296"/>
                  </a:lnTo>
                  <a:close/>
                  <a:moveTo>
                    <a:pt x="1095" y="304"/>
                  </a:moveTo>
                  <a:lnTo>
                    <a:pt x="1110" y="308"/>
                  </a:lnTo>
                  <a:lnTo>
                    <a:pt x="1105" y="323"/>
                  </a:lnTo>
                  <a:lnTo>
                    <a:pt x="1091" y="319"/>
                  </a:lnTo>
                  <a:lnTo>
                    <a:pt x="1095" y="304"/>
                  </a:lnTo>
                  <a:close/>
                  <a:moveTo>
                    <a:pt x="1124" y="312"/>
                  </a:moveTo>
                  <a:lnTo>
                    <a:pt x="1139" y="316"/>
                  </a:lnTo>
                  <a:lnTo>
                    <a:pt x="1135" y="331"/>
                  </a:lnTo>
                  <a:lnTo>
                    <a:pt x="1120" y="327"/>
                  </a:lnTo>
                  <a:lnTo>
                    <a:pt x="1124" y="312"/>
                  </a:lnTo>
                  <a:close/>
                  <a:moveTo>
                    <a:pt x="1154" y="321"/>
                  </a:moveTo>
                  <a:lnTo>
                    <a:pt x="1169" y="325"/>
                  </a:lnTo>
                  <a:lnTo>
                    <a:pt x="1164" y="339"/>
                  </a:lnTo>
                  <a:lnTo>
                    <a:pt x="1150" y="335"/>
                  </a:lnTo>
                  <a:lnTo>
                    <a:pt x="1154" y="321"/>
                  </a:lnTo>
                  <a:close/>
                  <a:moveTo>
                    <a:pt x="1183" y="329"/>
                  </a:moveTo>
                  <a:lnTo>
                    <a:pt x="1198" y="333"/>
                  </a:lnTo>
                  <a:lnTo>
                    <a:pt x="1194" y="348"/>
                  </a:lnTo>
                  <a:lnTo>
                    <a:pt x="1179" y="344"/>
                  </a:lnTo>
                  <a:lnTo>
                    <a:pt x="1183" y="329"/>
                  </a:lnTo>
                  <a:close/>
                  <a:moveTo>
                    <a:pt x="1213" y="337"/>
                  </a:moveTo>
                  <a:lnTo>
                    <a:pt x="1227" y="341"/>
                  </a:lnTo>
                  <a:lnTo>
                    <a:pt x="1223" y="356"/>
                  </a:lnTo>
                  <a:lnTo>
                    <a:pt x="1209" y="352"/>
                  </a:lnTo>
                  <a:lnTo>
                    <a:pt x="1213" y="337"/>
                  </a:lnTo>
                  <a:close/>
                  <a:moveTo>
                    <a:pt x="1242" y="345"/>
                  </a:moveTo>
                  <a:lnTo>
                    <a:pt x="1257" y="349"/>
                  </a:lnTo>
                  <a:lnTo>
                    <a:pt x="1253" y="364"/>
                  </a:lnTo>
                  <a:lnTo>
                    <a:pt x="1238" y="360"/>
                  </a:lnTo>
                  <a:lnTo>
                    <a:pt x="1242" y="345"/>
                  </a:lnTo>
                  <a:close/>
                  <a:moveTo>
                    <a:pt x="1272" y="353"/>
                  </a:moveTo>
                  <a:lnTo>
                    <a:pt x="1286" y="358"/>
                  </a:lnTo>
                  <a:lnTo>
                    <a:pt x="1282" y="372"/>
                  </a:lnTo>
                  <a:lnTo>
                    <a:pt x="1268" y="368"/>
                  </a:lnTo>
                  <a:lnTo>
                    <a:pt x="1272" y="353"/>
                  </a:lnTo>
                  <a:close/>
                  <a:moveTo>
                    <a:pt x="1301" y="362"/>
                  </a:moveTo>
                  <a:lnTo>
                    <a:pt x="1316" y="366"/>
                  </a:lnTo>
                  <a:lnTo>
                    <a:pt x="1312" y="381"/>
                  </a:lnTo>
                  <a:lnTo>
                    <a:pt x="1297" y="376"/>
                  </a:lnTo>
                  <a:lnTo>
                    <a:pt x="1301" y="362"/>
                  </a:lnTo>
                  <a:close/>
                  <a:moveTo>
                    <a:pt x="1331" y="370"/>
                  </a:moveTo>
                  <a:lnTo>
                    <a:pt x="1345" y="374"/>
                  </a:lnTo>
                  <a:lnTo>
                    <a:pt x="1341" y="389"/>
                  </a:lnTo>
                  <a:lnTo>
                    <a:pt x="1327" y="385"/>
                  </a:lnTo>
                  <a:lnTo>
                    <a:pt x="1331" y="370"/>
                  </a:lnTo>
                  <a:close/>
                  <a:moveTo>
                    <a:pt x="1360" y="378"/>
                  </a:moveTo>
                  <a:lnTo>
                    <a:pt x="1375" y="382"/>
                  </a:lnTo>
                  <a:lnTo>
                    <a:pt x="1371" y="397"/>
                  </a:lnTo>
                  <a:lnTo>
                    <a:pt x="1356" y="393"/>
                  </a:lnTo>
                  <a:lnTo>
                    <a:pt x="1360" y="378"/>
                  </a:lnTo>
                  <a:close/>
                  <a:moveTo>
                    <a:pt x="1390" y="386"/>
                  </a:moveTo>
                  <a:lnTo>
                    <a:pt x="1404" y="390"/>
                  </a:lnTo>
                  <a:lnTo>
                    <a:pt x="1400" y="405"/>
                  </a:lnTo>
                  <a:lnTo>
                    <a:pt x="1385" y="401"/>
                  </a:lnTo>
                  <a:lnTo>
                    <a:pt x="1390" y="386"/>
                  </a:lnTo>
                  <a:close/>
                  <a:moveTo>
                    <a:pt x="1419" y="395"/>
                  </a:moveTo>
                  <a:lnTo>
                    <a:pt x="1434" y="399"/>
                  </a:lnTo>
                  <a:lnTo>
                    <a:pt x="1430" y="413"/>
                  </a:lnTo>
                  <a:lnTo>
                    <a:pt x="1415" y="409"/>
                  </a:lnTo>
                  <a:lnTo>
                    <a:pt x="1419" y="395"/>
                  </a:lnTo>
                  <a:close/>
                  <a:moveTo>
                    <a:pt x="1449" y="403"/>
                  </a:moveTo>
                  <a:lnTo>
                    <a:pt x="1463" y="407"/>
                  </a:lnTo>
                  <a:lnTo>
                    <a:pt x="1459" y="422"/>
                  </a:lnTo>
                  <a:lnTo>
                    <a:pt x="1444" y="418"/>
                  </a:lnTo>
                  <a:lnTo>
                    <a:pt x="1449" y="403"/>
                  </a:lnTo>
                  <a:close/>
                  <a:moveTo>
                    <a:pt x="1478" y="411"/>
                  </a:moveTo>
                  <a:lnTo>
                    <a:pt x="1493" y="415"/>
                  </a:lnTo>
                  <a:lnTo>
                    <a:pt x="1489" y="430"/>
                  </a:lnTo>
                  <a:lnTo>
                    <a:pt x="1474" y="426"/>
                  </a:lnTo>
                  <a:lnTo>
                    <a:pt x="1478" y="411"/>
                  </a:lnTo>
                  <a:close/>
                  <a:moveTo>
                    <a:pt x="1508" y="419"/>
                  </a:moveTo>
                  <a:lnTo>
                    <a:pt x="1522" y="423"/>
                  </a:lnTo>
                  <a:lnTo>
                    <a:pt x="1518" y="438"/>
                  </a:lnTo>
                  <a:lnTo>
                    <a:pt x="1503" y="434"/>
                  </a:lnTo>
                  <a:lnTo>
                    <a:pt x="1508" y="419"/>
                  </a:lnTo>
                  <a:close/>
                  <a:moveTo>
                    <a:pt x="1537" y="427"/>
                  </a:moveTo>
                  <a:lnTo>
                    <a:pt x="1552" y="432"/>
                  </a:lnTo>
                  <a:lnTo>
                    <a:pt x="1548" y="446"/>
                  </a:lnTo>
                  <a:lnTo>
                    <a:pt x="1533" y="442"/>
                  </a:lnTo>
                  <a:lnTo>
                    <a:pt x="1537" y="427"/>
                  </a:lnTo>
                  <a:close/>
                  <a:moveTo>
                    <a:pt x="1566" y="436"/>
                  </a:moveTo>
                  <a:lnTo>
                    <a:pt x="1581" y="440"/>
                  </a:lnTo>
                  <a:lnTo>
                    <a:pt x="1577" y="455"/>
                  </a:lnTo>
                  <a:lnTo>
                    <a:pt x="1562" y="450"/>
                  </a:lnTo>
                  <a:lnTo>
                    <a:pt x="1566" y="436"/>
                  </a:lnTo>
                  <a:close/>
                  <a:moveTo>
                    <a:pt x="1596" y="444"/>
                  </a:moveTo>
                  <a:lnTo>
                    <a:pt x="1611" y="448"/>
                  </a:lnTo>
                  <a:lnTo>
                    <a:pt x="1607" y="463"/>
                  </a:lnTo>
                  <a:lnTo>
                    <a:pt x="1592" y="459"/>
                  </a:lnTo>
                  <a:lnTo>
                    <a:pt x="1596" y="444"/>
                  </a:lnTo>
                  <a:close/>
                  <a:moveTo>
                    <a:pt x="1624" y="448"/>
                  </a:moveTo>
                  <a:lnTo>
                    <a:pt x="1639" y="448"/>
                  </a:lnTo>
                  <a:lnTo>
                    <a:pt x="1639" y="464"/>
                  </a:lnTo>
                  <a:lnTo>
                    <a:pt x="1624" y="464"/>
                  </a:lnTo>
                  <a:lnTo>
                    <a:pt x="1624" y="448"/>
                  </a:lnTo>
                  <a:close/>
                  <a:moveTo>
                    <a:pt x="1654" y="448"/>
                  </a:moveTo>
                  <a:lnTo>
                    <a:pt x="1670" y="448"/>
                  </a:lnTo>
                  <a:lnTo>
                    <a:pt x="1670" y="464"/>
                  </a:lnTo>
                  <a:lnTo>
                    <a:pt x="1654" y="464"/>
                  </a:lnTo>
                  <a:lnTo>
                    <a:pt x="1654" y="448"/>
                  </a:lnTo>
                  <a:close/>
                  <a:moveTo>
                    <a:pt x="1685" y="448"/>
                  </a:moveTo>
                  <a:lnTo>
                    <a:pt x="1700" y="448"/>
                  </a:lnTo>
                  <a:lnTo>
                    <a:pt x="1700" y="464"/>
                  </a:lnTo>
                  <a:lnTo>
                    <a:pt x="1685" y="464"/>
                  </a:lnTo>
                  <a:lnTo>
                    <a:pt x="1685" y="448"/>
                  </a:lnTo>
                  <a:close/>
                  <a:moveTo>
                    <a:pt x="1716" y="448"/>
                  </a:moveTo>
                  <a:lnTo>
                    <a:pt x="1731" y="448"/>
                  </a:lnTo>
                  <a:lnTo>
                    <a:pt x="1731" y="464"/>
                  </a:lnTo>
                  <a:lnTo>
                    <a:pt x="1716" y="464"/>
                  </a:lnTo>
                  <a:lnTo>
                    <a:pt x="1716" y="448"/>
                  </a:lnTo>
                  <a:close/>
                  <a:moveTo>
                    <a:pt x="1746" y="448"/>
                  </a:moveTo>
                  <a:lnTo>
                    <a:pt x="1762" y="448"/>
                  </a:lnTo>
                  <a:lnTo>
                    <a:pt x="1762" y="464"/>
                  </a:lnTo>
                  <a:lnTo>
                    <a:pt x="1746" y="464"/>
                  </a:lnTo>
                  <a:lnTo>
                    <a:pt x="1746" y="448"/>
                  </a:lnTo>
                  <a:close/>
                  <a:moveTo>
                    <a:pt x="1777" y="448"/>
                  </a:moveTo>
                  <a:lnTo>
                    <a:pt x="1792" y="448"/>
                  </a:lnTo>
                  <a:lnTo>
                    <a:pt x="1792" y="464"/>
                  </a:lnTo>
                  <a:lnTo>
                    <a:pt x="1777" y="464"/>
                  </a:lnTo>
                  <a:lnTo>
                    <a:pt x="1777" y="448"/>
                  </a:lnTo>
                  <a:close/>
                  <a:moveTo>
                    <a:pt x="1807" y="448"/>
                  </a:moveTo>
                  <a:lnTo>
                    <a:pt x="1823" y="448"/>
                  </a:lnTo>
                  <a:lnTo>
                    <a:pt x="1823" y="464"/>
                  </a:lnTo>
                  <a:lnTo>
                    <a:pt x="1807" y="464"/>
                  </a:lnTo>
                  <a:lnTo>
                    <a:pt x="1807" y="448"/>
                  </a:lnTo>
                  <a:close/>
                  <a:moveTo>
                    <a:pt x="1838" y="448"/>
                  </a:moveTo>
                  <a:lnTo>
                    <a:pt x="1853" y="448"/>
                  </a:lnTo>
                  <a:lnTo>
                    <a:pt x="1853" y="464"/>
                  </a:lnTo>
                  <a:lnTo>
                    <a:pt x="1838" y="464"/>
                  </a:lnTo>
                  <a:lnTo>
                    <a:pt x="1838" y="448"/>
                  </a:lnTo>
                  <a:close/>
                  <a:moveTo>
                    <a:pt x="1869" y="448"/>
                  </a:moveTo>
                  <a:lnTo>
                    <a:pt x="1884" y="448"/>
                  </a:lnTo>
                  <a:lnTo>
                    <a:pt x="1884" y="464"/>
                  </a:lnTo>
                  <a:lnTo>
                    <a:pt x="1869" y="464"/>
                  </a:lnTo>
                  <a:lnTo>
                    <a:pt x="1869" y="448"/>
                  </a:lnTo>
                  <a:close/>
                  <a:moveTo>
                    <a:pt x="1899" y="448"/>
                  </a:moveTo>
                  <a:lnTo>
                    <a:pt x="1915" y="448"/>
                  </a:lnTo>
                  <a:lnTo>
                    <a:pt x="1915" y="464"/>
                  </a:lnTo>
                  <a:lnTo>
                    <a:pt x="1899" y="464"/>
                  </a:lnTo>
                  <a:lnTo>
                    <a:pt x="1899" y="448"/>
                  </a:lnTo>
                  <a:close/>
                  <a:moveTo>
                    <a:pt x="1930" y="448"/>
                  </a:moveTo>
                  <a:lnTo>
                    <a:pt x="1945" y="448"/>
                  </a:lnTo>
                  <a:lnTo>
                    <a:pt x="1945" y="464"/>
                  </a:lnTo>
                  <a:lnTo>
                    <a:pt x="1930" y="464"/>
                  </a:lnTo>
                  <a:lnTo>
                    <a:pt x="1930" y="448"/>
                  </a:lnTo>
                  <a:close/>
                  <a:moveTo>
                    <a:pt x="1960" y="448"/>
                  </a:moveTo>
                  <a:lnTo>
                    <a:pt x="1976" y="448"/>
                  </a:lnTo>
                  <a:lnTo>
                    <a:pt x="1976" y="464"/>
                  </a:lnTo>
                  <a:lnTo>
                    <a:pt x="1960" y="464"/>
                  </a:lnTo>
                  <a:lnTo>
                    <a:pt x="1960" y="448"/>
                  </a:lnTo>
                  <a:close/>
                  <a:moveTo>
                    <a:pt x="1991" y="448"/>
                  </a:moveTo>
                  <a:lnTo>
                    <a:pt x="2006" y="448"/>
                  </a:lnTo>
                  <a:lnTo>
                    <a:pt x="2006" y="464"/>
                  </a:lnTo>
                  <a:lnTo>
                    <a:pt x="1991" y="464"/>
                  </a:lnTo>
                  <a:lnTo>
                    <a:pt x="1991" y="448"/>
                  </a:lnTo>
                  <a:close/>
                  <a:moveTo>
                    <a:pt x="2022" y="448"/>
                  </a:moveTo>
                  <a:lnTo>
                    <a:pt x="2037" y="448"/>
                  </a:lnTo>
                  <a:lnTo>
                    <a:pt x="2037" y="464"/>
                  </a:lnTo>
                  <a:lnTo>
                    <a:pt x="2022" y="464"/>
                  </a:lnTo>
                  <a:lnTo>
                    <a:pt x="2022" y="448"/>
                  </a:lnTo>
                  <a:close/>
                  <a:moveTo>
                    <a:pt x="2052" y="448"/>
                  </a:moveTo>
                  <a:lnTo>
                    <a:pt x="2068" y="448"/>
                  </a:lnTo>
                  <a:lnTo>
                    <a:pt x="2068" y="464"/>
                  </a:lnTo>
                  <a:lnTo>
                    <a:pt x="2052" y="464"/>
                  </a:lnTo>
                  <a:lnTo>
                    <a:pt x="2052" y="448"/>
                  </a:lnTo>
                  <a:close/>
                  <a:moveTo>
                    <a:pt x="2083" y="448"/>
                  </a:moveTo>
                  <a:lnTo>
                    <a:pt x="2098" y="448"/>
                  </a:lnTo>
                  <a:lnTo>
                    <a:pt x="2098" y="464"/>
                  </a:lnTo>
                  <a:lnTo>
                    <a:pt x="2083" y="464"/>
                  </a:lnTo>
                  <a:lnTo>
                    <a:pt x="2083" y="448"/>
                  </a:lnTo>
                  <a:close/>
                  <a:moveTo>
                    <a:pt x="2113" y="448"/>
                  </a:moveTo>
                  <a:lnTo>
                    <a:pt x="2129" y="448"/>
                  </a:lnTo>
                  <a:lnTo>
                    <a:pt x="2129" y="464"/>
                  </a:lnTo>
                  <a:lnTo>
                    <a:pt x="2113" y="464"/>
                  </a:lnTo>
                  <a:lnTo>
                    <a:pt x="2113" y="448"/>
                  </a:lnTo>
                  <a:close/>
                  <a:moveTo>
                    <a:pt x="2144" y="448"/>
                  </a:moveTo>
                  <a:lnTo>
                    <a:pt x="2159" y="448"/>
                  </a:lnTo>
                  <a:lnTo>
                    <a:pt x="2159" y="464"/>
                  </a:lnTo>
                  <a:lnTo>
                    <a:pt x="2144" y="464"/>
                  </a:lnTo>
                  <a:lnTo>
                    <a:pt x="2144" y="448"/>
                  </a:lnTo>
                  <a:close/>
                  <a:moveTo>
                    <a:pt x="2175" y="448"/>
                  </a:moveTo>
                  <a:lnTo>
                    <a:pt x="2190" y="448"/>
                  </a:lnTo>
                  <a:lnTo>
                    <a:pt x="2190" y="464"/>
                  </a:lnTo>
                  <a:lnTo>
                    <a:pt x="2175" y="464"/>
                  </a:lnTo>
                  <a:lnTo>
                    <a:pt x="2175" y="448"/>
                  </a:lnTo>
                  <a:close/>
                  <a:moveTo>
                    <a:pt x="2205" y="448"/>
                  </a:moveTo>
                  <a:lnTo>
                    <a:pt x="2221" y="448"/>
                  </a:lnTo>
                  <a:lnTo>
                    <a:pt x="2221" y="464"/>
                  </a:lnTo>
                  <a:lnTo>
                    <a:pt x="2205" y="464"/>
                  </a:lnTo>
                  <a:lnTo>
                    <a:pt x="2205" y="448"/>
                  </a:lnTo>
                  <a:close/>
                  <a:moveTo>
                    <a:pt x="2236" y="448"/>
                  </a:moveTo>
                  <a:lnTo>
                    <a:pt x="2251" y="448"/>
                  </a:lnTo>
                  <a:lnTo>
                    <a:pt x="2251" y="464"/>
                  </a:lnTo>
                  <a:lnTo>
                    <a:pt x="2236" y="464"/>
                  </a:lnTo>
                  <a:lnTo>
                    <a:pt x="2236" y="448"/>
                  </a:lnTo>
                  <a:close/>
                  <a:moveTo>
                    <a:pt x="2266" y="448"/>
                  </a:moveTo>
                  <a:lnTo>
                    <a:pt x="2282" y="448"/>
                  </a:lnTo>
                  <a:lnTo>
                    <a:pt x="2282" y="464"/>
                  </a:lnTo>
                  <a:lnTo>
                    <a:pt x="2266" y="464"/>
                  </a:lnTo>
                  <a:lnTo>
                    <a:pt x="2266" y="448"/>
                  </a:lnTo>
                  <a:close/>
                  <a:moveTo>
                    <a:pt x="2297" y="448"/>
                  </a:moveTo>
                  <a:lnTo>
                    <a:pt x="2312" y="448"/>
                  </a:lnTo>
                  <a:lnTo>
                    <a:pt x="2312" y="464"/>
                  </a:lnTo>
                  <a:lnTo>
                    <a:pt x="2297" y="464"/>
                  </a:lnTo>
                  <a:lnTo>
                    <a:pt x="2297" y="448"/>
                  </a:lnTo>
                  <a:close/>
                  <a:moveTo>
                    <a:pt x="2328" y="448"/>
                  </a:moveTo>
                  <a:lnTo>
                    <a:pt x="2343" y="448"/>
                  </a:lnTo>
                  <a:lnTo>
                    <a:pt x="2343" y="464"/>
                  </a:lnTo>
                  <a:lnTo>
                    <a:pt x="2328" y="464"/>
                  </a:lnTo>
                  <a:lnTo>
                    <a:pt x="2328" y="448"/>
                  </a:lnTo>
                  <a:close/>
                  <a:moveTo>
                    <a:pt x="2358" y="448"/>
                  </a:moveTo>
                  <a:lnTo>
                    <a:pt x="2374" y="448"/>
                  </a:lnTo>
                  <a:lnTo>
                    <a:pt x="2374" y="464"/>
                  </a:lnTo>
                  <a:lnTo>
                    <a:pt x="2358" y="464"/>
                  </a:lnTo>
                  <a:lnTo>
                    <a:pt x="2358" y="448"/>
                  </a:lnTo>
                  <a:close/>
                  <a:moveTo>
                    <a:pt x="2389" y="448"/>
                  </a:moveTo>
                  <a:lnTo>
                    <a:pt x="2404" y="448"/>
                  </a:lnTo>
                  <a:lnTo>
                    <a:pt x="2404" y="464"/>
                  </a:lnTo>
                  <a:lnTo>
                    <a:pt x="2389" y="464"/>
                  </a:lnTo>
                  <a:lnTo>
                    <a:pt x="2389" y="448"/>
                  </a:lnTo>
                  <a:close/>
                  <a:moveTo>
                    <a:pt x="2419" y="448"/>
                  </a:moveTo>
                  <a:lnTo>
                    <a:pt x="2435" y="448"/>
                  </a:lnTo>
                  <a:lnTo>
                    <a:pt x="2435" y="464"/>
                  </a:lnTo>
                  <a:lnTo>
                    <a:pt x="2419" y="464"/>
                  </a:lnTo>
                  <a:lnTo>
                    <a:pt x="2419" y="448"/>
                  </a:lnTo>
                  <a:close/>
                  <a:moveTo>
                    <a:pt x="2450" y="448"/>
                  </a:moveTo>
                  <a:lnTo>
                    <a:pt x="2465" y="448"/>
                  </a:lnTo>
                  <a:lnTo>
                    <a:pt x="2465" y="464"/>
                  </a:lnTo>
                  <a:lnTo>
                    <a:pt x="2450" y="464"/>
                  </a:lnTo>
                  <a:lnTo>
                    <a:pt x="2450" y="448"/>
                  </a:lnTo>
                  <a:close/>
                  <a:moveTo>
                    <a:pt x="2481" y="448"/>
                  </a:moveTo>
                  <a:lnTo>
                    <a:pt x="2496" y="448"/>
                  </a:lnTo>
                  <a:lnTo>
                    <a:pt x="2496" y="464"/>
                  </a:lnTo>
                  <a:lnTo>
                    <a:pt x="2481" y="464"/>
                  </a:lnTo>
                  <a:lnTo>
                    <a:pt x="2481" y="448"/>
                  </a:lnTo>
                  <a:close/>
                  <a:moveTo>
                    <a:pt x="2511" y="448"/>
                  </a:moveTo>
                  <a:lnTo>
                    <a:pt x="2527" y="448"/>
                  </a:lnTo>
                  <a:lnTo>
                    <a:pt x="2527" y="464"/>
                  </a:lnTo>
                  <a:lnTo>
                    <a:pt x="2511" y="464"/>
                  </a:lnTo>
                  <a:lnTo>
                    <a:pt x="2511" y="448"/>
                  </a:lnTo>
                  <a:close/>
                  <a:moveTo>
                    <a:pt x="2542" y="448"/>
                  </a:moveTo>
                  <a:lnTo>
                    <a:pt x="2557" y="448"/>
                  </a:lnTo>
                  <a:lnTo>
                    <a:pt x="2557" y="464"/>
                  </a:lnTo>
                  <a:lnTo>
                    <a:pt x="2542" y="464"/>
                  </a:lnTo>
                  <a:lnTo>
                    <a:pt x="2542" y="448"/>
                  </a:lnTo>
                  <a:close/>
                  <a:moveTo>
                    <a:pt x="2572" y="448"/>
                  </a:moveTo>
                  <a:lnTo>
                    <a:pt x="2588" y="448"/>
                  </a:lnTo>
                  <a:lnTo>
                    <a:pt x="2588" y="464"/>
                  </a:lnTo>
                  <a:lnTo>
                    <a:pt x="2572" y="464"/>
                  </a:lnTo>
                  <a:lnTo>
                    <a:pt x="2572" y="448"/>
                  </a:lnTo>
                  <a:close/>
                  <a:moveTo>
                    <a:pt x="2603" y="448"/>
                  </a:moveTo>
                  <a:lnTo>
                    <a:pt x="2618" y="448"/>
                  </a:lnTo>
                  <a:lnTo>
                    <a:pt x="2618" y="464"/>
                  </a:lnTo>
                  <a:lnTo>
                    <a:pt x="2603" y="464"/>
                  </a:lnTo>
                  <a:lnTo>
                    <a:pt x="2603" y="448"/>
                  </a:lnTo>
                  <a:close/>
                  <a:moveTo>
                    <a:pt x="2634" y="448"/>
                  </a:moveTo>
                  <a:lnTo>
                    <a:pt x="2649" y="448"/>
                  </a:lnTo>
                  <a:lnTo>
                    <a:pt x="2649" y="464"/>
                  </a:lnTo>
                  <a:lnTo>
                    <a:pt x="2634" y="464"/>
                  </a:lnTo>
                  <a:lnTo>
                    <a:pt x="2634" y="448"/>
                  </a:lnTo>
                  <a:close/>
                  <a:moveTo>
                    <a:pt x="2664" y="448"/>
                  </a:moveTo>
                  <a:lnTo>
                    <a:pt x="2680" y="448"/>
                  </a:lnTo>
                  <a:lnTo>
                    <a:pt x="2680" y="464"/>
                  </a:lnTo>
                  <a:lnTo>
                    <a:pt x="2664" y="464"/>
                  </a:lnTo>
                  <a:lnTo>
                    <a:pt x="2664" y="448"/>
                  </a:lnTo>
                  <a:close/>
                  <a:moveTo>
                    <a:pt x="2695" y="448"/>
                  </a:moveTo>
                  <a:lnTo>
                    <a:pt x="2710" y="448"/>
                  </a:lnTo>
                  <a:lnTo>
                    <a:pt x="2710" y="464"/>
                  </a:lnTo>
                  <a:lnTo>
                    <a:pt x="2695" y="464"/>
                  </a:lnTo>
                  <a:lnTo>
                    <a:pt x="2695" y="448"/>
                  </a:lnTo>
                  <a:close/>
                  <a:moveTo>
                    <a:pt x="2725" y="448"/>
                  </a:moveTo>
                  <a:lnTo>
                    <a:pt x="2741" y="448"/>
                  </a:lnTo>
                  <a:lnTo>
                    <a:pt x="2741" y="464"/>
                  </a:lnTo>
                  <a:lnTo>
                    <a:pt x="2725" y="464"/>
                  </a:lnTo>
                  <a:lnTo>
                    <a:pt x="2725" y="448"/>
                  </a:lnTo>
                  <a:close/>
                  <a:moveTo>
                    <a:pt x="2756" y="448"/>
                  </a:moveTo>
                  <a:lnTo>
                    <a:pt x="2771" y="448"/>
                  </a:lnTo>
                  <a:lnTo>
                    <a:pt x="2771" y="464"/>
                  </a:lnTo>
                  <a:lnTo>
                    <a:pt x="2756" y="464"/>
                  </a:lnTo>
                  <a:lnTo>
                    <a:pt x="2756" y="448"/>
                  </a:lnTo>
                  <a:close/>
                  <a:moveTo>
                    <a:pt x="2787" y="448"/>
                  </a:moveTo>
                  <a:lnTo>
                    <a:pt x="2802" y="448"/>
                  </a:lnTo>
                  <a:lnTo>
                    <a:pt x="2802" y="464"/>
                  </a:lnTo>
                  <a:lnTo>
                    <a:pt x="2787" y="464"/>
                  </a:lnTo>
                  <a:lnTo>
                    <a:pt x="2787" y="448"/>
                  </a:lnTo>
                  <a:close/>
                  <a:moveTo>
                    <a:pt x="2817" y="448"/>
                  </a:moveTo>
                  <a:lnTo>
                    <a:pt x="2833" y="448"/>
                  </a:lnTo>
                  <a:lnTo>
                    <a:pt x="2833" y="464"/>
                  </a:lnTo>
                  <a:lnTo>
                    <a:pt x="2817" y="464"/>
                  </a:lnTo>
                  <a:lnTo>
                    <a:pt x="2817" y="448"/>
                  </a:lnTo>
                  <a:close/>
                  <a:moveTo>
                    <a:pt x="2848" y="448"/>
                  </a:moveTo>
                  <a:lnTo>
                    <a:pt x="2863" y="448"/>
                  </a:lnTo>
                  <a:lnTo>
                    <a:pt x="2863" y="464"/>
                  </a:lnTo>
                  <a:lnTo>
                    <a:pt x="2848" y="464"/>
                  </a:lnTo>
                  <a:lnTo>
                    <a:pt x="2848" y="448"/>
                  </a:lnTo>
                  <a:close/>
                  <a:moveTo>
                    <a:pt x="2878" y="448"/>
                  </a:moveTo>
                  <a:lnTo>
                    <a:pt x="2894" y="448"/>
                  </a:lnTo>
                  <a:lnTo>
                    <a:pt x="2894" y="464"/>
                  </a:lnTo>
                  <a:lnTo>
                    <a:pt x="2878" y="464"/>
                  </a:lnTo>
                  <a:lnTo>
                    <a:pt x="2878" y="448"/>
                  </a:lnTo>
                  <a:close/>
                  <a:moveTo>
                    <a:pt x="2909" y="448"/>
                  </a:moveTo>
                  <a:lnTo>
                    <a:pt x="2924" y="448"/>
                  </a:lnTo>
                  <a:lnTo>
                    <a:pt x="2924" y="464"/>
                  </a:lnTo>
                  <a:lnTo>
                    <a:pt x="2909" y="464"/>
                  </a:lnTo>
                  <a:lnTo>
                    <a:pt x="2909" y="448"/>
                  </a:lnTo>
                  <a:close/>
                  <a:moveTo>
                    <a:pt x="2940" y="448"/>
                  </a:moveTo>
                  <a:lnTo>
                    <a:pt x="2955" y="448"/>
                  </a:lnTo>
                  <a:lnTo>
                    <a:pt x="2955" y="464"/>
                  </a:lnTo>
                  <a:lnTo>
                    <a:pt x="2940" y="464"/>
                  </a:lnTo>
                  <a:lnTo>
                    <a:pt x="2940" y="448"/>
                  </a:lnTo>
                  <a:close/>
                  <a:moveTo>
                    <a:pt x="2970" y="448"/>
                  </a:moveTo>
                  <a:lnTo>
                    <a:pt x="2986" y="448"/>
                  </a:lnTo>
                  <a:lnTo>
                    <a:pt x="2986" y="464"/>
                  </a:lnTo>
                  <a:lnTo>
                    <a:pt x="2970" y="464"/>
                  </a:lnTo>
                  <a:lnTo>
                    <a:pt x="2970" y="448"/>
                  </a:lnTo>
                  <a:close/>
                  <a:moveTo>
                    <a:pt x="3001" y="448"/>
                  </a:moveTo>
                  <a:lnTo>
                    <a:pt x="3016" y="448"/>
                  </a:lnTo>
                  <a:lnTo>
                    <a:pt x="3016" y="464"/>
                  </a:lnTo>
                  <a:lnTo>
                    <a:pt x="3001" y="464"/>
                  </a:lnTo>
                  <a:lnTo>
                    <a:pt x="3001" y="448"/>
                  </a:lnTo>
                  <a:close/>
                  <a:moveTo>
                    <a:pt x="3016" y="456"/>
                  </a:moveTo>
                  <a:lnTo>
                    <a:pt x="2986" y="418"/>
                  </a:lnTo>
                  <a:lnTo>
                    <a:pt x="3062" y="456"/>
                  </a:lnTo>
                  <a:lnTo>
                    <a:pt x="2986" y="494"/>
                  </a:lnTo>
                  <a:lnTo>
                    <a:pt x="3016" y="456"/>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sp>
          <p:nvSpPr>
            <p:cNvPr id="10301" name="Freeform 61"/>
            <p:cNvSpPr>
              <a:spLocks noEditPoints="1"/>
            </p:cNvSpPr>
            <p:nvPr/>
          </p:nvSpPr>
          <p:spPr bwMode="auto">
            <a:xfrm>
              <a:off x="514" y="2269"/>
              <a:ext cx="3062" cy="495"/>
            </a:xfrm>
            <a:custGeom>
              <a:avLst/>
              <a:gdLst/>
              <a:ahLst/>
              <a:cxnLst>
                <a:cxn ang="0">
                  <a:pos x="49" y="482"/>
                </a:cxn>
                <a:cxn ang="0">
                  <a:pos x="89" y="455"/>
                </a:cxn>
                <a:cxn ang="0">
                  <a:pos x="122" y="462"/>
                </a:cxn>
                <a:cxn ang="0">
                  <a:pos x="192" y="426"/>
                </a:cxn>
                <a:cxn ang="0">
                  <a:pos x="207" y="422"/>
                </a:cxn>
                <a:cxn ang="0">
                  <a:pos x="284" y="416"/>
                </a:cxn>
                <a:cxn ang="0">
                  <a:pos x="324" y="389"/>
                </a:cxn>
                <a:cxn ang="0">
                  <a:pos x="358" y="396"/>
                </a:cxn>
                <a:cxn ang="0">
                  <a:pos x="428" y="360"/>
                </a:cxn>
                <a:cxn ang="0">
                  <a:pos x="442" y="356"/>
                </a:cxn>
                <a:cxn ang="0">
                  <a:pos x="520" y="351"/>
                </a:cxn>
                <a:cxn ang="0">
                  <a:pos x="560" y="323"/>
                </a:cxn>
                <a:cxn ang="0">
                  <a:pos x="594" y="330"/>
                </a:cxn>
                <a:cxn ang="0">
                  <a:pos x="663" y="295"/>
                </a:cxn>
                <a:cxn ang="0">
                  <a:pos x="678" y="291"/>
                </a:cxn>
                <a:cxn ang="0">
                  <a:pos x="756" y="285"/>
                </a:cxn>
                <a:cxn ang="0">
                  <a:pos x="796" y="258"/>
                </a:cxn>
                <a:cxn ang="0">
                  <a:pos x="830" y="264"/>
                </a:cxn>
                <a:cxn ang="0">
                  <a:pos x="899" y="229"/>
                </a:cxn>
                <a:cxn ang="0">
                  <a:pos x="914" y="225"/>
                </a:cxn>
                <a:cxn ang="0">
                  <a:pos x="992" y="219"/>
                </a:cxn>
                <a:cxn ang="0">
                  <a:pos x="1032" y="192"/>
                </a:cxn>
                <a:cxn ang="0">
                  <a:pos x="1065" y="198"/>
                </a:cxn>
                <a:cxn ang="0">
                  <a:pos x="1135" y="163"/>
                </a:cxn>
                <a:cxn ang="0">
                  <a:pos x="1150" y="159"/>
                </a:cxn>
                <a:cxn ang="0">
                  <a:pos x="1227" y="153"/>
                </a:cxn>
                <a:cxn ang="0">
                  <a:pos x="1268" y="126"/>
                </a:cxn>
                <a:cxn ang="0">
                  <a:pos x="1301" y="133"/>
                </a:cxn>
                <a:cxn ang="0">
                  <a:pos x="1371" y="97"/>
                </a:cxn>
                <a:cxn ang="0">
                  <a:pos x="1385" y="93"/>
                </a:cxn>
                <a:cxn ang="0">
                  <a:pos x="1463" y="87"/>
                </a:cxn>
                <a:cxn ang="0">
                  <a:pos x="1503" y="60"/>
                </a:cxn>
                <a:cxn ang="0">
                  <a:pos x="1537" y="67"/>
                </a:cxn>
                <a:cxn ang="0">
                  <a:pos x="1607" y="31"/>
                </a:cxn>
                <a:cxn ang="0">
                  <a:pos x="1624" y="31"/>
                </a:cxn>
                <a:cxn ang="0">
                  <a:pos x="1700" y="46"/>
                </a:cxn>
                <a:cxn ang="0">
                  <a:pos x="1746" y="31"/>
                </a:cxn>
                <a:cxn ang="0">
                  <a:pos x="1777" y="46"/>
                </a:cxn>
                <a:cxn ang="0">
                  <a:pos x="1853" y="31"/>
                </a:cxn>
                <a:cxn ang="0">
                  <a:pos x="1869" y="31"/>
                </a:cxn>
                <a:cxn ang="0">
                  <a:pos x="1945" y="46"/>
                </a:cxn>
                <a:cxn ang="0">
                  <a:pos x="1991" y="31"/>
                </a:cxn>
                <a:cxn ang="0">
                  <a:pos x="2022" y="46"/>
                </a:cxn>
                <a:cxn ang="0">
                  <a:pos x="2098" y="31"/>
                </a:cxn>
                <a:cxn ang="0">
                  <a:pos x="2113" y="31"/>
                </a:cxn>
                <a:cxn ang="0">
                  <a:pos x="2190" y="46"/>
                </a:cxn>
                <a:cxn ang="0">
                  <a:pos x="2236" y="31"/>
                </a:cxn>
                <a:cxn ang="0">
                  <a:pos x="2266" y="46"/>
                </a:cxn>
                <a:cxn ang="0">
                  <a:pos x="2343" y="31"/>
                </a:cxn>
                <a:cxn ang="0">
                  <a:pos x="2358" y="31"/>
                </a:cxn>
                <a:cxn ang="0">
                  <a:pos x="2435" y="46"/>
                </a:cxn>
                <a:cxn ang="0">
                  <a:pos x="2481" y="31"/>
                </a:cxn>
                <a:cxn ang="0">
                  <a:pos x="2511" y="46"/>
                </a:cxn>
                <a:cxn ang="0">
                  <a:pos x="2588" y="31"/>
                </a:cxn>
                <a:cxn ang="0">
                  <a:pos x="2603" y="31"/>
                </a:cxn>
                <a:cxn ang="0">
                  <a:pos x="2680" y="46"/>
                </a:cxn>
                <a:cxn ang="0">
                  <a:pos x="2725" y="31"/>
                </a:cxn>
                <a:cxn ang="0">
                  <a:pos x="2756" y="46"/>
                </a:cxn>
                <a:cxn ang="0">
                  <a:pos x="2833" y="31"/>
                </a:cxn>
                <a:cxn ang="0">
                  <a:pos x="2848" y="31"/>
                </a:cxn>
                <a:cxn ang="0">
                  <a:pos x="2924" y="46"/>
                </a:cxn>
                <a:cxn ang="0">
                  <a:pos x="2970" y="31"/>
                </a:cxn>
                <a:cxn ang="0">
                  <a:pos x="3001" y="46"/>
                </a:cxn>
              </a:cxnLst>
              <a:rect l="0" t="0" r="r" b="b"/>
              <a:pathLst>
                <a:path w="3062" h="495">
                  <a:moveTo>
                    <a:pt x="0" y="480"/>
                  </a:moveTo>
                  <a:lnTo>
                    <a:pt x="15" y="476"/>
                  </a:lnTo>
                  <a:lnTo>
                    <a:pt x="19" y="491"/>
                  </a:lnTo>
                  <a:lnTo>
                    <a:pt x="4" y="495"/>
                  </a:lnTo>
                  <a:lnTo>
                    <a:pt x="0" y="480"/>
                  </a:lnTo>
                  <a:close/>
                  <a:moveTo>
                    <a:pt x="30" y="472"/>
                  </a:moveTo>
                  <a:lnTo>
                    <a:pt x="44" y="468"/>
                  </a:lnTo>
                  <a:lnTo>
                    <a:pt x="49" y="482"/>
                  </a:lnTo>
                  <a:lnTo>
                    <a:pt x="34" y="486"/>
                  </a:lnTo>
                  <a:lnTo>
                    <a:pt x="30" y="472"/>
                  </a:lnTo>
                  <a:close/>
                  <a:moveTo>
                    <a:pt x="59" y="463"/>
                  </a:moveTo>
                  <a:lnTo>
                    <a:pt x="74" y="459"/>
                  </a:lnTo>
                  <a:lnTo>
                    <a:pt x="78" y="474"/>
                  </a:lnTo>
                  <a:lnTo>
                    <a:pt x="63" y="478"/>
                  </a:lnTo>
                  <a:lnTo>
                    <a:pt x="59" y="463"/>
                  </a:lnTo>
                  <a:close/>
                  <a:moveTo>
                    <a:pt x="89" y="455"/>
                  </a:moveTo>
                  <a:lnTo>
                    <a:pt x="103" y="451"/>
                  </a:lnTo>
                  <a:lnTo>
                    <a:pt x="107" y="466"/>
                  </a:lnTo>
                  <a:lnTo>
                    <a:pt x="93" y="470"/>
                  </a:lnTo>
                  <a:lnTo>
                    <a:pt x="89" y="455"/>
                  </a:lnTo>
                  <a:close/>
                  <a:moveTo>
                    <a:pt x="118" y="447"/>
                  </a:moveTo>
                  <a:lnTo>
                    <a:pt x="133" y="443"/>
                  </a:lnTo>
                  <a:lnTo>
                    <a:pt x="137" y="458"/>
                  </a:lnTo>
                  <a:lnTo>
                    <a:pt x="122" y="462"/>
                  </a:lnTo>
                  <a:lnTo>
                    <a:pt x="118" y="447"/>
                  </a:lnTo>
                  <a:close/>
                  <a:moveTo>
                    <a:pt x="148" y="439"/>
                  </a:moveTo>
                  <a:lnTo>
                    <a:pt x="162" y="435"/>
                  </a:lnTo>
                  <a:lnTo>
                    <a:pt x="166" y="449"/>
                  </a:lnTo>
                  <a:lnTo>
                    <a:pt x="152" y="453"/>
                  </a:lnTo>
                  <a:lnTo>
                    <a:pt x="148" y="439"/>
                  </a:lnTo>
                  <a:close/>
                  <a:moveTo>
                    <a:pt x="177" y="430"/>
                  </a:moveTo>
                  <a:lnTo>
                    <a:pt x="192" y="426"/>
                  </a:lnTo>
                  <a:lnTo>
                    <a:pt x="196" y="441"/>
                  </a:lnTo>
                  <a:lnTo>
                    <a:pt x="181" y="445"/>
                  </a:lnTo>
                  <a:lnTo>
                    <a:pt x="177" y="430"/>
                  </a:lnTo>
                  <a:close/>
                  <a:moveTo>
                    <a:pt x="207" y="422"/>
                  </a:moveTo>
                  <a:lnTo>
                    <a:pt x="221" y="418"/>
                  </a:lnTo>
                  <a:lnTo>
                    <a:pt x="225" y="433"/>
                  </a:lnTo>
                  <a:lnTo>
                    <a:pt x="211" y="437"/>
                  </a:lnTo>
                  <a:lnTo>
                    <a:pt x="207" y="422"/>
                  </a:lnTo>
                  <a:close/>
                  <a:moveTo>
                    <a:pt x="236" y="414"/>
                  </a:moveTo>
                  <a:lnTo>
                    <a:pt x="251" y="410"/>
                  </a:lnTo>
                  <a:lnTo>
                    <a:pt x="255" y="425"/>
                  </a:lnTo>
                  <a:lnTo>
                    <a:pt x="240" y="429"/>
                  </a:lnTo>
                  <a:lnTo>
                    <a:pt x="236" y="414"/>
                  </a:lnTo>
                  <a:close/>
                  <a:moveTo>
                    <a:pt x="265" y="406"/>
                  </a:moveTo>
                  <a:lnTo>
                    <a:pt x="280" y="402"/>
                  </a:lnTo>
                  <a:lnTo>
                    <a:pt x="284" y="416"/>
                  </a:lnTo>
                  <a:lnTo>
                    <a:pt x="270" y="420"/>
                  </a:lnTo>
                  <a:lnTo>
                    <a:pt x="265" y="406"/>
                  </a:lnTo>
                  <a:close/>
                  <a:moveTo>
                    <a:pt x="295" y="398"/>
                  </a:moveTo>
                  <a:lnTo>
                    <a:pt x="310" y="393"/>
                  </a:lnTo>
                  <a:lnTo>
                    <a:pt x="314" y="408"/>
                  </a:lnTo>
                  <a:lnTo>
                    <a:pt x="299" y="412"/>
                  </a:lnTo>
                  <a:lnTo>
                    <a:pt x="295" y="398"/>
                  </a:lnTo>
                  <a:close/>
                  <a:moveTo>
                    <a:pt x="324" y="389"/>
                  </a:moveTo>
                  <a:lnTo>
                    <a:pt x="339" y="385"/>
                  </a:lnTo>
                  <a:lnTo>
                    <a:pt x="343" y="400"/>
                  </a:lnTo>
                  <a:lnTo>
                    <a:pt x="328" y="404"/>
                  </a:lnTo>
                  <a:lnTo>
                    <a:pt x="324" y="389"/>
                  </a:lnTo>
                  <a:close/>
                  <a:moveTo>
                    <a:pt x="354" y="381"/>
                  </a:moveTo>
                  <a:lnTo>
                    <a:pt x="369" y="377"/>
                  </a:lnTo>
                  <a:lnTo>
                    <a:pt x="373" y="392"/>
                  </a:lnTo>
                  <a:lnTo>
                    <a:pt x="358" y="396"/>
                  </a:lnTo>
                  <a:lnTo>
                    <a:pt x="354" y="381"/>
                  </a:lnTo>
                  <a:close/>
                  <a:moveTo>
                    <a:pt x="383" y="373"/>
                  </a:moveTo>
                  <a:lnTo>
                    <a:pt x="398" y="369"/>
                  </a:lnTo>
                  <a:lnTo>
                    <a:pt x="402" y="383"/>
                  </a:lnTo>
                  <a:lnTo>
                    <a:pt x="387" y="388"/>
                  </a:lnTo>
                  <a:lnTo>
                    <a:pt x="383" y="373"/>
                  </a:lnTo>
                  <a:close/>
                  <a:moveTo>
                    <a:pt x="413" y="365"/>
                  </a:moveTo>
                  <a:lnTo>
                    <a:pt x="428" y="360"/>
                  </a:lnTo>
                  <a:lnTo>
                    <a:pt x="432" y="375"/>
                  </a:lnTo>
                  <a:lnTo>
                    <a:pt x="417" y="379"/>
                  </a:lnTo>
                  <a:lnTo>
                    <a:pt x="413" y="365"/>
                  </a:lnTo>
                  <a:close/>
                  <a:moveTo>
                    <a:pt x="442" y="356"/>
                  </a:moveTo>
                  <a:lnTo>
                    <a:pt x="457" y="352"/>
                  </a:lnTo>
                  <a:lnTo>
                    <a:pt x="461" y="367"/>
                  </a:lnTo>
                  <a:lnTo>
                    <a:pt x="446" y="371"/>
                  </a:lnTo>
                  <a:lnTo>
                    <a:pt x="442" y="356"/>
                  </a:lnTo>
                  <a:close/>
                  <a:moveTo>
                    <a:pt x="472" y="348"/>
                  </a:moveTo>
                  <a:lnTo>
                    <a:pt x="486" y="344"/>
                  </a:lnTo>
                  <a:lnTo>
                    <a:pt x="491" y="359"/>
                  </a:lnTo>
                  <a:lnTo>
                    <a:pt x="476" y="363"/>
                  </a:lnTo>
                  <a:lnTo>
                    <a:pt x="472" y="348"/>
                  </a:lnTo>
                  <a:close/>
                  <a:moveTo>
                    <a:pt x="501" y="340"/>
                  </a:moveTo>
                  <a:lnTo>
                    <a:pt x="516" y="336"/>
                  </a:lnTo>
                  <a:lnTo>
                    <a:pt x="520" y="351"/>
                  </a:lnTo>
                  <a:lnTo>
                    <a:pt x="505" y="355"/>
                  </a:lnTo>
                  <a:lnTo>
                    <a:pt x="501" y="340"/>
                  </a:lnTo>
                  <a:close/>
                  <a:moveTo>
                    <a:pt x="531" y="332"/>
                  </a:moveTo>
                  <a:lnTo>
                    <a:pt x="545" y="328"/>
                  </a:lnTo>
                  <a:lnTo>
                    <a:pt x="550" y="342"/>
                  </a:lnTo>
                  <a:lnTo>
                    <a:pt x="535" y="347"/>
                  </a:lnTo>
                  <a:lnTo>
                    <a:pt x="531" y="332"/>
                  </a:lnTo>
                  <a:close/>
                  <a:moveTo>
                    <a:pt x="560" y="323"/>
                  </a:moveTo>
                  <a:lnTo>
                    <a:pt x="575" y="319"/>
                  </a:lnTo>
                  <a:lnTo>
                    <a:pt x="579" y="334"/>
                  </a:lnTo>
                  <a:lnTo>
                    <a:pt x="564" y="338"/>
                  </a:lnTo>
                  <a:lnTo>
                    <a:pt x="560" y="323"/>
                  </a:lnTo>
                  <a:close/>
                  <a:moveTo>
                    <a:pt x="590" y="315"/>
                  </a:moveTo>
                  <a:lnTo>
                    <a:pt x="604" y="311"/>
                  </a:lnTo>
                  <a:lnTo>
                    <a:pt x="608" y="326"/>
                  </a:lnTo>
                  <a:lnTo>
                    <a:pt x="594" y="330"/>
                  </a:lnTo>
                  <a:lnTo>
                    <a:pt x="590" y="315"/>
                  </a:lnTo>
                  <a:close/>
                  <a:moveTo>
                    <a:pt x="619" y="307"/>
                  </a:moveTo>
                  <a:lnTo>
                    <a:pt x="634" y="303"/>
                  </a:lnTo>
                  <a:lnTo>
                    <a:pt x="638" y="318"/>
                  </a:lnTo>
                  <a:lnTo>
                    <a:pt x="623" y="322"/>
                  </a:lnTo>
                  <a:lnTo>
                    <a:pt x="619" y="307"/>
                  </a:lnTo>
                  <a:close/>
                  <a:moveTo>
                    <a:pt x="649" y="299"/>
                  </a:moveTo>
                  <a:lnTo>
                    <a:pt x="663" y="295"/>
                  </a:lnTo>
                  <a:lnTo>
                    <a:pt x="667" y="309"/>
                  </a:lnTo>
                  <a:lnTo>
                    <a:pt x="653" y="314"/>
                  </a:lnTo>
                  <a:lnTo>
                    <a:pt x="649" y="299"/>
                  </a:lnTo>
                  <a:close/>
                  <a:moveTo>
                    <a:pt x="678" y="291"/>
                  </a:moveTo>
                  <a:lnTo>
                    <a:pt x="693" y="287"/>
                  </a:lnTo>
                  <a:lnTo>
                    <a:pt x="697" y="301"/>
                  </a:lnTo>
                  <a:lnTo>
                    <a:pt x="682" y="305"/>
                  </a:lnTo>
                  <a:lnTo>
                    <a:pt x="678" y="291"/>
                  </a:lnTo>
                  <a:close/>
                  <a:moveTo>
                    <a:pt x="708" y="282"/>
                  </a:moveTo>
                  <a:lnTo>
                    <a:pt x="722" y="278"/>
                  </a:lnTo>
                  <a:lnTo>
                    <a:pt x="726" y="293"/>
                  </a:lnTo>
                  <a:lnTo>
                    <a:pt x="712" y="297"/>
                  </a:lnTo>
                  <a:lnTo>
                    <a:pt x="708" y="282"/>
                  </a:lnTo>
                  <a:close/>
                  <a:moveTo>
                    <a:pt x="737" y="274"/>
                  </a:moveTo>
                  <a:lnTo>
                    <a:pt x="752" y="270"/>
                  </a:lnTo>
                  <a:lnTo>
                    <a:pt x="756" y="285"/>
                  </a:lnTo>
                  <a:lnTo>
                    <a:pt x="741" y="289"/>
                  </a:lnTo>
                  <a:lnTo>
                    <a:pt x="737" y="274"/>
                  </a:lnTo>
                  <a:close/>
                  <a:moveTo>
                    <a:pt x="766" y="266"/>
                  </a:moveTo>
                  <a:lnTo>
                    <a:pt x="781" y="262"/>
                  </a:lnTo>
                  <a:lnTo>
                    <a:pt x="785" y="276"/>
                  </a:lnTo>
                  <a:lnTo>
                    <a:pt x="771" y="281"/>
                  </a:lnTo>
                  <a:lnTo>
                    <a:pt x="766" y="266"/>
                  </a:lnTo>
                  <a:close/>
                  <a:moveTo>
                    <a:pt x="796" y="258"/>
                  </a:moveTo>
                  <a:lnTo>
                    <a:pt x="811" y="254"/>
                  </a:lnTo>
                  <a:lnTo>
                    <a:pt x="815" y="268"/>
                  </a:lnTo>
                  <a:lnTo>
                    <a:pt x="800" y="272"/>
                  </a:lnTo>
                  <a:lnTo>
                    <a:pt x="796" y="258"/>
                  </a:lnTo>
                  <a:close/>
                  <a:moveTo>
                    <a:pt x="825" y="249"/>
                  </a:moveTo>
                  <a:lnTo>
                    <a:pt x="840" y="245"/>
                  </a:lnTo>
                  <a:lnTo>
                    <a:pt x="844" y="260"/>
                  </a:lnTo>
                  <a:lnTo>
                    <a:pt x="830" y="264"/>
                  </a:lnTo>
                  <a:lnTo>
                    <a:pt x="825" y="249"/>
                  </a:lnTo>
                  <a:close/>
                  <a:moveTo>
                    <a:pt x="855" y="241"/>
                  </a:moveTo>
                  <a:lnTo>
                    <a:pt x="870" y="237"/>
                  </a:lnTo>
                  <a:lnTo>
                    <a:pt x="874" y="252"/>
                  </a:lnTo>
                  <a:lnTo>
                    <a:pt x="859" y="256"/>
                  </a:lnTo>
                  <a:lnTo>
                    <a:pt x="855" y="241"/>
                  </a:lnTo>
                  <a:close/>
                  <a:moveTo>
                    <a:pt x="884" y="233"/>
                  </a:moveTo>
                  <a:lnTo>
                    <a:pt x="899" y="229"/>
                  </a:lnTo>
                  <a:lnTo>
                    <a:pt x="903" y="244"/>
                  </a:lnTo>
                  <a:lnTo>
                    <a:pt x="888" y="248"/>
                  </a:lnTo>
                  <a:lnTo>
                    <a:pt x="884" y="233"/>
                  </a:lnTo>
                  <a:close/>
                  <a:moveTo>
                    <a:pt x="914" y="225"/>
                  </a:moveTo>
                  <a:lnTo>
                    <a:pt x="929" y="221"/>
                  </a:lnTo>
                  <a:lnTo>
                    <a:pt x="933" y="235"/>
                  </a:lnTo>
                  <a:lnTo>
                    <a:pt x="918" y="239"/>
                  </a:lnTo>
                  <a:lnTo>
                    <a:pt x="914" y="225"/>
                  </a:lnTo>
                  <a:close/>
                  <a:moveTo>
                    <a:pt x="943" y="216"/>
                  </a:moveTo>
                  <a:lnTo>
                    <a:pt x="958" y="212"/>
                  </a:lnTo>
                  <a:lnTo>
                    <a:pt x="962" y="227"/>
                  </a:lnTo>
                  <a:lnTo>
                    <a:pt x="947" y="231"/>
                  </a:lnTo>
                  <a:lnTo>
                    <a:pt x="943" y="216"/>
                  </a:lnTo>
                  <a:close/>
                  <a:moveTo>
                    <a:pt x="973" y="208"/>
                  </a:moveTo>
                  <a:lnTo>
                    <a:pt x="988" y="204"/>
                  </a:lnTo>
                  <a:lnTo>
                    <a:pt x="992" y="219"/>
                  </a:lnTo>
                  <a:lnTo>
                    <a:pt x="977" y="223"/>
                  </a:lnTo>
                  <a:lnTo>
                    <a:pt x="973" y="208"/>
                  </a:lnTo>
                  <a:close/>
                  <a:moveTo>
                    <a:pt x="1002" y="200"/>
                  </a:moveTo>
                  <a:lnTo>
                    <a:pt x="1017" y="196"/>
                  </a:lnTo>
                  <a:lnTo>
                    <a:pt x="1021" y="211"/>
                  </a:lnTo>
                  <a:lnTo>
                    <a:pt x="1006" y="215"/>
                  </a:lnTo>
                  <a:lnTo>
                    <a:pt x="1002" y="200"/>
                  </a:lnTo>
                  <a:close/>
                  <a:moveTo>
                    <a:pt x="1032" y="192"/>
                  </a:moveTo>
                  <a:lnTo>
                    <a:pt x="1046" y="188"/>
                  </a:lnTo>
                  <a:lnTo>
                    <a:pt x="1051" y="203"/>
                  </a:lnTo>
                  <a:lnTo>
                    <a:pt x="1036" y="207"/>
                  </a:lnTo>
                  <a:lnTo>
                    <a:pt x="1032" y="192"/>
                  </a:lnTo>
                  <a:close/>
                  <a:moveTo>
                    <a:pt x="1061" y="184"/>
                  </a:moveTo>
                  <a:lnTo>
                    <a:pt x="1076" y="179"/>
                  </a:lnTo>
                  <a:lnTo>
                    <a:pt x="1080" y="194"/>
                  </a:lnTo>
                  <a:lnTo>
                    <a:pt x="1065" y="198"/>
                  </a:lnTo>
                  <a:lnTo>
                    <a:pt x="1061" y="184"/>
                  </a:lnTo>
                  <a:close/>
                  <a:moveTo>
                    <a:pt x="1091" y="175"/>
                  </a:moveTo>
                  <a:lnTo>
                    <a:pt x="1105" y="171"/>
                  </a:lnTo>
                  <a:lnTo>
                    <a:pt x="1110" y="186"/>
                  </a:lnTo>
                  <a:lnTo>
                    <a:pt x="1095" y="190"/>
                  </a:lnTo>
                  <a:lnTo>
                    <a:pt x="1091" y="175"/>
                  </a:lnTo>
                  <a:close/>
                  <a:moveTo>
                    <a:pt x="1120" y="167"/>
                  </a:moveTo>
                  <a:lnTo>
                    <a:pt x="1135" y="163"/>
                  </a:lnTo>
                  <a:lnTo>
                    <a:pt x="1139" y="178"/>
                  </a:lnTo>
                  <a:lnTo>
                    <a:pt x="1124" y="182"/>
                  </a:lnTo>
                  <a:lnTo>
                    <a:pt x="1120" y="167"/>
                  </a:lnTo>
                  <a:close/>
                  <a:moveTo>
                    <a:pt x="1150" y="159"/>
                  </a:moveTo>
                  <a:lnTo>
                    <a:pt x="1164" y="155"/>
                  </a:lnTo>
                  <a:lnTo>
                    <a:pt x="1169" y="170"/>
                  </a:lnTo>
                  <a:lnTo>
                    <a:pt x="1154" y="174"/>
                  </a:lnTo>
                  <a:lnTo>
                    <a:pt x="1150" y="159"/>
                  </a:lnTo>
                  <a:close/>
                  <a:moveTo>
                    <a:pt x="1179" y="151"/>
                  </a:moveTo>
                  <a:lnTo>
                    <a:pt x="1194" y="147"/>
                  </a:lnTo>
                  <a:lnTo>
                    <a:pt x="1198" y="161"/>
                  </a:lnTo>
                  <a:lnTo>
                    <a:pt x="1183" y="165"/>
                  </a:lnTo>
                  <a:lnTo>
                    <a:pt x="1179" y="151"/>
                  </a:lnTo>
                  <a:close/>
                  <a:moveTo>
                    <a:pt x="1209" y="143"/>
                  </a:moveTo>
                  <a:lnTo>
                    <a:pt x="1223" y="138"/>
                  </a:lnTo>
                  <a:lnTo>
                    <a:pt x="1227" y="153"/>
                  </a:lnTo>
                  <a:lnTo>
                    <a:pt x="1213" y="157"/>
                  </a:lnTo>
                  <a:lnTo>
                    <a:pt x="1209" y="143"/>
                  </a:lnTo>
                  <a:close/>
                  <a:moveTo>
                    <a:pt x="1238" y="134"/>
                  </a:moveTo>
                  <a:lnTo>
                    <a:pt x="1253" y="130"/>
                  </a:lnTo>
                  <a:lnTo>
                    <a:pt x="1257" y="145"/>
                  </a:lnTo>
                  <a:lnTo>
                    <a:pt x="1242" y="149"/>
                  </a:lnTo>
                  <a:lnTo>
                    <a:pt x="1238" y="134"/>
                  </a:lnTo>
                  <a:close/>
                  <a:moveTo>
                    <a:pt x="1268" y="126"/>
                  </a:moveTo>
                  <a:lnTo>
                    <a:pt x="1282" y="122"/>
                  </a:lnTo>
                  <a:lnTo>
                    <a:pt x="1286" y="137"/>
                  </a:lnTo>
                  <a:lnTo>
                    <a:pt x="1272" y="141"/>
                  </a:lnTo>
                  <a:lnTo>
                    <a:pt x="1268" y="126"/>
                  </a:lnTo>
                  <a:close/>
                  <a:moveTo>
                    <a:pt x="1297" y="118"/>
                  </a:moveTo>
                  <a:lnTo>
                    <a:pt x="1312" y="114"/>
                  </a:lnTo>
                  <a:lnTo>
                    <a:pt x="1316" y="128"/>
                  </a:lnTo>
                  <a:lnTo>
                    <a:pt x="1301" y="133"/>
                  </a:lnTo>
                  <a:lnTo>
                    <a:pt x="1297" y="118"/>
                  </a:lnTo>
                  <a:close/>
                  <a:moveTo>
                    <a:pt x="1327" y="110"/>
                  </a:moveTo>
                  <a:lnTo>
                    <a:pt x="1341" y="105"/>
                  </a:lnTo>
                  <a:lnTo>
                    <a:pt x="1345" y="120"/>
                  </a:lnTo>
                  <a:lnTo>
                    <a:pt x="1331" y="124"/>
                  </a:lnTo>
                  <a:lnTo>
                    <a:pt x="1327" y="110"/>
                  </a:lnTo>
                  <a:close/>
                  <a:moveTo>
                    <a:pt x="1356" y="101"/>
                  </a:moveTo>
                  <a:lnTo>
                    <a:pt x="1371" y="97"/>
                  </a:lnTo>
                  <a:lnTo>
                    <a:pt x="1375" y="112"/>
                  </a:lnTo>
                  <a:lnTo>
                    <a:pt x="1360" y="116"/>
                  </a:lnTo>
                  <a:lnTo>
                    <a:pt x="1356" y="101"/>
                  </a:lnTo>
                  <a:close/>
                  <a:moveTo>
                    <a:pt x="1385" y="93"/>
                  </a:moveTo>
                  <a:lnTo>
                    <a:pt x="1400" y="89"/>
                  </a:lnTo>
                  <a:lnTo>
                    <a:pt x="1404" y="104"/>
                  </a:lnTo>
                  <a:lnTo>
                    <a:pt x="1390" y="108"/>
                  </a:lnTo>
                  <a:lnTo>
                    <a:pt x="1385" y="93"/>
                  </a:lnTo>
                  <a:close/>
                  <a:moveTo>
                    <a:pt x="1415" y="85"/>
                  </a:moveTo>
                  <a:lnTo>
                    <a:pt x="1430" y="81"/>
                  </a:lnTo>
                  <a:lnTo>
                    <a:pt x="1434" y="95"/>
                  </a:lnTo>
                  <a:lnTo>
                    <a:pt x="1419" y="100"/>
                  </a:lnTo>
                  <a:lnTo>
                    <a:pt x="1415" y="85"/>
                  </a:lnTo>
                  <a:close/>
                  <a:moveTo>
                    <a:pt x="1444" y="77"/>
                  </a:moveTo>
                  <a:lnTo>
                    <a:pt x="1459" y="72"/>
                  </a:lnTo>
                  <a:lnTo>
                    <a:pt x="1463" y="87"/>
                  </a:lnTo>
                  <a:lnTo>
                    <a:pt x="1449" y="91"/>
                  </a:lnTo>
                  <a:lnTo>
                    <a:pt x="1444" y="77"/>
                  </a:lnTo>
                  <a:close/>
                  <a:moveTo>
                    <a:pt x="1474" y="68"/>
                  </a:moveTo>
                  <a:lnTo>
                    <a:pt x="1489" y="64"/>
                  </a:lnTo>
                  <a:lnTo>
                    <a:pt x="1493" y="79"/>
                  </a:lnTo>
                  <a:lnTo>
                    <a:pt x="1478" y="83"/>
                  </a:lnTo>
                  <a:lnTo>
                    <a:pt x="1474" y="68"/>
                  </a:lnTo>
                  <a:close/>
                  <a:moveTo>
                    <a:pt x="1503" y="60"/>
                  </a:moveTo>
                  <a:lnTo>
                    <a:pt x="1518" y="56"/>
                  </a:lnTo>
                  <a:lnTo>
                    <a:pt x="1522" y="71"/>
                  </a:lnTo>
                  <a:lnTo>
                    <a:pt x="1508" y="75"/>
                  </a:lnTo>
                  <a:lnTo>
                    <a:pt x="1503" y="60"/>
                  </a:lnTo>
                  <a:close/>
                  <a:moveTo>
                    <a:pt x="1533" y="52"/>
                  </a:moveTo>
                  <a:lnTo>
                    <a:pt x="1548" y="48"/>
                  </a:lnTo>
                  <a:lnTo>
                    <a:pt x="1552" y="63"/>
                  </a:lnTo>
                  <a:lnTo>
                    <a:pt x="1537" y="67"/>
                  </a:lnTo>
                  <a:lnTo>
                    <a:pt x="1533" y="52"/>
                  </a:lnTo>
                  <a:close/>
                  <a:moveTo>
                    <a:pt x="1562" y="44"/>
                  </a:moveTo>
                  <a:lnTo>
                    <a:pt x="1577" y="40"/>
                  </a:lnTo>
                  <a:lnTo>
                    <a:pt x="1581" y="54"/>
                  </a:lnTo>
                  <a:lnTo>
                    <a:pt x="1566" y="58"/>
                  </a:lnTo>
                  <a:lnTo>
                    <a:pt x="1562" y="44"/>
                  </a:lnTo>
                  <a:close/>
                  <a:moveTo>
                    <a:pt x="1592" y="35"/>
                  </a:moveTo>
                  <a:lnTo>
                    <a:pt x="1607" y="31"/>
                  </a:lnTo>
                  <a:lnTo>
                    <a:pt x="1611" y="46"/>
                  </a:lnTo>
                  <a:lnTo>
                    <a:pt x="1596" y="50"/>
                  </a:lnTo>
                  <a:lnTo>
                    <a:pt x="1592" y="35"/>
                  </a:lnTo>
                  <a:close/>
                  <a:moveTo>
                    <a:pt x="1624" y="31"/>
                  </a:moveTo>
                  <a:lnTo>
                    <a:pt x="1639" y="31"/>
                  </a:lnTo>
                  <a:lnTo>
                    <a:pt x="1639" y="46"/>
                  </a:lnTo>
                  <a:lnTo>
                    <a:pt x="1624" y="46"/>
                  </a:lnTo>
                  <a:lnTo>
                    <a:pt x="1624" y="31"/>
                  </a:lnTo>
                  <a:close/>
                  <a:moveTo>
                    <a:pt x="1654" y="31"/>
                  </a:moveTo>
                  <a:lnTo>
                    <a:pt x="1670" y="31"/>
                  </a:lnTo>
                  <a:lnTo>
                    <a:pt x="1670" y="46"/>
                  </a:lnTo>
                  <a:lnTo>
                    <a:pt x="1654" y="46"/>
                  </a:lnTo>
                  <a:lnTo>
                    <a:pt x="1654" y="31"/>
                  </a:lnTo>
                  <a:close/>
                  <a:moveTo>
                    <a:pt x="1685" y="31"/>
                  </a:moveTo>
                  <a:lnTo>
                    <a:pt x="1700" y="31"/>
                  </a:lnTo>
                  <a:lnTo>
                    <a:pt x="1700" y="46"/>
                  </a:lnTo>
                  <a:lnTo>
                    <a:pt x="1685" y="46"/>
                  </a:lnTo>
                  <a:lnTo>
                    <a:pt x="1685" y="31"/>
                  </a:lnTo>
                  <a:close/>
                  <a:moveTo>
                    <a:pt x="1716" y="31"/>
                  </a:moveTo>
                  <a:lnTo>
                    <a:pt x="1731" y="31"/>
                  </a:lnTo>
                  <a:lnTo>
                    <a:pt x="1731" y="46"/>
                  </a:lnTo>
                  <a:lnTo>
                    <a:pt x="1716" y="46"/>
                  </a:lnTo>
                  <a:lnTo>
                    <a:pt x="1716" y="31"/>
                  </a:lnTo>
                  <a:close/>
                  <a:moveTo>
                    <a:pt x="1746" y="31"/>
                  </a:moveTo>
                  <a:lnTo>
                    <a:pt x="1762" y="31"/>
                  </a:lnTo>
                  <a:lnTo>
                    <a:pt x="1762" y="46"/>
                  </a:lnTo>
                  <a:lnTo>
                    <a:pt x="1746" y="46"/>
                  </a:lnTo>
                  <a:lnTo>
                    <a:pt x="1746" y="31"/>
                  </a:lnTo>
                  <a:close/>
                  <a:moveTo>
                    <a:pt x="1777" y="31"/>
                  </a:moveTo>
                  <a:lnTo>
                    <a:pt x="1792" y="31"/>
                  </a:lnTo>
                  <a:lnTo>
                    <a:pt x="1792" y="46"/>
                  </a:lnTo>
                  <a:lnTo>
                    <a:pt x="1777" y="46"/>
                  </a:lnTo>
                  <a:lnTo>
                    <a:pt x="1777" y="31"/>
                  </a:lnTo>
                  <a:close/>
                  <a:moveTo>
                    <a:pt x="1807" y="31"/>
                  </a:moveTo>
                  <a:lnTo>
                    <a:pt x="1823" y="31"/>
                  </a:lnTo>
                  <a:lnTo>
                    <a:pt x="1823" y="46"/>
                  </a:lnTo>
                  <a:lnTo>
                    <a:pt x="1807" y="46"/>
                  </a:lnTo>
                  <a:lnTo>
                    <a:pt x="1807" y="31"/>
                  </a:lnTo>
                  <a:close/>
                  <a:moveTo>
                    <a:pt x="1838" y="31"/>
                  </a:moveTo>
                  <a:lnTo>
                    <a:pt x="1853" y="31"/>
                  </a:lnTo>
                  <a:lnTo>
                    <a:pt x="1853" y="46"/>
                  </a:lnTo>
                  <a:lnTo>
                    <a:pt x="1838" y="46"/>
                  </a:lnTo>
                  <a:lnTo>
                    <a:pt x="1838" y="31"/>
                  </a:lnTo>
                  <a:close/>
                  <a:moveTo>
                    <a:pt x="1869" y="31"/>
                  </a:moveTo>
                  <a:lnTo>
                    <a:pt x="1884" y="31"/>
                  </a:lnTo>
                  <a:lnTo>
                    <a:pt x="1884" y="46"/>
                  </a:lnTo>
                  <a:lnTo>
                    <a:pt x="1869" y="46"/>
                  </a:lnTo>
                  <a:lnTo>
                    <a:pt x="1869" y="31"/>
                  </a:lnTo>
                  <a:close/>
                  <a:moveTo>
                    <a:pt x="1899" y="31"/>
                  </a:moveTo>
                  <a:lnTo>
                    <a:pt x="1915" y="31"/>
                  </a:lnTo>
                  <a:lnTo>
                    <a:pt x="1915" y="46"/>
                  </a:lnTo>
                  <a:lnTo>
                    <a:pt x="1899" y="46"/>
                  </a:lnTo>
                  <a:lnTo>
                    <a:pt x="1899" y="31"/>
                  </a:lnTo>
                  <a:close/>
                  <a:moveTo>
                    <a:pt x="1930" y="31"/>
                  </a:moveTo>
                  <a:lnTo>
                    <a:pt x="1945" y="31"/>
                  </a:lnTo>
                  <a:lnTo>
                    <a:pt x="1945" y="46"/>
                  </a:lnTo>
                  <a:lnTo>
                    <a:pt x="1930" y="46"/>
                  </a:lnTo>
                  <a:lnTo>
                    <a:pt x="1930" y="31"/>
                  </a:lnTo>
                  <a:close/>
                  <a:moveTo>
                    <a:pt x="1960" y="31"/>
                  </a:moveTo>
                  <a:lnTo>
                    <a:pt x="1976" y="31"/>
                  </a:lnTo>
                  <a:lnTo>
                    <a:pt x="1976" y="46"/>
                  </a:lnTo>
                  <a:lnTo>
                    <a:pt x="1960" y="46"/>
                  </a:lnTo>
                  <a:lnTo>
                    <a:pt x="1960" y="31"/>
                  </a:lnTo>
                  <a:close/>
                  <a:moveTo>
                    <a:pt x="1991" y="31"/>
                  </a:moveTo>
                  <a:lnTo>
                    <a:pt x="2006" y="31"/>
                  </a:lnTo>
                  <a:lnTo>
                    <a:pt x="2006" y="46"/>
                  </a:lnTo>
                  <a:lnTo>
                    <a:pt x="1991" y="46"/>
                  </a:lnTo>
                  <a:lnTo>
                    <a:pt x="1991" y="31"/>
                  </a:lnTo>
                  <a:close/>
                  <a:moveTo>
                    <a:pt x="2022" y="31"/>
                  </a:moveTo>
                  <a:lnTo>
                    <a:pt x="2037" y="31"/>
                  </a:lnTo>
                  <a:lnTo>
                    <a:pt x="2037" y="46"/>
                  </a:lnTo>
                  <a:lnTo>
                    <a:pt x="2022" y="46"/>
                  </a:lnTo>
                  <a:lnTo>
                    <a:pt x="2022" y="31"/>
                  </a:lnTo>
                  <a:close/>
                  <a:moveTo>
                    <a:pt x="2052" y="31"/>
                  </a:moveTo>
                  <a:lnTo>
                    <a:pt x="2068" y="31"/>
                  </a:lnTo>
                  <a:lnTo>
                    <a:pt x="2068" y="46"/>
                  </a:lnTo>
                  <a:lnTo>
                    <a:pt x="2052" y="46"/>
                  </a:lnTo>
                  <a:lnTo>
                    <a:pt x="2052" y="31"/>
                  </a:lnTo>
                  <a:close/>
                  <a:moveTo>
                    <a:pt x="2083" y="31"/>
                  </a:moveTo>
                  <a:lnTo>
                    <a:pt x="2098" y="31"/>
                  </a:lnTo>
                  <a:lnTo>
                    <a:pt x="2098" y="46"/>
                  </a:lnTo>
                  <a:lnTo>
                    <a:pt x="2083" y="46"/>
                  </a:lnTo>
                  <a:lnTo>
                    <a:pt x="2083" y="31"/>
                  </a:lnTo>
                  <a:close/>
                  <a:moveTo>
                    <a:pt x="2113" y="31"/>
                  </a:moveTo>
                  <a:lnTo>
                    <a:pt x="2129" y="31"/>
                  </a:lnTo>
                  <a:lnTo>
                    <a:pt x="2129" y="46"/>
                  </a:lnTo>
                  <a:lnTo>
                    <a:pt x="2113" y="46"/>
                  </a:lnTo>
                  <a:lnTo>
                    <a:pt x="2113" y="31"/>
                  </a:lnTo>
                  <a:close/>
                  <a:moveTo>
                    <a:pt x="2144" y="31"/>
                  </a:moveTo>
                  <a:lnTo>
                    <a:pt x="2159" y="31"/>
                  </a:lnTo>
                  <a:lnTo>
                    <a:pt x="2159" y="46"/>
                  </a:lnTo>
                  <a:lnTo>
                    <a:pt x="2144" y="46"/>
                  </a:lnTo>
                  <a:lnTo>
                    <a:pt x="2144" y="31"/>
                  </a:lnTo>
                  <a:close/>
                  <a:moveTo>
                    <a:pt x="2175" y="31"/>
                  </a:moveTo>
                  <a:lnTo>
                    <a:pt x="2190" y="31"/>
                  </a:lnTo>
                  <a:lnTo>
                    <a:pt x="2190" y="46"/>
                  </a:lnTo>
                  <a:lnTo>
                    <a:pt x="2175" y="46"/>
                  </a:lnTo>
                  <a:lnTo>
                    <a:pt x="2175" y="31"/>
                  </a:lnTo>
                  <a:close/>
                  <a:moveTo>
                    <a:pt x="2205" y="31"/>
                  </a:moveTo>
                  <a:lnTo>
                    <a:pt x="2221" y="31"/>
                  </a:lnTo>
                  <a:lnTo>
                    <a:pt x="2221" y="46"/>
                  </a:lnTo>
                  <a:lnTo>
                    <a:pt x="2205" y="46"/>
                  </a:lnTo>
                  <a:lnTo>
                    <a:pt x="2205" y="31"/>
                  </a:lnTo>
                  <a:close/>
                  <a:moveTo>
                    <a:pt x="2236" y="31"/>
                  </a:moveTo>
                  <a:lnTo>
                    <a:pt x="2251" y="31"/>
                  </a:lnTo>
                  <a:lnTo>
                    <a:pt x="2251" y="46"/>
                  </a:lnTo>
                  <a:lnTo>
                    <a:pt x="2236" y="46"/>
                  </a:lnTo>
                  <a:lnTo>
                    <a:pt x="2236" y="31"/>
                  </a:lnTo>
                  <a:close/>
                  <a:moveTo>
                    <a:pt x="2266" y="31"/>
                  </a:moveTo>
                  <a:lnTo>
                    <a:pt x="2282" y="31"/>
                  </a:lnTo>
                  <a:lnTo>
                    <a:pt x="2282" y="46"/>
                  </a:lnTo>
                  <a:lnTo>
                    <a:pt x="2266" y="46"/>
                  </a:lnTo>
                  <a:lnTo>
                    <a:pt x="2266" y="31"/>
                  </a:lnTo>
                  <a:close/>
                  <a:moveTo>
                    <a:pt x="2297" y="31"/>
                  </a:moveTo>
                  <a:lnTo>
                    <a:pt x="2312" y="31"/>
                  </a:lnTo>
                  <a:lnTo>
                    <a:pt x="2312" y="46"/>
                  </a:lnTo>
                  <a:lnTo>
                    <a:pt x="2297" y="46"/>
                  </a:lnTo>
                  <a:lnTo>
                    <a:pt x="2297" y="31"/>
                  </a:lnTo>
                  <a:close/>
                  <a:moveTo>
                    <a:pt x="2328" y="31"/>
                  </a:moveTo>
                  <a:lnTo>
                    <a:pt x="2343" y="31"/>
                  </a:lnTo>
                  <a:lnTo>
                    <a:pt x="2343" y="46"/>
                  </a:lnTo>
                  <a:lnTo>
                    <a:pt x="2328" y="46"/>
                  </a:lnTo>
                  <a:lnTo>
                    <a:pt x="2328" y="31"/>
                  </a:lnTo>
                  <a:close/>
                  <a:moveTo>
                    <a:pt x="2358" y="31"/>
                  </a:moveTo>
                  <a:lnTo>
                    <a:pt x="2374" y="31"/>
                  </a:lnTo>
                  <a:lnTo>
                    <a:pt x="2374" y="46"/>
                  </a:lnTo>
                  <a:lnTo>
                    <a:pt x="2358" y="46"/>
                  </a:lnTo>
                  <a:lnTo>
                    <a:pt x="2358" y="31"/>
                  </a:lnTo>
                  <a:close/>
                  <a:moveTo>
                    <a:pt x="2389" y="31"/>
                  </a:moveTo>
                  <a:lnTo>
                    <a:pt x="2404" y="31"/>
                  </a:lnTo>
                  <a:lnTo>
                    <a:pt x="2404" y="46"/>
                  </a:lnTo>
                  <a:lnTo>
                    <a:pt x="2389" y="46"/>
                  </a:lnTo>
                  <a:lnTo>
                    <a:pt x="2389" y="31"/>
                  </a:lnTo>
                  <a:close/>
                  <a:moveTo>
                    <a:pt x="2419" y="31"/>
                  </a:moveTo>
                  <a:lnTo>
                    <a:pt x="2435" y="31"/>
                  </a:lnTo>
                  <a:lnTo>
                    <a:pt x="2435" y="46"/>
                  </a:lnTo>
                  <a:lnTo>
                    <a:pt x="2419" y="46"/>
                  </a:lnTo>
                  <a:lnTo>
                    <a:pt x="2419" y="31"/>
                  </a:lnTo>
                  <a:close/>
                  <a:moveTo>
                    <a:pt x="2450" y="31"/>
                  </a:moveTo>
                  <a:lnTo>
                    <a:pt x="2465" y="31"/>
                  </a:lnTo>
                  <a:lnTo>
                    <a:pt x="2465" y="46"/>
                  </a:lnTo>
                  <a:lnTo>
                    <a:pt x="2450" y="46"/>
                  </a:lnTo>
                  <a:lnTo>
                    <a:pt x="2450" y="31"/>
                  </a:lnTo>
                  <a:close/>
                  <a:moveTo>
                    <a:pt x="2481" y="31"/>
                  </a:moveTo>
                  <a:lnTo>
                    <a:pt x="2496" y="31"/>
                  </a:lnTo>
                  <a:lnTo>
                    <a:pt x="2496" y="46"/>
                  </a:lnTo>
                  <a:lnTo>
                    <a:pt x="2481" y="46"/>
                  </a:lnTo>
                  <a:lnTo>
                    <a:pt x="2481" y="31"/>
                  </a:lnTo>
                  <a:close/>
                  <a:moveTo>
                    <a:pt x="2511" y="31"/>
                  </a:moveTo>
                  <a:lnTo>
                    <a:pt x="2527" y="31"/>
                  </a:lnTo>
                  <a:lnTo>
                    <a:pt x="2527" y="46"/>
                  </a:lnTo>
                  <a:lnTo>
                    <a:pt x="2511" y="46"/>
                  </a:lnTo>
                  <a:lnTo>
                    <a:pt x="2511" y="31"/>
                  </a:lnTo>
                  <a:close/>
                  <a:moveTo>
                    <a:pt x="2542" y="31"/>
                  </a:moveTo>
                  <a:lnTo>
                    <a:pt x="2557" y="31"/>
                  </a:lnTo>
                  <a:lnTo>
                    <a:pt x="2557" y="46"/>
                  </a:lnTo>
                  <a:lnTo>
                    <a:pt x="2542" y="46"/>
                  </a:lnTo>
                  <a:lnTo>
                    <a:pt x="2542" y="31"/>
                  </a:lnTo>
                  <a:close/>
                  <a:moveTo>
                    <a:pt x="2572" y="31"/>
                  </a:moveTo>
                  <a:lnTo>
                    <a:pt x="2588" y="31"/>
                  </a:lnTo>
                  <a:lnTo>
                    <a:pt x="2588" y="46"/>
                  </a:lnTo>
                  <a:lnTo>
                    <a:pt x="2572" y="46"/>
                  </a:lnTo>
                  <a:lnTo>
                    <a:pt x="2572" y="31"/>
                  </a:lnTo>
                  <a:close/>
                  <a:moveTo>
                    <a:pt x="2603" y="31"/>
                  </a:moveTo>
                  <a:lnTo>
                    <a:pt x="2618" y="31"/>
                  </a:lnTo>
                  <a:lnTo>
                    <a:pt x="2618" y="46"/>
                  </a:lnTo>
                  <a:lnTo>
                    <a:pt x="2603" y="46"/>
                  </a:lnTo>
                  <a:lnTo>
                    <a:pt x="2603" y="31"/>
                  </a:lnTo>
                  <a:close/>
                  <a:moveTo>
                    <a:pt x="2634" y="31"/>
                  </a:moveTo>
                  <a:lnTo>
                    <a:pt x="2649" y="31"/>
                  </a:lnTo>
                  <a:lnTo>
                    <a:pt x="2649" y="46"/>
                  </a:lnTo>
                  <a:lnTo>
                    <a:pt x="2634" y="46"/>
                  </a:lnTo>
                  <a:lnTo>
                    <a:pt x="2634" y="31"/>
                  </a:lnTo>
                  <a:close/>
                  <a:moveTo>
                    <a:pt x="2664" y="31"/>
                  </a:moveTo>
                  <a:lnTo>
                    <a:pt x="2680" y="31"/>
                  </a:lnTo>
                  <a:lnTo>
                    <a:pt x="2680" y="46"/>
                  </a:lnTo>
                  <a:lnTo>
                    <a:pt x="2664" y="46"/>
                  </a:lnTo>
                  <a:lnTo>
                    <a:pt x="2664" y="31"/>
                  </a:lnTo>
                  <a:close/>
                  <a:moveTo>
                    <a:pt x="2695" y="31"/>
                  </a:moveTo>
                  <a:lnTo>
                    <a:pt x="2710" y="31"/>
                  </a:lnTo>
                  <a:lnTo>
                    <a:pt x="2710" y="46"/>
                  </a:lnTo>
                  <a:lnTo>
                    <a:pt x="2695" y="46"/>
                  </a:lnTo>
                  <a:lnTo>
                    <a:pt x="2695" y="31"/>
                  </a:lnTo>
                  <a:close/>
                  <a:moveTo>
                    <a:pt x="2725" y="31"/>
                  </a:moveTo>
                  <a:lnTo>
                    <a:pt x="2741" y="31"/>
                  </a:lnTo>
                  <a:lnTo>
                    <a:pt x="2741" y="46"/>
                  </a:lnTo>
                  <a:lnTo>
                    <a:pt x="2725" y="46"/>
                  </a:lnTo>
                  <a:lnTo>
                    <a:pt x="2725" y="31"/>
                  </a:lnTo>
                  <a:close/>
                  <a:moveTo>
                    <a:pt x="2756" y="31"/>
                  </a:moveTo>
                  <a:lnTo>
                    <a:pt x="2771" y="31"/>
                  </a:lnTo>
                  <a:lnTo>
                    <a:pt x="2771" y="46"/>
                  </a:lnTo>
                  <a:lnTo>
                    <a:pt x="2756" y="46"/>
                  </a:lnTo>
                  <a:lnTo>
                    <a:pt x="2756" y="31"/>
                  </a:lnTo>
                  <a:close/>
                  <a:moveTo>
                    <a:pt x="2787" y="31"/>
                  </a:moveTo>
                  <a:lnTo>
                    <a:pt x="2802" y="31"/>
                  </a:lnTo>
                  <a:lnTo>
                    <a:pt x="2802" y="46"/>
                  </a:lnTo>
                  <a:lnTo>
                    <a:pt x="2787" y="46"/>
                  </a:lnTo>
                  <a:lnTo>
                    <a:pt x="2787" y="31"/>
                  </a:lnTo>
                  <a:close/>
                  <a:moveTo>
                    <a:pt x="2817" y="31"/>
                  </a:moveTo>
                  <a:lnTo>
                    <a:pt x="2833" y="31"/>
                  </a:lnTo>
                  <a:lnTo>
                    <a:pt x="2833" y="46"/>
                  </a:lnTo>
                  <a:lnTo>
                    <a:pt x="2817" y="46"/>
                  </a:lnTo>
                  <a:lnTo>
                    <a:pt x="2817" y="31"/>
                  </a:lnTo>
                  <a:close/>
                  <a:moveTo>
                    <a:pt x="2848" y="31"/>
                  </a:moveTo>
                  <a:lnTo>
                    <a:pt x="2863" y="31"/>
                  </a:lnTo>
                  <a:lnTo>
                    <a:pt x="2863" y="46"/>
                  </a:lnTo>
                  <a:lnTo>
                    <a:pt x="2848" y="46"/>
                  </a:lnTo>
                  <a:lnTo>
                    <a:pt x="2848" y="31"/>
                  </a:lnTo>
                  <a:close/>
                  <a:moveTo>
                    <a:pt x="2878" y="31"/>
                  </a:moveTo>
                  <a:lnTo>
                    <a:pt x="2894" y="31"/>
                  </a:lnTo>
                  <a:lnTo>
                    <a:pt x="2894" y="46"/>
                  </a:lnTo>
                  <a:lnTo>
                    <a:pt x="2878" y="46"/>
                  </a:lnTo>
                  <a:lnTo>
                    <a:pt x="2878" y="31"/>
                  </a:lnTo>
                  <a:close/>
                  <a:moveTo>
                    <a:pt x="2909" y="31"/>
                  </a:moveTo>
                  <a:lnTo>
                    <a:pt x="2924" y="31"/>
                  </a:lnTo>
                  <a:lnTo>
                    <a:pt x="2924" y="46"/>
                  </a:lnTo>
                  <a:lnTo>
                    <a:pt x="2909" y="46"/>
                  </a:lnTo>
                  <a:lnTo>
                    <a:pt x="2909" y="31"/>
                  </a:lnTo>
                  <a:close/>
                  <a:moveTo>
                    <a:pt x="2940" y="31"/>
                  </a:moveTo>
                  <a:lnTo>
                    <a:pt x="2955" y="31"/>
                  </a:lnTo>
                  <a:lnTo>
                    <a:pt x="2955" y="46"/>
                  </a:lnTo>
                  <a:lnTo>
                    <a:pt x="2940" y="46"/>
                  </a:lnTo>
                  <a:lnTo>
                    <a:pt x="2940" y="31"/>
                  </a:lnTo>
                  <a:close/>
                  <a:moveTo>
                    <a:pt x="2970" y="31"/>
                  </a:moveTo>
                  <a:lnTo>
                    <a:pt x="2986" y="31"/>
                  </a:lnTo>
                  <a:lnTo>
                    <a:pt x="2986" y="46"/>
                  </a:lnTo>
                  <a:lnTo>
                    <a:pt x="2970" y="46"/>
                  </a:lnTo>
                  <a:lnTo>
                    <a:pt x="2970" y="31"/>
                  </a:lnTo>
                  <a:close/>
                  <a:moveTo>
                    <a:pt x="3001" y="31"/>
                  </a:moveTo>
                  <a:lnTo>
                    <a:pt x="3016" y="31"/>
                  </a:lnTo>
                  <a:lnTo>
                    <a:pt x="3016" y="46"/>
                  </a:lnTo>
                  <a:lnTo>
                    <a:pt x="3001" y="46"/>
                  </a:lnTo>
                  <a:lnTo>
                    <a:pt x="3001" y="31"/>
                  </a:lnTo>
                  <a:close/>
                  <a:moveTo>
                    <a:pt x="3016" y="38"/>
                  </a:moveTo>
                  <a:lnTo>
                    <a:pt x="2986" y="0"/>
                  </a:lnTo>
                  <a:lnTo>
                    <a:pt x="3062" y="38"/>
                  </a:lnTo>
                  <a:lnTo>
                    <a:pt x="2986" y="76"/>
                  </a:lnTo>
                  <a:lnTo>
                    <a:pt x="3016" y="38"/>
                  </a:lnTo>
                  <a:close/>
                </a:path>
              </a:pathLst>
            </a:custGeom>
            <a:solidFill>
              <a:srgbClr val="000000"/>
            </a:solidFill>
            <a:ln w="1588" cap="flat">
              <a:solidFill>
                <a:srgbClr val="000000"/>
              </a:solidFill>
              <a:prstDash val="solid"/>
              <a:bevel/>
              <a:headEnd/>
              <a:tailEnd/>
            </a:ln>
          </p:spPr>
          <p:txBody>
            <a:bodyPr vert="horz" wrap="square" lIns="91440" tIns="45720" rIns="91440" bIns="45720" numCol="1" anchor="t" anchorCtr="0" compatLnSpc="1">
              <a:prstTxWarp prst="textNoShape">
                <a:avLst/>
              </a:prstTxWarp>
            </a:bodyPr>
            <a:lstStyle/>
            <a:p>
              <a:endParaRPr lang="en-US"/>
            </a:p>
          </p:txBody>
        </p:sp>
        <p:grpSp>
          <p:nvGrpSpPr>
            <p:cNvPr id="10314" name="Group 74"/>
            <p:cNvGrpSpPr>
              <a:grpSpLocks/>
            </p:cNvGrpSpPr>
            <p:nvPr/>
          </p:nvGrpSpPr>
          <p:grpSpPr bwMode="auto">
            <a:xfrm>
              <a:off x="3580" y="1565"/>
              <a:ext cx="973" cy="1400"/>
              <a:chOff x="3580" y="1565"/>
              <a:chExt cx="973" cy="1400"/>
            </a:xfrm>
          </p:grpSpPr>
          <p:sp>
            <p:nvSpPr>
              <p:cNvPr id="10302" name="Rectangle 62"/>
              <p:cNvSpPr>
                <a:spLocks noChangeArrowheads="1"/>
              </p:cNvSpPr>
              <p:nvPr/>
            </p:nvSpPr>
            <p:spPr bwMode="auto">
              <a:xfrm>
                <a:off x="3685" y="1565"/>
                <a:ext cx="75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Arrangement of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3" name="Rectangle 63"/>
              <p:cNvSpPr>
                <a:spLocks noChangeArrowheads="1"/>
              </p:cNvSpPr>
              <p:nvPr/>
            </p:nvSpPr>
            <p:spPr bwMode="auto">
              <a:xfrm>
                <a:off x="3580" y="1678"/>
                <a:ext cx="97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Capabilities in Time,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4" name="Rectangle 64"/>
              <p:cNvSpPr>
                <a:spLocks noChangeArrowheads="1"/>
              </p:cNvSpPr>
              <p:nvPr/>
            </p:nvSpPr>
            <p:spPr bwMode="auto">
              <a:xfrm>
                <a:off x="3585" y="1793"/>
                <a:ext cx="964"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Space, and Purpose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5" name="Rectangle 65"/>
              <p:cNvSpPr>
                <a:spLocks noChangeArrowheads="1"/>
              </p:cNvSpPr>
              <p:nvPr/>
            </p:nvSpPr>
            <p:spPr bwMode="auto">
              <a:xfrm>
                <a:off x="3660" y="1967"/>
                <a:ext cx="816"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Linkage of Ends,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6" name="Rectangle 66"/>
              <p:cNvSpPr>
                <a:spLocks noChangeArrowheads="1"/>
              </p:cNvSpPr>
              <p:nvPr/>
            </p:nvSpPr>
            <p:spPr bwMode="auto">
              <a:xfrm>
                <a:off x="3644" y="2081"/>
                <a:ext cx="84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Ways, and Means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7" name="Rectangle 67"/>
              <p:cNvSpPr>
                <a:spLocks noChangeArrowheads="1"/>
              </p:cNvSpPr>
              <p:nvPr/>
            </p:nvSpPr>
            <p:spPr bwMode="auto">
              <a:xfrm>
                <a:off x="3657" y="2255"/>
                <a:ext cx="81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Course of Action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8" name="Rectangle 68"/>
              <p:cNvSpPr>
                <a:spLocks noChangeArrowheads="1"/>
              </p:cNvSpPr>
              <p:nvPr/>
            </p:nvSpPr>
            <p:spPr bwMode="auto">
              <a:xfrm>
                <a:off x="3722" y="2430"/>
                <a:ext cx="605"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Commander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9" name="Rectangle 69"/>
              <p:cNvSpPr>
                <a:spLocks noChangeArrowheads="1"/>
              </p:cNvSpPr>
              <p:nvPr/>
            </p:nvSpPr>
            <p:spPr bwMode="auto">
              <a:xfrm>
                <a:off x="4277" y="2430"/>
                <a:ext cx="73"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0" name="Rectangle 70"/>
              <p:cNvSpPr>
                <a:spLocks noChangeArrowheads="1"/>
              </p:cNvSpPr>
              <p:nvPr/>
            </p:nvSpPr>
            <p:spPr bwMode="auto">
              <a:xfrm>
                <a:off x="4304" y="2430"/>
                <a:ext cx="99"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1" name="Rectangle 71"/>
              <p:cNvSpPr>
                <a:spLocks noChangeArrowheads="1"/>
              </p:cNvSpPr>
              <p:nvPr/>
            </p:nvSpPr>
            <p:spPr bwMode="auto">
              <a:xfrm>
                <a:off x="3910" y="2544"/>
                <a:ext cx="30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Intent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2" name="Rectangle 72"/>
              <p:cNvSpPr>
                <a:spLocks noChangeArrowheads="1"/>
              </p:cNvSpPr>
              <p:nvPr/>
            </p:nvSpPr>
            <p:spPr bwMode="auto">
              <a:xfrm>
                <a:off x="3792" y="2718"/>
                <a:ext cx="548"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FF"/>
                    </a:solidFill>
                    <a:effectLst/>
                    <a:latin typeface="Arial" pitchFamily="34" charset="0"/>
                    <a:cs typeface="Arial" pitchFamily="34" charset="0"/>
                  </a:rPr>
                  <a:t>Concept of</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3" name="Rectangle 73"/>
              <p:cNvSpPr>
                <a:spLocks noChangeArrowheads="1"/>
              </p:cNvSpPr>
              <p:nvPr/>
            </p:nvSpPr>
            <p:spPr bwMode="auto">
              <a:xfrm>
                <a:off x="3789" y="2832"/>
                <a:ext cx="552" cy="13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pitchFamily="34" charset="0"/>
                    <a:cs typeface="Arial" pitchFamily="34" charset="0"/>
                  </a:rPr>
                  <a:t>Operations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0315" name="Rectangle 75"/>
            <p:cNvSpPr>
              <a:spLocks noChangeArrowheads="1"/>
            </p:cNvSpPr>
            <p:nvPr/>
          </p:nvSpPr>
          <p:spPr bwMode="auto">
            <a:xfrm rot="21000000">
              <a:off x="3489" y="3042"/>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6" name="Rectangle 76"/>
            <p:cNvSpPr>
              <a:spLocks noChangeArrowheads="1"/>
            </p:cNvSpPr>
            <p:nvPr/>
          </p:nvSpPr>
          <p:spPr bwMode="auto">
            <a:xfrm rot="540000">
              <a:off x="3489" y="1300"/>
              <a:ext cx="992" cy="17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9933FF"/>
                  </a:solidFill>
                  <a:effectLst/>
                  <a:latin typeface="Arial" pitchFamily="34" charset="0"/>
                  <a:cs typeface="Arial" pitchFamily="34" charset="0"/>
                </a:rPr>
                <a:t>Operational Art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0387" name="Group 147"/>
            <p:cNvGrpSpPr>
              <a:grpSpLocks/>
            </p:cNvGrpSpPr>
            <p:nvPr/>
          </p:nvGrpSpPr>
          <p:grpSpPr bwMode="auto">
            <a:xfrm>
              <a:off x="4494" y="1395"/>
              <a:ext cx="680" cy="1740"/>
              <a:chOff x="4494" y="1395"/>
              <a:chExt cx="680" cy="1740"/>
            </a:xfrm>
          </p:grpSpPr>
          <p:grpSp>
            <p:nvGrpSpPr>
              <p:cNvPr id="10370" name="Group 130"/>
              <p:cNvGrpSpPr>
                <a:grpSpLocks/>
              </p:cNvGrpSpPr>
              <p:nvPr/>
            </p:nvGrpSpPr>
            <p:grpSpPr bwMode="auto">
              <a:xfrm>
                <a:off x="4494" y="1395"/>
                <a:ext cx="680" cy="1740"/>
                <a:chOff x="4494" y="1395"/>
                <a:chExt cx="680" cy="1740"/>
              </a:xfrm>
            </p:grpSpPr>
            <p:sp>
              <p:nvSpPr>
                <p:cNvPr id="10317" name="Rectangle 77"/>
                <p:cNvSpPr>
                  <a:spLocks noChangeArrowheads="1"/>
                </p:cNvSpPr>
                <p:nvPr/>
              </p:nvSpPr>
              <p:spPr bwMode="auto">
                <a:xfrm>
                  <a:off x="4494" y="1395"/>
                  <a:ext cx="44" cy="1740"/>
                </a:xfrm>
                <a:prstGeom prst="rect">
                  <a:avLst/>
                </a:prstGeom>
                <a:solidFill>
                  <a:srgbClr val="CCFFC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8" name="Rectangle 78"/>
                <p:cNvSpPr>
                  <a:spLocks noChangeArrowheads="1"/>
                </p:cNvSpPr>
                <p:nvPr/>
              </p:nvSpPr>
              <p:spPr bwMode="auto">
                <a:xfrm>
                  <a:off x="4538" y="1395"/>
                  <a:ext cx="37" cy="1740"/>
                </a:xfrm>
                <a:prstGeom prst="rect">
                  <a:avLst/>
                </a:prstGeom>
                <a:solidFill>
                  <a:srgbClr val="CCFDC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19" name="Rectangle 79"/>
                <p:cNvSpPr>
                  <a:spLocks noChangeArrowheads="1"/>
                </p:cNvSpPr>
                <p:nvPr/>
              </p:nvSpPr>
              <p:spPr bwMode="auto">
                <a:xfrm>
                  <a:off x="4575" y="1395"/>
                  <a:ext cx="16" cy="1740"/>
                </a:xfrm>
                <a:prstGeom prst="rect">
                  <a:avLst/>
                </a:prstGeom>
                <a:solidFill>
                  <a:srgbClr val="CCFC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0" name="Rectangle 80"/>
                <p:cNvSpPr>
                  <a:spLocks noChangeArrowheads="1"/>
                </p:cNvSpPr>
                <p:nvPr/>
              </p:nvSpPr>
              <p:spPr bwMode="auto">
                <a:xfrm>
                  <a:off x="4591" y="1395"/>
                  <a:ext cx="21" cy="1740"/>
                </a:xfrm>
                <a:prstGeom prst="rect">
                  <a:avLst/>
                </a:prstGeom>
                <a:solidFill>
                  <a:srgbClr val="CCFAC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1" name="Rectangle 81"/>
                <p:cNvSpPr>
                  <a:spLocks noChangeArrowheads="1"/>
                </p:cNvSpPr>
                <p:nvPr/>
              </p:nvSpPr>
              <p:spPr bwMode="auto">
                <a:xfrm>
                  <a:off x="4612" y="1395"/>
                  <a:ext cx="16" cy="1740"/>
                </a:xfrm>
                <a:prstGeom prst="rect">
                  <a:avLst/>
                </a:prstGeom>
                <a:solidFill>
                  <a:srgbClr val="CCF9D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2" name="Rectangle 82"/>
                <p:cNvSpPr>
                  <a:spLocks noChangeArrowheads="1"/>
                </p:cNvSpPr>
                <p:nvPr/>
              </p:nvSpPr>
              <p:spPr bwMode="auto">
                <a:xfrm>
                  <a:off x="4628" y="1395"/>
                  <a:ext cx="19" cy="1740"/>
                </a:xfrm>
                <a:prstGeom prst="rect">
                  <a:avLst/>
                </a:prstGeom>
                <a:solidFill>
                  <a:srgbClr val="CCF7D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3" name="Rectangle 83"/>
                <p:cNvSpPr>
                  <a:spLocks noChangeArrowheads="1"/>
                </p:cNvSpPr>
                <p:nvPr/>
              </p:nvSpPr>
              <p:spPr bwMode="auto">
                <a:xfrm>
                  <a:off x="4647" y="1395"/>
                  <a:ext cx="18" cy="1740"/>
                </a:xfrm>
                <a:prstGeom prst="rect">
                  <a:avLst/>
                </a:prstGeom>
                <a:solidFill>
                  <a:srgbClr val="CCF5D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4" name="Rectangle 84"/>
                <p:cNvSpPr>
                  <a:spLocks noChangeArrowheads="1"/>
                </p:cNvSpPr>
                <p:nvPr/>
              </p:nvSpPr>
              <p:spPr bwMode="auto">
                <a:xfrm>
                  <a:off x="4665" y="1395"/>
                  <a:ext cx="14" cy="1740"/>
                </a:xfrm>
                <a:prstGeom prst="rect">
                  <a:avLst/>
                </a:prstGeom>
                <a:solidFill>
                  <a:srgbClr val="CCF3D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5" name="Rectangle 85"/>
                <p:cNvSpPr>
                  <a:spLocks noChangeArrowheads="1"/>
                </p:cNvSpPr>
                <p:nvPr/>
              </p:nvSpPr>
              <p:spPr bwMode="auto">
                <a:xfrm>
                  <a:off x="4679" y="1395"/>
                  <a:ext cx="7" cy="1740"/>
                </a:xfrm>
                <a:prstGeom prst="rect">
                  <a:avLst/>
                </a:prstGeom>
                <a:solidFill>
                  <a:srgbClr val="CCF2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6" name="Rectangle 86"/>
                <p:cNvSpPr>
                  <a:spLocks noChangeArrowheads="1"/>
                </p:cNvSpPr>
                <p:nvPr/>
              </p:nvSpPr>
              <p:spPr bwMode="auto">
                <a:xfrm>
                  <a:off x="4686" y="1395"/>
                  <a:ext cx="14" cy="1740"/>
                </a:xfrm>
                <a:prstGeom prst="rect">
                  <a:avLst/>
                </a:prstGeom>
                <a:solidFill>
                  <a:srgbClr val="CCF0D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7" name="Rectangle 87"/>
                <p:cNvSpPr>
                  <a:spLocks noChangeArrowheads="1"/>
                </p:cNvSpPr>
                <p:nvPr/>
              </p:nvSpPr>
              <p:spPr bwMode="auto">
                <a:xfrm>
                  <a:off x="4700" y="1395"/>
                  <a:ext cx="13" cy="1740"/>
                </a:xfrm>
                <a:prstGeom prst="rect">
                  <a:avLst/>
                </a:prstGeom>
                <a:solidFill>
                  <a:srgbClr val="CCEED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8" name="Rectangle 88"/>
                <p:cNvSpPr>
                  <a:spLocks noChangeArrowheads="1"/>
                </p:cNvSpPr>
                <p:nvPr/>
              </p:nvSpPr>
              <p:spPr bwMode="auto">
                <a:xfrm>
                  <a:off x="4713" y="1395"/>
                  <a:ext cx="13" cy="1740"/>
                </a:xfrm>
                <a:prstGeom prst="rect">
                  <a:avLst/>
                </a:prstGeom>
                <a:solidFill>
                  <a:srgbClr val="CCECD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29" name="Rectangle 89"/>
                <p:cNvSpPr>
                  <a:spLocks noChangeArrowheads="1"/>
                </p:cNvSpPr>
                <p:nvPr/>
              </p:nvSpPr>
              <p:spPr bwMode="auto">
                <a:xfrm>
                  <a:off x="4726" y="1395"/>
                  <a:ext cx="11" cy="1740"/>
                </a:xfrm>
                <a:prstGeom prst="rect">
                  <a:avLst/>
                </a:prstGeom>
                <a:solidFill>
                  <a:srgbClr val="CCEAD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0" name="Rectangle 90"/>
                <p:cNvSpPr>
                  <a:spLocks noChangeArrowheads="1"/>
                </p:cNvSpPr>
                <p:nvPr/>
              </p:nvSpPr>
              <p:spPr bwMode="auto">
                <a:xfrm>
                  <a:off x="4737" y="1395"/>
                  <a:ext cx="10" cy="1740"/>
                </a:xfrm>
                <a:prstGeom prst="rect">
                  <a:avLst/>
                </a:prstGeom>
                <a:solidFill>
                  <a:srgbClr val="CCE8D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1" name="Rectangle 91"/>
                <p:cNvSpPr>
                  <a:spLocks noChangeArrowheads="1"/>
                </p:cNvSpPr>
                <p:nvPr/>
              </p:nvSpPr>
              <p:spPr bwMode="auto">
                <a:xfrm>
                  <a:off x="4747" y="1395"/>
                  <a:ext cx="11" cy="1740"/>
                </a:xfrm>
                <a:prstGeom prst="rect">
                  <a:avLst/>
                </a:prstGeom>
                <a:solidFill>
                  <a:srgbClr val="CCE6D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2" name="Rectangle 92"/>
                <p:cNvSpPr>
                  <a:spLocks noChangeArrowheads="1"/>
                </p:cNvSpPr>
                <p:nvPr/>
              </p:nvSpPr>
              <p:spPr bwMode="auto">
                <a:xfrm>
                  <a:off x="4758" y="1395"/>
                  <a:ext cx="8" cy="1740"/>
                </a:xfrm>
                <a:prstGeom prst="rect">
                  <a:avLst/>
                </a:prstGeom>
                <a:solidFill>
                  <a:srgbClr val="CCE4D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3" name="Rectangle 93"/>
                <p:cNvSpPr>
                  <a:spLocks noChangeArrowheads="1"/>
                </p:cNvSpPr>
                <p:nvPr/>
              </p:nvSpPr>
              <p:spPr bwMode="auto">
                <a:xfrm>
                  <a:off x="4766" y="1395"/>
                  <a:ext cx="11" cy="1740"/>
                </a:xfrm>
                <a:prstGeom prst="rect">
                  <a:avLst/>
                </a:prstGeom>
                <a:solidFill>
                  <a:srgbClr val="CCE2D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4" name="Rectangle 94"/>
                <p:cNvSpPr>
                  <a:spLocks noChangeArrowheads="1"/>
                </p:cNvSpPr>
                <p:nvPr/>
              </p:nvSpPr>
              <p:spPr bwMode="auto">
                <a:xfrm>
                  <a:off x="4777" y="1395"/>
                  <a:ext cx="10" cy="1740"/>
                </a:xfrm>
                <a:prstGeom prst="rect">
                  <a:avLst/>
                </a:prstGeom>
                <a:solidFill>
                  <a:srgbClr val="CCE0E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5" name="Rectangle 95"/>
                <p:cNvSpPr>
                  <a:spLocks noChangeArrowheads="1"/>
                </p:cNvSpPr>
                <p:nvPr/>
              </p:nvSpPr>
              <p:spPr bwMode="auto">
                <a:xfrm>
                  <a:off x="4787" y="1395"/>
                  <a:ext cx="8" cy="1740"/>
                </a:xfrm>
                <a:prstGeom prst="rect">
                  <a:avLst/>
                </a:prstGeom>
                <a:solidFill>
                  <a:srgbClr val="CCDE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6" name="Rectangle 96"/>
                <p:cNvSpPr>
                  <a:spLocks noChangeArrowheads="1"/>
                </p:cNvSpPr>
                <p:nvPr/>
              </p:nvSpPr>
              <p:spPr bwMode="auto">
                <a:xfrm>
                  <a:off x="4795" y="1395"/>
                  <a:ext cx="8" cy="1740"/>
                </a:xfrm>
                <a:prstGeom prst="rect">
                  <a:avLst/>
                </a:prstGeom>
                <a:solidFill>
                  <a:srgbClr val="CCDCE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7" name="Rectangle 97"/>
                <p:cNvSpPr>
                  <a:spLocks noChangeArrowheads="1"/>
                </p:cNvSpPr>
                <p:nvPr/>
              </p:nvSpPr>
              <p:spPr bwMode="auto">
                <a:xfrm>
                  <a:off x="4803" y="1395"/>
                  <a:ext cx="10" cy="1740"/>
                </a:xfrm>
                <a:prstGeom prst="rect">
                  <a:avLst/>
                </a:prstGeom>
                <a:solidFill>
                  <a:srgbClr val="CCDAE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8" name="Rectangle 98"/>
                <p:cNvSpPr>
                  <a:spLocks noChangeArrowheads="1"/>
                </p:cNvSpPr>
                <p:nvPr/>
              </p:nvSpPr>
              <p:spPr bwMode="auto">
                <a:xfrm>
                  <a:off x="4813" y="1395"/>
                  <a:ext cx="8" cy="1740"/>
                </a:xfrm>
                <a:prstGeom prst="rect">
                  <a:avLst/>
                </a:prstGeom>
                <a:solidFill>
                  <a:srgbClr val="CCD8E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39" name="Rectangle 99"/>
                <p:cNvSpPr>
                  <a:spLocks noChangeArrowheads="1"/>
                </p:cNvSpPr>
                <p:nvPr/>
              </p:nvSpPr>
              <p:spPr bwMode="auto">
                <a:xfrm>
                  <a:off x="4821" y="1395"/>
                  <a:ext cx="9" cy="1740"/>
                </a:xfrm>
                <a:prstGeom prst="rect">
                  <a:avLst/>
                </a:prstGeom>
                <a:solidFill>
                  <a:srgbClr val="CCD6E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0" name="Rectangle 100"/>
                <p:cNvSpPr>
                  <a:spLocks noChangeArrowheads="1"/>
                </p:cNvSpPr>
                <p:nvPr/>
              </p:nvSpPr>
              <p:spPr bwMode="auto">
                <a:xfrm>
                  <a:off x="4830" y="1395"/>
                  <a:ext cx="8" cy="1740"/>
                </a:xfrm>
                <a:prstGeom prst="rect">
                  <a:avLst/>
                </a:prstGeom>
                <a:solidFill>
                  <a:srgbClr val="CCD4E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1" name="Rectangle 101"/>
                <p:cNvSpPr>
                  <a:spLocks noChangeArrowheads="1"/>
                </p:cNvSpPr>
                <p:nvPr/>
              </p:nvSpPr>
              <p:spPr bwMode="auto">
                <a:xfrm>
                  <a:off x="4838" y="1395"/>
                  <a:ext cx="7" cy="1740"/>
                </a:xfrm>
                <a:prstGeom prst="rect">
                  <a:avLst/>
                </a:prstGeom>
                <a:solidFill>
                  <a:srgbClr val="CCD2E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2" name="Rectangle 102"/>
                <p:cNvSpPr>
                  <a:spLocks noChangeArrowheads="1"/>
                </p:cNvSpPr>
                <p:nvPr/>
              </p:nvSpPr>
              <p:spPr bwMode="auto">
                <a:xfrm>
                  <a:off x="4845" y="1395"/>
                  <a:ext cx="8" cy="1740"/>
                </a:xfrm>
                <a:prstGeom prst="rect">
                  <a:avLst/>
                </a:prstGeom>
                <a:solidFill>
                  <a:srgbClr val="CCD0E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3" name="Rectangle 103"/>
                <p:cNvSpPr>
                  <a:spLocks noChangeArrowheads="1"/>
                </p:cNvSpPr>
                <p:nvPr/>
              </p:nvSpPr>
              <p:spPr bwMode="auto">
                <a:xfrm>
                  <a:off x="4853" y="1395"/>
                  <a:ext cx="8" cy="1740"/>
                </a:xfrm>
                <a:prstGeom prst="rect">
                  <a:avLst/>
                </a:prstGeom>
                <a:solidFill>
                  <a:srgbClr val="CCCEE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4" name="Rectangle 104"/>
                <p:cNvSpPr>
                  <a:spLocks noChangeArrowheads="1"/>
                </p:cNvSpPr>
                <p:nvPr/>
              </p:nvSpPr>
              <p:spPr bwMode="auto">
                <a:xfrm>
                  <a:off x="4861" y="1395"/>
                  <a:ext cx="8" cy="1740"/>
                </a:xfrm>
                <a:prstGeom prst="rect">
                  <a:avLst/>
                </a:prstGeom>
                <a:solidFill>
                  <a:srgbClr val="CCCCE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5" name="Rectangle 105"/>
                <p:cNvSpPr>
                  <a:spLocks noChangeArrowheads="1"/>
                </p:cNvSpPr>
                <p:nvPr/>
              </p:nvSpPr>
              <p:spPr bwMode="auto">
                <a:xfrm>
                  <a:off x="4869" y="1395"/>
                  <a:ext cx="8" cy="1740"/>
                </a:xfrm>
                <a:prstGeom prst="rect">
                  <a:avLst/>
                </a:prstGeom>
                <a:solidFill>
                  <a:srgbClr val="CCCAE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6" name="Rectangle 106"/>
                <p:cNvSpPr>
                  <a:spLocks noChangeArrowheads="1"/>
                </p:cNvSpPr>
                <p:nvPr/>
              </p:nvSpPr>
              <p:spPr bwMode="auto">
                <a:xfrm>
                  <a:off x="4877" y="1395"/>
                  <a:ext cx="8" cy="1740"/>
                </a:xfrm>
                <a:prstGeom prst="rect">
                  <a:avLst/>
                </a:prstGeom>
                <a:solidFill>
                  <a:srgbClr val="CCC8E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7" name="Rectangle 107"/>
                <p:cNvSpPr>
                  <a:spLocks noChangeArrowheads="1"/>
                </p:cNvSpPr>
                <p:nvPr/>
              </p:nvSpPr>
              <p:spPr bwMode="auto">
                <a:xfrm>
                  <a:off x="4885" y="1395"/>
                  <a:ext cx="8" cy="1740"/>
                </a:xfrm>
                <a:prstGeom prst="rect">
                  <a:avLst/>
                </a:prstGeom>
                <a:solidFill>
                  <a:srgbClr val="CCC6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8" name="Rectangle 108"/>
                <p:cNvSpPr>
                  <a:spLocks noChangeArrowheads="1"/>
                </p:cNvSpPr>
                <p:nvPr/>
              </p:nvSpPr>
              <p:spPr bwMode="auto">
                <a:xfrm>
                  <a:off x="4893" y="1395"/>
                  <a:ext cx="11" cy="1740"/>
                </a:xfrm>
                <a:prstGeom prst="rect">
                  <a:avLst/>
                </a:prstGeom>
                <a:solidFill>
                  <a:srgbClr val="CCC4E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49" name="Rectangle 109"/>
                <p:cNvSpPr>
                  <a:spLocks noChangeArrowheads="1"/>
                </p:cNvSpPr>
                <p:nvPr/>
              </p:nvSpPr>
              <p:spPr bwMode="auto">
                <a:xfrm>
                  <a:off x="4904" y="1395"/>
                  <a:ext cx="5" cy="1740"/>
                </a:xfrm>
                <a:prstGeom prst="rect">
                  <a:avLst/>
                </a:prstGeom>
                <a:solidFill>
                  <a:srgbClr val="CCC2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0" name="Rectangle 110"/>
                <p:cNvSpPr>
                  <a:spLocks noChangeArrowheads="1"/>
                </p:cNvSpPr>
                <p:nvPr/>
              </p:nvSpPr>
              <p:spPr bwMode="auto">
                <a:xfrm>
                  <a:off x="4909" y="1395"/>
                  <a:ext cx="10" cy="1740"/>
                </a:xfrm>
                <a:prstGeom prst="rect">
                  <a:avLst/>
                </a:prstGeom>
                <a:solidFill>
                  <a:srgbClr val="CCC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1" name="Rectangle 111"/>
                <p:cNvSpPr>
                  <a:spLocks noChangeArrowheads="1"/>
                </p:cNvSpPr>
                <p:nvPr/>
              </p:nvSpPr>
              <p:spPr bwMode="auto">
                <a:xfrm>
                  <a:off x="4919" y="1395"/>
                  <a:ext cx="9" cy="1740"/>
                </a:xfrm>
                <a:prstGeom prst="rect">
                  <a:avLst/>
                </a:prstGeom>
                <a:solidFill>
                  <a:srgbClr val="CCBEF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2" name="Rectangle 112"/>
                <p:cNvSpPr>
                  <a:spLocks noChangeArrowheads="1"/>
                </p:cNvSpPr>
                <p:nvPr/>
              </p:nvSpPr>
              <p:spPr bwMode="auto">
                <a:xfrm>
                  <a:off x="4928" y="1395"/>
                  <a:ext cx="8" cy="1740"/>
                </a:xfrm>
                <a:prstGeom prst="rect">
                  <a:avLst/>
                </a:prstGeom>
                <a:solidFill>
                  <a:srgbClr val="CCBCF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3" name="Rectangle 113"/>
                <p:cNvSpPr>
                  <a:spLocks noChangeArrowheads="1"/>
                </p:cNvSpPr>
                <p:nvPr/>
              </p:nvSpPr>
              <p:spPr bwMode="auto">
                <a:xfrm>
                  <a:off x="4936" y="1395"/>
                  <a:ext cx="7" cy="1740"/>
                </a:xfrm>
                <a:prstGeom prst="rect">
                  <a:avLst/>
                </a:prstGeom>
                <a:solidFill>
                  <a:srgbClr val="CCBAF3"/>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4" name="Rectangle 114"/>
                <p:cNvSpPr>
                  <a:spLocks noChangeArrowheads="1"/>
                </p:cNvSpPr>
                <p:nvPr/>
              </p:nvSpPr>
              <p:spPr bwMode="auto">
                <a:xfrm>
                  <a:off x="4943" y="1395"/>
                  <a:ext cx="8" cy="1740"/>
                </a:xfrm>
                <a:prstGeom prst="rect">
                  <a:avLst/>
                </a:prstGeom>
                <a:solidFill>
                  <a:srgbClr val="CCB8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5" name="Rectangle 115"/>
                <p:cNvSpPr>
                  <a:spLocks noChangeArrowheads="1"/>
                </p:cNvSpPr>
                <p:nvPr/>
              </p:nvSpPr>
              <p:spPr bwMode="auto">
                <a:xfrm>
                  <a:off x="4951" y="1395"/>
                  <a:ext cx="11" cy="1740"/>
                </a:xfrm>
                <a:prstGeom prst="rect">
                  <a:avLst/>
                </a:prstGeom>
                <a:solidFill>
                  <a:srgbClr val="CCB6F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6" name="Rectangle 116"/>
                <p:cNvSpPr>
                  <a:spLocks noChangeArrowheads="1"/>
                </p:cNvSpPr>
                <p:nvPr/>
              </p:nvSpPr>
              <p:spPr bwMode="auto">
                <a:xfrm>
                  <a:off x="4962" y="1395"/>
                  <a:ext cx="10" cy="1740"/>
                </a:xfrm>
                <a:prstGeom prst="rect">
                  <a:avLst/>
                </a:prstGeom>
                <a:solidFill>
                  <a:srgbClr val="CCB4F5"/>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7" name="Rectangle 117"/>
                <p:cNvSpPr>
                  <a:spLocks noChangeArrowheads="1"/>
                </p:cNvSpPr>
                <p:nvPr/>
              </p:nvSpPr>
              <p:spPr bwMode="auto">
                <a:xfrm>
                  <a:off x="4972" y="1395"/>
                  <a:ext cx="9" cy="1740"/>
                </a:xfrm>
                <a:prstGeom prst="rect">
                  <a:avLst/>
                </a:prstGeom>
                <a:solidFill>
                  <a:srgbClr val="CCB2F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8" name="Rectangle 118"/>
                <p:cNvSpPr>
                  <a:spLocks noChangeArrowheads="1"/>
                </p:cNvSpPr>
                <p:nvPr/>
              </p:nvSpPr>
              <p:spPr bwMode="auto">
                <a:xfrm>
                  <a:off x="4981" y="1395"/>
                  <a:ext cx="10" cy="1740"/>
                </a:xfrm>
                <a:prstGeom prst="rect">
                  <a:avLst/>
                </a:prstGeom>
                <a:solidFill>
                  <a:srgbClr val="CCB0F7"/>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59" name="Rectangle 119"/>
                <p:cNvSpPr>
                  <a:spLocks noChangeArrowheads="1"/>
                </p:cNvSpPr>
                <p:nvPr/>
              </p:nvSpPr>
              <p:spPr bwMode="auto">
                <a:xfrm>
                  <a:off x="4991" y="1395"/>
                  <a:ext cx="11" cy="1740"/>
                </a:xfrm>
                <a:prstGeom prst="rect">
                  <a:avLst/>
                </a:prstGeom>
                <a:solidFill>
                  <a:srgbClr val="CCAE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0" name="Rectangle 120"/>
                <p:cNvSpPr>
                  <a:spLocks noChangeArrowheads="1"/>
                </p:cNvSpPr>
                <p:nvPr/>
              </p:nvSpPr>
              <p:spPr bwMode="auto">
                <a:xfrm>
                  <a:off x="5002" y="1395"/>
                  <a:ext cx="10" cy="1740"/>
                </a:xfrm>
                <a:prstGeom prst="rect">
                  <a:avLst/>
                </a:prstGeom>
                <a:solidFill>
                  <a:srgbClr val="CCACF8"/>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1" name="Rectangle 121"/>
                <p:cNvSpPr>
                  <a:spLocks noChangeArrowheads="1"/>
                </p:cNvSpPr>
                <p:nvPr/>
              </p:nvSpPr>
              <p:spPr bwMode="auto">
                <a:xfrm>
                  <a:off x="5012" y="1395"/>
                  <a:ext cx="11" cy="1740"/>
                </a:xfrm>
                <a:prstGeom prst="rect">
                  <a:avLst/>
                </a:prstGeom>
                <a:solidFill>
                  <a:srgbClr val="CCAAF9"/>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2" name="Rectangle 122"/>
                <p:cNvSpPr>
                  <a:spLocks noChangeArrowheads="1"/>
                </p:cNvSpPr>
                <p:nvPr/>
              </p:nvSpPr>
              <p:spPr bwMode="auto">
                <a:xfrm>
                  <a:off x="5023" y="1395"/>
                  <a:ext cx="13" cy="1740"/>
                </a:xfrm>
                <a:prstGeom prst="rect">
                  <a:avLst/>
                </a:prstGeom>
                <a:solidFill>
                  <a:srgbClr val="CCA8FA"/>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3" name="Rectangle 123"/>
                <p:cNvSpPr>
                  <a:spLocks noChangeArrowheads="1"/>
                </p:cNvSpPr>
                <p:nvPr/>
              </p:nvSpPr>
              <p:spPr bwMode="auto">
                <a:xfrm>
                  <a:off x="5036" y="1395"/>
                  <a:ext cx="13" cy="1740"/>
                </a:xfrm>
                <a:prstGeom prst="rect">
                  <a:avLst/>
                </a:prstGeom>
                <a:solidFill>
                  <a:srgbClr val="CCA6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4" name="Rectangle 124"/>
                <p:cNvSpPr>
                  <a:spLocks noChangeArrowheads="1"/>
                </p:cNvSpPr>
                <p:nvPr/>
              </p:nvSpPr>
              <p:spPr bwMode="auto">
                <a:xfrm>
                  <a:off x="5049" y="1395"/>
                  <a:ext cx="14" cy="1740"/>
                </a:xfrm>
                <a:prstGeom prst="rect">
                  <a:avLst/>
                </a:prstGeom>
                <a:solidFill>
                  <a:srgbClr val="CCA4FB"/>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5" name="Rectangle 125"/>
                <p:cNvSpPr>
                  <a:spLocks noChangeArrowheads="1"/>
                </p:cNvSpPr>
                <p:nvPr/>
              </p:nvSpPr>
              <p:spPr bwMode="auto">
                <a:xfrm>
                  <a:off x="5063" y="1395"/>
                  <a:ext cx="16" cy="1740"/>
                </a:xfrm>
                <a:prstGeom prst="rect">
                  <a:avLst/>
                </a:prstGeom>
                <a:solidFill>
                  <a:srgbClr val="CCA2FC"/>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6" name="Rectangle 126"/>
                <p:cNvSpPr>
                  <a:spLocks noChangeArrowheads="1"/>
                </p:cNvSpPr>
                <p:nvPr/>
              </p:nvSpPr>
              <p:spPr bwMode="auto">
                <a:xfrm>
                  <a:off x="5079" y="1395"/>
                  <a:ext cx="18" cy="1740"/>
                </a:xfrm>
                <a:prstGeom prst="rect">
                  <a:avLst/>
                </a:prstGeom>
                <a:solidFill>
                  <a:srgbClr val="CCA0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7" name="Rectangle 127"/>
                <p:cNvSpPr>
                  <a:spLocks noChangeArrowheads="1"/>
                </p:cNvSpPr>
                <p:nvPr/>
              </p:nvSpPr>
              <p:spPr bwMode="auto">
                <a:xfrm>
                  <a:off x="5097" y="1395"/>
                  <a:ext cx="21" cy="1740"/>
                </a:xfrm>
                <a:prstGeom prst="rect">
                  <a:avLst/>
                </a:prstGeom>
                <a:solidFill>
                  <a:srgbClr val="CC9EFD"/>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8" name="Rectangle 128"/>
                <p:cNvSpPr>
                  <a:spLocks noChangeArrowheads="1"/>
                </p:cNvSpPr>
                <p:nvPr/>
              </p:nvSpPr>
              <p:spPr bwMode="auto">
                <a:xfrm>
                  <a:off x="5118" y="1395"/>
                  <a:ext cx="29" cy="1740"/>
                </a:xfrm>
                <a:prstGeom prst="rect">
                  <a:avLst/>
                </a:prstGeom>
                <a:solidFill>
                  <a:srgbClr val="CC9CFE"/>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69" name="Rectangle 129"/>
                <p:cNvSpPr>
                  <a:spLocks noChangeArrowheads="1"/>
                </p:cNvSpPr>
                <p:nvPr/>
              </p:nvSpPr>
              <p:spPr bwMode="auto">
                <a:xfrm>
                  <a:off x="5147" y="1395"/>
                  <a:ext cx="27" cy="1740"/>
                </a:xfrm>
                <a:prstGeom prst="rect">
                  <a:avLst/>
                </a:prstGeom>
                <a:solidFill>
                  <a:srgbClr val="CC99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86" name="Group 146"/>
              <p:cNvGrpSpPr>
                <a:grpSpLocks/>
              </p:cNvGrpSpPr>
              <p:nvPr/>
            </p:nvGrpSpPr>
            <p:grpSpPr bwMode="auto">
              <a:xfrm>
                <a:off x="4838" y="1614"/>
                <a:ext cx="273" cy="1332"/>
                <a:chOff x="4838" y="1614"/>
                <a:chExt cx="273" cy="1332"/>
              </a:xfrm>
            </p:grpSpPr>
            <p:sp>
              <p:nvSpPr>
                <p:cNvPr id="10371" name="Rectangle 131"/>
                <p:cNvSpPr>
                  <a:spLocks noChangeArrowheads="1"/>
                </p:cNvSpPr>
                <p:nvPr/>
              </p:nvSpPr>
              <p:spPr bwMode="auto">
                <a:xfrm>
                  <a:off x="4850" y="1942"/>
                  <a:ext cx="116"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J</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2" name="Rectangle 132"/>
                <p:cNvSpPr>
                  <a:spLocks noChangeArrowheads="1"/>
                </p:cNvSpPr>
                <p:nvPr/>
              </p:nvSpPr>
              <p:spPr bwMode="auto">
                <a:xfrm>
                  <a:off x="4838" y="2072"/>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3" name="Rectangle 133"/>
                <p:cNvSpPr>
                  <a:spLocks noChangeArrowheads="1"/>
                </p:cNvSpPr>
                <p:nvPr/>
              </p:nvSpPr>
              <p:spPr bwMode="auto">
                <a:xfrm>
                  <a:off x="4866" y="2204"/>
                  <a:ext cx="8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4" name="Rectangle 134"/>
                <p:cNvSpPr>
                  <a:spLocks noChangeArrowheads="1"/>
                </p:cNvSpPr>
                <p:nvPr/>
              </p:nvSpPr>
              <p:spPr bwMode="auto">
                <a:xfrm>
                  <a:off x="4842" y="2334"/>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5" name="Rectangle 135"/>
                <p:cNvSpPr>
                  <a:spLocks noChangeArrowheads="1"/>
                </p:cNvSpPr>
                <p:nvPr/>
              </p:nvSpPr>
              <p:spPr bwMode="auto">
                <a:xfrm>
                  <a:off x="4848" y="2465"/>
                  <a:ext cx="123"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6" name="Rectangle 136"/>
                <p:cNvSpPr>
                  <a:spLocks noChangeArrowheads="1"/>
                </p:cNvSpPr>
                <p:nvPr/>
              </p:nvSpPr>
              <p:spPr bwMode="auto">
                <a:xfrm>
                  <a:off x="4970" y="1614"/>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7" name="Rectangle 137"/>
                <p:cNvSpPr>
                  <a:spLocks noChangeArrowheads="1"/>
                </p:cNvSpPr>
                <p:nvPr/>
              </p:nvSpPr>
              <p:spPr bwMode="auto">
                <a:xfrm>
                  <a:off x="4976" y="1745"/>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8" name="Rectangle 138"/>
                <p:cNvSpPr>
                  <a:spLocks noChangeArrowheads="1"/>
                </p:cNvSpPr>
                <p:nvPr/>
              </p:nvSpPr>
              <p:spPr bwMode="auto">
                <a:xfrm>
                  <a:off x="4976" y="1876"/>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79" name="Rectangle 139"/>
                <p:cNvSpPr>
                  <a:spLocks noChangeArrowheads="1"/>
                </p:cNvSpPr>
                <p:nvPr/>
              </p:nvSpPr>
              <p:spPr bwMode="auto">
                <a:xfrm>
                  <a:off x="4973" y="2007"/>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0" name="Rectangle 140"/>
                <p:cNvSpPr>
                  <a:spLocks noChangeArrowheads="1"/>
                </p:cNvSpPr>
                <p:nvPr/>
              </p:nvSpPr>
              <p:spPr bwMode="auto">
                <a:xfrm>
                  <a:off x="4973" y="2138"/>
                  <a:ext cx="13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1" name="Rectangle 141"/>
                <p:cNvSpPr>
                  <a:spLocks noChangeArrowheads="1"/>
                </p:cNvSpPr>
                <p:nvPr/>
              </p:nvSpPr>
              <p:spPr bwMode="auto">
                <a:xfrm>
                  <a:off x="4979" y="2269"/>
                  <a:ext cx="123"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2" name="Rectangle 142"/>
                <p:cNvSpPr>
                  <a:spLocks noChangeArrowheads="1"/>
                </p:cNvSpPr>
                <p:nvPr/>
              </p:nvSpPr>
              <p:spPr bwMode="auto">
                <a:xfrm>
                  <a:off x="4997" y="2400"/>
                  <a:ext cx="8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I</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3" name="Rectangle 143"/>
                <p:cNvSpPr>
                  <a:spLocks noChangeArrowheads="1"/>
                </p:cNvSpPr>
                <p:nvPr/>
              </p:nvSpPr>
              <p:spPr bwMode="auto">
                <a:xfrm>
                  <a:off x="4970" y="2531"/>
                  <a:ext cx="141"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O</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4" name="Rectangle 144"/>
                <p:cNvSpPr>
                  <a:spLocks noChangeArrowheads="1"/>
                </p:cNvSpPr>
                <p:nvPr/>
              </p:nvSpPr>
              <p:spPr bwMode="auto">
                <a:xfrm>
                  <a:off x="4973" y="2662"/>
                  <a:ext cx="135"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85" name="Rectangle 145"/>
                <p:cNvSpPr>
                  <a:spLocks noChangeArrowheads="1"/>
                </p:cNvSpPr>
                <p:nvPr/>
              </p:nvSpPr>
              <p:spPr bwMode="auto">
                <a:xfrm>
                  <a:off x="4976" y="2792"/>
                  <a:ext cx="129" cy="15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000000"/>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grpSp>
      <p:sp>
        <p:nvSpPr>
          <p:cNvPr id="3" name="TextBox 2"/>
          <p:cNvSpPr txBox="1"/>
          <p:nvPr/>
        </p:nvSpPr>
        <p:spPr>
          <a:xfrm>
            <a:off x="1383485" y="468643"/>
            <a:ext cx="6377067"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Tree>
    <p:extLst>
      <p:ext uri="{BB962C8B-B14F-4D97-AF65-F5344CB8AC3E}">
        <p14:creationId xmlns:p14="http://schemas.microsoft.com/office/powerpoint/2010/main" val="35253399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0" y="0"/>
            <a:ext cx="9144000" cy="45720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defRPr/>
            </a:pPr>
            <a:endParaRPr lang="en-US">
              <a:solidFill>
                <a:prstClr val="black"/>
              </a:solidFill>
            </a:endParaRPr>
          </a:p>
        </p:txBody>
      </p:sp>
      <p:graphicFrame>
        <p:nvGraphicFramePr>
          <p:cNvPr id="2050" name="Object 1"/>
          <p:cNvGraphicFramePr>
            <a:graphicFrameLocks noChangeAspect="1"/>
          </p:cNvGraphicFramePr>
          <p:nvPr/>
        </p:nvGraphicFramePr>
        <p:xfrm>
          <a:off x="76200" y="0"/>
          <a:ext cx="9093200" cy="6824663"/>
        </p:xfrm>
        <a:graphic>
          <a:graphicData uri="http://schemas.openxmlformats.org/presentationml/2006/ole">
            <mc:AlternateContent xmlns:mc="http://schemas.openxmlformats.org/markup-compatibility/2006">
              <mc:Choice xmlns:v="urn:schemas-microsoft-com:vml" Requires="v">
                <p:oleObj spid="_x0000_s5129" name="Slide" r:id="rId5" imgW="2801275" imgH="2100083" progId="PowerPoint.Slide.12">
                  <p:embed/>
                </p:oleObj>
              </mc:Choice>
              <mc:Fallback>
                <p:oleObj name="Slide" r:id="rId5" imgW="2801275" imgH="2100083"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093200" cy="6824663"/>
                      </a:xfrm>
                      <a:prstGeom prst="rect">
                        <a:avLst/>
                      </a:prstGeom>
                      <a:noFill/>
                    </p:spPr>
                  </p:pic>
                </p:oleObj>
              </mc:Fallback>
            </mc:AlternateContent>
          </a:graphicData>
        </a:graphic>
      </p:graphicFrame>
    </p:spTree>
    <p:extLst>
      <p:ext uri="{BB962C8B-B14F-4D97-AF65-F5344CB8AC3E}">
        <p14:creationId xmlns:p14="http://schemas.microsoft.com/office/powerpoint/2010/main" val="42529968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22530" name="Rectangle 2"/>
          <p:cNvSpPr>
            <a:spLocks noGrp="1" noChangeArrowheads="1"/>
          </p:cNvSpPr>
          <p:nvPr>
            <p:ph type="title"/>
          </p:nvPr>
        </p:nvSpPr>
        <p:spPr>
          <a:xfrm>
            <a:off x="-8467" y="201124"/>
            <a:ext cx="9144000" cy="838200"/>
          </a:xfrm>
        </p:spPr>
        <p:txBody>
          <a:bodyPr>
            <a:normAutofit/>
          </a:bodyPr>
          <a:lstStyle/>
          <a:p>
            <a:r>
              <a:rPr lang="en-US" sz="3200" b="1" dirty="0" smtClean="0">
                <a:solidFill>
                  <a:schemeClr val="tx1"/>
                </a:solidFill>
                <a:effectLst/>
              </a:rPr>
              <a:t>An Example…</a:t>
            </a:r>
          </a:p>
        </p:txBody>
      </p:sp>
      <p:sp>
        <p:nvSpPr>
          <p:cNvPr id="22531" name="Text Box 3"/>
          <p:cNvSpPr txBox="1">
            <a:spLocks noChangeArrowheads="1"/>
          </p:cNvSpPr>
          <p:nvPr/>
        </p:nvSpPr>
        <p:spPr bwMode="auto">
          <a:xfrm>
            <a:off x="-8467" y="1218947"/>
            <a:ext cx="9144000" cy="5270674"/>
          </a:xfrm>
          <a:prstGeom prst="rect">
            <a:avLst/>
          </a:prstGeom>
          <a:noFill/>
          <a:ln w="9525">
            <a:noFill/>
            <a:miter lim="800000"/>
            <a:headEnd/>
            <a:tailEnd/>
          </a:ln>
        </p:spPr>
        <p:txBody>
          <a:bodyPr>
            <a:spAutoFit/>
          </a:bodyPr>
          <a:lstStyle/>
          <a:p>
            <a:pPr>
              <a:spcBef>
                <a:spcPct val="25000"/>
              </a:spcBef>
            </a:pPr>
            <a:r>
              <a:rPr lang="en-US" sz="2000" b="1" u="sng" dirty="0" err="1">
                <a:solidFill>
                  <a:prstClr val="black"/>
                </a:solidFill>
              </a:rPr>
              <a:t>Endstate</a:t>
            </a:r>
            <a:r>
              <a:rPr lang="en-US" sz="2000" b="1" dirty="0">
                <a:solidFill>
                  <a:prstClr val="black"/>
                </a:solidFill>
              </a:rPr>
              <a:t>:  </a:t>
            </a:r>
            <a:r>
              <a:rPr lang="en-US" sz="2000" dirty="0">
                <a:solidFill>
                  <a:prstClr val="black"/>
                </a:solidFill>
              </a:rPr>
              <a:t>Regional stability restored with economic and trade conditions restored to pre-conflict levels. </a:t>
            </a:r>
            <a:r>
              <a:rPr lang="en-US" sz="2000" dirty="0" smtClean="0">
                <a:solidFill>
                  <a:prstClr val="black"/>
                </a:solidFill>
              </a:rPr>
              <a:t>Newland </a:t>
            </a:r>
            <a:r>
              <a:rPr lang="en-US" sz="2000" dirty="0">
                <a:solidFill>
                  <a:prstClr val="black"/>
                </a:solidFill>
              </a:rPr>
              <a:t>no longer threatens region through use of insurgency or state-sponsored terrorism</a:t>
            </a:r>
            <a:r>
              <a:rPr lang="en-US" sz="2000" b="1" dirty="0">
                <a:solidFill>
                  <a:prstClr val="black"/>
                </a:solidFill>
              </a:rPr>
              <a:t>.</a:t>
            </a:r>
            <a:br>
              <a:rPr lang="en-US" sz="2000" b="1" dirty="0">
                <a:solidFill>
                  <a:prstClr val="black"/>
                </a:solidFill>
              </a:rPr>
            </a:br>
            <a:endParaRPr lang="en-US" sz="2000" b="1" dirty="0">
              <a:solidFill>
                <a:prstClr val="black"/>
              </a:solidFill>
            </a:endParaRPr>
          </a:p>
          <a:p>
            <a:pPr>
              <a:spcBef>
                <a:spcPct val="25000"/>
              </a:spcBef>
            </a:pPr>
            <a:r>
              <a:rPr lang="en-US" b="1" u="sng" dirty="0" smtClean="0">
                <a:solidFill>
                  <a:prstClr val="black"/>
                </a:solidFill>
              </a:rPr>
              <a:t>Objectives:</a:t>
            </a:r>
            <a:endParaRPr lang="en-US" b="1" dirty="0">
              <a:solidFill>
                <a:prstClr val="black"/>
              </a:solidFill>
            </a:endParaRPr>
          </a:p>
          <a:p>
            <a:pPr lvl="1">
              <a:spcBef>
                <a:spcPct val="25000"/>
              </a:spcBef>
            </a:pPr>
            <a:r>
              <a:rPr lang="en-US" dirty="0">
                <a:solidFill>
                  <a:prstClr val="black"/>
                </a:solidFill>
              </a:rPr>
              <a:t>1.  </a:t>
            </a:r>
            <a:r>
              <a:rPr lang="en-US" b="1" dirty="0">
                <a:solidFill>
                  <a:prstClr val="black"/>
                </a:solidFill>
              </a:rPr>
              <a:t>Eliminate </a:t>
            </a:r>
            <a:r>
              <a:rPr lang="en-US" b="1" dirty="0" err="1" smtClean="0">
                <a:solidFill>
                  <a:prstClr val="black"/>
                </a:solidFill>
              </a:rPr>
              <a:t>Newlandian</a:t>
            </a:r>
            <a:r>
              <a:rPr lang="en-US" b="1" dirty="0" smtClean="0">
                <a:solidFill>
                  <a:prstClr val="black"/>
                </a:solidFill>
              </a:rPr>
              <a:t> </a:t>
            </a:r>
            <a:r>
              <a:rPr lang="en-US" b="1" dirty="0">
                <a:solidFill>
                  <a:prstClr val="black"/>
                </a:solidFill>
              </a:rPr>
              <a:t>regional </a:t>
            </a:r>
            <a:r>
              <a:rPr lang="en-US" b="1" dirty="0" smtClean="0">
                <a:solidFill>
                  <a:prstClr val="black"/>
                </a:solidFill>
              </a:rPr>
              <a:t>aggression.</a:t>
            </a:r>
            <a:endParaRPr lang="en-US" b="1" dirty="0">
              <a:solidFill>
                <a:prstClr val="black"/>
              </a:solidFill>
            </a:endParaRPr>
          </a:p>
          <a:p>
            <a:pPr lvl="2">
              <a:spcBef>
                <a:spcPct val="25000"/>
              </a:spcBef>
              <a:buFont typeface="Wingdings" pitchFamily="2" charset="2"/>
              <a:buChar char="Ø"/>
            </a:pPr>
            <a:r>
              <a:rPr lang="en-US" dirty="0">
                <a:solidFill>
                  <a:prstClr val="black"/>
                </a:solidFill>
              </a:rPr>
              <a:t> </a:t>
            </a:r>
            <a:r>
              <a:rPr lang="en-US" b="1" dirty="0">
                <a:solidFill>
                  <a:prstClr val="black"/>
                </a:solidFill>
              </a:rPr>
              <a:t>Effect:</a:t>
            </a:r>
            <a:r>
              <a:rPr lang="en-US" dirty="0">
                <a:solidFill>
                  <a:prstClr val="black"/>
                </a:solidFill>
              </a:rPr>
              <a:t>  </a:t>
            </a:r>
            <a:r>
              <a:rPr lang="en-US" dirty="0" smtClean="0">
                <a:solidFill>
                  <a:prstClr val="black"/>
                </a:solidFill>
              </a:rPr>
              <a:t>Newland </a:t>
            </a:r>
            <a:r>
              <a:rPr lang="en-US" dirty="0">
                <a:solidFill>
                  <a:prstClr val="black"/>
                </a:solidFill>
              </a:rPr>
              <a:t>no longer threatens its neighbors through use of conventional/irregular military </a:t>
            </a:r>
            <a:r>
              <a:rPr lang="en-US" dirty="0" smtClean="0">
                <a:solidFill>
                  <a:prstClr val="black"/>
                </a:solidFill>
              </a:rPr>
              <a:t>actions.</a:t>
            </a:r>
          </a:p>
          <a:p>
            <a:pPr lvl="3">
              <a:spcBef>
                <a:spcPct val="25000"/>
              </a:spcBef>
              <a:buFont typeface="Wingdings" pitchFamily="2" charset="2"/>
              <a:buChar char="Ø"/>
            </a:pPr>
            <a:r>
              <a:rPr lang="en-US" dirty="0" smtClean="0">
                <a:solidFill>
                  <a:prstClr val="black"/>
                </a:solidFill>
              </a:rPr>
              <a:t> </a:t>
            </a:r>
            <a:r>
              <a:rPr lang="en-US" b="1" dirty="0" smtClean="0">
                <a:solidFill>
                  <a:prstClr val="black"/>
                </a:solidFill>
              </a:rPr>
              <a:t>Task 1: </a:t>
            </a:r>
            <a:r>
              <a:rPr lang="en-US" dirty="0" smtClean="0">
                <a:solidFill>
                  <a:prstClr val="black"/>
                </a:solidFill>
              </a:rPr>
              <a:t>Increase SC/SA activities with </a:t>
            </a:r>
            <a:r>
              <a:rPr lang="en-US" dirty="0" err="1" smtClean="0">
                <a:solidFill>
                  <a:prstClr val="black"/>
                </a:solidFill>
              </a:rPr>
              <a:t>Oldland</a:t>
            </a:r>
            <a:r>
              <a:rPr lang="en-US" dirty="0" smtClean="0">
                <a:solidFill>
                  <a:prstClr val="black"/>
                </a:solidFill>
              </a:rPr>
              <a:t> and </a:t>
            </a:r>
            <a:r>
              <a:rPr lang="en-US" dirty="0" err="1" smtClean="0">
                <a:solidFill>
                  <a:prstClr val="black"/>
                </a:solidFill>
              </a:rPr>
              <a:t>Blueland</a:t>
            </a:r>
            <a:r>
              <a:rPr lang="en-US" dirty="0" smtClean="0">
                <a:solidFill>
                  <a:prstClr val="black"/>
                </a:solidFill>
              </a:rPr>
              <a:t> (neighbors).</a:t>
            </a:r>
          </a:p>
          <a:p>
            <a:pPr lvl="3">
              <a:spcBef>
                <a:spcPct val="25000"/>
              </a:spcBef>
              <a:buFont typeface="Wingdings" pitchFamily="2" charset="2"/>
              <a:buChar char="Ø"/>
            </a:pPr>
            <a:r>
              <a:rPr lang="en-US" dirty="0" smtClean="0">
                <a:solidFill>
                  <a:prstClr val="black"/>
                </a:solidFill>
              </a:rPr>
              <a:t> </a:t>
            </a:r>
            <a:r>
              <a:rPr lang="en-US" b="1" dirty="0" smtClean="0">
                <a:solidFill>
                  <a:prstClr val="black"/>
                </a:solidFill>
              </a:rPr>
              <a:t>Task 2: </a:t>
            </a:r>
            <a:r>
              <a:rPr lang="en-US" dirty="0" smtClean="0">
                <a:solidFill>
                  <a:prstClr val="black"/>
                </a:solidFill>
              </a:rPr>
              <a:t>Gradually reintegrate Newland into the region (POL-MIL ).</a:t>
            </a:r>
            <a:endParaRPr lang="en-US" dirty="0">
              <a:solidFill>
                <a:prstClr val="black"/>
              </a:solidFill>
            </a:endParaRPr>
          </a:p>
          <a:p>
            <a:pPr lvl="1">
              <a:spcBef>
                <a:spcPct val="25000"/>
              </a:spcBef>
            </a:pPr>
            <a:r>
              <a:rPr lang="en-US" dirty="0">
                <a:solidFill>
                  <a:prstClr val="black"/>
                </a:solidFill>
              </a:rPr>
              <a:t>2.  </a:t>
            </a:r>
            <a:r>
              <a:rPr lang="en-US" b="1" dirty="0" smtClean="0">
                <a:solidFill>
                  <a:prstClr val="black"/>
                </a:solidFill>
              </a:rPr>
              <a:t>Ensure </a:t>
            </a:r>
            <a:r>
              <a:rPr lang="en-US" b="1" dirty="0" err="1" smtClean="0">
                <a:solidFill>
                  <a:prstClr val="black"/>
                </a:solidFill>
              </a:rPr>
              <a:t>Oldland’s</a:t>
            </a:r>
            <a:r>
              <a:rPr lang="en-US" b="1" dirty="0" smtClean="0">
                <a:solidFill>
                  <a:prstClr val="black"/>
                </a:solidFill>
              </a:rPr>
              <a:t> (key partner) </a:t>
            </a:r>
            <a:r>
              <a:rPr lang="en-US" b="1" dirty="0">
                <a:solidFill>
                  <a:prstClr val="black"/>
                </a:solidFill>
              </a:rPr>
              <a:t>national sovereignty and territorial </a:t>
            </a:r>
            <a:r>
              <a:rPr lang="en-US" b="1" dirty="0" smtClean="0">
                <a:solidFill>
                  <a:prstClr val="black"/>
                </a:solidFill>
              </a:rPr>
              <a:t>integrity.</a:t>
            </a:r>
            <a:endParaRPr lang="en-US" b="1" dirty="0">
              <a:solidFill>
                <a:prstClr val="black"/>
              </a:solidFill>
            </a:endParaRPr>
          </a:p>
          <a:p>
            <a:pPr lvl="2">
              <a:spcBef>
                <a:spcPct val="25000"/>
              </a:spcBef>
              <a:buFont typeface="Wingdings" pitchFamily="2" charset="2"/>
              <a:buChar char="Ø"/>
            </a:pPr>
            <a:r>
              <a:rPr lang="en-US" dirty="0">
                <a:solidFill>
                  <a:prstClr val="black"/>
                </a:solidFill>
              </a:rPr>
              <a:t> </a:t>
            </a:r>
            <a:r>
              <a:rPr lang="en-US" b="1" dirty="0" smtClean="0">
                <a:solidFill>
                  <a:prstClr val="black"/>
                </a:solidFill>
              </a:rPr>
              <a:t>Effect 1:</a:t>
            </a:r>
            <a:r>
              <a:rPr lang="en-US" dirty="0" smtClean="0">
                <a:solidFill>
                  <a:prstClr val="black"/>
                </a:solidFill>
              </a:rPr>
              <a:t> </a:t>
            </a:r>
            <a:r>
              <a:rPr lang="en-US" dirty="0" err="1" smtClean="0">
                <a:solidFill>
                  <a:prstClr val="black"/>
                </a:solidFill>
              </a:rPr>
              <a:t>Oldland’s</a:t>
            </a:r>
            <a:r>
              <a:rPr lang="en-US" dirty="0" smtClean="0">
                <a:solidFill>
                  <a:prstClr val="black"/>
                </a:solidFill>
              </a:rPr>
              <a:t> armed </a:t>
            </a:r>
            <a:r>
              <a:rPr lang="en-US" dirty="0">
                <a:solidFill>
                  <a:prstClr val="black"/>
                </a:solidFill>
              </a:rPr>
              <a:t>f</a:t>
            </a:r>
            <a:r>
              <a:rPr lang="en-US" dirty="0" smtClean="0">
                <a:solidFill>
                  <a:prstClr val="black"/>
                </a:solidFill>
              </a:rPr>
              <a:t>orces </a:t>
            </a:r>
            <a:r>
              <a:rPr lang="en-US" dirty="0">
                <a:solidFill>
                  <a:prstClr val="black"/>
                </a:solidFill>
              </a:rPr>
              <a:t>and </a:t>
            </a:r>
            <a:r>
              <a:rPr lang="en-US" dirty="0" smtClean="0">
                <a:solidFill>
                  <a:prstClr val="black"/>
                </a:solidFill>
              </a:rPr>
              <a:t>police </a:t>
            </a:r>
            <a:r>
              <a:rPr lang="en-US" dirty="0">
                <a:solidFill>
                  <a:prstClr val="black"/>
                </a:solidFill>
              </a:rPr>
              <a:t>capable of providing for internal defense against insurgency and criminal </a:t>
            </a:r>
            <a:r>
              <a:rPr lang="en-US" dirty="0" smtClean="0">
                <a:solidFill>
                  <a:prstClr val="black"/>
                </a:solidFill>
              </a:rPr>
              <a:t>activity.</a:t>
            </a:r>
            <a:endParaRPr lang="en-US" dirty="0">
              <a:solidFill>
                <a:prstClr val="black"/>
              </a:solidFill>
            </a:endParaRPr>
          </a:p>
          <a:p>
            <a:pPr lvl="2">
              <a:spcBef>
                <a:spcPct val="25000"/>
              </a:spcBef>
              <a:buFont typeface="Wingdings" pitchFamily="2" charset="2"/>
              <a:buChar char="Ø"/>
            </a:pPr>
            <a:r>
              <a:rPr lang="en-US" dirty="0" smtClean="0">
                <a:solidFill>
                  <a:prstClr val="black"/>
                </a:solidFill>
              </a:rPr>
              <a:t> </a:t>
            </a:r>
            <a:r>
              <a:rPr lang="en-US" b="1" dirty="0" smtClean="0">
                <a:solidFill>
                  <a:prstClr val="black"/>
                </a:solidFill>
              </a:rPr>
              <a:t>Effect 2:</a:t>
            </a:r>
            <a:r>
              <a:rPr lang="en-US" dirty="0" smtClean="0">
                <a:solidFill>
                  <a:prstClr val="black"/>
                </a:solidFill>
              </a:rPr>
              <a:t> Territorial </a:t>
            </a:r>
            <a:r>
              <a:rPr lang="en-US" dirty="0">
                <a:solidFill>
                  <a:prstClr val="black"/>
                </a:solidFill>
              </a:rPr>
              <a:t>integrity </a:t>
            </a:r>
            <a:r>
              <a:rPr lang="en-US" dirty="0" smtClean="0">
                <a:solidFill>
                  <a:prstClr val="black"/>
                </a:solidFill>
              </a:rPr>
              <a:t>maintained.</a:t>
            </a:r>
          </a:p>
          <a:p>
            <a:pPr lvl="3">
              <a:spcBef>
                <a:spcPct val="25000"/>
              </a:spcBef>
              <a:buFont typeface="Wingdings" pitchFamily="2" charset="2"/>
              <a:buChar char="Ø"/>
            </a:pPr>
            <a:r>
              <a:rPr lang="en-US" dirty="0" smtClean="0">
                <a:solidFill>
                  <a:prstClr val="black"/>
                </a:solidFill>
              </a:rPr>
              <a:t> </a:t>
            </a:r>
            <a:r>
              <a:rPr lang="en-US" b="1" dirty="0" smtClean="0">
                <a:solidFill>
                  <a:prstClr val="black"/>
                </a:solidFill>
              </a:rPr>
              <a:t>Task 1:  </a:t>
            </a:r>
            <a:endParaRPr lang="en-US" dirty="0">
              <a:solidFill>
                <a:prstClr val="black"/>
              </a:solidFill>
            </a:endParaRPr>
          </a:p>
        </p:txBody>
      </p:sp>
    </p:spTree>
    <p:extLst>
      <p:ext uri="{BB962C8B-B14F-4D97-AF65-F5344CB8AC3E}">
        <p14:creationId xmlns:p14="http://schemas.microsoft.com/office/powerpoint/2010/main" val="3398424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2055172" name="Rectangle 4"/>
          <p:cNvSpPr>
            <a:spLocks noChangeArrowheads="1"/>
          </p:cNvSpPr>
          <p:nvPr/>
        </p:nvSpPr>
        <p:spPr bwMode="auto">
          <a:xfrm>
            <a:off x="0" y="793750"/>
            <a:ext cx="9144000" cy="539750"/>
          </a:xfrm>
          <a:prstGeom prst="rect">
            <a:avLst/>
          </a:prstGeom>
          <a:noFill/>
          <a:ln w="9525">
            <a:noFill/>
            <a:miter lim="800000"/>
            <a:headEnd/>
            <a:tailEnd/>
          </a:ln>
        </p:spPr>
        <p:txBody>
          <a:bodyPr anchor="ctr"/>
          <a:lstStyle/>
          <a:p>
            <a:pPr algn="ctr">
              <a:defRPr/>
            </a:pPr>
            <a:r>
              <a:rPr lang="en-US" sz="3200" b="0" dirty="0">
                <a:solidFill>
                  <a:srgbClr val="062478"/>
                </a:solidFill>
                <a:effectLst>
                  <a:outerShdw blurRad="38100" dist="38100" dir="2700000" algn="tl">
                    <a:srgbClr val="C0C0C0"/>
                  </a:outerShdw>
                </a:effectLst>
              </a:rPr>
              <a:t>   </a:t>
            </a:r>
            <a:r>
              <a:rPr lang="en-US" sz="3200" dirty="0" smtClean="0">
                <a:solidFill>
                  <a:srgbClr val="062478"/>
                </a:solidFill>
                <a:effectLst>
                  <a:outerShdw blurRad="38100" dist="38100" dir="2700000" algn="tl">
                    <a:srgbClr val="C0C0C0"/>
                  </a:outerShdw>
                </a:effectLst>
              </a:rPr>
              <a:t>The Operational Approach – One Way</a:t>
            </a:r>
            <a:endParaRPr lang="en-US" sz="3200" dirty="0">
              <a:solidFill>
                <a:srgbClr val="333399"/>
              </a:solidFill>
              <a:effectLst>
                <a:outerShdw blurRad="38100" dist="38100" dir="2700000" algn="tl">
                  <a:srgbClr val="C0C0C0"/>
                </a:outerShdw>
              </a:effectLst>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 name="Group 16"/>
          <p:cNvGrpSpPr/>
          <p:nvPr/>
        </p:nvGrpSpPr>
        <p:grpSpPr>
          <a:xfrm>
            <a:off x="533400" y="2667000"/>
            <a:ext cx="2057400" cy="990600"/>
            <a:chOff x="533400" y="1981200"/>
            <a:chExt cx="2057400" cy="990600"/>
          </a:xfrm>
        </p:grpSpPr>
        <p:sp>
          <p:nvSpPr>
            <p:cNvPr id="16" name="Rounded Rectangle 15"/>
            <p:cNvSpPr/>
            <p:nvPr/>
          </p:nvSpPr>
          <p:spPr>
            <a:xfrm>
              <a:off x="533400" y="1981200"/>
              <a:ext cx="1981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bg1"/>
                </a:solidFill>
              </a:endParaRPr>
            </a:p>
          </p:txBody>
        </p:sp>
        <p:sp>
          <p:nvSpPr>
            <p:cNvPr id="13" name="TextBox 12"/>
            <p:cNvSpPr txBox="1"/>
            <p:nvPr/>
          </p:nvSpPr>
          <p:spPr>
            <a:xfrm>
              <a:off x="533400" y="2133600"/>
              <a:ext cx="1066800" cy="830997"/>
            </a:xfrm>
            <a:prstGeom prst="rect">
              <a:avLst/>
            </a:prstGeom>
            <a:noFill/>
          </p:spPr>
          <p:txBody>
            <a:bodyPr wrap="square" rtlCol="0">
              <a:spAutoFit/>
            </a:bodyPr>
            <a:lstStyle/>
            <a:p>
              <a:r>
                <a:rPr lang="en-US" sz="1600" dirty="0" smtClean="0">
                  <a:solidFill>
                    <a:schemeClr val="bg1"/>
                  </a:solidFill>
                </a:rPr>
                <a:t>Desired End State</a:t>
              </a:r>
              <a:endParaRPr lang="en-US" sz="1600" dirty="0">
                <a:solidFill>
                  <a:schemeClr val="bg1"/>
                </a:solidFill>
              </a:endParaRPr>
            </a:p>
          </p:txBody>
        </p:sp>
        <p:sp>
          <p:nvSpPr>
            <p:cNvPr id="14" name="TextBox 13"/>
            <p:cNvSpPr txBox="1"/>
            <p:nvPr/>
          </p:nvSpPr>
          <p:spPr>
            <a:xfrm>
              <a:off x="1524000" y="2017693"/>
              <a:ext cx="1066800" cy="830997"/>
            </a:xfrm>
            <a:prstGeom prst="rect">
              <a:avLst/>
            </a:prstGeom>
            <a:noFill/>
          </p:spPr>
          <p:txBody>
            <a:bodyPr wrap="square" rtlCol="0">
              <a:spAutoFit/>
            </a:bodyPr>
            <a:lstStyle/>
            <a:p>
              <a:r>
                <a:rPr lang="en-US" sz="1200" dirty="0" smtClean="0">
                  <a:solidFill>
                    <a:schemeClr val="bg1"/>
                  </a:solidFill>
                </a:rPr>
                <a:t>Condition 1</a:t>
              </a:r>
            </a:p>
            <a:p>
              <a:r>
                <a:rPr lang="en-US" sz="1200" dirty="0" smtClean="0">
                  <a:solidFill>
                    <a:schemeClr val="bg1"/>
                  </a:solidFill>
                </a:rPr>
                <a:t>Condition 2</a:t>
              </a:r>
            </a:p>
            <a:p>
              <a:r>
                <a:rPr lang="en-US" sz="1200" dirty="0" smtClean="0">
                  <a:solidFill>
                    <a:schemeClr val="bg1"/>
                  </a:solidFill>
                </a:rPr>
                <a:t>Condition 3</a:t>
              </a:r>
            </a:p>
            <a:p>
              <a:r>
                <a:rPr lang="en-US" sz="1200" dirty="0" smtClean="0">
                  <a:solidFill>
                    <a:schemeClr val="bg1"/>
                  </a:solidFill>
                </a:rPr>
                <a:t>Condition 4</a:t>
              </a:r>
              <a:endParaRPr lang="en-US" sz="1200" dirty="0">
                <a:solidFill>
                  <a:schemeClr val="bg1"/>
                </a:solidFill>
              </a:endParaRPr>
            </a:p>
          </p:txBody>
        </p:sp>
      </p:grpSp>
      <p:sp>
        <p:nvSpPr>
          <p:cNvPr id="18" name="TextBox 17"/>
          <p:cNvSpPr txBox="1"/>
          <p:nvPr/>
        </p:nvSpPr>
        <p:spPr>
          <a:xfrm>
            <a:off x="3008807" y="2272605"/>
            <a:ext cx="572593" cy="1769715"/>
          </a:xfrm>
          <a:prstGeom prst="rect">
            <a:avLst/>
          </a:prstGeom>
          <a:noFill/>
        </p:spPr>
        <p:txBody>
          <a:bodyPr wrap="none" rtlCol="0">
            <a:spAutoFit/>
          </a:bodyPr>
          <a:lstStyle/>
          <a:p>
            <a:pPr>
              <a:spcAft>
                <a:spcPts val="600"/>
              </a:spcAft>
            </a:pPr>
            <a:r>
              <a:rPr lang="en-US" sz="1400" dirty="0" err="1" smtClean="0"/>
              <a:t>Obj</a:t>
            </a:r>
            <a:r>
              <a:rPr lang="en-US" sz="1400" dirty="0" smtClean="0"/>
              <a:t> 1</a:t>
            </a:r>
          </a:p>
          <a:p>
            <a:pPr>
              <a:spcAft>
                <a:spcPts val="600"/>
              </a:spcAft>
            </a:pPr>
            <a:r>
              <a:rPr lang="en-US" sz="1400" dirty="0" err="1" smtClean="0"/>
              <a:t>Obj</a:t>
            </a:r>
            <a:r>
              <a:rPr lang="en-US" sz="1400" dirty="0" smtClean="0"/>
              <a:t> 2</a:t>
            </a:r>
          </a:p>
          <a:p>
            <a:pPr>
              <a:spcAft>
                <a:spcPts val="600"/>
              </a:spcAft>
            </a:pPr>
            <a:r>
              <a:rPr lang="en-US" sz="1400" dirty="0" smtClean="0"/>
              <a:t>Obj3</a:t>
            </a:r>
          </a:p>
          <a:p>
            <a:pPr>
              <a:spcAft>
                <a:spcPts val="600"/>
              </a:spcAft>
            </a:pPr>
            <a:r>
              <a:rPr lang="en-US" sz="1400" dirty="0" smtClean="0"/>
              <a:t>Obj4</a:t>
            </a:r>
          </a:p>
          <a:p>
            <a:pPr>
              <a:spcAft>
                <a:spcPts val="600"/>
              </a:spcAft>
            </a:pPr>
            <a:r>
              <a:rPr lang="en-US" sz="1400" dirty="0" smtClean="0"/>
              <a:t>Obj5</a:t>
            </a:r>
          </a:p>
          <a:p>
            <a:pPr>
              <a:spcAft>
                <a:spcPts val="600"/>
              </a:spcAft>
            </a:pPr>
            <a:r>
              <a:rPr lang="en-US" sz="1400" dirty="0" err="1" smtClean="0"/>
              <a:t>Obj</a:t>
            </a:r>
            <a:r>
              <a:rPr lang="en-US" sz="1400" dirty="0" smtClean="0"/>
              <a:t> 6</a:t>
            </a:r>
            <a:endParaRPr lang="en-US" sz="1400" dirty="0"/>
          </a:p>
        </p:txBody>
      </p:sp>
      <p:sp>
        <p:nvSpPr>
          <p:cNvPr id="19" name="Oval 18"/>
          <p:cNvSpPr/>
          <p:nvPr/>
        </p:nvSpPr>
        <p:spPr>
          <a:xfrm>
            <a:off x="3581400" y="2362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81400" y="26670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81400" y="2924784"/>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81400" y="32004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581400" y="3505200"/>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3792168"/>
            <a:ext cx="2286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loud Callout 24"/>
          <p:cNvSpPr/>
          <p:nvPr/>
        </p:nvSpPr>
        <p:spPr>
          <a:xfrm>
            <a:off x="4114800" y="21336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Rectangle 25"/>
          <p:cNvSpPr/>
          <p:nvPr/>
        </p:nvSpPr>
        <p:spPr>
          <a:xfrm>
            <a:off x="4191000" y="2590800"/>
            <a:ext cx="1524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loud Callout 26"/>
          <p:cNvSpPr/>
          <p:nvPr/>
        </p:nvSpPr>
        <p:spPr>
          <a:xfrm>
            <a:off x="4191000" y="24384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loud Callout 27"/>
          <p:cNvSpPr/>
          <p:nvPr/>
        </p:nvSpPr>
        <p:spPr>
          <a:xfrm>
            <a:off x="4114800" y="27432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loud Callout 28"/>
          <p:cNvSpPr/>
          <p:nvPr/>
        </p:nvSpPr>
        <p:spPr>
          <a:xfrm>
            <a:off x="4191000" y="30480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loud Callout 29"/>
          <p:cNvSpPr/>
          <p:nvPr/>
        </p:nvSpPr>
        <p:spPr>
          <a:xfrm>
            <a:off x="4114800" y="33528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Callout 30"/>
          <p:cNvSpPr/>
          <p:nvPr/>
        </p:nvSpPr>
        <p:spPr>
          <a:xfrm>
            <a:off x="4191000" y="3657600"/>
            <a:ext cx="609600" cy="457200"/>
          </a:xfrm>
          <a:prstGeom prst="cloudCallout">
            <a:avLst/>
          </a:prstGeom>
          <a:solidFill>
            <a:srgbClr val="CCE9A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4114800" y="2133600"/>
            <a:ext cx="609600" cy="415498"/>
          </a:xfrm>
          <a:prstGeom prst="rect">
            <a:avLst/>
          </a:prstGeom>
          <a:noFill/>
        </p:spPr>
        <p:txBody>
          <a:bodyPr wrap="square" rtlCol="0">
            <a:spAutoFit/>
          </a:bodyPr>
          <a:lstStyle/>
          <a:p>
            <a:r>
              <a:rPr lang="en-US" sz="1050" dirty="0" smtClean="0"/>
              <a:t>Effects Set 1</a:t>
            </a:r>
            <a:endParaRPr lang="en-US" sz="1050" dirty="0"/>
          </a:p>
        </p:txBody>
      </p:sp>
      <p:sp>
        <p:nvSpPr>
          <p:cNvPr id="33" name="TextBox 32"/>
          <p:cNvSpPr txBox="1"/>
          <p:nvPr/>
        </p:nvSpPr>
        <p:spPr>
          <a:xfrm>
            <a:off x="4267200" y="2403902"/>
            <a:ext cx="609600" cy="415498"/>
          </a:xfrm>
          <a:prstGeom prst="rect">
            <a:avLst/>
          </a:prstGeom>
          <a:noFill/>
        </p:spPr>
        <p:txBody>
          <a:bodyPr wrap="square" rtlCol="0">
            <a:spAutoFit/>
          </a:bodyPr>
          <a:lstStyle/>
          <a:p>
            <a:r>
              <a:rPr lang="en-US" sz="1050" dirty="0" smtClean="0"/>
              <a:t>Effects Set 2</a:t>
            </a:r>
            <a:endParaRPr lang="en-US" sz="1050" dirty="0"/>
          </a:p>
        </p:txBody>
      </p:sp>
      <p:sp>
        <p:nvSpPr>
          <p:cNvPr id="34" name="TextBox 33"/>
          <p:cNvSpPr txBox="1"/>
          <p:nvPr/>
        </p:nvSpPr>
        <p:spPr>
          <a:xfrm>
            <a:off x="4191000" y="2743200"/>
            <a:ext cx="609600" cy="415498"/>
          </a:xfrm>
          <a:prstGeom prst="rect">
            <a:avLst/>
          </a:prstGeom>
          <a:noFill/>
        </p:spPr>
        <p:txBody>
          <a:bodyPr wrap="square" rtlCol="0">
            <a:spAutoFit/>
          </a:bodyPr>
          <a:lstStyle/>
          <a:p>
            <a:r>
              <a:rPr lang="en-US" sz="1050" dirty="0" smtClean="0"/>
              <a:t>Effects Set 3</a:t>
            </a:r>
            <a:endParaRPr lang="en-US" sz="1050" dirty="0"/>
          </a:p>
        </p:txBody>
      </p:sp>
      <p:sp>
        <p:nvSpPr>
          <p:cNvPr id="35" name="TextBox 34"/>
          <p:cNvSpPr txBox="1"/>
          <p:nvPr/>
        </p:nvSpPr>
        <p:spPr>
          <a:xfrm>
            <a:off x="4267200" y="3048000"/>
            <a:ext cx="609600" cy="415498"/>
          </a:xfrm>
          <a:prstGeom prst="rect">
            <a:avLst/>
          </a:prstGeom>
          <a:noFill/>
        </p:spPr>
        <p:txBody>
          <a:bodyPr wrap="square" rtlCol="0">
            <a:spAutoFit/>
          </a:bodyPr>
          <a:lstStyle/>
          <a:p>
            <a:r>
              <a:rPr lang="en-US" sz="1050" dirty="0" smtClean="0"/>
              <a:t>Effects Set 4</a:t>
            </a:r>
            <a:endParaRPr lang="en-US" sz="1050" dirty="0"/>
          </a:p>
        </p:txBody>
      </p:sp>
      <p:sp>
        <p:nvSpPr>
          <p:cNvPr id="36" name="TextBox 35"/>
          <p:cNvSpPr txBox="1"/>
          <p:nvPr/>
        </p:nvSpPr>
        <p:spPr>
          <a:xfrm>
            <a:off x="4191000" y="3318302"/>
            <a:ext cx="609600" cy="415498"/>
          </a:xfrm>
          <a:prstGeom prst="rect">
            <a:avLst/>
          </a:prstGeom>
          <a:noFill/>
        </p:spPr>
        <p:txBody>
          <a:bodyPr wrap="square" rtlCol="0">
            <a:spAutoFit/>
          </a:bodyPr>
          <a:lstStyle/>
          <a:p>
            <a:r>
              <a:rPr lang="en-US" sz="1050" dirty="0" smtClean="0"/>
              <a:t>Effects Set 5</a:t>
            </a:r>
            <a:endParaRPr lang="en-US" sz="1050" dirty="0"/>
          </a:p>
        </p:txBody>
      </p:sp>
      <p:sp>
        <p:nvSpPr>
          <p:cNvPr id="37" name="TextBox 36"/>
          <p:cNvSpPr txBox="1"/>
          <p:nvPr/>
        </p:nvSpPr>
        <p:spPr>
          <a:xfrm>
            <a:off x="4267200" y="3699302"/>
            <a:ext cx="609600" cy="415498"/>
          </a:xfrm>
          <a:prstGeom prst="rect">
            <a:avLst/>
          </a:prstGeom>
          <a:noFill/>
        </p:spPr>
        <p:txBody>
          <a:bodyPr wrap="square" rtlCol="0">
            <a:spAutoFit/>
          </a:bodyPr>
          <a:lstStyle/>
          <a:p>
            <a:r>
              <a:rPr lang="en-US" sz="1050" dirty="0" smtClean="0"/>
              <a:t>Effects Set 6</a:t>
            </a:r>
            <a:endParaRPr lang="en-US" sz="1050" dirty="0"/>
          </a:p>
        </p:txBody>
      </p:sp>
      <p:sp>
        <p:nvSpPr>
          <p:cNvPr id="38" name="Pentagon 37"/>
          <p:cNvSpPr/>
          <p:nvPr/>
        </p:nvSpPr>
        <p:spPr>
          <a:xfrm flipH="1">
            <a:off x="2514600" y="1981200"/>
            <a:ext cx="2514600" cy="2286000"/>
          </a:xfrm>
          <a:prstGeom prst="homePlate">
            <a:avLst>
              <a:gd name="adj" fmla="val 354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218560" y="4114800"/>
            <a:ext cx="248056" cy="956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1"/>
          <p:cNvGrpSpPr/>
          <p:nvPr/>
        </p:nvGrpSpPr>
        <p:grpSpPr>
          <a:xfrm>
            <a:off x="5181600" y="1752600"/>
            <a:ext cx="2895600" cy="838200"/>
            <a:chOff x="5181600" y="1447800"/>
            <a:chExt cx="2895600" cy="914400"/>
          </a:xfrm>
        </p:grpSpPr>
        <p:sp>
          <p:nvSpPr>
            <p:cNvPr id="40" name="Left Arrow 39"/>
            <p:cNvSpPr/>
            <p:nvPr/>
          </p:nvSpPr>
          <p:spPr>
            <a:xfrm>
              <a:off x="5181600" y="1447800"/>
              <a:ext cx="2895600" cy="914400"/>
            </a:xfrm>
            <a:prstGeom prst="leftArrow">
              <a:avLst>
                <a:gd name="adj1" fmla="val 73404"/>
                <a:gd name="adj2" fmla="val 38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Line of Effort A</a:t>
              </a:r>
              <a:endParaRPr lang="en-US" dirty="0">
                <a:solidFill>
                  <a:schemeClr val="tx1"/>
                </a:solidFill>
              </a:endParaRPr>
            </a:p>
          </p:txBody>
        </p:sp>
        <p:sp>
          <p:nvSpPr>
            <p:cNvPr id="44" name="Isosceles Triangle 43"/>
            <p:cNvSpPr/>
            <p:nvPr/>
          </p:nvSpPr>
          <p:spPr>
            <a:xfrm>
              <a:off x="56388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5" name="Isosceles Triangle 44"/>
            <p:cNvSpPr/>
            <p:nvPr/>
          </p:nvSpPr>
          <p:spPr>
            <a:xfrm>
              <a:off x="66294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46" name="Isosceles Triangle 45"/>
            <p:cNvSpPr/>
            <p:nvPr/>
          </p:nvSpPr>
          <p:spPr>
            <a:xfrm>
              <a:off x="76200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4" name="Group 52"/>
          <p:cNvGrpSpPr/>
          <p:nvPr/>
        </p:nvGrpSpPr>
        <p:grpSpPr>
          <a:xfrm>
            <a:off x="5181600" y="2743200"/>
            <a:ext cx="2895600" cy="838200"/>
            <a:chOff x="5181600" y="1447800"/>
            <a:chExt cx="2895600" cy="914400"/>
          </a:xfrm>
        </p:grpSpPr>
        <p:sp>
          <p:nvSpPr>
            <p:cNvPr id="54" name="Left Arrow 53"/>
            <p:cNvSpPr/>
            <p:nvPr/>
          </p:nvSpPr>
          <p:spPr>
            <a:xfrm>
              <a:off x="5181600" y="1447800"/>
              <a:ext cx="2895600" cy="914400"/>
            </a:xfrm>
            <a:prstGeom prst="leftArrow">
              <a:avLst>
                <a:gd name="adj1" fmla="val 73404"/>
                <a:gd name="adj2" fmla="val 38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Line of Effort B</a:t>
              </a:r>
              <a:endParaRPr lang="en-US" dirty="0">
                <a:solidFill>
                  <a:schemeClr val="tx1"/>
                </a:solidFill>
              </a:endParaRPr>
            </a:p>
          </p:txBody>
        </p:sp>
        <p:sp>
          <p:nvSpPr>
            <p:cNvPr id="55" name="Isosceles Triangle 54"/>
            <p:cNvSpPr/>
            <p:nvPr/>
          </p:nvSpPr>
          <p:spPr>
            <a:xfrm>
              <a:off x="60198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7" name="Isosceles Triangle 56"/>
            <p:cNvSpPr/>
            <p:nvPr/>
          </p:nvSpPr>
          <p:spPr>
            <a:xfrm>
              <a:off x="70104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grpSp>
        <p:nvGrpSpPr>
          <p:cNvPr id="5" name="Group 57"/>
          <p:cNvGrpSpPr/>
          <p:nvPr/>
        </p:nvGrpSpPr>
        <p:grpSpPr>
          <a:xfrm>
            <a:off x="5181600" y="3733800"/>
            <a:ext cx="2895600" cy="762000"/>
            <a:chOff x="5181600" y="1447800"/>
            <a:chExt cx="2895600" cy="914400"/>
          </a:xfrm>
        </p:grpSpPr>
        <p:sp>
          <p:nvSpPr>
            <p:cNvPr id="59" name="Left Arrow 58"/>
            <p:cNvSpPr/>
            <p:nvPr/>
          </p:nvSpPr>
          <p:spPr>
            <a:xfrm>
              <a:off x="5181600" y="1447800"/>
              <a:ext cx="2895600" cy="914400"/>
            </a:xfrm>
            <a:prstGeom prst="leftArrow">
              <a:avLst>
                <a:gd name="adj1" fmla="val 73404"/>
                <a:gd name="adj2" fmla="val 38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Line of Effort C</a:t>
              </a:r>
              <a:endParaRPr lang="en-US" dirty="0">
                <a:solidFill>
                  <a:schemeClr val="tx1"/>
                </a:solidFill>
              </a:endParaRPr>
            </a:p>
          </p:txBody>
        </p:sp>
        <p:sp>
          <p:nvSpPr>
            <p:cNvPr id="60" name="Isosceles Triangle 59"/>
            <p:cNvSpPr/>
            <p:nvPr/>
          </p:nvSpPr>
          <p:spPr>
            <a:xfrm>
              <a:off x="56388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1" name="Isosceles Triangle 60"/>
            <p:cNvSpPr/>
            <p:nvPr/>
          </p:nvSpPr>
          <p:spPr>
            <a:xfrm>
              <a:off x="66294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2" name="Isosceles Triangle 61"/>
            <p:cNvSpPr/>
            <p:nvPr/>
          </p:nvSpPr>
          <p:spPr>
            <a:xfrm>
              <a:off x="7620000" y="1600200"/>
              <a:ext cx="152400" cy="152400"/>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63" name="TextBox 62"/>
          <p:cNvSpPr txBox="1"/>
          <p:nvPr/>
        </p:nvSpPr>
        <p:spPr>
          <a:xfrm>
            <a:off x="5528102" y="2057400"/>
            <a:ext cx="415498" cy="261610"/>
          </a:xfrm>
          <a:prstGeom prst="rect">
            <a:avLst/>
          </a:prstGeom>
          <a:noFill/>
        </p:spPr>
        <p:txBody>
          <a:bodyPr wrap="none" rtlCol="0">
            <a:spAutoFit/>
          </a:bodyPr>
          <a:lstStyle/>
          <a:p>
            <a:r>
              <a:rPr lang="en-US" sz="1100" dirty="0" smtClean="0"/>
              <a:t>DP1</a:t>
            </a:r>
            <a:endParaRPr lang="en-US" sz="1100" dirty="0"/>
          </a:p>
        </p:txBody>
      </p:sp>
      <p:sp>
        <p:nvSpPr>
          <p:cNvPr id="47" name="Right Arrow 46"/>
          <p:cNvSpPr/>
          <p:nvPr/>
        </p:nvSpPr>
        <p:spPr>
          <a:xfrm>
            <a:off x="914400" y="5257800"/>
            <a:ext cx="7010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600200" y="5562600"/>
            <a:ext cx="5241948" cy="369332"/>
          </a:xfrm>
          <a:prstGeom prst="rect">
            <a:avLst/>
          </a:prstGeom>
          <a:noFill/>
        </p:spPr>
        <p:txBody>
          <a:bodyPr wrap="none" rtlCol="0">
            <a:spAutoFit/>
          </a:bodyPr>
          <a:lstStyle/>
          <a:p>
            <a:r>
              <a:rPr lang="en-US" dirty="0" smtClean="0">
                <a:solidFill>
                  <a:schemeClr val="bg1"/>
                </a:solidFill>
              </a:rPr>
              <a:t>From -------------------------------------------------------------To</a:t>
            </a:r>
            <a:endParaRPr lang="en-US" dirty="0">
              <a:solidFill>
                <a:schemeClr val="bg1"/>
              </a:solidFill>
            </a:endParaRPr>
          </a:p>
        </p:txBody>
      </p:sp>
      <p:sp>
        <p:nvSpPr>
          <p:cNvPr id="50" name="TextBox 49"/>
          <p:cNvSpPr txBox="1"/>
          <p:nvPr/>
        </p:nvSpPr>
        <p:spPr>
          <a:xfrm>
            <a:off x="3733800" y="5105400"/>
            <a:ext cx="1192762" cy="369332"/>
          </a:xfrm>
          <a:prstGeom prst="rect">
            <a:avLst/>
          </a:prstGeom>
          <a:noFill/>
        </p:spPr>
        <p:txBody>
          <a:bodyPr wrap="none" rtlCol="0">
            <a:spAutoFit/>
          </a:bodyPr>
          <a:lstStyle/>
          <a:p>
            <a:r>
              <a:rPr lang="en-US" dirty="0" smtClean="0"/>
              <a:t>Developed</a:t>
            </a:r>
            <a:endParaRPr lang="en-US" dirty="0"/>
          </a:p>
        </p:txBody>
      </p:sp>
    </p:spTree>
    <p:extLst>
      <p:ext uri="{BB962C8B-B14F-4D97-AF65-F5344CB8AC3E}">
        <p14:creationId xmlns:p14="http://schemas.microsoft.com/office/powerpoint/2010/main" val="23598746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5362" name="Rectangle 2"/>
          <p:cNvSpPr>
            <a:spLocks noGrp="1" noChangeArrowheads="1"/>
          </p:cNvSpPr>
          <p:nvPr>
            <p:ph type="title"/>
          </p:nvPr>
        </p:nvSpPr>
        <p:spPr>
          <a:xfrm>
            <a:off x="1752600" y="315550"/>
            <a:ext cx="5334000" cy="685800"/>
          </a:xfrm>
          <a:noFill/>
          <a:ln w="12700">
            <a:solidFill>
              <a:schemeClr val="bg1"/>
            </a:solidFill>
          </a:ln>
        </p:spPr>
        <p:txBody>
          <a:bodyPr lIns="90488" tIns="44450" rIns="90488" bIns="44450">
            <a:normAutofit/>
          </a:bodyPr>
          <a:lstStyle/>
          <a:p>
            <a:pPr eaLnBrk="1" hangingPunct="1"/>
            <a:r>
              <a:rPr lang="en-US" sz="3600" dirty="0" smtClean="0">
                <a:solidFill>
                  <a:schemeClr val="tx1"/>
                </a:solidFill>
                <a:effectLst/>
              </a:rPr>
              <a:t>Center of Gravity</a:t>
            </a:r>
          </a:p>
        </p:txBody>
      </p:sp>
      <p:sp>
        <p:nvSpPr>
          <p:cNvPr id="15363" name="Rectangle 3"/>
          <p:cNvSpPr>
            <a:spLocks noGrp="1" noChangeArrowheads="1"/>
          </p:cNvSpPr>
          <p:nvPr>
            <p:ph type="body" idx="1"/>
          </p:nvPr>
        </p:nvSpPr>
        <p:spPr>
          <a:xfrm>
            <a:off x="2819400" y="2590800"/>
            <a:ext cx="5943600" cy="2108200"/>
          </a:xfrm>
          <a:noFill/>
        </p:spPr>
        <p:txBody>
          <a:bodyPr lIns="90488" tIns="44450" rIns="90488" bIns="44450"/>
          <a:lstStyle/>
          <a:p>
            <a:pPr eaLnBrk="1" hangingPunct="1">
              <a:buFontTx/>
              <a:buNone/>
            </a:pPr>
            <a:r>
              <a:rPr lang="en-US" sz="2000" b="1" dirty="0" smtClean="0">
                <a:solidFill>
                  <a:schemeClr val="tx1"/>
                </a:solidFill>
              </a:rPr>
              <a:t>	</a:t>
            </a:r>
            <a:r>
              <a:rPr lang="en-US" sz="2000" dirty="0" smtClean="0">
                <a:solidFill>
                  <a:schemeClr val="tx1"/>
                </a:solidFill>
              </a:rPr>
              <a:t>“… One must keep the dominant characteristics of both belligerents in mind.  Out of these characteristics a certain </a:t>
            </a:r>
            <a:r>
              <a:rPr lang="en-US" sz="2000" b="1" dirty="0" smtClean="0">
                <a:solidFill>
                  <a:schemeClr val="tx1"/>
                </a:solidFill>
              </a:rPr>
              <a:t>center of gravity</a:t>
            </a:r>
            <a:r>
              <a:rPr lang="en-US" sz="2000" dirty="0" smtClean="0">
                <a:solidFill>
                  <a:schemeClr val="tx1"/>
                </a:solidFill>
              </a:rPr>
              <a:t> develops, the hub of all power and movement, on which everything depends.”</a:t>
            </a:r>
            <a:r>
              <a:rPr lang="en-US" sz="2000" b="1" dirty="0" smtClean="0">
                <a:solidFill>
                  <a:schemeClr val="tx1"/>
                </a:solidFill>
              </a:rPr>
              <a:t>  					</a:t>
            </a:r>
          </a:p>
        </p:txBody>
      </p:sp>
      <p:pic>
        <p:nvPicPr>
          <p:cNvPr id="15364" name="Picture 4" descr="on war"/>
          <p:cNvPicPr>
            <a:picLocks noChangeAspect="1" noChangeArrowheads="1"/>
          </p:cNvPicPr>
          <p:nvPr/>
        </p:nvPicPr>
        <p:blipFill>
          <a:blip r:embed="rId4" cstate="print"/>
          <a:srcRect/>
          <a:stretch>
            <a:fillRect/>
          </a:stretch>
        </p:blipFill>
        <p:spPr bwMode="auto">
          <a:xfrm>
            <a:off x="1066800" y="2286000"/>
            <a:ext cx="1725613" cy="2547938"/>
          </a:xfrm>
          <a:prstGeom prst="rect">
            <a:avLst/>
          </a:prstGeom>
          <a:noFill/>
          <a:ln w="9525">
            <a:solidFill>
              <a:srgbClr val="000000"/>
            </a:solidFill>
            <a:miter lim="800000"/>
            <a:headEnd/>
            <a:tailEnd/>
          </a:ln>
        </p:spPr>
      </p:pic>
      <p:sp>
        <p:nvSpPr>
          <p:cNvPr id="15365" name="Text Box 3"/>
          <p:cNvSpPr txBox="1">
            <a:spLocks noChangeArrowheads="1"/>
          </p:cNvSpPr>
          <p:nvPr/>
        </p:nvSpPr>
        <p:spPr bwMode="auto">
          <a:xfrm rot="10800000" flipV="1">
            <a:off x="685800" y="5113338"/>
            <a:ext cx="7727950" cy="1385887"/>
          </a:xfrm>
          <a:prstGeom prst="rect">
            <a:avLst/>
          </a:prstGeom>
          <a:solidFill>
            <a:srgbClr val="FFFF00"/>
          </a:solidFill>
          <a:ln w="12700">
            <a:noFill/>
            <a:miter lim="800000"/>
            <a:headEnd/>
            <a:tailEnd/>
          </a:ln>
        </p:spPr>
        <p:txBody>
          <a:bodyPr>
            <a:spAutoFit/>
          </a:bodyPr>
          <a:lstStyle/>
          <a:p>
            <a:pPr algn="ctr" eaLnBrk="0" hangingPunct="0"/>
            <a:r>
              <a:rPr lang="en-US" sz="2800" dirty="0">
                <a:solidFill>
                  <a:prstClr val="black"/>
                </a:solidFill>
                <a:latin typeface="Tahoma" pitchFamily="34" charset="0"/>
              </a:rPr>
              <a:t>In order to win, we must focus combat power toward a decisive aim….this decisive aim is the enemy’s COG</a:t>
            </a:r>
          </a:p>
        </p:txBody>
      </p:sp>
      <p:sp>
        <p:nvSpPr>
          <p:cNvPr id="15366" name="Text Box 3"/>
          <p:cNvSpPr txBox="1">
            <a:spLocks noChangeArrowheads="1"/>
          </p:cNvSpPr>
          <p:nvPr/>
        </p:nvSpPr>
        <p:spPr bwMode="auto">
          <a:xfrm rot="10800000" flipV="1">
            <a:off x="762000" y="971550"/>
            <a:ext cx="7727950" cy="830263"/>
          </a:xfrm>
          <a:prstGeom prst="rect">
            <a:avLst/>
          </a:prstGeom>
          <a:solidFill>
            <a:srgbClr val="FF9900"/>
          </a:solidFill>
          <a:ln w="12700">
            <a:noFill/>
            <a:miter lim="800000"/>
            <a:headEnd/>
            <a:tailEnd/>
          </a:ln>
        </p:spPr>
        <p:txBody>
          <a:bodyPr>
            <a:spAutoFit/>
          </a:bodyPr>
          <a:lstStyle/>
          <a:p>
            <a:pPr algn="ctr" eaLnBrk="0" hangingPunct="0"/>
            <a:r>
              <a:rPr lang="en-US" sz="2400" dirty="0">
                <a:solidFill>
                  <a:prstClr val="black"/>
                </a:solidFill>
                <a:latin typeface="Tahoma" pitchFamily="34" charset="0"/>
              </a:rPr>
              <a:t>The source of power that provides moral or physical strength, freedom of action, or will to act. (JP </a:t>
            </a:r>
            <a:r>
              <a:rPr lang="en-US" sz="2400" dirty="0" smtClean="0">
                <a:solidFill>
                  <a:prstClr val="black"/>
                </a:solidFill>
                <a:latin typeface="Tahoma" pitchFamily="34" charset="0"/>
              </a:rPr>
              <a:t>5-0</a:t>
            </a:r>
            <a:r>
              <a:rPr lang="en-US" sz="2400" dirty="0">
                <a:solidFill>
                  <a:prstClr val="black"/>
                </a:solidFill>
                <a:latin typeface="Tahoma" pitchFamily="34" charset="0"/>
              </a:rPr>
              <a:t>)</a:t>
            </a:r>
          </a:p>
        </p:txBody>
      </p:sp>
    </p:spTree>
    <p:extLst>
      <p:ext uri="{BB962C8B-B14F-4D97-AF65-F5344CB8AC3E}">
        <p14:creationId xmlns:p14="http://schemas.microsoft.com/office/powerpoint/2010/main" val="33256853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813" t="17969" r="57187" b="14844"/>
          <a:stretch>
            <a:fillRect/>
          </a:stretch>
        </p:blipFill>
        <p:spPr bwMode="auto">
          <a:xfrm>
            <a:off x="228599" y="0"/>
            <a:ext cx="8832111" cy="6781800"/>
          </a:xfrm>
          <a:prstGeom prst="rect">
            <a:avLst/>
          </a:prstGeom>
          <a:noFill/>
          <a:ln w="9525">
            <a:noFill/>
            <a:miter lim="800000"/>
            <a:headEnd/>
            <a:tailEnd/>
          </a:ln>
        </p:spPr>
      </p:pic>
      <p:sp>
        <p:nvSpPr>
          <p:cNvPr id="3" name="Oval 2"/>
          <p:cNvSpPr/>
          <p:nvPr/>
        </p:nvSpPr>
        <p:spPr>
          <a:xfrm>
            <a:off x="1752600" y="5410200"/>
            <a:ext cx="19812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9962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7410" name="Rectangle 2"/>
          <p:cNvSpPr>
            <a:spLocks noGrp="1" noChangeArrowheads="1"/>
          </p:cNvSpPr>
          <p:nvPr>
            <p:ph type="title"/>
          </p:nvPr>
        </p:nvSpPr>
        <p:spPr>
          <a:xfrm>
            <a:off x="1820333" y="407824"/>
            <a:ext cx="5486400" cy="685800"/>
          </a:xfrm>
        </p:spPr>
        <p:txBody>
          <a:bodyPr>
            <a:normAutofit fontScale="90000"/>
          </a:bodyPr>
          <a:lstStyle/>
          <a:p>
            <a:pPr eaLnBrk="1" hangingPunct="1"/>
            <a:r>
              <a:rPr lang="en-US" dirty="0" smtClean="0">
                <a:solidFill>
                  <a:schemeClr val="tx1"/>
                </a:solidFill>
              </a:rPr>
              <a:t>COG Arguments</a:t>
            </a:r>
          </a:p>
        </p:txBody>
      </p:sp>
      <p:sp>
        <p:nvSpPr>
          <p:cNvPr id="17411" name="Rectangle 3"/>
          <p:cNvSpPr>
            <a:spLocks noGrp="1" noChangeArrowheads="1"/>
          </p:cNvSpPr>
          <p:nvPr>
            <p:ph type="body" idx="1"/>
          </p:nvPr>
        </p:nvSpPr>
        <p:spPr>
          <a:xfrm>
            <a:off x="152399" y="1066800"/>
            <a:ext cx="9372600" cy="5791200"/>
          </a:xfrm>
        </p:spPr>
        <p:txBody>
          <a:bodyPr>
            <a:normAutofit/>
          </a:bodyPr>
          <a:lstStyle/>
          <a:p>
            <a:pPr eaLnBrk="1" hangingPunct="1"/>
            <a:r>
              <a:rPr lang="en-US" sz="2000" b="1" dirty="0" smtClean="0">
                <a:solidFill>
                  <a:schemeClr val="tx1"/>
                </a:solidFill>
              </a:rPr>
              <a:t>Linkage to Design:</a:t>
            </a:r>
          </a:p>
          <a:p>
            <a:pPr lvl="1"/>
            <a:r>
              <a:rPr lang="en-US" sz="1800" b="1" dirty="0" smtClean="0">
                <a:solidFill>
                  <a:schemeClr val="tx1"/>
                </a:solidFill>
              </a:rPr>
              <a:t>Problems (from Design)               Objectives              </a:t>
            </a:r>
            <a:r>
              <a:rPr lang="en-US" sz="1800" b="1" dirty="0" err="1" smtClean="0">
                <a:solidFill>
                  <a:schemeClr val="tx1"/>
                </a:solidFill>
              </a:rPr>
              <a:t>CoG</a:t>
            </a:r>
            <a:r>
              <a:rPr lang="en-US" sz="1800" b="1" dirty="0" smtClean="0">
                <a:solidFill>
                  <a:schemeClr val="tx1"/>
                </a:solidFill>
              </a:rPr>
              <a:t> analysis             DPs</a:t>
            </a:r>
          </a:p>
          <a:p>
            <a:pPr eaLnBrk="1" hangingPunct="1">
              <a:buNone/>
            </a:pPr>
            <a:endParaRPr lang="en-US" sz="2000" dirty="0" smtClean="0"/>
          </a:p>
          <a:p>
            <a:pPr lvl="0" eaLnBrk="1" hangingPunct="1"/>
            <a:r>
              <a:rPr lang="en-US" sz="2000" dirty="0">
                <a:solidFill>
                  <a:schemeClr val="tx1"/>
                </a:solidFill>
              </a:rPr>
              <a:t>Physical and/or Moral COGs….what is a moral COG?</a:t>
            </a:r>
          </a:p>
          <a:p>
            <a:pPr eaLnBrk="1" hangingPunct="1"/>
            <a:r>
              <a:rPr lang="en-US" sz="2000" dirty="0" smtClean="0">
                <a:solidFill>
                  <a:schemeClr val="tx1"/>
                </a:solidFill>
              </a:rPr>
              <a:t>What of the notion of multiple COGs?  Is there a COG at the…..</a:t>
            </a:r>
          </a:p>
          <a:p>
            <a:pPr lvl="1" eaLnBrk="1" hangingPunct="1"/>
            <a:endParaRPr lang="en-US" sz="2000" dirty="0" smtClean="0">
              <a:solidFill>
                <a:srgbClr val="FF0000"/>
              </a:solidFill>
            </a:endParaRPr>
          </a:p>
          <a:p>
            <a:pPr lvl="1" eaLnBrk="1" hangingPunct="1"/>
            <a:r>
              <a:rPr lang="en-US" sz="2000" dirty="0" smtClean="0">
                <a:solidFill>
                  <a:srgbClr val="FF0000"/>
                </a:solidFill>
              </a:rPr>
              <a:t>Strategic Level</a:t>
            </a:r>
          </a:p>
          <a:p>
            <a:pPr lvl="1" eaLnBrk="1" hangingPunct="1"/>
            <a:r>
              <a:rPr lang="en-US" sz="2000" dirty="0" smtClean="0">
                <a:solidFill>
                  <a:srgbClr val="FF0000"/>
                </a:solidFill>
              </a:rPr>
              <a:t>Operational Level</a:t>
            </a:r>
          </a:p>
          <a:p>
            <a:pPr lvl="1" eaLnBrk="1" hangingPunct="1"/>
            <a:r>
              <a:rPr lang="en-US" sz="2000" dirty="0" smtClean="0">
                <a:solidFill>
                  <a:srgbClr val="FF0000"/>
                </a:solidFill>
              </a:rPr>
              <a:t>Tactical Level??</a:t>
            </a:r>
          </a:p>
          <a:p>
            <a:pPr eaLnBrk="1" hangingPunct="1"/>
            <a:r>
              <a:rPr lang="en-US" sz="2000" dirty="0" smtClean="0">
                <a:solidFill>
                  <a:schemeClr val="tx1"/>
                </a:solidFill>
              </a:rPr>
              <a:t>Historical examples……..</a:t>
            </a:r>
          </a:p>
          <a:p>
            <a:pPr lvl="1"/>
            <a:r>
              <a:rPr lang="en-US" sz="1600" dirty="0" smtClean="0">
                <a:solidFill>
                  <a:schemeClr val="tx1"/>
                </a:solidFill>
              </a:rPr>
              <a:t>Germany’s </a:t>
            </a:r>
            <a:r>
              <a:rPr lang="en-US" sz="1600" dirty="0" err="1" smtClean="0">
                <a:solidFill>
                  <a:schemeClr val="tx1"/>
                </a:solidFill>
              </a:rPr>
              <a:t>CoG</a:t>
            </a:r>
            <a:r>
              <a:rPr lang="en-US" sz="1600" dirty="0" smtClean="0">
                <a:solidFill>
                  <a:schemeClr val="tx1"/>
                </a:solidFill>
              </a:rPr>
              <a:t> in WWII?</a:t>
            </a:r>
          </a:p>
          <a:p>
            <a:pPr lvl="1"/>
            <a:r>
              <a:rPr lang="en-US" sz="1600" dirty="0" smtClean="0">
                <a:solidFill>
                  <a:schemeClr val="tx1"/>
                </a:solidFill>
              </a:rPr>
              <a:t>US in Vietnam?</a:t>
            </a:r>
          </a:p>
          <a:p>
            <a:pPr lvl="1"/>
            <a:r>
              <a:rPr lang="en-US" sz="1600" dirty="0" smtClean="0">
                <a:solidFill>
                  <a:schemeClr val="tx1"/>
                </a:solidFill>
              </a:rPr>
              <a:t>Operational </a:t>
            </a:r>
            <a:r>
              <a:rPr lang="en-US" sz="1600" dirty="0" err="1" smtClean="0">
                <a:solidFill>
                  <a:schemeClr val="tx1"/>
                </a:solidFill>
              </a:rPr>
              <a:t>CoGs</a:t>
            </a:r>
            <a:r>
              <a:rPr lang="en-US" sz="1600" dirty="0" smtClean="0">
                <a:solidFill>
                  <a:schemeClr val="tx1"/>
                </a:solidFill>
              </a:rPr>
              <a:t> in Desert Storm?</a:t>
            </a:r>
          </a:p>
          <a:p>
            <a:pPr lvl="1"/>
            <a:r>
              <a:rPr lang="en-US" sz="1600" dirty="0" smtClean="0">
                <a:solidFill>
                  <a:schemeClr val="tx1"/>
                </a:solidFill>
              </a:rPr>
              <a:t>OIF operational </a:t>
            </a:r>
            <a:r>
              <a:rPr lang="en-US" sz="1600" dirty="0" err="1" smtClean="0">
                <a:solidFill>
                  <a:schemeClr val="tx1"/>
                </a:solidFill>
              </a:rPr>
              <a:t>CoGs</a:t>
            </a:r>
            <a:r>
              <a:rPr lang="en-US" sz="1600" dirty="0" smtClean="0">
                <a:solidFill>
                  <a:schemeClr val="tx1"/>
                </a:solidFill>
              </a:rPr>
              <a:t> for phase III (dominate)?  Phase IV (stabilize)?</a:t>
            </a:r>
          </a:p>
          <a:p>
            <a:pPr lvl="1">
              <a:buNone/>
            </a:pPr>
            <a:endParaRPr lang="en-US" sz="1600" dirty="0" smtClean="0"/>
          </a:p>
        </p:txBody>
      </p:sp>
      <p:sp>
        <p:nvSpPr>
          <p:cNvPr id="17412" name="AutoShape 4"/>
          <p:cNvSpPr>
            <a:spLocks/>
          </p:cNvSpPr>
          <p:nvPr/>
        </p:nvSpPr>
        <p:spPr bwMode="auto">
          <a:xfrm>
            <a:off x="2838340" y="3263363"/>
            <a:ext cx="152400" cy="990600"/>
          </a:xfrm>
          <a:prstGeom prst="rightBrace">
            <a:avLst>
              <a:gd name="adj1" fmla="val 54167"/>
              <a:gd name="adj2" fmla="val 50000"/>
            </a:avLst>
          </a:prstGeom>
          <a:noFill/>
          <a:ln w="9525">
            <a:solidFill>
              <a:schemeClr val="tx1"/>
            </a:solidFill>
            <a:round/>
            <a:headEnd/>
            <a:tailEnd/>
          </a:ln>
        </p:spPr>
        <p:txBody>
          <a:bodyPr wrap="none" anchor="ctr"/>
          <a:lstStyle/>
          <a:p>
            <a:pPr algn="ctr"/>
            <a:endParaRPr lang="en-US">
              <a:solidFill>
                <a:prstClr val="black"/>
              </a:solidFill>
            </a:endParaRPr>
          </a:p>
        </p:txBody>
      </p:sp>
      <p:sp>
        <p:nvSpPr>
          <p:cNvPr id="17413" name="Text Box 5"/>
          <p:cNvSpPr txBox="1">
            <a:spLocks noChangeArrowheads="1"/>
          </p:cNvSpPr>
          <p:nvPr/>
        </p:nvSpPr>
        <p:spPr bwMode="auto">
          <a:xfrm>
            <a:off x="3070805" y="3388775"/>
            <a:ext cx="4338638" cy="739775"/>
          </a:xfrm>
          <a:prstGeom prst="rect">
            <a:avLst/>
          </a:prstGeom>
          <a:solidFill>
            <a:srgbClr val="FFFF66"/>
          </a:solidFill>
          <a:ln w="38100">
            <a:solidFill>
              <a:schemeClr val="tx2"/>
            </a:solidFill>
            <a:miter lim="800000"/>
            <a:headEnd/>
            <a:tailEnd/>
          </a:ln>
        </p:spPr>
        <p:txBody>
          <a:bodyPr wrap="none">
            <a:spAutoFit/>
          </a:bodyPr>
          <a:lstStyle/>
          <a:p>
            <a:r>
              <a:rPr lang="en-US" sz="2000" dirty="0">
                <a:solidFill>
                  <a:prstClr val="black"/>
                </a:solidFill>
              </a:rPr>
              <a:t>One or more than one at each level?</a:t>
            </a:r>
          </a:p>
          <a:p>
            <a:r>
              <a:rPr lang="en-US" sz="2000" dirty="0">
                <a:solidFill>
                  <a:prstClr val="black"/>
                </a:solidFill>
              </a:rPr>
              <a:t>Do they change by Phase?  Why?</a:t>
            </a:r>
          </a:p>
        </p:txBody>
      </p:sp>
      <p:cxnSp>
        <p:nvCxnSpPr>
          <p:cNvPr id="9" name="Straight Arrow Connector 8"/>
          <p:cNvCxnSpPr/>
          <p:nvPr/>
        </p:nvCxnSpPr>
        <p:spPr>
          <a:xfrm>
            <a:off x="3299460" y="1626870"/>
            <a:ext cx="5638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113020" y="1626870"/>
            <a:ext cx="533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08170" y="1745414"/>
            <a:ext cx="3861057" cy="369332"/>
          </a:xfrm>
          <a:prstGeom prst="rect">
            <a:avLst/>
          </a:prstGeom>
          <a:noFill/>
        </p:spPr>
        <p:txBody>
          <a:bodyPr wrap="none" rtlCol="0">
            <a:spAutoFit/>
          </a:bodyPr>
          <a:lstStyle/>
          <a:p>
            <a:r>
              <a:rPr lang="en-US" dirty="0" smtClean="0"/>
              <a:t>(but some OBJs given by higher orders)</a:t>
            </a:r>
            <a:endParaRPr lang="en-US" dirty="0"/>
          </a:p>
        </p:txBody>
      </p:sp>
      <p:cxnSp>
        <p:nvCxnSpPr>
          <p:cNvPr id="12" name="Straight Arrow Connector 11"/>
          <p:cNvCxnSpPr/>
          <p:nvPr/>
        </p:nvCxnSpPr>
        <p:spPr>
          <a:xfrm>
            <a:off x="7039186" y="1626870"/>
            <a:ext cx="48752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284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48130" name="Title 1"/>
          <p:cNvSpPr>
            <a:spLocks noGrp="1"/>
          </p:cNvSpPr>
          <p:nvPr>
            <p:ph type="title"/>
          </p:nvPr>
        </p:nvSpPr>
        <p:spPr>
          <a:xfrm>
            <a:off x="1382629" y="1084594"/>
            <a:ext cx="6361808" cy="457200"/>
          </a:xfrm>
        </p:spPr>
        <p:txBody>
          <a:bodyPr>
            <a:normAutofit fontScale="90000"/>
          </a:bodyPr>
          <a:lstStyle/>
          <a:p>
            <a:pPr eaLnBrk="1" hangingPunct="1"/>
            <a:r>
              <a:rPr lang="en-US" dirty="0" smtClean="0">
                <a:solidFill>
                  <a:schemeClr val="tx1"/>
                </a:solidFill>
              </a:rPr>
              <a:t>An Example of why </a:t>
            </a:r>
            <a:r>
              <a:rPr lang="en-US" dirty="0" err="1" smtClean="0">
                <a:solidFill>
                  <a:schemeClr val="tx1"/>
                </a:solidFill>
              </a:rPr>
              <a:t>CoGs</a:t>
            </a:r>
            <a:r>
              <a:rPr lang="en-US" dirty="0" smtClean="0">
                <a:solidFill>
                  <a:schemeClr val="tx1"/>
                </a:solidFill>
              </a:rPr>
              <a:t> Change</a:t>
            </a:r>
          </a:p>
        </p:txBody>
      </p:sp>
      <p:sp>
        <p:nvSpPr>
          <p:cNvPr id="3" name="Content Placeholder 2"/>
          <p:cNvSpPr>
            <a:spLocks noGrp="1"/>
          </p:cNvSpPr>
          <p:nvPr>
            <p:ph idx="1"/>
          </p:nvPr>
        </p:nvSpPr>
        <p:spPr>
          <a:xfrm>
            <a:off x="448733" y="2819400"/>
            <a:ext cx="8229600" cy="3200400"/>
          </a:xfrm>
        </p:spPr>
        <p:txBody>
          <a:bodyPr/>
          <a:lstStyle/>
          <a:p>
            <a:pPr>
              <a:spcBef>
                <a:spcPts val="0"/>
              </a:spcBef>
            </a:pPr>
            <a:r>
              <a:rPr lang="en-US" dirty="0" smtClean="0">
                <a:solidFill>
                  <a:schemeClr val="tx1"/>
                </a:solidFill>
              </a:rPr>
              <a:t>Problem/OBJ: how do we </a:t>
            </a:r>
            <a:r>
              <a:rPr lang="en-US" b="1" u="sng" dirty="0" smtClean="0">
                <a:solidFill>
                  <a:schemeClr val="tx1"/>
                </a:solidFill>
              </a:rPr>
              <a:t>prevent</a:t>
            </a:r>
            <a:r>
              <a:rPr lang="en-US" dirty="0" smtClean="0">
                <a:solidFill>
                  <a:schemeClr val="tx1"/>
                </a:solidFill>
              </a:rPr>
              <a:t> China from invading Taiwan? (</a:t>
            </a:r>
            <a:r>
              <a:rPr lang="en-US" dirty="0" err="1" smtClean="0">
                <a:solidFill>
                  <a:schemeClr val="tx1"/>
                </a:solidFill>
              </a:rPr>
              <a:t>CoG</a:t>
            </a:r>
            <a:r>
              <a:rPr lang="en-US" dirty="0" smtClean="0">
                <a:solidFill>
                  <a:schemeClr val="tx1"/>
                </a:solidFill>
              </a:rPr>
              <a:t>, CCs, CRs, CVs).</a:t>
            </a:r>
          </a:p>
          <a:p>
            <a:pPr marL="0" indent="0">
              <a:spcBef>
                <a:spcPts val="0"/>
              </a:spcBef>
              <a:buNone/>
            </a:pPr>
            <a:endParaRPr lang="en-US" dirty="0" smtClean="0">
              <a:solidFill>
                <a:schemeClr val="tx1"/>
              </a:solidFill>
            </a:endParaRPr>
          </a:p>
          <a:p>
            <a:pPr marL="0" indent="0">
              <a:spcBef>
                <a:spcPts val="0"/>
              </a:spcBef>
              <a:buNone/>
            </a:pPr>
            <a:endParaRPr lang="en-US" dirty="0" smtClean="0">
              <a:solidFill>
                <a:schemeClr val="tx1"/>
              </a:solidFill>
            </a:endParaRPr>
          </a:p>
          <a:p>
            <a:pPr eaLnBrk="1" hangingPunct="1">
              <a:spcBef>
                <a:spcPts val="0"/>
              </a:spcBef>
            </a:pPr>
            <a:r>
              <a:rPr lang="en-US" dirty="0" smtClean="0">
                <a:solidFill>
                  <a:schemeClr val="tx1"/>
                </a:solidFill>
              </a:rPr>
              <a:t>Problem/OBJ: how do we </a:t>
            </a:r>
            <a:r>
              <a:rPr lang="en-US" b="1" u="sng" dirty="0" smtClean="0">
                <a:solidFill>
                  <a:schemeClr val="tx1"/>
                </a:solidFill>
              </a:rPr>
              <a:t>defeat</a:t>
            </a:r>
            <a:r>
              <a:rPr lang="en-US" dirty="0" smtClean="0">
                <a:solidFill>
                  <a:schemeClr val="tx1"/>
                </a:solidFill>
              </a:rPr>
              <a:t> a Chinese </a:t>
            </a:r>
          </a:p>
          <a:p>
            <a:pPr eaLnBrk="1" hangingPunct="1">
              <a:spcBef>
                <a:spcPts val="0"/>
              </a:spcBef>
              <a:buFont typeface="Arial" charset="0"/>
              <a:buNone/>
            </a:pPr>
            <a:r>
              <a:rPr lang="en-US" dirty="0" smtClean="0">
                <a:solidFill>
                  <a:schemeClr val="tx1"/>
                </a:solidFill>
              </a:rPr>
              <a:t>    invasion of Taiwan? (</a:t>
            </a:r>
            <a:r>
              <a:rPr lang="en-US" dirty="0" err="1" smtClean="0">
                <a:solidFill>
                  <a:schemeClr val="tx1"/>
                </a:solidFill>
              </a:rPr>
              <a:t>CoG</a:t>
            </a:r>
            <a:r>
              <a:rPr lang="en-US" dirty="0" smtClean="0">
                <a:solidFill>
                  <a:schemeClr val="tx1"/>
                </a:solidFill>
              </a:rPr>
              <a:t>, CCs, CRs, CVs)</a:t>
            </a:r>
          </a:p>
          <a:p>
            <a:pPr eaLnBrk="1" hangingPunct="1">
              <a:buFont typeface="Arial" charset="0"/>
              <a:buNone/>
            </a:pPr>
            <a:endParaRPr lang="en-US" dirty="0" smtClean="0">
              <a:solidFill>
                <a:schemeClr val="tx1"/>
              </a:solidFill>
            </a:endParaRPr>
          </a:p>
          <a:p>
            <a:pPr eaLnBrk="1" hangingPunct="1">
              <a:buFont typeface="Arial" charset="0"/>
              <a:buNone/>
            </a:pPr>
            <a:endParaRPr lang="en-US" dirty="0" smtClean="0">
              <a:solidFill>
                <a:schemeClr val="tx1"/>
              </a:solidFill>
            </a:endParaRPr>
          </a:p>
        </p:txBody>
      </p:sp>
    </p:spTree>
    <p:extLst>
      <p:ext uri="{BB962C8B-B14F-4D97-AF65-F5344CB8AC3E}">
        <p14:creationId xmlns:p14="http://schemas.microsoft.com/office/powerpoint/2010/main" val="17244393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3" name="TextBox 2"/>
          <p:cNvSpPr txBox="1"/>
          <p:nvPr/>
        </p:nvSpPr>
        <p:spPr>
          <a:xfrm>
            <a:off x="1106966" y="468643"/>
            <a:ext cx="6930102" cy="584775"/>
          </a:xfrm>
          <a:prstGeom prst="rect">
            <a:avLst/>
          </a:prstGeom>
          <a:noFill/>
        </p:spPr>
        <p:txBody>
          <a:bodyPr wrap="none" rtlCol="0">
            <a:spAutoFit/>
          </a:bodyPr>
          <a:lstStyle/>
          <a:p>
            <a:pPr algn="ctr"/>
            <a:r>
              <a:rPr lang="en-US" sz="3200" b="1" dirty="0" smtClean="0"/>
              <a:t>Operational Art and Operational Design</a:t>
            </a:r>
            <a:endParaRPr lang="en-US" sz="32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35533" cy="6851650"/>
          </a:xfrm>
          <a:prstGeom prst="rect">
            <a:avLst/>
          </a:prstGeom>
        </p:spPr>
      </p:pic>
      <p:sp>
        <p:nvSpPr>
          <p:cNvPr id="6" name="TextBox 5"/>
          <p:cNvSpPr txBox="1"/>
          <p:nvPr/>
        </p:nvSpPr>
        <p:spPr>
          <a:xfrm>
            <a:off x="2770496" y="2823949"/>
            <a:ext cx="3657600" cy="1200329"/>
          </a:xfrm>
          <a:prstGeom prst="rect">
            <a:avLst/>
          </a:prstGeom>
          <a:noFill/>
        </p:spPr>
        <p:txBody>
          <a:bodyPr wrap="square" rtlCol="0">
            <a:spAutoFit/>
          </a:bodyPr>
          <a:lstStyle/>
          <a:p>
            <a:pPr algn="ctr"/>
            <a:r>
              <a:rPr lang="en-US" sz="3600" b="1" dirty="0" smtClean="0">
                <a:latin typeface="Arial" pitchFamily="34" charset="0"/>
                <a:cs typeface="Arial" pitchFamily="34" charset="0"/>
              </a:rPr>
              <a:t>Operational Design</a:t>
            </a:r>
            <a:endParaRPr lang="en-US" sz="3600" dirty="0">
              <a:latin typeface="Arial" pitchFamily="34" charset="0"/>
              <a:cs typeface="Arial" pitchFamily="34" charset="0"/>
            </a:endParaRPr>
          </a:p>
        </p:txBody>
      </p:sp>
    </p:spTree>
    <p:extLst>
      <p:ext uri="{BB962C8B-B14F-4D97-AF65-F5344CB8AC3E}">
        <p14:creationId xmlns:p14="http://schemas.microsoft.com/office/powerpoint/2010/main" val="13117362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3250">
        <p15:prstTrans prst="origami"/>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3120760" y="468643"/>
            <a:ext cx="2902526" cy="584775"/>
          </a:xfrm>
          <a:prstGeom prst="rect">
            <a:avLst/>
          </a:prstGeom>
          <a:noFill/>
        </p:spPr>
        <p:txBody>
          <a:bodyPr wrap="none" rtlCol="0">
            <a:spAutoFit/>
          </a:bodyPr>
          <a:lstStyle/>
          <a:p>
            <a:pPr algn="ctr"/>
            <a:r>
              <a:rPr lang="en-US" sz="3200" b="1" dirty="0" smtClean="0"/>
              <a:t>COG Analysis</a:t>
            </a:r>
            <a:endParaRPr lang="en-US" sz="3200" b="1" dirty="0"/>
          </a:p>
        </p:txBody>
      </p:sp>
      <p:sp>
        <p:nvSpPr>
          <p:cNvPr id="22" name="Text Box 30"/>
          <p:cNvSpPr txBox="1">
            <a:spLocks noChangeArrowheads="1"/>
          </p:cNvSpPr>
          <p:nvPr/>
        </p:nvSpPr>
        <p:spPr bwMode="auto">
          <a:xfrm>
            <a:off x="6172200" y="4572000"/>
            <a:ext cx="2590800" cy="1815882"/>
          </a:xfrm>
          <a:prstGeom prst="rect">
            <a:avLst/>
          </a:prstGeom>
          <a:solidFill>
            <a:srgbClr val="FF9900"/>
          </a:solidFill>
          <a:ln w="12700">
            <a:solidFill>
              <a:schemeClr val="tx1"/>
            </a:solidFill>
            <a:miter lim="800000"/>
            <a:headEnd/>
            <a:tailEnd/>
          </a:ln>
        </p:spPr>
        <p:txBody>
          <a:bodyPr wrap="square">
            <a:spAutoFit/>
          </a:bodyPr>
          <a:lstStyle/>
          <a:p>
            <a:pPr>
              <a:spcBef>
                <a:spcPct val="50000"/>
              </a:spcBef>
            </a:pPr>
            <a:r>
              <a:rPr lang="en-US" sz="1600" b="1" u="sng" dirty="0"/>
              <a:t>Critical </a:t>
            </a:r>
            <a:r>
              <a:rPr lang="en-US" sz="1600" b="1" u="sng" dirty="0" smtClean="0"/>
              <a:t>vulnerability</a:t>
            </a:r>
            <a:r>
              <a:rPr lang="en-US" sz="1600" b="1" dirty="0" smtClean="0"/>
              <a:t>: </a:t>
            </a:r>
            <a:r>
              <a:rPr lang="en-US" sz="1600" b="1" dirty="0"/>
              <a:t>an aspect </a:t>
            </a:r>
            <a:r>
              <a:rPr lang="en-US" sz="1600" b="1" dirty="0" smtClean="0"/>
              <a:t>of </a:t>
            </a:r>
            <a:r>
              <a:rPr lang="en-US" sz="1600" b="1" dirty="0"/>
              <a:t>a CR which is deficient or vulnerable to direct or indirect attack that will create decisive or significant effects.     JP </a:t>
            </a:r>
            <a:r>
              <a:rPr lang="en-US" sz="1600" b="1" dirty="0" smtClean="0"/>
              <a:t>5-0 </a:t>
            </a:r>
            <a:endParaRPr lang="en-US" sz="1600" b="1" i="1" dirty="0"/>
          </a:p>
        </p:txBody>
      </p:sp>
      <p:sp>
        <p:nvSpPr>
          <p:cNvPr id="55" name="Text Box 10"/>
          <p:cNvSpPr txBox="1">
            <a:spLocks noChangeArrowheads="1"/>
          </p:cNvSpPr>
          <p:nvPr/>
        </p:nvSpPr>
        <p:spPr bwMode="auto">
          <a:xfrm>
            <a:off x="6248400" y="1371600"/>
            <a:ext cx="2057400" cy="2800767"/>
          </a:xfrm>
          <a:prstGeom prst="rect">
            <a:avLst/>
          </a:prstGeom>
          <a:solidFill>
            <a:srgbClr val="FFFF66"/>
          </a:solidFill>
          <a:ln w="12700">
            <a:solidFill>
              <a:schemeClr val="tx1"/>
            </a:solidFill>
            <a:miter lim="800000"/>
            <a:headEnd/>
            <a:tailEnd/>
          </a:ln>
        </p:spPr>
        <p:txBody>
          <a:bodyPr wrap="square">
            <a:spAutoFit/>
          </a:bodyPr>
          <a:lstStyle/>
          <a:p>
            <a:pPr>
              <a:spcBef>
                <a:spcPct val="50000"/>
              </a:spcBef>
            </a:pPr>
            <a:r>
              <a:rPr lang="en-US" sz="1600" b="1" u="sng" dirty="0"/>
              <a:t>Critical Capability</a:t>
            </a:r>
            <a:r>
              <a:rPr lang="en-US" sz="1600" b="1" dirty="0"/>
              <a:t>: A means that is considered a crucial enabler for a COG to function as such, and is essential to the accomplishment of the specified or assumed </a:t>
            </a:r>
            <a:r>
              <a:rPr lang="en-US" sz="1600" b="1" dirty="0" smtClean="0"/>
              <a:t>objective(s)  JP 5-0</a:t>
            </a:r>
            <a:endParaRPr lang="en-US" sz="1600" b="1" dirty="0"/>
          </a:p>
        </p:txBody>
      </p:sp>
      <p:sp>
        <p:nvSpPr>
          <p:cNvPr id="107" name="Text Box 1040"/>
          <p:cNvSpPr txBox="1">
            <a:spLocks noChangeArrowheads="1"/>
          </p:cNvSpPr>
          <p:nvPr/>
        </p:nvSpPr>
        <p:spPr bwMode="auto">
          <a:xfrm>
            <a:off x="57150" y="5459900"/>
            <a:ext cx="3962400" cy="1077913"/>
          </a:xfrm>
          <a:prstGeom prst="rect">
            <a:avLst/>
          </a:prstGeom>
          <a:solidFill>
            <a:srgbClr val="FFCC00"/>
          </a:solidFill>
          <a:ln w="12700">
            <a:solidFill>
              <a:schemeClr val="tx1"/>
            </a:solidFill>
            <a:miter lim="800000"/>
            <a:headEnd/>
            <a:tailEnd/>
          </a:ln>
        </p:spPr>
        <p:txBody>
          <a:bodyPr wrap="square">
            <a:spAutoFit/>
          </a:bodyPr>
          <a:lstStyle/>
          <a:p>
            <a:pPr>
              <a:spcBef>
                <a:spcPct val="50000"/>
              </a:spcBef>
            </a:pPr>
            <a:r>
              <a:rPr lang="en-US" sz="1600" b="1" u="sng" dirty="0"/>
              <a:t>Critical Requirement</a:t>
            </a:r>
            <a:r>
              <a:rPr lang="en-US" sz="1600" b="1" dirty="0"/>
              <a:t>: An essential condition, resource, and means for a critical capability to be fully operational.            JP </a:t>
            </a:r>
            <a:r>
              <a:rPr lang="en-US" sz="1600" b="1" dirty="0" smtClean="0"/>
              <a:t>5-0</a:t>
            </a:r>
            <a:endParaRPr lang="en-US" sz="1600" b="1" dirty="0"/>
          </a:p>
        </p:txBody>
      </p:sp>
      <p:sp>
        <p:nvSpPr>
          <p:cNvPr id="57" name="AutoShape 3"/>
          <p:cNvSpPr>
            <a:spLocks noChangeArrowheads="1"/>
          </p:cNvSpPr>
          <p:nvPr/>
        </p:nvSpPr>
        <p:spPr bwMode="auto">
          <a:xfrm rot="3647603">
            <a:off x="277105" y="2615518"/>
            <a:ext cx="1371600" cy="1600200"/>
          </a:xfrm>
          <a:prstGeom prst="irregularSeal2">
            <a:avLst/>
          </a:prstGeom>
          <a:solidFill>
            <a:schemeClr val="tx1"/>
          </a:solidFill>
          <a:ln w="9525">
            <a:solidFill>
              <a:schemeClr val="tx1"/>
            </a:solidFill>
            <a:miter lim="800000"/>
            <a:headEnd/>
            <a:tailEnd/>
          </a:ln>
        </p:spPr>
        <p:txBody>
          <a:bodyPr rot="10800000" vert="eaVert" wrap="none" anchor="ctr"/>
          <a:lstStyle/>
          <a:p>
            <a:pPr algn="ctr"/>
            <a:endParaRPr lang="en-US">
              <a:solidFill>
                <a:prstClr val="black"/>
              </a:solidFill>
              <a:latin typeface="Times New Roman" pitchFamily="18" charset="0"/>
            </a:endParaRPr>
          </a:p>
        </p:txBody>
      </p:sp>
      <p:sp>
        <p:nvSpPr>
          <p:cNvPr id="110" name="Line 5"/>
          <p:cNvSpPr>
            <a:spLocks noChangeShapeType="1"/>
          </p:cNvSpPr>
          <p:nvPr/>
        </p:nvSpPr>
        <p:spPr bwMode="auto">
          <a:xfrm flipV="1">
            <a:off x="1442598" y="1828800"/>
            <a:ext cx="1143000" cy="1295400"/>
          </a:xfrm>
          <a:prstGeom prst="line">
            <a:avLst/>
          </a:prstGeom>
          <a:noFill/>
          <a:ln w="9525">
            <a:solidFill>
              <a:schemeClr val="tx1"/>
            </a:solidFill>
            <a:round/>
            <a:headEnd/>
            <a:tailEnd type="triangle" w="med" len="med"/>
          </a:ln>
        </p:spPr>
        <p:txBody>
          <a:bodyPr/>
          <a:lstStyle/>
          <a:p>
            <a:endParaRPr lang="en-US"/>
          </a:p>
        </p:txBody>
      </p:sp>
      <p:sp>
        <p:nvSpPr>
          <p:cNvPr id="111" name="Line 6"/>
          <p:cNvSpPr>
            <a:spLocks noChangeShapeType="1"/>
          </p:cNvSpPr>
          <p:nvPr/>
        </p:nvSpPr>
        <p:spPr bwMode="auto">
          <a:xfrm flipV="1">
            <a:off x="1442598" y="2743200"/>
            <a:ext cx="1066800" cy="457200"/>
          </a:xfrm>
          <a:prstGeom prst="line">
            <a:avLst/>
          </a:prstGeom>
          <a:noFill/>
          <a:ln w="9525">
            <a:solidFill>
              <a:schemeClr val="tx1"/>
            </a:solidFill>
            <a:round/>
            <a:headEnd/>
            <a:tailEnd type="triangle" w="med" len="med"/>
          </a:ln>
        </p:spPr>
        <p:txBody>
          <a:bodyPr/>
          <a:lstStyle/>
          <a:p>
            <a:endParaRPr lang="en-US"/>
          </a:p>
        </p:txBody>
      </p:sp>
      <p:sp>
        <p:nvSpPr>
          <p:cNvPr id="112" name="Line 7"/>
          <p:cNvSpPr>
            <a:spLocks noChangeShapeType="1"/>
          </p:cNvSpPr>
          <p:nvPr/>
        </p:nvSpPr>
        <p:spPr bwMode="auto">
          <a:xfrm>
            <a:off x="1442598" y="3581400"/>
            <a:ext cx="1066800" cy="1219200"/>
          </a:xfrm>
          <a:prstGeom prst="line">
            <a:avLst/>
          </a:prstGeom>
          <a:noFill/>
          <a:ln w="9525">
            <a:solidFill>
              <a:schemeClr val="tx1"/>
            </a:solidFill>
            <a:round/>
            <a:headEnd/>
            <a:tailEnd type="triangle" w="med" len="med"/>
          </a:ln>
        </p:spPr>
        <p:txBody>
          <a:bodyPr/>
          <a:lstStyle/>
          <a:p>
            <a:endParaRPr lang="en-US"/>
          </a:p>
        </p:txBody>
      </p:sp>
      <p:sp>
        <p:nvSpPr>
          <p:cNvPr id="113" name="Text Box 8"/>
          <p:cNvSpPr txBox="1">
            <a:spLocks noChangeArrowheads="1"/>
          </p:cNvSpPr>
          <p:nvPr/>
        </p:nvSpPr>
        <p:spPr bwMode="auto">
          <a:xfrm>
            <a:off x="2585598" y="1371600"/>
            <a:ext cx="838200" cy="400050"/>
          </a:xfrm>
          <a:prstGeom prst="rect">
            <a:avLst/>
          </a:prstGeom>
          <a:solidFill>
            <a:srgbClr val="FFFF66"/>
          </a:solidFill>
          <a:ln w="9525">
            <a:solidFill>
              <a:schemeClr val="tx2"/>
            </a:solidFill>
            <a:miter lim="800000"/>
            <a:headEnd/>
            <a:tailEnd/>
          </a:ln>
        </p:spPr>
        <p:txBody>
          <a:bodyPr>
            <a:spAutoFit/>
          </a:bodyPr>
          <a:lstStyle/>
          <a:p>
            <a:pPr algn="ctr">
              <a:spcBef>
                <a:spcPct val="50000"/>
              </a:spcBef>
            </a:pPr>
            <a:r>
              <a:rPr lang="en-US" sz="2000" b="1"/>
              <a:t>CC</a:t>
            </a:r>
          </a:p>
        </p:txBody>
      </p:sp>
      <p:sp>
        <p:nvSpPr>
          <p:cNvPr id="114" name="Line 9"/>
          <p:cNvSpPr>
            <a:spLocks noChangeShapeType="1"/>
          </p:cNvSpPr>
          <p:nvPr/>
        </p:nvSpPr>
        <p:spPr bwMode="auto">
          <a:xfrm>
            <a:off x="1442598" y="3581400"/>
            <a:ext cx="990600" cy="152400"/>
          </a:xfrm>
          <a:prstGeom prst="line">
            <a:avLst/>
          </a:prstGeom>
          <a:noFill/>
          <a:ln w="9525">
            <a:solidFill>
              <a:schemeClr val="tx1"/>
            </a:solidFill>
            <a:round/>
            <a:headEnd/>
            <a:tailEnd type="triangle" w="med" len="med"/>
          </a:ln>
        </p:spPr>
        <p:txBody>
          <a:bodyPr/>
          <a:lstStyle/>
          <a:p>
            <a:endParaRPr lang="en-US"/>
          </a:p>
        </p:txBody>
      </p:sp>
      <p:sp>
        <p:nvSpPr>
          <p:cNvPr id="115" name="Text Box 13"/>
          <p:cNvSpPr txBox="1">
            <a:spLocks noChangeArrowheads="1"/>
          </p:cNvSpPr>
          <p:nvPr/>
        </p:nvSpPr>
        <p:spPr bwMode="auto">
          <a:xfrm>
            <a:off x="4071498" y="22098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16" name="Text Box 20"/>
          <p:cNvSpPr txBox="1">
            <a:spLocks noChangeArrowheads="1"/>
          </p:cNvSpPr>
          <p:nvPr/>
        </p:nvSpPr>
        <p:spPr bwMode="auto">
          <a:xfrm>
            <a:off x="4071498" y="34290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17" name="Text Box 21"/>
          <p:cNvSpPr txBox="1">
            <a:spLocks noChangeArrowheads="1"/>
          </p:cNvSpPr>
          <p:nvPr/>
        </p:nvSpPr>
        <p:spPr bwMode="auto">
          <a:xfrm>
            <a:off x="4071498" y="38862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18" name="Text Box 22"/>
          <p:cNvSpPr txBox="1">
            <a:spLocks noChangeArrowheads="1"/>
          </p:cNvSpPr>
          <p:nvPr/>
        </p:nvSpPr>
        <p:spPr bwMode="auto">
          <a:xfrm>
            <a:off x="4071498" y="4357688"/>
            <a:ext cx="533400" cy="376237"/>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19" name="Text Box 23"/>
          <p:cNvSpPr txBox="1">
            <a:spLocks noChangeArrowheads="1"/>
          </p:cNvSpPr>
          <p:nvPr/>
        </p:nvSpPr>
        <p:spPr bwMode="auto">
          <a:xfrm>
            <a:off x="4071498" y="4814888"/>
            <a:ext cx="533400" cy="376237"/>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20" name="Text Box 24"/>
          <p:cNvSpPr txBox="1">
            <a:spLocks noChangeArrowheads="1"/>
          </p:cNvSpPr>
          <p:nvPr/>
        </p:nvSpPr>
        <p:spPr bwMode="auto">
          <a:xfrm>
            <a:off x="4071498" y="28194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21" name="Text Box 25"/>
          <p:cNvSpPr txBox="1">
            <a:spLocks noChangeArrowheads="1"/>
          </p:cNvSpPr>
          <p:nvPr/>
        </p:nvSpPr>
        <p:spPr bwMode="auto">
          <a:xfrm>
            <a:off x="4071498" y="53340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22" name="Text Box 26"/>
          <p:cNvSpPr txBox="1">
            <a:spLocks noChangeArrowheads="1"/>
          </p:cNvSpPr>
          <p:nvPr/>
        </p:nvSpPr>
        <p:spPr bwMode="auto">
          <a:xfrm>
            <a:off x="2509398" y="2438400"/>
            <a:ext cx="838200" cy="400050"/>
          </a:xfrm>
          <a:prstGeom prst="rect">
            <a:avLst/>
          </a:prstGeom>
          <a:solidFill>
            <a:srgbClr val="FFFF66"/>
          </a:solidFill>
          <a:ln w="9525">
            <a:solidFill>
              <a:schemeClr val="tx2"/>
            </a:solidFill>
            <a:miter lim="800000"/>
            <a:headEnd/>
            <a:tailEnd/>
          </a:ln>
        </p:spPr>
        <p:txBody>
          <a:bodyPr>
            <a:spAutoFit/>
          </a:bodyPr>
          <a:lstStyle/>
          <a:p>
            <a:pPr algn="ctr">
              <a:spcBef>
                <a:spcPct val="50000"/>
              </a:spcBef>
            </a:pPr>
            <a:r>
              <a:rPr lang="en-US" sz="2000" b="1"/>
              <a:t>CC</a:t>
            </a:r>
          </a:p>
        </p:txBody>
      </p:sp>
      <p:sp>
        <p:nvSpPr>
          <p:cNvPr id="123" name="Text Box 27"/>
          <p:cNvSpPr txBox="1">
            <a:spLocks noChangeArrowheads="1"/>
          </p:cNvSpPr>
          <p:nvPr/>
        </p:nvSpPr>
        <p:spPr bwMode="auto">
          <a:xfrm>
            <a:off x="2433198" y="3505200"/>
            <a:ext cx="838200" cy="400050"/>
          </a:xfrm>
          <a:prstGeom prst="rect">
            <a:avLst/>
          </a:prstGeom>
          <a:solidFill>
            <a:srgbClr val="FFFF66"/>
          </a:solidFill>
          <a:ln w="9525">
            <a:solidFill>
              <a:schemeClr val="tx2"/>
            </a:solidFill>
            <a:miter lim="800000"/>
            <a:headEnd/>
            <a:tailEnd/>
          </a:ln>
        </p:spPr>
        <p:txBody>
          <a:bodyPr>
            <a:spAutoFit/>
          </a:bodyPr>
          <a:lstStyle/>
          <a:p>
            <a:pPr algn="ctr">
              <a:spcBef>
                <a:spcPct val="50000"/>
              </a:spcBef>
            </a:pPr>
            <a:r>
              <a:rPr lang="en-US" sz="2000" b="1"/>
              <a:t>CC</a:t>
            </a:r>
          </a:p>
        </p:txBody>
      </p:sp>
      <p:sp>
        <p:nvSpPr>
          <p:cNvPr id="124" name="Text Box 28"/>
          <p:cNvSpPr txBox="1">
            <a:spLocks noChangeArrowheads="1"/>
          </p:cNvSpPr>
          <p:nvPr/>
        </p:nvSpPr>
        <p:spPr bwMode="auto">
          <a:xfrm>
            <a:off x="2509398" y="4648200"/>
            <a:ext cx="838200" cy="400050"/>
          </a:xfrm>
          <a:prstGeom prst="rect">
            <a:avLst/>
          </a:prstGeom>
          <a:solidFill>
            <a:srgbClr val="FFFF66"/>
          </a:solidFill>
          <a:ln w="9525">
            <a:solidFill>
              <a:schemeClr val="tx2"/>
            </a:solidFill>
            <a:miter lim="800000"/>
            <a:headEnd/>
            <a:tailEnd/>
          </a:ln>
        </p:spPr>
        <p:txBody>
          <a:bodyPr>
            <a:spAutoFit/>
          </a:bodyPr>
          <a:lstStyle/>
          <a:p>
            <a:pPr algn="ctr">
              <a:spcBef>
                <a:spcPct val="50000"/>
              </a:spcBef>
            </a:pPr>
            <a:r>
              <a:rPr lang="en-US" sz="2000" b="1"/>
              <a:t>CC</a:t>
            </a:r>
          </a:p>
        </p:txBody>
      </p:sp>
      <p:sp>
        <p:nvSpPr>
          <p:cNvPr id="125" name="Text Box 29"/>
          <p:cNvSpPr txBox="1">
            <a:spLocks noChangeArrowheads="1"/>
          </p:cNvSpPr>
          <p:nvPr/>
        </p:nvSpPr>
        <p:spPr bwMode="auto">
          <a:xfrm>
            <a:off x="5214498" y="27432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26" name="Text Box 31"/>
          <p:cNvSpPr txBox="1">
            <a:spLocks noChangeArrowheads="1"/>
          </p:cNvSpPr>
          <p:nvPr/>
        </p:nvSpPr>
        <p:spPr bwMode="auto">
          <a:xfrm>
            <a:off x="3995298" y="1371600"/>
            <a:ext cx="533400" cy="376238"/>
          </a:xfrm>
          <a:prstGeom prst="rect">
            <a:avLst/>
          </a:prstGeom>
          <a:solidFill>
            <a:srgbClr val="FFCC00"/>
          </a:solidFill>
          <a:ln w="9525">
            <a:solidFill>
              <a:schemeClr val="tx2"/>
            </a:solidFill>
            <a:miter lim="800000"/>
            <a:headEnd/>
            <a:tailEnd/>
          </a:ln>
        </p:spPr>
        <p:txBody>
          <a:bodyPr>
            <a:spAutoFit/>
          </a:bodyPr>
          <a:lstStyle/>
          <a:p>
            <a:pPr>
              <a:spcBef>
                <a:spcPct val="50000"/>
              </a:spcBef>
            </a:pPr>
            <a:r>
              <a:rPr lang="en-US" sz="1800" b="1"/>
              <a:t>CR</a:t>
            </a:r>
          </a:p>
        </p:txBody>
      </p:sp>
      <p:sp>
        <p:nvSpPr>
          <p:cNvPr id="127" name="Text Box 34"/>
          <p:cNvSpPr txBox="1">
            <a:spLocks noChangeArrowheads="1"/>
          </p:cNvSpPr>
          <p:nvPr/>
        </p:nvSpPr>
        <p:spPr bwMode="auto">
          <a:xfrm>
            <a:off x="5214498" y="32766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28" name="Text Box 35"/>
          <p:cNvSpPr txBox="1">
            <a:spLocks noChangeArrowheads="1"/>
          </p:cNvSpPr>
          <p:nvPr/>
        </p:nvSpPr>
        <p:spPr bwMode="auto">
          <a:xfrm>
            <a:off x="5214498" y="38100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29" name="Text Box 36"/>
          <p:cNvSpPr txBox="1">
            <a:spLocks noChangeArrowheads="1"/>
          </p:cNvSpPr>
          <p:nvPr/>
        </p:nvSpPr>
        <p:spPr bwMode="auto">
          <a:xfrm>
            <a:off x="5214498" y="42672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30" name="Text Box 37"/>
          <p:cNvSpPr txBox="1">
            <a:spLocks noChangeArrowheads="1"/>
          </p:cNvSpPr>
          <p:nvPr/>
        </p:nvSpPr>
        <p:spPr bwMode="auto">
          <a:xfrm>
            <a:off x="5214498" y="47244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31" name="Text Box 38"/>
          <p:cNvSpPr txBox="1">
            <a:spLocks noChangeArrowheads="1"/>
          </p:cNvSpPr>
          <p:nvPr/>
        </p:nvSpPr>
        <p:spPr bwMode="auto">
          <a:xfrm>
            <a:off x="5214498" y="52578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32" name="Line 55"/>
          <p:cNvSpPr>
            <a:spLocks noChangeShapeType="1"/>
          </p:cNvSpPr>
          <p:nvPr/>
        </p:nvSpPr>
        <p:spPr bwMode="auto">
          <a:xfrm>
            <a:off x="3385698" y="1600200"/>
            <a:ext cx="609600" cy="0"/>
          </a:xfrm>
          <a:prstGeom prst="line">
            <a:avLst/>
          </a:prstGeom>
          <a:noFill/>
          <a:ln w="9525">
            <a:solidFill>
              <a:schemeClr val="tx1"/>
            </a:solidFill>
            <a:round/>
            <a:headEnd/>
            <a:tailEnd type="triangle" w="med" len="med"/>
          </a:ln>
        </p:spPr>
        <p:txBody>
          <a:bodyPr/>
          <a:lstStyle/>
          <a:p>
            <a:endParaRPr lang="en-US"/>
          </a:p>
        </p:txBody>
      </p:sp>
      <p:sp>
        <p:nvSpPr>
          <p:cNvPr id="134" name="Line 57"/>
          <p:cNvSpPr>
            <a:spLocks noChangeShapeType="1"/>
          </p:cNvSpPr>
          <p:nvPr/>
        </p:nvSpPr>
        <p:spPr bwMode="auto">
          <a:xfrm>
            <a:off x="3385698" y="1600200"/>
            <a:ext cx="685800" cy="2057400"/>
          </a:xfrm>
          <a:prstGeom prst="line">
            <a:avLst/>
          </a:prstGeom>
          <a:noFill/>
          <a:ln w="9525">
            <a:solidFill>
              <a:schemeClr val="tx1"/>
            </a:solidFill>
            <a:round/>
            <a:headEnd/>
            <a:tailEnd type="triangle" w="med" len="med"/>
          </a:ln>
        </p:spPr>
        <p:txBody>
          <a:bodyPr/>
          <a:lstStyle/>
          <a:p>
            <a:endParaRPr lang="en-US"/>
          </a:p>
        </p:txBody>
      </p:sp>
      <p:sp>
        <p:nvSpPr>
          <p:cNvPr id="135" name="Line 58"/>
          <p:cNvSpPr>
            <a:spLocks noChangeShapeType="1"/>
          </p:cNvSpPr>
          <p:nvPr/>
        </p:nvSpPr>
        <p:spPr bwMode="auto">
          <a:xfrm flipV="1">
            <a:off x="3385698" y="1676400"/>
            <a:ext cx="609600" cy="990600"/>
          </a:xfrm>
          <a:prstGeom prst="line">
            <a:avLst/>
          </a:prstGeom>
          <a:noFill/>
          <a:ln w="9525">
            <a:solidFill>
              <a:schemeClr val="tx1"/>
            </a:solidFill>
            <a:round/>
            <a:headEnd/>
            <a:tailEnd type="triangle" w="med" len="med"/>
          </a:ln>
        </p:spPr>
        <p:txBody>
          <a:bodyPr/>
          <a:lstStyle/>
          <a:p>
            <a:endParaRPr lang="en-US"/>
          </a:p>
        </p:txBody>
      </p:sp>
      <p:sp>
        <p:nvSpPr>
          <p:cNvPr id="136" name="Line 59"/>
          <p:cNvSpPr>
            <a:spLocks noChangeShapeType="1"/>
          </p:cNvSpPr>
          <p:nvPr/>
        </p:nvSpPr>
        <p:spPr bwMode="auto">
          <a:xfrm flipV="1">
            <a:off x="3385698" y="2438400"/>
            <a:ext cx="685800" cy="228600"/>
          </a:xfrm>
          <a:prstGeom prst="line">
            <a:avLst/>
          </a:prstGeom>
          <a:noFill/>
          <a:ln w="9525">
            <a:solidFill>
              <a:schemeClr val="tx1"/>
            </a:solidFill>
            <a:round/>
            <a:headEnd/>
            <a:tailEnd type="triangle" w="med" len="med"/>
          </a:ln>
        </p:spPr>
        <p:txBody>
          <a:bodyPr/>
          <a:lstStyle/>
          <a:p>
            <a:endParaRPr lang="en-US"/>
          </a:p>
        </p:txBody>
      </p:sp>
      <p:sp>
        <p:nvSpPr>
          <p:cNvPr id="137" name="Line 60"/>
          <p:cNvSpPr>
            <a:spLocks noChangeShapeType="1"/>
          </p:cNvSpPr>
          <p:nvPr/>
        </p:nvSpPr>
        <p:spPr bwMode="auto">
          <a:xfrm flipV="1">
            <a:off x="3233298" y="2971800"/>
            <a:ext cx="838200" cy="762000"/>
          </a:xfrm>
          <a:prstGeom prst="line">
            <a:avLst/>
          </a:prstGeom>
          <a:noFill/>
          <a:ln w="9525">
            <a:solidFill>
              <a:schemeClr val="tx1"/>
            </a:solidFill>
            <a:round/>
            <a:headEnd/>
            <a:tailEnd type="triangle" w="med" len="med"/>
          </a:ln>
        </p:spPr>
        <p:txBody>
          <a:bodyPr/>
          <a:lstStyle/>
          <a:p>
            <a:endParaRPr lang="en-US"/>
          </a:p>
        </p:txBody>
      </p:sp>
      <p:sp>
        <p:nvSpPr>
          <p:cNvPr id="138" name="Line 61"/>
          <p:cNvSpPr>
            <a:spLocks noChangeShapeType="1"/>
          </p:cNvSpPr>
          <p:nvPr/>
        </p:nvSpPr>
        <p:spPr bwMode="auto">
          <a:xfrm flipV="1">
            <a:off x="3233298" y="3657600"/>
            <a:ext cx="838200" cy="76200"/>
          </a:xfrm>
          <a:prstGeom prst="line">
            <a:avLst/>
          </a:prstGeom>
          <a:noFill/>
          <a:ln w="9525">
            <a:solidFill>
              <a:schemeClr val="tx1"/>
            </a:solidFill>
            <a:round/>
            <a:headEnd/>
            <a:tailEnd type="triangle" w="med" len="med"/>
          </a:ln>
        </p:spPr>
        <p:txBody>
          <a:bodyPr/>
          <a:lstStyle/>
          <a:p>
            <a:endParaRPr lang="en-US"/>
          </a:p>
        </p:txBody>
      </p:sp>
      <p:sp>
        <p:nvSpPr>
          <p:cNvPr id="139" name="Line 62"/>
          <p:cNvSpPr>
            <a:spLocks noChangeShapeType="1"/>
          </p:cNvSpPr>
          <p:nvPr/>
        </p:nvSpPr>
        <p:spPr bwMode="auto">
          <a:xfrm>
            <a:off x="3233298" y="3733800"/>
            <a:ext cx="838200" cy="304800"/>
          </a:xfrm>
          <a:prstGeom prst="line">
            <a:avLst/>
          </a:prstGeom>
          <a:noFill/>
          <a:ln w="9525">
            <a:solidFill>
              <a:schemeClr val="tx1"/>
            </a:solidFill>
            <a:round/>
            <a:headEnd/>
            <a:tailEnd type="triangle" w="med" len="med"/>
          </a:ln>
        </p:spPr>
        <p:txBody>
          <a:bodyPr/>
          <a:lstStyle/>
          <a:p>
            <a:endParaRPr lang="en-US"/>
          </a:p>
        </p:txBody>
      </p:sp>
      <p:sp>
        <p:nvSpPr>
          <p:cNvPr id="140" name="Line 63"/>
          <p:cNvSpPr>
            <a:spLocks noChangeShapeType="1"/>
          </p:cNvSpPr>
          <p:nvPr/>
        </p:nvSpPr>
        <p:spPr bwMode="auto">
          <a:xfrm>
            <a:off x="3233298" y="3733800"/>
            <a:ext cx="838200" cy="1828800"/>
          </a:xfrm>
          <a:prstGeom prst="line">
            <a:avLst/>
          </a:prstGeom>
          <a:noFill/>
          <a:ln w="9525">
            <a:solidFill>
              <a:schemeClr val="tx1"/>
            </a:solidFill>
            <a:round/>
            <a:headEnd/>
            <a:tailEnd type="triangle" w="med" len="med"/>
          </a:ln>
        </p:spPr>
        <p:txBody>
          <a:bodyPr/>
          <a:lstStyle/>
          <a:p>
            <a:endParaRPr lang="en-US"/>
          </a:p>
        </p:txBody>
      </p:sp>
      <p:sp>
        <p:nvSpPr>
          <p:cNvPr id="141" name="Line 64"/>
          <p:cNvSpPr>
            <a:spLocks noChangeShapeType="1"/>
          </p:cNvSpPr>
          <p:nvPr/>
        </p:nvSpPr>
        <p:spPr bwMode="auto">
          <a:xfrm flipV="1">
            <a:off x="3347598" y="4528036"/>
            <a:ext cx="723900" cy="296375"/>
          </a:xfrm>
          <a:prstGeom prst="line">
            <a:avLst/>
          </a:prstGeom>
          <a:noFill/>
          <a:ln w="9525">
            <a:solidFill>
              <a:schemeClr val="tx1"/>
            </a:solidFill>
            <a:round/>
            <a:headEnd/>
            <a:tailEnd type="triangle" w="med" len="med"/>
          </a:ln>
        </p:spPr>
        <p:txBody>
          <a:bodyPr/>
          <a:lstStyle/>
          <a:p>
            <a:endParaRPr lang="en-US"/>
          </a:p>
        </p:txBody>
      </p:sp>
      <p:sp>
        <p:nvSpPr>
          <p:cNvPr id="142" name="Line 65"/>
          <p:cNvSpPr>
            <a:spLocks noChangeShapeType="1"/>
          </p:cNvSpPr>
          <p:nvPr/>
        </p:nvSpPr>
        <p:spPr bwMode="auto">
          <a:xfrm>
            <a:off x="3328548" y="4848224"/>
            <a:ext cx="742950" cy="104775"/>
          </a:xfrm>
          <a:prstGeom prst="line">
            <a:avLst/>
          </a:prstGeom>
          <a:noFill/>
          <a:ln w="9525">
            <a:solidFill>
              <a:schemeClr val="tx1"/>
            </a:solidFill>
            <a:round/>
            <a:headEnd/>
            <a:tailEnd type="triangle" w="med" len="med"/>
          </a:ln>
        </p:spPr>
        <p:txBody>
          <a:bodyPr/>
          <a:lstStyle/>
          <a:p>
            <a:endParaRPr lang="en-US"/>
          </a:p>
        </p:txBody>
      </p:sp>
      <p:sp>
        <p:nvSpPr>
          <p:cNvPr id="143" name="Line 66"/>
          <p:cNvSpPr>
            <a:spLocks noChangeShapeType="1"/>
          </p:cNvSpPr>
          <p:nvPr/>
        </p:nvSpPr>
        <p:spPr bwMode="auto">
          <a:xfrm>
            <a:off x="3309498" y="4800600"/>
            <a:ext cx="762000" cy="685800"/>
          </a:xfrm>
          <a:prstGeom prst="line">
            <a:avLst/>
          </a:prstGeom>
          <a:noFill/>
          <a:ln w="9525">
            <a:solidFill>
              <a:schemeClr val="tx1"/>
            </a:solidFill>
            <a:round/>
            <a:headEnd/>
            <a:tailEnd type="triangle" w="med" len="med"/>
          </a:ln>
        </p:spPr>
        <p:txBody>
          <a:bodyPr/>
          <a:lstStyle/>
          <a:p>
            <a:endParaRPr lang="en-US"/>
          </a:p>
        </p:txBody>
      </p:sp>
      <p:sp>
        <p:nvSpPr>
          <p:cNvPr id="146" name="Line 69"/>
          <p:cNvSpPr>
            <a:spLocks noChangeShapeType="1"/>
          </p:cNvSpPr>
          <p:nvPr/>
        </p:nvSpPr>
        <p:spPr bwMode="auto">
          <a:xfrm flipV="1">
            <a:off x="4604898" y="3962400"/>
            <a:ext cx="533400" cy="152400"/>
          </a:xfrm>
          <a:prstGeom prst="line">
            <a:avLst/>
          </a:prstGeom>
          <a:noFill/>
          <a:ln w="9525">
            <a:solidFill>
              <a:schemeClr val="tx1"/>
            </a:solidFill>
            <a:round/>
            <a:headEnd/>
            <a:tailEnd type="triangle" w="med" len="med"/>
          </a:ln>
        </p:spPr>
        <p:txBody>
          <a:bodyPr/>
          <a:lstStyle/>
          <a:p>
            <a:endParaRPr lang="en-US"/>
          </a:p>
        </p:txBody>
      </p:sp>
      <p:sp>
        <p:nvSpPr>
          <p:cNvPr id="147" name="Line 70"/>
          <p:cNvSpPr>
            <a:spLocks noChangeShapeType="1"/>
          </p:cNvSpPr>
          <p:nvPr/>
        </p:nvSpPr>
        <p:spPr bwMode="auto">
          <a:xfrm flipV="1">
            <a:off x="4604898" y="3505200"/>
            <a:ext cx="533400" cy="152400"/>
          </a:xfrm>
          <a:prstGeom prst="line">
            <a:avLst/>
          </a:prstGeom>
          <a:noFill/>
          <a:ln w="9525">
            <a:solidFill>
              <a:schemeClr val="tx1"/>
            </a:solidFill>
            <a:round/>
            <a:headEnd/>
            <a:tailEnd type="triangle" w="med" len="med"/>
          </a:ln>
        </p:spPr>
        <p:txBody>
          <a:bodyPr/>
          <a:lstStyle/>
          <a:p>
            <a:endParaRPr lang="en-US"/>
          </a:p>
        </p:txBody>
      </p:sp>
      <p:sp>
        <p:nvSpPr>
          <p:cNvPr id="148" name="Line 71"/>
          <p:cNvSpPr>
            <a:spLocks noChangeShapeType="1"/>
          </p:cNvSpPr>
          <p:nvPr/>
        </p:nvSpPr>
        <p:spPr bwMode="auto">
          <a:xfrm>
            <a:off x="4604898" y="4114800"/>
            <a:ext cx="533400" cy="838200"/>
          </a:xfrm>
          <a:prstGeom prst="line">
            <a:avLst/>
          </a:prstGeom>
          <a:noFill/>
          <a:ln w="9525">
            <a:solidFill>
              <a:schemeClr val="tx1"/>
            </a:solidFill>
            <a:round/>
            <a:headEnd/>
            <a:tailEnd type="triangle" w="med" len="med"/>
          </a:ln>
        </p:spPr>
        <p:txBody>
          <a:bodyPr/>
          <a:lstStyle/>
          <a:p>
            <a:endParaRPr lang="en-US"/>
          </a:p>
        </p:txBody>
      </p:sp>
      <p:sp>
        <p:nvSpPr>
          <p:cNvPr id="150" name="Line 73"/>
          <p:cNvSpPr>
            <a:spLocks noChangeShapeType="1"/>
          </p:cNvSpPr>
          <p:nvPr/>
        </p:nvSpPr>
        <p:spPr bwMode="auto">
          <a:xfrm>
            <a:off x="4604898" y="5029200"/>
            <a:ext cx="533400" cy="0"/>
          </a:xfrm>
          <a:prstGeom prst="line">
            <a:avLst/>
          </a:prstGeom>
          <a:noFill/>
          <a:ln w="9525">
            <a:solidFill>
              <a:schemeClr val="tx1"/>
            </a:solidFill>
            <a:round/>
            <a:headEnd/>
            <a:tailEnd type="triangle" w="med" len="med"/>
          </a:ln>
        </p:spPr>
        <p:txBody>
          <a:bodyPr/>
          <a:lstStyle/>
          <a:p>
            <a:endParaRPr lang="en-US"/>
          </a:p>
        </p:txBody>
      </p:sp>
      <p:sp>
        <p:nvSpPr>
          <p:cNvPr id="151" name="Line 74"/>
          <p:cNvSpPr>
            <a:spLocks noChangeShapeType="1"/>
          </p:cNvSpPr>
          <p:nvPr/>
        </p:nvSpPr>
        <p:spPr bwMode="auto">
          <a:xfrm>
            <a:off x="4604898" y="5029200"/>
            <a:ext cx="457200" cy="381000"/>
          </a:xfrm>
          <a:prstGeom prst="line">
            <a:avLst/>
          </a:prstGeom>
          <a:noFill/>
          <a:ln w="9525">
            <a:solidFill>
              <a:schemeClr val="tx1"/>
            </a:solidFill>
            <a:round/>
            <a:headEnd/>
            <a:tailEnd type="triangle" w="med" len="med"/>
          </a:ln>
        </p:spPr>
        <p:txBody>
          <a:bodyPr/>
          <a:lstStyle/>
          <a:p>
            <a:endParaRPr lang="en-US"/>
          </a:p>
        </p:txBody>
      </p:sp>
      <p:sp>
        <p:nvSpPr>
          <p:cNvPr id="152" name="Line 75"/>
          <p:cNvSpPr>
            <a:spLocks noChangeShapeType="1"/>
          </p:cNvSpPr>
          <p:nvPr/>
        </p:nvSpPr>
        <p:spPr bwMode="auto">
          <a:xfrm>
            <a:off x="4604898" y="5486400"/>
            <a:ext cx="533400" cy="0"/>
          </a:xfrm>
          <a:prstGeom prst="line">
            <a:avLst/>
          </a:prstGeom>
          <a:noFill/>
          <a:ln w="9525">
            <a:solidFill>
              <a:schemeClr val="tx1"/>
            </a:solidFill>
            <a:round/>
            <a:headEnd/>
            <a:tailEnd type="triangle" w="med" len="med"/>
          </a:ln>
        </p:spPr>
        <p:txBody>
          <a:bodyPr/>
          <a:lstStyle/>
          <a:p>
            <a:endParaRPr lang="en-US"/>
          </a:p>
        </p:txBody>
      </p:sp>
      <p:sp>
        <p:nvSpPr>
          <p:cNvPr id="153" name="Text Box 76"/>
          <p:cNvSpPr txBox="1">
            <a:spLocks noChangeArrowheads="1"/>
          </p:cNvSpPr>
          <p:nvPr/>
        </p:nvSpPr>
        <p:spPr bwMode="auto">
          <a:xfrm>
            <a:off x="5214498" y="2057400"/>
            <a:ext cx="533400" cy="376238"/>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a:t>CV</a:t>
            </a:r>
          </a:p>
        </p:txBody>
      </p:sp>
      <p:sp>
        <p:nvSpPr>
          <p:cNvPr id="154" name="Line 77"/>
          <p:cNvSpPr>
            <a:spLocks noChangeShapeType="1"/>
          </p:cNvSpPr>
          <p:nvPr/>
        </p:nvSpPr>
        <p:spPr bwMode="auto">
          <a:xfrm>
            <a:off x="4604898" y="2362200"/>
            <a:ext cx="533400" cy="0"/>
          </a:xfrm>
          <a:prstGeom prst="line">
            <a:avLst/>
          </a:prstGeom>
          <a:noFill/>
          <a:ln w="9525">
            <a:solidFill>
              <a:schemeClr val="tx1"/>
            </a:solidFill>
            <a:round/>
            <a:headEnd/>
            <a:tailEnd type="triangle" w="med" len="med"/>
          </a:ln>
        </p:spPr>
        <p:txBody>
          <a:bodyPr/>
          <a:lstStyle/>
          <a:p>
            <a:endParaRPr lang="en-US"/>
          </a:p>
        </p:txBody>
      </p:sp>
      <p:sp>
        <p:nvSpPr>
          <p:cNvPr id="155" name="Line 78"/>
          <p:cNvSpPr>
            <a:spLocks noChangeShapeType="1"/>
          </p:cNvSpPr>
          <p:nvPr/>
        </p:nvSpPr>
        <p:spPr bwMode="auto">
          <a:xfrm>
            <a:off x="4604898" y="2438400"/>
            <a:ext cx="533400" cy="457200"/>
          </a:xfrm>
          <a:prstGeom prst="line">
            <a:avLst/>
          </a:prstGeom>
          <a:noFill/>
          <a:ln w="9525">
            <a:solidFill>
              <a:schemeClr val="tx1"/>
            </a:solidFill>
            <a:round/>
            <a:headEnd/>
            <a:tailEnd type="triangle" w="med" len="med"/>
          </a:ln>
        </p:spPr>
        <p:txBody>
          <a:bodyPr/>
          <a:lstStyle/>
          <a:p>
            <a:endParaRPr lang="en-US"/>
          </a:p>
        </p:txBody>
      </p:sp>
      <p:sp>
        <p:nvSpPr>
          <p:cNvPr id="156" name="Line 79"/>
          <p:cNvSpPr>
            <a:spLocks noChangeShapeType="1"/>
          </p:cNvSpPr>
          <p:nvPr/>
        </p:nvSpPr>
        <p:spPr bwMode="auto">
          <a:xfrm>
            <a:off x="4528698" y="1524000"/>
            <a:ext cx="609600" cy="685800"/>
          </a:xfrm>
          <a:prstGeom prst="line">
            <a:avLst/>
          </a:prstGeom>
          <a:noFill/>
          <a:ln w="9525">
            <a:solidFill>
              <a:schemeClr val="tx1"/>
            </a:solidFill>
            <a:round/>
            <a:headEnd/>
            <a:tailEnd type="triangle" w="med" len="med"/>
          </a:ln>
        </p:spPr>
        <p:txBody>
          <a:bodyPr/>
          <a:lstStyle/>
          <a:p>
            <a:endParaRPr lang="en-US"/>
          </a:p>
        </p:txBody>
      </p:sp>
      <p:sp>
        <p:nvSpPr>
          <p:cNvPr id="157" name="Line 80"/>
          <p:cNvSpPr>
            <a:spLocks noChangeShapeType="1"/>
          </p:cNvSpPr>
          <p:nvPr/>
        </p:nvSpPr>
        <p:spPr bwMode="auto">
          <a:xfrm>
            <a:off x="4528698" y="1524000"/>
            <a:ext cx="609600" cy="1295400"/>
          </a:xfrm>
          <a:prstGeom prst="line">
            <a:avLst/>
          </a:prstGeom>
          <a:noFill/>
          <a:ln w="9525">
            <a:solidFill>
              <a:schemeClr val="tx1"/>
            </a:solidFill>
            <a:round/>
            <a:headEnd/>
            <a:tailEnd type="triangle" w="med" len="med"/>
          </a:ln>
        </p:spPr>
        <p:txBody>
          <a:bodyPr/>
          <a:lstStyle/>
          <a:p>
            <a:endParaRPr lang="en-US"/>
          </a:p>
        </p:txBody>
      </p:sp>
      <p:sp>
        <p:nvSpPr>
          <p:cNvPr id="109" name="Text Box 4"/>
          <p:cNvSpPr txBox="1">
            <a:spLocks noChangeArrowheads="1"/>
          </p:cNvSpPr>
          <p:nvPr/>
        </p:nvSpPr>
        <p:spPr bwMode="auto">
          <a:xfrm>
            <a:off x="500503" y="3190875"/>
            <a:ext cx="914400" cy="461963"/>
          </a:xfrm>
          <a:prstGeom prst="rect">
            <a:avLst/>
          </a:prstGeom>
          <a:noFill/>
          <a:ln w="9525">
            <a:noFill/>
            <a:miter lim="800000"/>
            <a:headEnd/>
            <a:tailEnd/>
          </a:ln>
        </p:spPr>
        <p:txBody>
          <a:bodyPr>
            <a:spAutoFit/>
          </a:bodyPr>
          <a:lstStyle/>
          <a:p>
            <a:pPr>
              <a:spcBef>
                <a:spcPct val="50000"/>
              </a:spcBef>
            </a:pPr>
            <a:r>
              <a:rPr lang="en-US" sz="2400" b="1" dirty="0" smtClean="0">
                <a:solidFill>
                  <a:srgbClr val="FFFF00"/>
                </a:solidFill>
              </a:rPr>
              <a:t>COG</a:t>
            </a:r>
            <a:endParaRPr lang="en-US" sz="2400" b="1" dirty="0">
              <a:solidFill>
                <a:srgbClr val="FFFF00"/>
              </a:solidFill>
            </a:endParaRPr>
          </a:p>
        </p:txBody>
      </p:sp>
    </p:spTree>
    <p:extLst>
      <p:ext uri="{BB962C8B-B14F-4D97-AF65-F5344CB8AC3E}">
        <p14:creationId xmlns:p14="http://schemas.microsoft.com/office/powerpoint/2010/main" val="333720237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32" name="Text Box 22"/>
          <p:cNvSpPr txBox="1">
            <a:spLocks noChangeArrowheads="1"/>
          </p:cNvSpPr>
          <p:nvPr/>
        </p:nvSpPr>
        <p:spPr bwMode="auto">
          <a:xfrm>
            <a:off x="609600" y="2743200"/>
            <a:ext cx="2895600" cy="369887"/>
          </a:xfrm>
          <a:prstGeom prst="rect">
            <a:avLst/>
          </a:prstGeom>
          <a:solidFill>
            <a:srgbClr val="FF9900"/>
          </a:solidFill>
          <a:ln w="9525">
            <a:solidFill>
              <a:schemeClr val="tx2"/>
            </a:solidFill>
            <a:miter lim="800000"/>
            <a:headEnd/>
            <a:tailEnd/>
          </a:ln>
        </p:spPr>
        <p:txBody>
          <a:bodyPr>
            <a:spAutoFit/>
          </a:bodyPr>
          <a:lstStyle/>
          <a:p>
            <a:pPr>
              <a:spcBef>
                <a:spcPct val="50000"/>
              </a:spcBef>
            </a:pPr>
            <a:r>
              <a:rPr lang="en-US" sz="1800" b="1" dirty="0"/>
              <a:t>Key Adversary CVs</a:t>
            </a:r>
          </a:p>
        </p:txBody>
      </p:sp>
      <p:sp>
        <p:nvSpPr>
          <p:cNvPr id="33" name="Rectangle 25"/>
          <p:cNvSpPr>
            <a:spLocks noChangeArrowheads="1"/>
          </p:cNvSpPr>
          <p:nvPr/>
        </p:nvSpPr>
        <p:spPr bwMode="auto">
          <a:xfrm>
            <a:off x="4495800" y="2514600"/>
            <a:ext cx="1447800" cy="3657600"/>
          </a:xfrm>
          <a:prstGeom prst="rect">
            <a:avLst/>
          </a:prstGeom>
          <a:noFill/>
          <a:ln w="9525">
            <a:solidFill>
              <a:schemeClr val="tx2"/>
            </a:solidFill>
            <a:miter lim="800000"/>
            <a:headEnd/>
            <a:tailEnd/>
          </a:ln>
        </p:spPr>
        <p:txBody>
          <a:bodyPr wrap="none" anchor="ctr"/>
          <a:lstStyle/>
          <a:p>
            <a:endParaRPr lang="en-US"/>
          </a:p>
        </p:txBody>
      </p:sp>
      <p:sp>
        <p:nvSpPr>
          <p:cNvPr id="34" name="Text Box 28"/>
          <p:cNvSpPr txBox="1">
            <a:spLocks noChangeArrowheads="1"/>
          </p:cNvSpPr>
          <p:nvPr/>
        </p:nvSpPr>
        <p:spPr bwMode="auto">
          <a:xfrm>
            <a:off x="4953000" y="26670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35" name="Text Box 29"/>
          <p:cNvSpPr txBox="1">
            <a:spLocks noChangeArrowheads="1"/>
          </p:cNvSpPr>
          <p:nvPr/>
        </p:nvSpPr>
        <p:spPr bwMode="auto">
          <a:xfrm>
            <a:off x="4953000" y="32004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36" name="Text Box 30"/>
          <p:cNvSpPr txBox="1">
            <a:spLocks noChangeArrowheads="1"/>
          </p:cNvSpPr>
          <p:nvPr/>
        </p:nvSpPr>
        <p:spPr bwMode="auto">
          <a:xfrm>
            <a:off x="4953000" y="37338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37" name="Text Box 31"/>
          <p:cNvSpPr txBox="1">
            <a:spLocks noChangeArrowheads="1"/>
          </p:cNvSpPr>
          <p:nvPr/>
        </p:nvSpPr>
        <p:spPr bwMode="auto">
          <a:xfrm>
            <a:off x="4953000" y="42672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38" name="Text Box 32"/>
          <p:cNvSpPr txBox="1">
            <a:spLocks noChangeArrowheads="1"/>
          </p:cNvSpPr>
          <p:nvPr/>
        </p:nvSpPr>
        <p:spPr bwMode="auto">
          <a:xfrm>
            <a:off x="4953000" y="48006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39" name="Text Box 60"/>
          <p:cNvSpPr txBox="1">
            <a:spLocks noChangeArrowheads="1"/>
          </p:cNvSpPr>
          <p:nvPr/>
        </p:nvSpPr>
        <p:spPr bwMode="auto">
          <a:xfrm>
            <a:off x="4953000" y="52578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40" name="Text Box 61"/>
          <p:cNvSpPr txBox="1">
            <a:spLocks noChangeArrowheads="1"/>
          </p:cNvSpPr>
          <p:nvPr/>
        </p:nvSpPr>
        <p:spPr bwMode="auto">
          <a:xfrm>
            <a:off x="4953000" y="5715000"/>
            <a:ext cx="533400" cy="37623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a:solidFill>
                  <a:srgbClr val="FFFF66"/>
                </a:solidFill>
              </a:rPr>
              <a:t>DP</a:t>
            </a:r>
          </a:p>
        </p:txBody>
      </p:sp>
      <p:sp>
        <p:nvSpPr>
          <p:cNvPr id="41" name="Line 62"/>
          <p:cNvSpPr>
            <a:spLocks noChangeShapeType="1"/>
          </p:cNvSpPr>
          <p:nvPr/>
        </p:nvSpPr>
        <p:spPr bwMode="auto">
          <a:xfrm>
            <a:off x="5943600" y="2590800"/>
            <a:ext cx="838200" cy="1981200"/>
          </a:xfrm>
          <a:prstGeom prst="line">
            <a:avLst/>
          </a:prstGeom>
          <a:noFill/>
          <a:ln w="9525">
            <a:solidFill>
              <a:schemeClr val="tx1"/>
            </a:solidFill>
            <a:round/>
            <a:headEnd/>
            <a:tailEnd/>
          </a:ln>
        </p:spPr>
        <p:txBody>
          <a:bodyPr/>
          <a:lstStyle/>
          <a:p>
            <a:endParaRPr lang="en-US"/>
          </a:p>
        </p:txBody>
      </p:sp>
      <p:sp>
        <p:nvSpPr>
          <p:cNvPr id="42" name="Line 63"/>
          <p:cNvSpPr>
            <a:spLocks noChangeShapeType="1"/>
          </p:cNvSpPr>
          <p:nvPr/>
        </p:nvSpPr>
        <p:spPr bwMode="auto">
          <a:xfrm flipV="1">
            <a:off x="5943600" y="4572000"/>
            <a:ext cx="838200" cy="1600200"/>
          </a:xfrm>
          <a:prstGeom prst="line">
            <a:avLst/>
          </a:prstGeom>
          <a:noFill/>
          <a:ln w="9525">
            <a:solidFill>
              <a:schemeClr val="tx1"/>
            </a:solidFill>
            <a:round/>
            <a:headEnd/>
            <a:tailEnd/>
          </a:ln>
        </p:spPr>
        <p:txBody>
          <a:bodyPr/>
          <a:lstStyle/>
          <a:p>
            <a:endParaRPr lang="en-US"/>
          </a:p>
        </p:txBody>
      </p:sp>
      <p:sp>
        <p:nvSpPr>
          <p:cNvPr id="43" name="Line 64"/>
          <p:cNvSpPr>
            <a:spLocks noChangeShapeType="1"/>
          </p:cNvSpPr>
          <p:nvPr/>
        </p:nvSpPr>
        <p:spPr bwMode="auto">
          <a:xfrm>
            <a:off x="6781800" y="4572000"/>
            <a:ext cx="152400" cy="0"/>
          </a:xfrm>
          <a:prstGeom prst="line">
            <a:avLst/>
          </a:prstGeom>
          <a:noFill/>
          <a:ln w="9525">
            <a:solidFill>
              <a:schemeClr val="tx1"/>
            </a:solidFill>
            <a:round/>
            <a:headEnd/>
            <a:tailEnd type="triangle" w="med" len="med"/>
          </a:ln>
        </p:spPr>
        <p:txBody>
          <a:bodyPr/>
          <a:lstStyle/>
          <a:p>
            <a:endParaRPr lang="en-US"/>
          </a:p>
        </p:txBody>
      </p:sp>
      <p:sp>
        <p:nvSpPr>
          <p:cNvPr id="44" name="Text Box 65"/>
          <p:cNvSpPr txBox="1">
            <a:spLocks noChangeArrowheads="1"/>
          </p:cNvSpPr>
          <p:nvPr/>
        </p:nvSpPr>
        <p:spPr bwMode="auto">
          <a:xfrm>
            <a:off x="6934200" y="3581400"/>
            <a:ext cx="1828800" cy="1815882"/>
          </a:xfrm>
          <a:prstGeom prst="rect">
            <a:avLst/>
          </a:prstGeom>
          <a:noFill/>
          <a:ln w="12700">
            <a:solidFill>
              <a:schemeClr val="tx1"/>
            </a:solidFill>
            <a:miter lim="800000"/>
            <a:headEnd/>
            <a:tailEnd/>
          </a:ln>
        </p:spPr>
        <p:txBody>
          <a:bodyPr>
            <a:spAutoFit/>
          </a:bodyPr>
          <a:lstStyle/>
          <a:p>
            <a:r>
              <a:rPr lang="en-US" sz="1600" dirty="0"/>
              <a:t>Linked together, these  become the basis for developing action along Lines of </a:t>
            </a:r>
            <a:r>
              <a:rPr lang="en-US" sz="1600" dirty="0" smtClean="0"/>
              <a:t>Operation or Lines of Effort</a:t>
            </a:r>
            <a:endParaRPr lang="en-US" sz="1600" dirty="0"/>
          </a:p>
        </p:txBody>
      </p:sp>
      <p:sp>
        <p:nvSpPr>
          <p:cNvPr id="45" name="Text Box 22"/>
          <p:cNvSpPr txBox="1">
            <a:spLocks noChangeArrowheads="1"/>
          </p:cNvSpPr>
          <p:nvPr/>
        </p:nvSpPr>
        <p:spPr bwMode="auto">
          <a:xfrm>
            <a:off x="609600" y="3200400"/>
            <a:ext cx="2895600" cy="369887"/>
          </a:xfrm>
          <a:prstGeom prst="rect">
            <a:avLst/>
          </a:prstGeom>
          <a:solidFill>
            <a:srgbClr val="00B050"/>
          </a:solidFill>
          <a:ln w="9525">
            <a:solidFill>
              <a:schemeClr val="tx2"/>
            </a:solidFill>
            <a:miter lim="800000"/>
            <a:headEnd/>
            <a:tailEnd/>
          </a:ln>
        </p:spPr>
        <p:txBody>
          <a:bodyPr>
            <a:spAutoFit/>
          </a:bodyPr>
          <a:lstStyle/>
          <a:p>
            <a:pPr>
              <a:spcBef>
                <a:spcPct val="50000"/>
              </a:spcBef>
            </a:pPr>
            <a:r>
              <a:rPr lang="en-US" sz="1800" b="1" dirty="0"/>
              <a:t>Key Friendly CRs</a:t>
            </a:r>
          </a:p>
        </p:txBody>
      </p:sp>
      <p:sp>
        <p:nvSpPr>
          <p:cNvPr id="46" name="Text Box 22"/>
          <p:cNvSpPr txBox="1">
            <a:spLocks noChangeArrowheads="1"/>
          </p:cNvSpPr>
          <p:nvPr/>
        </p:nvSpPr>
        <p:spPr bwMode="auto">
          <a:xfrm>
            <a:off x="609600" y="3733800"/>
            <a:ext cx="2895600" cy="369887"/>
          </a:xfrm>
          <a:prstGeom prst="rect">
            <a:avLst/>
          </a:prstGeom>
          <a:solidFill>
            <a:schemeClr val="accent3">
              <a:lumMod val="65000"/>
            </a:schemeClr>
          </a:solidFill>
          <a:ln w="9525">
            <a:solidFill>
              <a:schemeClr val="tx2"/>
            </a:solidFill>
            <a:miter lim="800000"/>
            <a:headEnd/>
            <a:tailEnd/>
          </a:ln>
        </p:spPr>
        <p:txBody>
          <a:bodyPr wrap="square">
            <a:spAutoFit/>
          </a:bodyPr>
          <a:lstStyle/>
          <a:p>
            <a:pPr>
              <a:spcBef>
                <a:spcPct val="50000"/>
              </a:spcBef>
              <a:defRPr/>
            </a:pPr>
            <a:r>
              <a:rPr lang="en-US" sz="1800" b="1" dirty="0">
                <a:latin typeface="Arial" charset="0"/>
                <a:cs typeface="Arial" charset="0"/>
              </a:rPr>
              <a:t>Key Neutral CVs or CRs</a:t>
            </a:r>
          </a:p>
        </p:txBody>
      </p:sp>
      <p:sp>
        <p:nvSpPr>
          <p:cNvPr id="47" name="Text Box 22"/>
          <p:cNvSpPr txBox="1">
            <a:spLocks noChangeArrowheads="1"/>
          </p:cNvSpPr>
          <p:nvPr/>
        </p:nvSpPr>
        <p:spPr bwMode="auto">
          <a:xfrm>
            <a:off x="990600" y="4191000"/>
            <a:ext cx="2514600" cy="923330"/>
          </a:xfrm>
          <a:prstGeom prst="rect">
            <a:avLst/>
          </a:prstGeom>
          <a:solidFill>
            <a:schemeClr val="accent2">
              <a:lumMod val="60000"/>
              <a:lumOff val="40000"/>
            </a:schemeClr>
          </a:solidFill>
          <a:ln w="9525">
            <a:solidFill>
              <a:schemeClr val="tx2"/>
            </a:solidFill>
            <a:miter lim="800000"/>
            <a:headEnd/>
            <a:tailEnd/>
          </a:ln>
        </p:spPr>
        <p:txBody>
          <a:bodyPr wrap="square">
            <a:spAutoFit/>
          </a:bodyPr>
          <a:lstStyle/>
          <a:p>
            <a:pPr>
              <a:spcBef>
                <a:spcPct val="50000"/>
              </a:spcBef>
              <a:defRPr/>
            </a:pPr>
            <a:r>
              <a:rPr lang="en-US" sz="1800" b="1" dirty="0">
                <a:latin typeface="Arial" charset="0"/>
                <a:cs typeface="Arial" charset="0"/>
              </a:rPr>
              <a:t>Key aspects of the </a:t>
            </a:r>
            <a:r>
              <a:rPr lang="en-US" sz="1800" b="1" dirty="0" smtClean="0">
                <a:latin typeface="Arial" charset="0"/>
                <a:cs typeface="Arial" charset="0"/>
              </a:rPr>
              <a:t>Operational </a:t>
            </a:r>
            <a:r>
              <a:rPr lang="en-US" sz="1800" b="1" dirty="0">
                <a:latin typeface="Arial" charset="0"/>
                <a:cs typeface="Arial" charset="0"/>
              </a:rPr>
              <a:t>Environment</a:t>
            </a:r>
          </a:p>
        </p:txBody>
      </p:sp>
      <p:sp>
        <p:nvSpPr>
          <p:cNvPr id="48" name="TextBox 79"/>
          <p:cNvSpPr txBox="1">
            <a:spLocks noChangeArrowheads="1"/>
          </p:cNvSpPr>
          <p:nvPr/>
        </p:nvSpPr>
        <p:spPr bwMode="auto">
          <a:xfrm>
            <a:off x="762000" y="1219200"/>
            <a:ext cx="7543800" cy="830997"/>
          </a:xfrm>
          <a:prstGeom prst="rect">
            <a:avLst/>
          </a:prstGeom>
          <a:solidFill>
            <a:srgbClr val="FFC000"/>
          </a:solidFill>
          <a:ln w="9525">
            <a:noFill/>
            <a:miter lim="800000"/>
            <a:headEnd/>
            <a:tailEnd/>
          </a:ln>
        </p:spPr>
        <p:txBody>
          <a:bodyPr>
            <a:spAutoFit/>
          </a:bodyPr>
          <a:lstStyle/>
          <a:p>
            <a:r>
              <a:rPr lang="en-US" sz="1600" dirty="0"/>
              <a:t>Geographic place, specific key event, critical factor, or function that, when acted upon, allows a commander to gain a marked advantage over an adversary or contributes materially to achieving success. (JP3-0)</a:t>
            </a:r>
          </a:p>
        </p:txBody>
      </p:sp>
      <p:sp>
        <p:nvSpPr>
          <p:cNvPr id="49" name="Text Box 22"/>
          <p:cNvSpPr txBox="1">
            <a:spLocks noChangeArrowheads="1"/>
          </p:cNvSpPr>
          <p:nvPr/>
        </p:nvSpPr>
        <p:spPr bwMode="auto">
          <a:xfrm>
            <a:off x="609600" y="2286000"/>
            <a:ext cx="2895600" cy="369888"/>
          </a:xfrm>
          <a:prstGeom prst="rect">
            <a:avLst/>
          </a:prstGeom>
          <a:solidFill>
            <a:srgbClr val="FF0000"/>
          </a:solidFill>
          <a:ln w="9525">
            <a:solidFill>
              <a:schemeClr val="tx2"/>
            </a:solidFill>
            <a:miter lim="800000"/>
            <a:headEnd/>
            <a:tailEnd/>
          </a:ln>
        </p:spPr>
        <p:txBody>
          <a:bodyPr>
            <a:spAutoFit/>
          </a:bodyPr>
          <a:lstStyle/>
          <a:p>
            <a:pPr>
              <a:spcBef>
                <a:spcPct val="50000"/>
              </a:spcBef>
            </a:pPr>
            <a:r>
              <a:rPr lang="en-US" sz="1800" b="1" dirty="0"/>
              <a:t>Key Enemy CVs</a:t>
            </a:r>
          </a:p>
        </p:txBody>
      </p:sp>
      <p:sp>
        <p:nvSpPr>
          <p:cNvPr id="50" name="TextBox 81"/>
          <p:cNvSpPr txBox="1">
            <a:spLocks noChangeArrowheads="1"/>
          </p:cNvSpPr>
          <p:nvPr/>
        </p:nvSpPr>
        <p:spPr bwMode="auto">
          <a:xfrm>
            <a:off x="1905000" y="6172200"/>
            <a:ext cx="5334000" cy="369332"/>
          </a:xfrm>
          <a:prstGeom prst="rect">
            <a:avLst/>
          </a:prstGeom>
          <a:solidFill>
            <a:srgbClr val="FFFF00"/>
          </a:solidFill>
          <a:ln w="9525">
            <a:noFill/>
            <a:miter lim="800000"/>
            <a:headEnd/>
            <a:tailEnd/>
          </a:ln>
        </p:spPr>
        <p:txBody>
          <a:bodyPr>
            <a:spAutoFit/>
          </a:bodyPr>
          <a:lstStyle/>
          <a:p>
            <a:pPr algn="ctr"/>
            <a:r>
              <a:rPr lang="en-US" i="1" dirty="0"/>
              <a:t>Keys to attacking or protecting COGs</a:t>
            </a:r>
          </a:p>
        </p:txBody>
      </p:sp>
      <p:cxnSp>
        <p:nvCxnSpPr>
          <p:cNvPr id="51" name="Straight Arrow Connector 50"/>
          <p:cNvCxnSpPr>
            <a:stCxn id="49" idx="3"/>
          </p:cNvCxnSpPr>
          <p:nvPr/>
        </p:nvCxnSpPr>
        <p:spPr>
          <a:xfrm>
            <a:off x="3505200" y="2470944"/>
            <a:ext cx="990600" cy="12628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7" idx="3"/>
          </p:cNvCxnSpPr>
          <p:nvPr/>
        </p:nvCxnSpPr>
        <p:spPr>
          <a:xfrm flipV="1">
            <a:off x="3505200" y="4495800"/>
            <a:ext cx="990600" cy="156865"/>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45" idx="3"/>
          </p:cNvCxnSpPr>
          <p:nvPr/>
        </p:nvCxnSpPr>
        <p:spPr>
          <a:xfrm>
            <a:off x="3505200" y="3385344"/>
            <a:ext cx="990600" cy="8056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p:cNvCxnSpPr>
          <p:nvPr/>
        </p:nvCxnSpPr>
        <p:spPr>
          <a:xfrm>
            <a:off x="3505200" y="2928144"/>
            <a:ext cx="990600" cy="10342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46" idx="3"/>
            <a:endCxn id="33" idx="1"/>
          </p:cNvCxnSpPr>
          <p:nvPr/>
        </p:nvCxnSpPr>
        <p:spPr>
          <a:xfrm>
            <a:off x="3505200" y="3918744"/>
            <a:ext cx="990600" cy="42465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 Box 22"/>
          <p:cNvSpPr txBox="1">
            <a:spLocks noChangeArrowheads="1"/>
          </p:cNvSpPr>
          <p:nvPr/>
        </p:nvSpPr>
        <p:spPr bwMode="auto">
          <a:xfrm>
            <a:off x="1295400" y="5181600"/>
            <a:ext cx="2209800" cy="923330"/>
          </a:xfrm>
          <a:prstGeom prst="rect">
            <a:avLst/>
          </a:prstGeom>
          <a:solidFill>
            <a:srgbClr val="AFEAFF"/>
          </a:solidFill>
          <a:ln w="9525">
            <a:solidFill>
              <a:schemeClr val="tx2"/>
            </a:solidFill>
            <a:miter lim="800000"/>
            <a:headEnd/>
            <a:tailEnd/>
          </a:ln>
        </p:spPr>
        <p:txBody>
          <a:bodyPr wrap="square">
            <a:spAutoFit/>
          </a:bodyPr>
          <a:lstStyle/>
          <a:p>
            <a:pPr>
              <a:spcBef>
                <a:spcPct val="50000"/>
              </a:spcBef>
              <a:defRPr/>
            </a:pPr>
            <a:r>
              <a:rPr lang="en-US" sz="1800" b="1" dirty="0" smtClean="0">
                <a:latin typeface="Arial" charset="0"/>
                <a:cs typeface="Arial" charset="0"/>
              </a:rPr>
              <a:t>Key tensions between actors goals</a:t>
            </a:r>
            <a:endParaRPr lang="en-US" sz="1800" b="1" dirty="0">
              <a:latin typeface="Arial" charset="0"/>
              <a:cs typeface="Arial" charset="0"/>
            </a:endParaRPr>
          </a:p>
        </p:txBody>
      </p:sp>
      <p:cxnSp>
        <p:nvCxnSpPr>
          <p:cNvPr id="57" name="Straight Arrow Connector 56"/>
          <p:cNvCxnSpPr>
            <a:stCxn id="56" idx="3"/>
          </p:cNvCxnSpPr>
          <p:nvPr/>
        </p:nvCxnSpPr>
        <p:spPr>
          <a:xfrm flipV="1">
            <a:off x="3505200" y="4608512"/>
            <a:ext cx="990600" cy="103475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55836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4" name="Rectangle 2"/>
          <p:cNvSpPr txBox="1">
            <a:spLocks noChangeArrowheads="1"/>
          </p:cNvSpPr>
          <p:nvPr/>
        </p:nvSpPr>
        <p:spPr>
          <a:xfrm>
            <a:off x="1828800" y="609600"/>
            <a:ext cx="5486400" cy="609600"/>
          </a:xfrm>
          <a:prstGeom prst="rect">
            <a:avLst/>
          </a:prstGeom>
          <a:solidFill>
            <a:schemeClr val="bg1"/>
          </a:solidFill>
          <a:ln>
            <a:solidFill>
              <a:schemeClr val="bg1"/>
            </a:solidFill>
          </a:ln>
        </p:spPr>
        <p:txBody>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Example Decisive Points</a:t>
            </a:r>
          </a:p>
        </p:txBody>
      </p:sp>
      <p:sp>
        <p:nvSpPr>
          <p:cNvPr id="5" name="Text Box 3"/>
          <p:cNvSpPr txBox="1">
            <a:spLocks noChangeArrowheads="1"/>
          </p:cNvSpPr>
          <p:nvPr/>
        </p:nvSpPr>
        <p:spPr bwMode="auto">
          <a:xfrm>
            <a:off x="381000" y="1194593"/>
            <a:ext cx="8458200" cy="5355312"/>
          </a:xfrm>
          <a:prstGeom prst="rect">
            <a:avLst/>
          </a:prstGeom>
          <a:noFill/>
          <a:ln w="9525">
            <a:noFill/>
            <a:miter lim="800000"/>
            <a:headEnd/>
            <a:tailEnd/>
          </a:ln>
        </p:spPr>
        <p:txBody>
          <a:bodyPr>
            <a:spAutoFit/>
          </a:bodyPr>
          <a:lstStyle/>
          <a:p>
            <a:pPr>
              <a:buFontTx/>
              <a:buChar char="•"/>
            </a:pPr>
            <a:r>
              <a:rPr lang="en-US" sz="1600" dirty="0"/>
              <a:t>  </a:t>
            </a:r>
            <a:r>
              <a:rPr lang="en-US" sz="1600" b="1" dirty="0"/>
              <a:t>Event DPs</a:t>
            </a:r>
            <a:r>
              <a:rPr lang="en-US" sz="1600" dirty="0"/>
              <a:t>: </a:t>
            </a:r>
          </a:p>
          <a:p>
            <a:pPr lvl="1">
              <a:buFontTx/>
              <a:buChar char="•"/>
            </a:pPr>
            <a:r>
              <a:rPr lang="en-US" sz="1600" dirty="0"/>
              <a:t> Sea lanes to </a:t>
            </a:r>
            <a:r>
              <a:rPr lang="en-US" sz="1600" dirty="0" smtClean="0"/>
              <a:t>ports </a:t>
            </a:r>
            <a:r>
              <a:rPr lang="en-US" sz="1600" dirty="0"/>
              <a:t>secured</a:t>
            </a:r>
          </a:p>
          <a:p>
            <a:pPr lvl="1">
              <a:buFontTx/>
              <a:buChar char="•"/>
            </a:pPr>
            <a:r>
              <a:rPr lang="en-US" sz="1600" dirty="0"/>
              <a:t> </a:t>
            </a:r>
            <a:r>
              <a:rPr lang="en-US" sz="1600" dirty="0" smtClean="0"/>
              <a:t>Country Y </a:t>
            </a:r>
            <a:r>
              <a:rPr lang="en-US" sz="1600" dirty="0"/>
              <a:t>allows staging &amp; basing</a:t>
            </a:r>
          </a:p>
          <a:p>
            <a:pPr lvl="1">
              <a:buFontTx/>
              <a:buChar char="•"/>
            </a:pPr>
            <a:r>
              <a:rPr lang="en-US" sz="1600" dirty="0"/>
              <a:t> JRSOI of 3 BCTs and fighter wing in </a:t>
            </a:r>
            <a:r>
              <a:rPr lang="en-US" sz="1600" dirty="0" smtClean="0"/>
              <a:t>Country Z </a:t>
            </a:r>
            <a:r>
              <a:rPr lang="en-US" sz="1600" dirty="0"/>
              <a:t>complete</a:t>
            </a:r>
          </a:p>
          <a:p>
            <a:pPr lvl="1">
              <a:buFontTx/>
              <a:buChar char="•"/>
            </a:pPr>
            <a:r>
              <a:rPr lang="en-US" sz="1600" dirty="0"/>
              <a:t> </a:t>
            </a:r>
            <a:r>
              <a:rPr lang="en-US" sz="1600" dirty="0" smtClean="0"/>
              <a:t>Enemy 3</a:t>
            </a:r>
            <a:r>
              <a:rPr lang="en-US" sz="1600" baseline="30000" dirty="0" smtClean="0"/>
              <a:t>rd</a:t>
            </a:r>
            <a:r>
              <a:rPr lang="en-US" sz="1600" dirty="0" smtClean="0"/>
              <a:t> </a:t>
            </a:r>
            <a:r>
              <a:rPr lang="en-US" sz="1600" dirty="0"/>
              <a:t>Corps withdraws from </a:t>
            </a:r>
            <a:r>
              <a:rPr lang="en-US" sz="1600" dirty="0" smtClean="0"/>
              <a:t>Country Z’s </a:t>
            </a:r>
            <a:r>
              <a:rPr lang="en-US" sz="1600" dirty="0"/>
              <a:t>territory</a:t>
            </a:r>
          </a:p>
          <a:p>
            <a:pPr lvl="1">
              <a:buFontTx/>
              <a:buChar char="•"/>
            </a:pPr>
            <a:r>
              <a:rPr lang="en-US" sz="1600" dirty="0"/>
              <a:t> </a:t>
            </a:r>
            <a:r>
              <a:rPr lang="en-US" sz="1600" dirty="0" smtClean="0"/>
              <a:t>Insurgency </a:t>
            </a:r>
            <a:r>
              <a:rPr lang="en-US" sz="1600" dirty="0"/>
              <a:t>attacks </a:t>
            </a:r>
            <a:r>
              <a:rPr lang="en-US" sz="1600" dirty="0" smtClean="0"/>
              <a:t>Country Z </a:t>
            </a:r>
            <a:r>
              <a:rPr lang="en-US" sz="1600" dirty="0"/>
              <a:t>government </a:t>
            </a:r>
          </a:p>
          <a:p>
            <a:pPr lvl="1">
              <a:buFontTx/>
              <a:buChar char="•"/>
            </a:pPr>
            <a:r>
              <a:rPr lang="en-US" sz="1600" dirty="0"/>
              <a:t> HA to </a:t>
            </a:r>
            <a:r>
              <a:rPr lang="en-US" sz="1600" dirty="0" smtClean="0"/>
              <a:t>Country Z established</a:t>
            </a:r>
          </a:p>
          <a:p>
            <a:pPr lvl="1">
              <a:buFontTx/>
              <a:buChar char="•"/>
            </a:pPr>
            <a:r>
              <a:rPr lang="en-US" sz="1600" dirty="0" smtClean="0"/>
              <a:t> Rule of law established in country Y</a:t>
            </a:r>
          </a:p>
          <a:p>
            <a:pPr lvl="1">
              <a:buFontTx/>
              <a:buChar char="•"/>
            </a:pPr>
            <a:r>
              <a:rPr lang="en-US" sz="1600" dirty="0" smtClean="0"/>
              <a:t> Fair election held</a:t>
            </a:r>
            <a:endParaRPr lang="en-US" sz="1600" dirty="0"/>
          </a:p>
          <a:p>
            <a:endParaRPr lang="en-US" sz="1600" dirty="0"/>
          </a:p>
          <a:p>
            <a:pPr>
              <a:buFontTx/>
              <a:buChar char="•"/>
            </a:pPr>
            <a:r>
              <a:rPr lang="en-US" sz="1600" dirty="0"/>
              <a:t>  </a:t>
            </a:r>
            <a:r>
              <a:rPr lang="en-US" sz="1600" b="1" dirty="0"/>
              <a:t>System DPs</a:t>
            </a:r>
            <a:r>
              <a:rPr lang="en-US" sz="1600" dirty="0"/>
              <a:t>:</a:t>
            </a:r>
          </a:p>
          <a:p>
            <a:pPr lvl="1">
              <a:buFontTx/>
              <a:buChar char="•"/>
            </a:pPr>
            <a:r>
              <a:rPr lang="en-US" sz="1600" dirty="0" smtClean="0"/>
              <a:t> Air </a:t>
            </a:r>
            <a:r>
              <a:rPr lang="en-US" sz="1600" dirty="0"/>
              <a:t>superiority over </a:t>
            </a:r>
            <a:r>
              <a:rPr lang="en-US" sz="1600" dirty="0" smtClean="0"/>
              <a:t>Country X </a:t>
            </a:r>
            <a:r>
              <a:rPr lang="en-US" sz="1600" dirty="0"/>
              <a:t>achieved</a:t>
            </a:r>
          </a:p>
          <a:p>
            <a:pPr lvl="1">
              <a:buFontTx/>
              <a:buChar char="•"/>
            </a:pPr>
            <a:r>
              <a:rPr lang="en-US" sz="1600" dirty="0" smtClean="0"/>
              <a:t> 3</a:t>
            </a:r>
            <a:r>
              <a:rPr lang="en-US" sz="1600" baseline="30000" dirty="0" smtClean="0"/>
              <a:t>rd</a:t>
            </a:r>
            <a:r>
              <a:rPr lang="en-US" sz="1600" dirty="0" smtClean="0"/>
              <a:t> </a:t>
            </a:r>
            <a:r>
              <a:rPr lang="en-US" sz="1600" dirty="0"/>
              <a:t>Corps destroyed</a:t>
            </a:r>
          </a:p>
          <a:p>
            <a:pPr lvl="1">
              <a:buFontTx/>
              <a:buChar char="•"/>
            </a:pPr>
            <a:r>
              <a:rPr lang="en-US" sz="1600" dirty="0" smtClean="0"/>
              <a:t> Country X leader’s </a:t>
            </a:r>
            <a:r>
              <a:rPr lang="en-US" sz="1600" dirty="0"/>
              <a:t>bank accounts frozen</a:t>
            </a:r>
          </a:p>
          <a:p>
            <a:pPr lvl="1">
              <a:buFontTx/>
              <a:buChar char="•"/>
            </a:pPr>
            <a:r>
              <a:rPr lang="en-US" sz="1600" dirty="0" smtClean="0"/>
              <a:t> Coalition </a:t>
            </a:r>
            <a:r>
              <a:rPr lang="en-US" sz="1600" dirty="0"/>
              <a:t>networks secure</a:t>
            </a:r>
          </a:p>
          <a:p>
            <a:pPr lvl="1">
              <a:buFontTx/>
              <a:buChar char="•"/>
            </a:pPr>
            <a:r>
              <a:rPr lang="en-US" sz="1600" dirty="0" smtClean="0"/>
              <a:t> Intel </a:t>
            </a:r>
            <a:r>
              <a:rPr lang="en-US" sz="1600" dirty="0"/>
              <a:t>sharing network among coalition members established </a:t>
            </a:r>
          </a:p>
          <a:p>
            <a:pPr>
              <a:buFontTx/>
              <a:buChar char="•"/>
            </a:pPr>
            <a:endParaRPr lang="en-US" sz="1600" dirty="0"/>
          </a:p>
          <a:p>
            <a:pPr>
              <a:buFontTx/>
              <a:buChar char="•"/>
            </a:pPr>
            <a:r>
              <a:rPr lang="en-US" sz="1600" dirty="0"/>
              <a:t>  </a:t>
            </a:r>
            <a:r>
              <a:rPr lang="en-US" sz="1600" b="1" dirty="0"/>
              <a:t>Geographic DPs</a:t>
            </a:r>
            <a:r>
              <a:rPr lang="en-US" sz="1600" dirty="0"/>
              <a:t>:</a:t>
            </a:r>
          </a:p>
          <a:p>
            <a:pPr lvl="1">
              <a:buFontTx/>
              <a:buChar char="•"/>
            </a:pPr>
            <a:r>
              <a:rPr lang="en-US" sz="1600" dirty="0" smtClean="0"/>
              <a:t> Major highway crossing </a:t>
            </a:r>
            <a:r>
              <a:rPr lang="en-US" sz="1600" dirty="0"/>
              <a:t>impassable to </a:t>
            </a:r>
            <a:r>
              <a:rPr lang="en-US" sz="1600" dirty="0" smtClean="0"/>
              <a:t>Country X’s </a:t>
            </a:r>
            <a:r>
              <a:rPr lang="en-US" sz="1600" dirty="0"/>
              <a:t>armor</a:t>
            </a:r>
          </a:p>
          <a:p>
            <a:pPr lvl="1">
              <a:buFontTx/>
              <a:buChar char="•"/>
            </a:pPr>
            <a:r>
              <a:rPr lang="en-US" sz="1600" dirty="0" smtClean="0"/>
              <a:t> Routes </a:t>
            </a:r>
            <a:r>
              <a:rPr lang="en-US" sz="1600" dirty="0"/>
              <a:t>into </a:t>
            </a:r>
            <a:r>
              <a:rPr lang="en-US" sz="1600" dirty="0" smtClean="0"/>
              <a:t>Country Z </a:t>
            </a:r>
            <a:r>
              <a:rPr lang="en-US" sz="1600" dirty="0"/>
              <a:t>from </a:t>
            </a:r>
            <a:r>
              <a:rPr lang="en-US" sz="1600" dirty="0" smtClean="0"/>
              <a:t>Country X secured</a:t>
            </a:r>
          </a:p>
          <a:p>
            <a:pPr lvl="1">
              <a:buFontTx/>
              <a:buChar char="•"/>
            </a:pPr>
            <a:r>
              <a:rPr lang="en-US" sz="1600" dirty="0" smtClean="0"/>
              <a:t> Seizing Berlin</a:t>
            </a:r>
            <a:endParaRPr lang="en-US" sz="1600" dirty="0"/>
          </a:p>
        </p:txBody>
      </p:sp>
      <p:sp>
        <p:nvSpPr>
          <p:cNvPr id="6" name="Rectangle 5"/>
          <p:cNvSpPr/>
          <p:nvPr/>
        </p:nvSpPr>
        <p:spPr>
          <a:xfrm>
            <a:off x="6019800" y="3124200"/>
            <a:ext cx="2819400" cy="1477328"/>
          </a:xfrm>
          <a:prstGeom prst="rect">
            <a:avLst/>
          </a:prstGeom>
        </p:spPr>
        <p:txBody>
          <a:bodyPr wrap="square">
            <a:spAutoFit/>
          </a:bodyPr>
          <a:lstStyle/>
          <a:p>
            <a:r>
              <a:rPr lang="en-US" dirty="0" smtClean="0">
                <a:solidFill>
                  <a:srgbClr val="FF0000"/>
                </a:solidFill>
              </a:rPr>
              <a:t>Getting the labels right </a:t>
            </a:r>
          </a:p>
          <a:p>
            <a:r>
              <a:rPr lang="en-US" dirty="0" smtClean="0">
                <a:solidFill>
                  <a:srgbClr val="FF0000"/>
                </a:solidFill>
              </a:rPr>
              <a:t>is not the important</a:t>
            </a:r>
          </a:p>
          <a:p>
            <a:r>
              <a:rPr lang="en-US" dirty="0" smtClean="0">
                <a:solidFill>
                  <a:srgbClr val="FF0000"/>
                </a:solidFill>
              </a:rPr>
              <a:t>part, rather, think about the many dimensions in which DPs can exist.</a:t>
            </a:r>
            <a:endParaRPr lang="en-US" dirty="0">
              <a:solidFill>
                <a:srgbClr val="FF0000"/>
              </a:solidFill>
            </a:endParaRPr>
          </a:p>
        </p:txBody>
      </p:sp>
    </p:spTree>
    <p:extLst>
      <p:ext uri="{BB962C8B-B14F-4D97-AF65-F5344CB8AC3E}">
        <p14:creationId xmlns:p14="http://schemas.microsoft.com/office/powerpoint/2010/main" val="1123325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2" name="TextBox 1"/>
          <p:cNvSpPr txBox="1"/>
          <p:nvPr/>
        </p:nvSpPr>
        <p:spPr>
          <a:xfrm>
            <a:off x="2514600" y="609600"/>
            <a:ext cx="4154599" cy="707886"/>
          </a:xfrm>
          <a:prstGeom prst="rect">
            <a:avLst/>
          </a:prstGeom>
          <a:noFill/>
        </p:spPr>
        <p:txBody>
          <a:bodyPr wrap="none" rtlCol="0">
            <a:spAutoFit/>
          </a:bodyPr>
          <a:lstStyle/>
          <a:p>
            <a:r>
              <a:rPr lang="en-US" sz="4000" dirty="0" smtClean="0"/>
              <a:t>Design Techniques</a:t>
            </a:r>
            <a:endParaRPr lang="en-US" sz="4000" dirty="0"/>
          </a:p>
        </p:txBody>
      </p:sp>
      <p:sp>
        <p:nvSpPr>
          <p:cNvPr id="3" name="TextBox 2"/>
          <p:cNvSpPr txBox="1"/>
          <p:nvPr/>
        </p:nvSpPr>
        <p:spPr>
          <a:xfrm>
            <a:off x="914400" y="2438400"/>
            <a:ext cx="7082773" cy="3046988"/>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Framing techniques:</a:t>
            </a:r>
          </a:p>
          <a:p>
            <a:pPr marL="285750" indent="-285750">
              <a:buFont typeface="Arial" panose="020B0604020202020204" pitchFamily="34" charset="0"/>
              <a:buChar char="•"/>
            </a:pPr>
            <a:endParaRPr lang="en-US" sz="3200" dirty="0" smtClean="0"/>
          </a:p>
          <a:p>
            <a:pPr marL="742950" lvl="1" indent="-285750">
              <a:buFont typeface="Arial" panose="020B0604020202020204" pitchFamily="34" charset="0"/>
              <a:buChar char="•"/>
            </a:pPr>
            <a:r>
              <a:rPr lang="en-US" sz="3200" dirty="0" smtClean="0"/>
              <a:t>Node and link diagrams using PMESII</a:t>
            </a:r>
          </a:p>
          <a:p>
            <a:pPr marL="742950" lvl="1" indent="-285750">
              <a:buFont typeface="Arial" panose="020B0604020202020204" pitchFamily="34" charset="0"/>
              <a:buChar char="•"/>
            </a:pPr>
            <a:r>
              <a:rPr lang="en-US" sz="3200" dirty="0" smtClean="0"/>
              <a:t>Bullet comments using PMESII</a:t>
            </a:r>
          </a:p>
          <a:p>
            <a:pPr marL="742950" lvl="1" indent="-285750">
              <a:buFont typeface="Arial" panose="020B0604020202020204" pitchFamily="34" charset="0"/>
              <a:buChar char="•"/>
            </a:pPr>
            <a:r>
              <a:rPr lang="en-US" sz="3200" dirty="0" smtClean="0"/>
              <a:t>Dialog and narrative using PMESII</a:t>
            </a:r>
          </a:p>
          <a:p>
            <a:pPr marL="742950" lvl="1" indent="-285750">
              <a:buFont typeface="Arial" panose="020B0604020202020204" pitchFamily="34" charset="0"/>
              <a:buChar char="•"/>
            </a:pPr>
            <a:r>
              <a:rPr lang="en-US" sz="3200" dirty="0" smtClean="0"/>
              <a:t>Combinations of the above</a:t>
            </a:r>
            <a:endParaRPr lang="en-US" sz="3200" dirty="0"/>
          </a:p>
        </p:txBody>
      </p:sp>
    </p:spTree>
    <p:extLst>
      <p:ext uri="{BB962C8B-B14F-4D97-AF65-F5344CB8AC3E}">
        <p14:creationId xmlns:p14="http://schemas.microsoft.com/office/powerpoint/2010/main" val="266571476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2" name="Rectangle 5"/>
          <p:cNvSpPr txBox="1">
            <a:spLocks noChangeArrowheads="1"/>
          </p:cNvSpPr>
          <p:nvPr/>
        </p:nvSpPr>
        <p:spPr>
          <a:xfrm>
            <a:off x="542544" y="-22609"/>
            <a:ext cx="8229600" cy="868363"/>
          </a:xfrm>
          <a:prstGeom prst="rect">
            <a:avLst/>
          </a:prstGeom>
        </p:spPr>
        <p:txBody>
          <a:bodyPr>
            <a:normAutofit/>
          </a:bodyPr>
          <a:lstStyle/>
          <a:p>
            <a:pPr algn="r" defTabSz="914400">
              <a:spcBef>
                <a:spcPct val="0"/>
              </a:spcBef>
              <a:defRPr/>
            </a:pPr>
            <a:endParaRPr lang="en-US" sz="3600" b="1" i="1" dirty="0">
              <a:solidFill>
                <a:srgbClr val="000000"/>
              </a:solidFill>
              <a:cs typeface="Arial" charset="0"/>
            </a:endParaRPr>
          </a:p>
        </p:txBody>
      </p:sp>
      <p:sp>
        <p:nvSpPr>
          <p:cNvPr id="13" name="TextBox 12"/>
          <p:cNvSpPr txBox="1"/>
          <p:nvPr/>
        </p:nvSpPr>
        <p:spPr>
          <a:xfrm>
            <a:off x="1295400" y="2590800"/>
            <a:ext cx="6248400" cy="646331"/>
          </a:xfrm>
          <a:prstGeom prst="rect">
            <a:avLst/>
          </a:prstGeom>
          <a:noFill/>
        </p:spPr>
        <p:txBody>
          <a:bodyPr wrap="square" rtlCol="0">
            <a:spAutoFit/>
          </a:bodyPr>
          <a:lstStyle/>
          <a:p>
            <a:pPr algn="ctr"/>
            <a:r>
              <a:rPr lang="en-US" sz="3600" dirty="0" smtClean="0"/>
              <a:t>Back-ups and Reference Slides</a:t>
            </a:r>
            <a:endParaRPr lang="en-US" sz="3600" dirty="0"/>
          </a:p>
        </p:txBody>
      </p:sp>
    </p:spTree>
    <p:extLst>
      <p:ext uri="{BB962C8B-B14F-4D97-AF65-F5344CB8AC3E}">
        <p14:creationId xmlns:p14="http://schemas.microsoft.com/office/powerpoint/2010/main" val="13003583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219200" y="12954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Termination</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1905000"/>
            <a:ext cx="8091517" cy="4191000"/>
          </a:xfrm>
          <a:prstGeom prst="rect">
            <a:avLst/>
          </a:prstGeom>
        </p:spPr>
        <p:txBody>
          <a:bodyPr/>
          <a:lstStyle/>
          <a:p>
            <a:pPr marL="9525" marR="0" lvl="0" indent="-9525" algn="l" defTabSz="914400" rtl="0" eaLnBrk="0" fontAlgn="base" latinLnBrk="0" hangingPunct="0">
              <a:lnSpc>
                <a:spcPct val="100000"/>
              </a:lnSpc>
              <a:spcBef>
                <a:spcPct val="100000"/>
              </a:spcBef>
              <a:spcAft>
                <a:spcPct val="0"/>
              </a:spcAft>
              <a:buClr>
                <a:srgbClr val="0B1F65"/>
              </a:buClr>
              <a:buSzTx/>
              <a:buFont typeface="Webdings" pitchFamily="18" charset="2"/>
              <a:buNone/>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Effective planning cannot occur without a clear understanding of the end state and the conditions that must exist to end military operations. Knowing when to terminate military operations and how to preserve achieved advantages is key to achieving the national strategic end state. To plan effectively for termination, the supported JFC must know how the President and </a:t>
            </a:r>
            <a:r>
              <a:rPr kumimoji="0" lang="en-US" sz="1800" b="0" i="0" u="none" strike="noStrike" kern="0" cap="none" spc="0" normalizeH="0" baseline="0" noProof="0" dirty="0" err="1" smtClean="0">
                <a:ln>
                  <a:noFill/>
                </a:ln>
                <a:solidFill>
                  <a:schemeClr val="tx1"/>
                </a:solidFill>
                <a:effectLst/>
                <a:uLnTx/>
                <a:uFillTx/>
                <a:latin typeface="+mn-lt"/>
                <a:ea typeface="+mn-ea"/>
                <a:cs typeface="+mn-cs"/>
              </a:rPr>
              <a:t>SecDef</a:t>
            </a:r>
            <a:r>
              <a:rPr kumimoji="0" lang="en-US" sz="1800" b="0" i="0" u="none" strike="noStrike" kern="0" cap="none" spc="0" normalizeH="0" baseline="0" noProof="0" dirty="0" smtClean="0">
                <a:ln>
                  <a:noFill/>
                </a:ln>
                <a:solidFill>
                  <a:schemeClr val="tx1"/>
                </a:solidFill>
                <a:effectLst/>
                <a:uLnTx/>
                <a:uFillTx/>
                <a:latin typeface="+mn-lt"/>
                <a:ea typeface="+mn-ea"/>
                <a:cs typeface="+mn-cs"/>
              </a:rPr>
              <a:t> intend to terminate the joint operation and ensure that its outcomes endure.</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1066800" y="3886200"/>
            <a:ext cx="7162800" cy="2246769"/>
          </a:xfrm>
          <a:prstGeom prst="rect">
            <a:avLst/>
          </a:prstGeom>
          <a:solidFill>
            <a:schemeClr val="accent1">
              <a:lumMod val="20000"/>
              <a:lumOff val="80000"/>
            </a:schemeClr>
          </a:solidFill>
          <a:ln>
            <a:solidFill>
              <a:schemeClr val="accent1">
                <a:lumMod val="60000"/>
                <a:lumOff val="40000"/>
              </a:schemeClr>
            </a:solidFill>
          </a:ln>
        </p:spPr>
        <p:txBody>
          <a:bodyPr wrap="square">
            <a:spAutoFit/>
          </a:bodyPr>
          <a:lstStyle/>
          <a:p>
            <a:r>
              <a:rPr lang="en-US" sz="1400" b="1" u="sng" dirty="0" smtClean="0"/>
              <a:t>EXAMPLES OF TERMINATION CRITERIA </a:t>
            </a:r>
            <a:r>
              <a:rPr lang="en-US" sz="1200" b="1" dirty="0" smtClean="0"/>
              <a:t>(Note the description of condition, not action)</a:t>
            </a:r>
            <a:r>
              <a:rPr lang="en-US" sz="1400" b="1" dirty="0" smtClean="0"/>
              <a:t>:</a:t>
            </a:r>
          </a:p>
          <a:p>
            <a:endParaRPr lang="en-US" sz="1400" b="1" dirty="0" smtClean="0"/>
          </a:p>
          <a:p>
            <a:r>
              <a:rPr lang="en-US" sz="1400" b="1" dirty="0" smtClean="0"/>
              <a:t>Country X’s borders are secure.</a:t>
            </a:r>
          </a:p>
          <a:p>
            <a:endParaRPr lang="en-US" sz="1400" b="1" dirty="0" smtClean="0"/>
          </a:p>
          <a:p>
            <a:r>
              <a:rPr lang="en-US" sz="1400" b="1" dirty="0" smtClean="0"/>
              <a:t>Country Y no longer poses an offensive threat to the countries of the region. </a:t>
            </a:r>
          </a:p>
          <a:p>
            <a:endParaRPr lang="en-US" sz="1400" b="1" dirty="0" smtClean="0"/>
          </a:p>
          <a:p>
            <a:r>
              <a:rPr lang="en-US" sz="1400" b="1" dirty="0" smtClean="0"/>
              <a:t>Country X’s national security force is sufficient to repress internal rebellion. </a:t>
            </a:r>
          </a:p>
          <a:p>
            <a:endParaRPr lang="en-US" sz="1400" b="1" dirty="0" smtClean="0"/>
          </a:p>
          <a:p>
            <a:r>
              <a:rPr lang="en-US" sz="1400" b="1" dirty="0" smtClean="0"/>
              <a:t>Percentage of US forces have redeployed with sufficient combat power postured in theater to support Country X’s national army.</a:t>
            </a:r>
          </a:p>
        </p:txBody>
      </p:sp>
    </p:spTree>
    <p:extLst>
      <p:ext uri="{BB962C8B-B14F-4D97-AF65-F5344CB8AC3E}">
        <p14:creationId xmlns:p14="http://schemas.microsoft.com/office/powerpoint/2010/main" val="195541835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954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Military End State</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3622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Military end state is the set of required conditions that defines achievement of all military objectives. It normally represents a point in time and/or circumstances beyond which the President does not require the military instrument of national power as the primary means to achieve remaining national objectives. While it may mirror many of the conditions of the national strategic end state, the military end state typically will be more specific and contain other supporting conditions. These conditions contribute to developing termination criteria, the specified standards approved by the President and/or SecDef that must be met before a joint operation can be concluded.</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0794096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258192" y="11430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Objectives</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18288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An objective is a clearly defined, decisive, and attainable goal toward which every military operation should be directed. Once the military end state is understood and termination criteria are established, operational design continues with development of strategic and operational military objectives. Joint operation planning integrates military actions and capabilities with those of other instruments of national power in time, space, and purpose in unified action to achieve the JFC’s objectives. Objectives and their supporting effects provide the basis for identifying tasks to be accomplished.</a:t>
            </a:r>
          </a:p>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Objectives prescribe friendly goals. They constitute the aim of military operations and are necessarily linked to national objectives (simply defined as what we want to accomplish). Military objectives are one of the most important considerations in campaign and operational design. They specify what must be accomplished and provide the basis for describing desired effects.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137088053"/>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954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Effects</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3622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An effect is a physical and/or behavioral state of a system that results from an action, a set of actions, or another effect. A desired effect can also be thought of as a condition that can support achieving an associated objective, while an undesired effect is a condition that can inhibit progress toward an objective. In applying unified action, a JFC synchronizes the diplomatic, informational, military, and economic power of the US to affect an adversary’s PMESII systems.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494514773"/>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295400" y="1143000"/>
            <a:ext cx="6361808" cy="6096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Center of Gravity</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533400" y="19050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 COG is a source of power that provides moral or physical strength, freedom of action, or will to act. It is what Clausewitz called “the hub of all power and movement, on which everything depends…the point at which all our energies should be directed.” An objective is always linked to a COG. There may also be different COGs at different levels, but they should be nested.</a:t>
            </a:r>
          </a:p>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COGs exist in an adversarial context involving a clash of moral wills and/or physical strengths. They are formed out of the relationships between adversaries, and they do not exist in a strategic or operational vacuum. COGs are framed by each party’s view of the threats in the operational environment and the requirements to develop/maintain power and strength relative to their need to be effective in accomplishing their objectives.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776064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0242" name="Text Box 4"/>
          <p:cNvSpPr txBox="1">
            <a:spLocks noChangeArrowheads="1"/>
          </p:cNvSpPr>
          <p:nvPr/>
        </p:nvSpPr>
        <p:spPr bwMode="auto">
          <a:xfrm>
            <a:off x="67733" y="1345440"/>
            <a:ext cx="8991600" cy="646331"/>
          </a:xfrm>
          <a:prstGeom prst="rect">
            <a:avLst/>
          </a:prstGeom>
          <a:noFill/>
          <a:ln w="9525">
            <a:noFill/>
            <a:miter lim="800000"/>
            <a:headEnd/>
            <a:tailEnd/>
          </a:ln>
        </p:spPr>
        <p:txBody>
          <a:bodyPr>
            <a:spAutoFit/>
          </a:bodyPr>
          <a:lstStyle/>
          <a:p>
            <a:pPr algn="ctr">
              <a:spcBef>
                <a:spcPct val="50000"/>
              </a:spcBef>
            </a:pPr>
            <a:r>
              <a:rPr lang="en-US" sz="3600" dirty="0" smtClean="0"/>
              <a:t>Why Design Thinking?</a:t>
            </a:r>
            <a:endParaRPr lang="en-US" sz="3600" dirty="0"/>
          </a:p>
        </p:txBody>
      </p:sp>
      <p:sp>
        <p:nvSpPr>
          <p:cNvPr id="10243" name="TextBox 25"/>
          <p:cNvSpPr txBox="1">
            <a:spLocks noChangeArrowheads="1"/>
          </p:cNvSpPr>
          <p:nvPr/>
        </p:nvSpPr>
        <p:spPr bwMode="auto">
          <a:xfrm>
            <a:off x="0" y="2080138"/>
            <a:ext cx="5813946" cy="4755148"/>
          </a:xfrm>
          <a:prstGeom prst="rect">
            <a:avLst/>
          </a:prstGeom>
          <a:noFill/>
          <a:ln w="9525">
            <a:noFill/>
            <a:miter lim="800000"/>
            <a:headEnd/>
            <a:tailEnd/>
          </a:ln>
        </p:spPr>
        <p:txBody>
          <a:bodyPr wrap="square">
            <a:spAutoFit/>
          </a:bodyPr>
          <a:lstStyle/>
          <a:p>
            <a:pPr marL="457200" indent="-182563">
              <a:spcAft>
                <a:spcPts val="1200"/>
              </a:spcAft>
              <a:buFont typeface="Arial" pitchFamily="34" charset="0"/>
              <a:buChar char="•"/>
            </a:pPr>
            <a:r>
              <a:rPr lang="en-US" sz="2300" dirty="0" smtClean="0"/>
              <a:t>Increasing VUCA environment often results in less familiar and more ill-structured problems and less precise guidance.</a:t>
            </a:r>
          </a:p>
          <a:p>
            <a:pPr marL="457200" indent="-182563">
              <a:spcAft>
                <a:spcPts val="1200"/>
              </a:spcAft>
              <a:buFont typeface="Arial" pitchFamily="34" charset="0"/>
              <a:buChar char="•"/>
            </a:pPr>
            <a:endParaRPr lang="en-US" sz="2300" dirty="0" smtClean="0"/>
          </a:p>
          <a:p>
            <a:pPr marL="457200" indent="-182563">
              <a:spcAft>
                <a:spcPts val="1200"/>
              </a:spcAft>
              <a:buFont typeface="Arial" pitchFamily="34" charset="0"/>
              <a:buChar char="•"/>
            </a:pPr>
            <a:r>
              <a:rPr lang="en-US" sz="2300" dirty="0" smtClean="0"/>
              <a:t>Recent history of tactical excellence yet strategic failure – due largely to a failure to define the problem correctly and to adapt as the environment changed.</a:t>
            </a:r>
          </a:p>
          <a:p>
            <a:pPr marL="457200" indent="-182563">
              <a:spcAft>
                <a:spcPts val="1200"/>
              </a:spcAft>
              <a:buFont typeface="Arial" pitchFamily="34" charset="0"/>
              <a:buChar char="•"/>
            </a:pPr>
            <a:endParaRPr lang="en-US" sz="2300" dirty="0" smtClean="0"/>
          </a:p>
          <a:p>
            <a:pPr marL="457200" indent="-182563">
              <a:spcAft>
                <a:spcPts val="1200"/>
              </a:spcAft>
              <a:buFont typeface="Arial" pitchFamily="34" charset="0"/>
              <a:buChar char="•"/>
            </a:pPr>
            <a:r>
              <a:rPr lang="en-US" sz="2300" dirty="0" smtClean="0"/>
              <a:t>Need for a more adaptable military culture.</a:t>
            </a:r>
          </a:p>
          <a:p>
            <a:pPr marL="457200" indent="-182563">
              <a:spcAft>
                <a:spcPts val="1200"/>
              </a:spcAft>
              <a:buFont typeface="Arial" pitchFamily="34" charset="0"/>
              <a:buChar char="•"/>
            </a:pPr>
            <a:endParaRPr lang="en-US" sz="2300" dirty="0"/>
          </a:p>
        </p:txBody>
      </p:sp>
      <p:sp>
        <p:nvSpPr>
          <p:cNvPr id="8" name="TextBox 7"/>
          <p:cNvSpPr txBox="1"/>
          <p:nvPr/>
        </p:nvSpPr>
        <p:spPr>
          <a:xfrm>
            <a:off x="2848629" y="468643"/>
            <a:ext cx="3446777" cy="584775"/>
          </a:xfrm>
          <a:prstGeom prst="rect">
            <a:avLst/>
          </a:prstGeom>
          <a:noFill/>
        </p:spPr>
        <p:txBody>
          <a:bodyPr wrap="none" rtlCol="0">
            <a:spAutoFit/>
          </a:bodyPr>
          <a:lstStyle/>
          <a:p>
            <a:pPr algn="ctr"/>
            <a:r>
              <a:rPr lang="en-US" sz="3200" b="1" dirty="0" smtClean="0"/>
              <a:t>Operational Design</a:t>
            </a:r>
            <a:endParaRPr lang="en-US" sz="3200" b="1" dirty="0"/>
          </a:p>
        </p:txBody>
      </p:sp>
      <p:pic>
        <p:nvPicPr>
          <p:cNvPr id="9" name="Picture 2" descr="C:\Users\Tarn.Warren\Desktop\Clip art and funny posters\Planning and execution (2).jpg"/>
          <p:cNvPicPr>
            <a:picLocks noChangeAspect="1" noChangeArrowheads="1"/>
          </p:cNvPicPr>
          <p:nvPr/>
        </p:nvPicPr>
        <p:blipFill>
          <a:blip r:embed="rId4" cstate="print"/>
          <a:srcRect/>
          <a:stretch>
            <a:fillRect/>
          </a:stretch>
        </p:blipFill>
        <p:spPr bwMode="auto">
          <a:xfrm>
            <a:off x="5936799" y="2283793"/>
            <a:ext cx="3075880" cy="4015951"/>
          </a:xfrm>
          <a:prstGeom prst="rect">
            <a:avLst/>
          </a:prstGeom>
          <a:noFill/>
        </p:spPr>
      </p:pic>
    </p:spTree>
    <p:extLst>
      <p:ext uri="{BB962C8B-B14F-4D97-AF65-F5344CB8AC3E}">
        <p14:creationId xmlns:p14="http://schemas.microsoft.com/office/powerpoint/2010/main" val="898836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71600" y="11430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Decisive Points</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09600" y="19812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 </a:t>
            </a:r>
            <a:r>
              <a:rPr kumimoji="0" lang="en-US" sz="1800" b="0" i="1" u="none" strike="noStrike" kern="0" cap="none" spc="0" normalizeH="0" baseline="0" noProof="0" dirty="0" smtClean="0">
                <a:ln>
                  <a:noFill/>
                </a:ln>
                <a:solidFill>
                  <a:schemeClr val="tx1"/>
                </a:solidFill>
                <a:effectLst/>
                <a:uLnTx/>
                <a:uFillTx/>
                <a:latin typeface="+mn-lt"/>
                <a:ea typeface="+mn-ea"/>
                <a:cs typeface="+mn-cs"/>
              </a:rPr>
              <a:t>decisive point is a geographic place, specific key event, critical factor, or </a:t>
            </a:r>
            <a:r>
              <a:rPr kumimoji="0" lang="en-US" sz="1800" b="0" i="0" u="none" strike="noStrike" kern="0" cap="none" spc="0" normalizeH="0" baseline="0" noProof="0" dirty="0" smtClean="0">
                <a:ln>
                  <a:noFill/>
                </a:ln>
                <a:solidFill>
                  <a:schemeClr val="tx1"/>
                </a:solidFill>
                <a:effectLst/>
                <a:uLnTx/>
                <a:uFillTx/>
                <a:latin typeface="+mn-lt"/>
                <a:ea typeface="+mn-ea"/>
                <a:cs typeface="+mn-cs"/>
              </a:rPr>
              <a:t>function that, when acted upon, allows a commander to gain a marked advantage over an adversary or contributes materially to achieving success (e.g., creating a desired effect, achieving an objective). Decisive points can greatly influence the outcome of an action.</a:t>
            </a:r>
          </a:p>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The most important decisive points can be determined from analysis of critical factors. Understanding the relationship between a COG’s critical capabilities, requirements, and vulnerabilities can illuminate direct and indirect approaches to the COG. It is likely that most of these critical factors will be decisive points, which should then be further addressed in the planning process.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6169907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295400" y="10668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Lines of Operation/Effort</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533400" y="19050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 </a:t>
            </a:r>
            <a:r>
              <a:rPr kumimoji="0" lang="en-US" sz="1800" b="0" i="1" u="none" strike="noStrike" kern="0" cap="none" spc="0" normalizeH="0" baseline="0" noProof="0" dirty="0" smtClean="0">
                <a:ln>
                  <a:noFill/>
                </a:ln>
                <a:solidFill>
                  <a:schemeClr val="tx1"/>
                </a:solidFill>
                <a:effectLst/>
                <a:uLnTx/>
                <a:uFillTx/>
                <a:latin typeface="+mn-lt"/>
                <a:ea typeface="+mn-ea"/>
                <a:cs typeface="+mn-cs"/>
              </a:rPr>
              <a:t>Line Of Operations defines the interior or exterior orientation of the force in </a:t>
            </a:r>
            <a:r>
              <a:rPr kumimoji="0" lang="en-US" sz="1800" b="0" i="0" u="none" strike="noStrike" kern="0" cap="none" spc="0" normalizeH="0" baseline="0" noProof="0" dirty="0" smtClean="0">
                <a:ln>
                  <a:noFill/>
                </a:ln>
                <a:solidFill>
                  <a:schemeClr val="tx1"/>
                </a:solidFill>
                <a:effectLst/>
                <a:uLnTx/>
                <a:uFillTx/>
                <a:latin typeface="+mn-lt"/>
                <a:ea typeface="+mn-ea"/>
                <a:cs typeface="+mn-cs"/>
              </a:rPr>
              <a:t>relation to the enemy or that connects actions on nodes and/or decisive points related in time and space to an objective(s). LOOs describe and connect a series of decisive actions that lead to control of a geographic or force-oriented objective.</a:t>
            </a:r>
          </a:p>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A L</a:t>
            </a:r>
            <a:r>
              <a:rPr kumimoji="0" lang="en-US" sz="1800" b="0" i="1" u="none" strike="noStrike" kern="0" cap="none" spc="0" normalizeH="0" baseline="0" noProof="0" dirty="0" smtClean="0">
                <a:ln>
                  <a:noFill/>
                </a:ln>
                <a:solidFill>
                  <a:schemeClr val="tx1"/>
                </a:solidFill>
                <a:effectLst/>
                <a:uLnTx/>
                <a:uFillTx/>
                <a:latin typeface="+mn-lt"/>
                <a:ea typeface="+mn-ea"/>
                <a:cs typeface="+mn-cs"/>
              </a:rPr>
              <a:t>ine Of Effort links multiple tasks and missions using the logic of </a:t>
            </a:r>
            <a:r>
              <a:rPr kumimoji="0" lang="en-US" sz="1800" b="0" i="0" u="none" strike="noStrike" kern="0" cap="none" spc="0" normalizeH="0" baseline="0" noProof="0" dirty="0" smtClean="0">
                <a:ln>
                  <a:noFill/>
                </a:ln>
                <a:solidFill>
                  <a:schemeClr val="tx1"/>
                </a:solidFill>
                <a:effectLst/>
                <a:uLnTx/>
                <a:uFillTx/>
                <a:latin typeface="+mn-lt"/>
                <a:ea typeface="+mn-ea"/>
                <a:cs typeface="+mn-cs"/>
              </a:rPr>
              <a:t>purpose—cause and effect—to focus efforts toward establishing operational and strategic conditions.  In operations involving many nonmilitary factors, lines of effort may be the only way to link tasks, effects, conditions, and the desired end state.  Lines of effort are often essential to helping commanders visualize how military capabilities can support the other instruments of national power.</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74992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pic>
        <p:nvPicPr>
          <p:cNvPr id="4" name="Picture 2"/>
          <p:cNvPicPr>
            <a:picLocks noChangeAspect="1" noChangeArrowheads="1"/>
          </p:cNvPicPr>
          <p:nvPr/>
        </p:nvPicPr>
        <p:blipFill>
          <a:blip r:embed="rId4" cstate="print"/>
          <a:srcRect l="30000" t="17500" r="27188" b="7500"/>
          <a:stretch>
            <a:fillRect/>
          </a:stretch>
        </p:blipFill>
        <p:spPr bwMode="auto">
          <a:xfrm>
            <a:off x="2209800" y="990600"/>
            <a:ext cx="4351073" cy="5715000"/>
          </a:xfrm>
          <a:prstGeom prst="rect">
            <a:avLst/>
          </a:prstGeom>
          <a:noFill/>
          <a:ln w="9525">
            <a:noFill/>
            <a:miter lim="800000"/>
            <a:headEnd/>
            <a:tailEnd/>
          </a:ln>
        </p:spPr>
      </p:pic>
    </p:spTree>
    <p:extLst>
      <p:ext uri="{BB962C8B-B14F-4D97-AF65-F5344CB8AC3E}">
        <p14:creationId xmlns:p14="http://schemas.microsoft.com/office/powerpoint/2010/main" val="291938630"/>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71600" y="12954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mj-lt"/>
                <a:ea typeface="+mj-ea"/>
                <a:cs typeface="+mj-cs"/>
              </a:rPr>
              <a:t>Direct and Indirect Approach</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85800" y="2133600"/>
            <a:ext cx="8091517" cy="27432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dirty="0" smtClean="0">
                <a:ln>
                  <a:noFill/>
                </a:ln>
                <a:solidFill>
                  <a:schemeClr val="tx1"/>
                </a:solidFill>
                <a:effectLst/>
                <a:uLnTx/>
                <a:uFillTx/>
                <a:latin typeface="+mn-lt"/>
                <a:ea typeface="+mn-ea"/>
                <a:cs typeface="+mn-cs"/>
              </a:rPr>
              <a:t>The </a:t>
            </a:r>
            <a:r>
              <a:rPr kumimoji="0" lang="en-US" sz="1800" b="0" i="1" u="none" strike="noStrike" kern="0" cap="none" spc="0" normalizeH="0" baseline="0" noProof="0" dirty="0" smtClean="0">
                <a:ln>
                  <a:noFill/>
                </a:ln>
                <a:solidFill>
                  <a:schemeClr val="tx1"/>
                </a:solidFill>
                <a:effectLst/>
                <a:uLnTx/>
                <a:uFillTx/>
                <a:latin typeface="+mn-lt"/>
                <a:ea typeface="+mn-ea"/>
                <a:cs typeface="+mn-cs"/>
              </a:rPr>
              <a:t>approach is the manner in which a </a:t>
            </a:r>
            <a:r>
              <a:rPr kumimoji="0" lang="en-US" sz="1800" b="0" i="0" u="none" strike="noStrike" kern="0" cap="none" spc="0" normalizeH="0" baseline="0" noProof="0" dirty="0" smtClean="0">
                <a:ln>
                  <a:noFill/>
                </a:ln>
                <a:solidFill>
                  <a:schemeClr val="tx1"/>
                </a:solidFill>
                <a:effectLst/>
                <a:uLnTx/>
                <a:uFillTx/>
                <a:latin typeface="+mn-lt"/>
                <a:ea typeface="+mn-ea"/>
                <a:cs typeface="+mn-cs"/>
              </a:rPr>
              <a:t>commander contends with a COG. </a:t>
            </a:r>
          </a:p>
          <a:p>
            <a:pPr marL="457200" marR="0" lvl="1" indent="-220663" algn="l" defTabSz="914400" rtl="0" eaLnBrk="0" fontAlgn="base" latinLnBrk="0" hangingPunct="0">
              <a:lnSpc>
                <a:spcPct val="90000"/>
              </a:lnSpc>
              <a:spcBef>
                <a:spcPct val="40000"/>
              </a:spcBef>
              <a:spcAft>
                <a:spcPct val="0"/>
              </a:spcAft>
              <a:buClr>
                <a:srgbClr val="0B1F65"/>
              </a:buClr>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rPr>
              <a:t>A direct approach attacks the enemy’s COG or principal strength by applying combat power directly against it. </a:t>
            </a:r>
          </a:p>
          <a:p>
            <a:pPr marL="457200" marR="0" lvl="1" indent="-220663" algn="l" defTabSz="914400" rtl="0" eaLnBrk="0" fontAlgn="base" latinLnBrk="0" hangingPunct="0">
              <a:lnSpc>
                <a:spcPct val="90000"/>
              </a:lnSpc>
              <a:spcBef>
                <a:spcPct val="40000"/>
              </a:spcBef>
              <a:spcAft>
                <a:spcPct val="0"/>
              </a:spcAft>
              <a:buClr>
                <a:srgbClr val="0B1F65"/>
              </a:buClr>
              <a:buSzTx/>
              <a:buFontTx/>
              <a:buChar char="–"/>
              <a:tabLst/>
              <a:defRPr/>
            </a:pPr>
            <a:r>
              <a:rPr kumimoji="0" lang="en-US" sz="1800" b="0" i="0" u="none" strike="noStrike" kern="0" cap="none" spc="0" normalizeH="0" baseline="0" noProof="0" dirty="0" smtClean="0">
                <a:ln>
                  <a:noFill/>
                </a:ln>
                <a:solidFill>
                  <a:schemeClr val="tx1"/>
                </a:solidFill>
                <a:effectLst/>
                <a:uLnTx/>
                <a:uFillTx/>
                <a:latin typeface="+mn-lt"/>
              </a:rPr>
              <a:t>An indirect approach attacks the enemy’s COG by applying combat power against a series of decisive points that lead to the defeat of the COG while avoiding enemy strength.</a:t>
            </a:r>
            <a:endParaRPr kumimoji="0" lang="en-US" sz="18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2979079212"/>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192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Anticipation</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2860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Anticipation is key to effective planning. JFCs must consider what might happen and look for the signs that may bring the possible event to pass. During execution, JFCs should remain alert for the unexpected and for opportunities to exploit the situation.  They continually gather information by personally observing and communicating with higher headquarters, subordinates, partner nations, and other organizations in the OA. JFCs may avoid surprise by gaining and maintaining the initiative at all levels of command and throughout the OA, thus forcing the adversary to react rather than initiate, and by thoroughly and continuously wargaming to identify probable adversary reactions to joint force actions.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513866513"/>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371600"/>
            <a:ext cx="6361808" cy="307571"/>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Operational Reach</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438400"/>
            <a:ext cx="8091517" cy="28194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Operational reach is the distance and duration across which a joint force can successfully employ military capabilities. Although reach may be constrained or limited by the geography in and around the OA, it may be extended through forward positioning of capabilities and resources, increasing the range and effectiveness of weapon systems, leveraging HNS and contract support (system, external, theater) and maximizing the throughput efficiency of the distribution architecture.</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03835971"/>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954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Culmination</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3622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1" u="none" strike="noStrike" kern="0" cap="none" spc="0" normalizeH="0" baseline="0" noProof="0" smtClean="0">
                <a:ln>
                  <a:noFill/>
                </a:ln>
                <a:solidFill>
                  <a:schemeClr val="tx1"/>
                </a:solidFill>
                <a:effectLst/>
                <a:uLnTx/>
                <a:uFillTx/>
                <a:latin typeface="+mn-lt"/>
                <a:ea typeface="+mn-ea"/>
                <a:cs typeface="+mn-cs"/>
              </a:rPr>
              <a:t>Culmination is that point in time and/or space at which the operation can </a:t>
            </a:r>
            <a:r>
              <a:rPr kumimoji="0" lang="en-US" sz="1800" b="0" i="0" u="none" strike="noStrike" kern="0" cap="none" spc="0" normalizeH="0" baseline="0" noProof="0" smtClean="0">
                <a:ln>
                  <a:noFill/>
                </a:ln>
                <a:solidFill>
                  <a:schemeClr val="tx1"/>
                </a:solidFill>
                <a:effectLst/>
                <a:uLnTx/>
                <a:uFillTx/>
                <a:latin typeface="+mn-lt"/>
                <a:ea typeface="+mn-ea"/>
                <a:cs typeface="+mn-cs"/>
              </a:rPr>
              <a:t>no longer maintain momentum</a:t>
            </a:r>
            <a:r>
              <a:rPr kumimoji="0" lang="en-US" sz="1800" b="0" i="1" u="none" strike="noStrike" kern="0" cap="none" spc="0" normalizeH="0" baseline="0" noProof="0" smtClean="0">
                <a:ln>
                  <a:noFill/>
                </a:ln>
                <a:solidFill>
                  <a:schemeClr val="tx1"/>
                </a:solidFill>
                <a:effectLst/>
                <a:uLnTx/>
                <a:uFillTx/>
                <a:latin typeface="+mn-lt"/>
                <a:ea typeface="+mn-ea"/>
                <a:cs typeface="+mn-cs"/>
              </a:rPr>
              <a:t>. </a:t>
            </a:r>
          </a:p>
          <a:p>
            <a:pPr marL="457200" marR="0" lvl="1" indent="-220663" algn="l" defTabSz="914400" rtl="0" eaLnBrk="0" fontAlgn="base" latinLnBrk="0" hangingPunct="0">
              <a:lnSpc>
                <a:spcPct val="90000"/>
              </a:lnSpc>
              <a:spcBef>
                <a:spcPct val="40000"/>
              </a:spcBef>
              <a:spcAft>
                <a:spcPct val="0"/>
              </a:spcAft>
              <a:buClr>
                <a:srgbClr val="0B1F65"/>
              </a:buClr>
              <a:buSzTx/>
              <a:buFontTx/>
              <a:buChar char="–"/>
              <a:tabLst/>
              <a:defRPr/>
            </a:pPr>
            <a:r>
              <a:rPr kumimoji="0" lang="en-US" sz="1800" b="0" i="1" u="none" strike="noStrike" kern="0" cap="none" spc="0" normalizeH="0" baseline="0" noProof="0" smtClean="0">
                <a:ln>
                  <a:noFill/>
                </a:ln>
                <a:solidFill>
                  <a:schemeClr val="tx1"/>
                </a:solidFill>
                <a:effectLst/>
                <a:uLnTx/>
                <a:uFillTx/>
                <a:latin typeface="+mn-lt"/>
              </a:rPr>
              <a:t>In the offense, the culminating point is the point at which </a:t>
            </a:r>
            <a:r>
              <a:rPr kumimoji="0" lang="en-US" sz="1800" b="0" i="0" u="none" strike="noStrike" kern="0" cap="none" spc="0" normalizeH="0" baseline="0" noProof="0" smtClean="0">
                <a:ln>
                  <a:noFill/>
                </a:ln>
                <a:solidFill>
                  <a:schemeClr val="tx1"/>
                </a:solidFill>
                <a:effectLst/>
                <a:uLnTx/>
                <a:uFillTx/>
                <a:latin typeface="+mn-lt"/>
              </a:rPr>
              <a:t>effectively continuing the attack is no longer possible and the force must consider reverting to a defensive posture or attempting an operational pause.</a:t>
            </a:r>
          </a:p>
          <a:p>
            <a:pPr marL="457200" marR="0" lvl="1" indent="-220663" algn="l" defTabSz="914400" rtl="0" eaLnBrk="0" fontAlgn="base" latinLnBrk="0" hangingPunct="0">
              <a:lnSpc>
                <a:spcPct val="90000"/>
              </a:lnSpc>
              <a:spcBef>
                <a:spcPct val="40000"/>
              </a:spcBef>
              <a:spcAft>
                <a:spcPct val="0"/>
              </a:spcAft>
              <a:buClr>
                <a:srgbClr val="0B1F65"/>
              </a:buClr>
              <a:buSzTx/>
              <a:buFontTx/>
              <a:buChar char="–"/>
              <a:tabLst/>
              <a:defRPr/>
            </a:pPr>
            <a:r>
              <a:rPr kumimoji="0" lang="en-US" sz="1800" b="0" i="0" u="none" strike="noStrike" kern="0" cap="none" spc="0" normalizeH="0" baseline="0" noProof="0" smtClean="0">
                <a:ln>
                  <a:noFill/>
                </a:ln>
                <a:solidFill>
                  <a:schemeClr val="tx1"/>
                </a:solidFill>
                <a:effectLst/>
                <a:uLnTx/>
                <a:uFillTx/>
                <a:latin typeface="+mn-lt"/>
              </a:rPr>
              <a:t>A defender reaches culmination when the defending force no longer has the capability to go on the counteroffensive or defend successfully. Success in the defense is to draw the attacker to offensive culmination, then conduct an offensive to expedite the adversary’s defensive culmination.</a:t>
            </a:r>
            <a:endParaRPr kumimoji="0" lang="en-US" sz="1800" b="0" i="0" u="none" strike="noStrike" kern="0" cap="none" spc="0" normalizeH="0" baseline="0" noProof="0" dirty="0">
              <a:ln>
                <a:noFill/>
              </a:ln>
              <a:solidFill>
                <a:schemeClr val="tx1"/>
              </a:solidFill>
              <a:effectLst/>
              <a:uLnTx/>
              <a:uFillTx/>
              <a:latin typeface="+mn-lt"/>
            </a:endParaRPr>
          </a:p>
        </p:txBody>
      </p:sp>
    </p:spTree>
    <p:extLst>
      <p:ext uri="{BB962C8B-B14F-4D97-AF65-F5344CB8AC3E}">
        <p14:creationId xmlns:p14="http://schemas.microsoft.com/office/powerpoint/2010/main" val="3294699729"/>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192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Arranging Operations</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2860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Commanders must determine the best arrangement of joint force and component operations to conduct the assigned tasks and joint force mission. This arrangement often will be a combination of simultaneous and sequential operations to reach the end state conditions with the least cost in personnel and other resources. Commanders consider a variety of factors when determining this arrangement, including geography of the OA, available strategic lift, changes in command structure, force protection, distribution and sustainment capabilities, adversary reinforcement capabilities, and public opinion. Thinking about the best arrangement helps determine the tempo of activities in time, space, and purpose. Planners should consider factors such as simultaneity, depth, timing, and tempo when arranging operations.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666566"/>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rand for PPT 2 aug.jpg"/>
          <p:cNvPicPr>
            <a:picLocks noChangeAspect="1"/>
          </p:cNvPicPr>
          <p:nvPr/>
        </p:nvPicPr>
        <p:blipFill>
          <a:blip r:embed="rId3" cstate="print"/>
          <a:stretch>
            <a:fillRect/>
          </a:stretch>
        </p:blipFill>
        <p:spPr>
          <a:xfrm>
            <a:off x="0" y="9132"/>
            <a:ext cx="9144000" cy="6848868"/>
          </a:xfrm>
          <a:prstGeom prst="rect">
            <a:avLst/>
          </a:prstGeom>
        </p:spPr>
      </p:pic>
      <p:sp>
        <p:nvSpPr>
          <p:cNvPr id="3" name="TextBox 2"/>
          <p:cNvSpPr txBox="1"/>
          <p:nvPr/>
        </p:nvSpPr>
        <p:spPr>
          <a:xfrm>
            <a:off x="1326580" y="468643"/>
            <a:ext cx="6490879" cy="584775"/>
          </a:xfrm>
          <a:prstGeom prst="rect">
            <a:avLst/>
          </a:prstGeom>
          <a:noFill/>
        </p:spPr>
        <p:txBody>
          <a:bodyPr wrap="none" rtlCol="0">
            <a:spAutoFit/>
          </a:bodyPr>
          <a:lstStyle/>
          <a:p>
            <a:pPr algn="ctr"/>
            <a:r>
              <a:rPr lang="en-US" sz="3200" b="1" dirty="0" smtClean="0"/>
              <a:t>Elements of Operational Design</a:t>
            </a:r>
            <a:endParaRPr lang="en-US" sz="3200" b="1" dirty="0"/>
          </a:p>
        </p:txBody>
      </p:sp>
      <p:sp>
        <p:nvSpPr>
          <p:cNvPr id="4" name="Title 1"/>
          <p:cNvSpPr txBox="1">
            <a:spLocks/>
          </p:cNvSpPr>
          <p:nvPr/>
        </p:nvSpPr>
        <p:spPr>
          <a:xfrm>
            <a:off x="1391096" y="1219200"/>
            <a:ext cx="6361808" cy="457200"/>
          </a:xfrm>
          <a:prstGeom prst="rect">
            <a:avLst/>
          </a:prstGeom>
        </p:spPr>
        <p:txBody>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3400" b="0" i="0" u="none" strike="noStrike" kern="0" cap="none" spc="0" normalizeH="0" baseline="0" noProof="0" smtClean="0">
                <a:ln>
                  <a:noFill/>
                </a:ln>
                <a:solidFill>
                  <a:schemeClr val="tx1"/>
                </a:solidFill>
                <a:effectLst>
                  <a:outerShdw blurRad="38100" dist="38100" dir="2700000" algn="tl">
                    <a:srgbClr val="C0C0C0"/>
                  </a:outerShdw>
                </a:effectLst>
                <a:uLnTx/>
                <a:uFillTx/>
                <a:latin typeface="+mj-lt"/>
                <a:ea typeface="+mj-ea"/>
                <a:cs typeface="+mj-cs"/>
              </a:rPr>
              <a:t>Forces and Functions</a:t>
            </a:r>
            <a:endParaRPr kumimoji="0" lang="en-US" sz="3400" b="0" i="0" u="none" strike="noStrike" kern="0" cap="none" spc="0" normalizeH="0" baseline="0" noProof="0" dirty="0">
              <a:ln>
                <a:noFill/>
              </a:ln>
              <a:solidFill>
                <a:schemeClr val="tx1"/>
              </a:solidFill>
              <a:effectLst>
                <a:outerShdw blurRad="38100" dist="38100" dir="2700000" algn="tl">
                  <a:srgbClr val="C0C0C0"/>
                </a:outerShdw>
              </a:effectLst>
              <a:uLnTx/>
              <a:uFillTx/>
              <a:latin typeface="+mj-lt"/>
              <a:ea typeface="+mj-ea"/>
              <a:cs typeface="+mj-cs"/>
            </a:endParaRPr>
          </a:p>
        </p:txBody>
      </p:sp>
      <p:sp>
        <p:nvSpPr>
          <p:cNvPr id="5" name="Content Placeholder 2"/>
          <p:cNvSpPr txBox="1">
            <a:spLocks/>
          </p:cNvSpPr>
          <p:nvPr/>
        </p:nvSpPr>
        <p:spPr>
          <a:xfrm>
            <a:off x="633249" y="2286000"/>
            <a:ext cx="8091517" cy="4191000"/>
          </a:xfrm>
          <a:prstGeom prst="rect">
            <a:avLst/>
          </a:prstGeom>
        </p:spPr>
        <p:txBody>
          <a:bodyPr/>
          <a:lstStyle/>
          <a:p>
            <a:pPr marL="234950" marR="0" lvl="0" indent="-234950" algn="l" defTabSz="914400" rtl="0" eaLnBrk="0" fontAlgn="base" latinLnBrk="0" hangingPunct="0">
              <a:lnSpc>
                <a:spcPct val="100000"/>
              </a:lnSpc>
              <a:spcBef>
                <a:spcPct val="100000"/>
              </a:spcBef>
              <a:spcAft>
                <a:spcPct val="0"/>
              </a:spcAft>
              <a:buClr>
                <a:srgbClr val="0B1F65"/>
              </a:buClr>
              <a:buSzTx/>
              <a:buFont typeface="Webdings" pitchFamily="18" charset="2"/>
              <a:buChar char="4"/>
              <a:tabLst/>
              <a:defRPr/>
            </a:pPr>
            <a:r>
              <a:rPr kumimoji="0" lang="en-US" sz="1800" b="0" i="0" u="none" strike="noStrike" kern="0" cap="none" spc="0" normalizeH="0" baseline="0" noProof="0" smtClean="0">
                <a:ln>
                  <a:noFill/>
                </a:ln>
                <a:solidFill>
                  <a:schemeClr val="tx1"/>
                </a:solidFill>
                <a:effectLst/>
                <a:uLnTx/>
                <a:uFillTx/>
                <a:latin typeface="+mn-lt"/>
                <a:ea typeface="+mn-ea"/>
                <a:cs typeface="+mn-cs"/>
              </a:rPr>
              <a:t>Commanders and planners can design campaigns and operations that focus on defeating either </a:t>
            </a:r>
            <a:r>
              <a:rPr kumimoji="0" lang="en-US" sz="1800" b="0" i="1" u="none" strike="noStrike" kern="0" cap="none" spc="0" normalizeH="0" baseline="0" noProof="0" smtClean="0">
                <a:ln>
                  <a:noFill/>
                </a:ln>
                <a:solidFill>
                  <a:schemeClr val="tx1"/>
                </a:solidFill>
                <a:effectLst/>
                <a:uLnTx/>
                <a:uFillTx/>
                <a:latin typeface="+mn-lt"/>
                <a:ea typeface="+mn-ea"/>
                <a:cs typeface="+mn-cs"/>
              </a:rPr>
              <a:t>adversary forces, functions, or a combination of both.  </a:t>
            </a:r>
            <a:r>
              <a:rPr kumimoji="0" lang="en-US" sz="1800" b="0" i="0" u="none" strike="noStrike" kern="0" cap="none" spc="0" normalizeH="0" baseline="0" noProof="0" smtClean="0">
                <a:ln>
                  <a:noFill/>
                </a:ln>
                <a:solidFill>
                  <a:schemeClr val="tx1"/>
                </a:solidFill>
                <a:effectLst/>
                <a:uLnTx/>
                <a:uFillTx/>
                <a:latin typeface="+mn-lt"/>
                <a:ea typeface="+mn-ea"/>
                <a:cs typeface="+mn-cs"/>
              </a:rPr>
              <a:t>Typically, JFCs structure operations to attack both adversary forces and functions concurrently to create the greatest possible friction between friendly and adversary forces and capabilities.</a:t>
            </a:r>
            <a:endParaRPr kumimoji="0" lang="en-US" sz="18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083792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7410" name="Title 1"/>
          <p:cNvSpPr>
            <a:spLocks noGrp="1"/>
          </p:cNvSpPr>
          <p:nvPr>
            <p:ph type="title"/>
          </p:nvPr>
        </p:nvSpPr>
        <p:spPr>
          <a:xfrm>
            <a:off x="457200" y="304077"/>
            <a:ext cx="8229600" cy="1143000"/>
          </a:xfrm>
        </p:spPr>
        <p:txBody>
          <a:bodyPr/>
          <a:lstStyle/>
          <a:p>
            <a:pPr eaLnBrk="1" hangingPunct="1"/>
            <a:r>
              <a:rPr lang="en-US" dirty="0" smtClean="0"/>
              <a:t>“Wicked Problems”</a:t>
            </a:r>
          </a:p>
        </p:txBody>
      </p:sp>
      <p:sp>
        <p:nvSpPr>
          <p:cNvPr id="4" name="Content Placeholder 3"/>
          <p:cNvSpPr>
            <a:spLocks noGrp="1"/>
          </p:cNvSpPr>
          <p:nvPr>
            <p:ph sz="half" idx="2"/>
          </p:nvPr>
        </p:nvSpPr>
        <p:spPr>
          <a:xfrm>
            <a:off x="381000" y="2871564"/>
            <a:ext cx="4040188" cy="3951288"/>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No definitive formulation</a:t>
            </a:r>
          </a:p>
          <a:p>
            <a:pPr eaLnBrk="1" fontAlgn="auto" hangingPunct="1">
              <a:spcAft>
                <a:spcPts val="0"/>
              </a:spcAft>
              <a:buFont typeface="Arial" pitchFamily="34" charset="0"/>
              <a:buChar char="•"/>
              <a:defRPr/>
            </a:pPr>
            <a:r>
              <a:rPr lang="en-US" dirty="0" smtClean="0"/>
              <a:t>No stopping rule</a:t>
            </a:r>
          </a:p>
          <a:p>
            <a:pPr eaLnBrk="1" fontAlgn="auto" hangingPunct="1">
              <a:spcAft>
                <a:spcPts val="0"/>
              </a:spcAft>
              <a:buFont typeface="Arial" pitchFamily="34" charset="0"/>
              <a:buChar char="•"/>
              <a:defRPr/>
            </a:pPr>
            <a:r>
              <a:rPr lang="en-US" dirty="0" smtClean="0"/>
              <a:t>Solutions are not true or false, but good or bad</a:t>
            </a:r>
          </a:p>
          <a:p>
            <a:pPr eaLnBrk="1" fontAlgn="auto" hangingPunct="1">
              <a:spcAft>
                <a:spcPts val="0"/>
              </a:spcAft>
              <a:buFont typeface="Arial" pitchFamily="34" charset="0"/>
              <a:buChar char="•"/>
              <a:defRPr/>
            </a:pPr>
            <a:r>
              <a:rPr lang="en-US" dirty="0" smtClean="0"/>
              <a:t>No immediate or ultimate test of a solution</a:t>
            </a:r>
          </a:p>
          <a:p>
            <a:pPr eaLnBrk="1" fontAlgn="auto" hangingPunct="1">
              <a:spcAft>
                <a:spcPts val="0"/>
              </a:spcAft>
              <a:buFont typeface="Arial" pitchFamily="34" charset="0"/>
              <a:buChar char="•"/>
              <a:defRPr/>
            </a:pPr>
            <a:r>
              <a:rPr lang="en-US" dirty="0" smtClean="0"/>
              <a:t>Every solution  is a “one-shot” operation; every attempt counts significantly</a:t>
            </a:r>
          </a:p>
          <a:p>
            <a:pPr eaLnBrk="1" fontAlgn="auto" hangingPunct="1">
              <a:spcAft>
                <a:spcPts val="0"/>
              </a:spcAft>
              <a:buFont typeface="Arial" pitchFamily="34" charset="0"/>
              <a:buChar char="•"/>
              <a:defRPr/>
            </a:pPr>
            <a:r>
              <a:rPr lang="en-US" dirty="0" smtClean="0"/>
              <a:t>No exhaustive set of possible solutions; no well-described operations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6" name="Content Placeholder 5"/>
          <p:cNvSpPr>
            <a:spLocks noGrp="1"/>
          </p:cNvSpPr>
          <p:nvPr>
            <p:ph sz="quarter" idx="4"/>
          </p:nvPr>
        </p:nvSpPr>
        <p:spPr>
          <a:xfrm>
            <a:off x="4645025" y="2908189"/>
            <a:ext cx="4041775" cy="3951288"/>
          </a:xfrm>
        </p:spPr>
        <p:txBody>
          <a:bodyPr rtlCol="0">
            <a:normAutofit/>
          </a:bodyPr>
          <a:lstStyle/>
          <a:p>
            <a:pPr eaLnBrk="1" fontAlgn="auto" hangingPunct="1">
              <a:spcAft>
                <a:spcPts val="0"/>
              </a:spcAft>
              <a:buFont typeface="Arial" pitchFamily="34" charset="0"/>
              <a:buChar char="•"/>
              <a:defRPr/>
            </a:pPr>
            <a:r>
              <a:rPr lang="en-US" sz="2200" dirty="0" smtClean="0"/>
              <a:t>Every one is essentially unique</a:t>
            </a:r>
          </a:p>
          <a:p>
            <a:pPr eaLnBrk="1" fontAlgn="auto" hangingPunct="1">
              <a:spcAft>
                <a:spcPts val="0"/>
              </a:spcAft>
              <a:buFont typeface="Arial" pitchFamily="34" charset="0"/>
              <a:buChar char="•"/>
              <a:defRPr/>
            </a:pPr>
            <a:r>
              <a:rPr lang="en-US" sz="2200" dirty="0" smtClean="0"/>
              <a:t>Can be considered a symptom of another problem</a:t>
            </a:r>
          </a:p>
          <a:p>
            <a:pPr eaLnBrk="1" fontAlgn="auto" hangingPunct="1">
              <a:spcAft>
                <a:spcPts val="0"/>
              </a:spcAft>
              <a:buFont typeface="Arial" pitchFamily="34" charset="0"/>
              <a:buChar char="•"/>
              <a:defRPr/>
            </a:pPr>
            <a:r>
              <a:rPr lang="en-US" sz="2200" dirty="0" smtClean="0"/>
              <a:t>Existence of discrepancy can be described in numerous ways</a:t>
            </a:r>
          </a:p>
          <a:p>
            <a:pPr eaLnBrk="1" fontAlgn="auto" hangingPunct="1">
              <a:spcAft>
                <a:spcPts val="0"/>
              </a:spcAft>
              <a:buFont typeface="Arial" pitchFamily="34" charset="0"/>
              <a:buChar char="•"/>
              <a:defRPr/>
            </a:pPr>
            <a:r>
              <a:rPr lang="en-US" sz="2200" dirty="0" smtClean="0"/>
              <a:t>The planner has no right to be wrong</a:t>
            </a:r>
          </a:p>
          <a:p>
            <a:pPr eaLnBrk="1" fontAlgn="auto" hangingPunct="1">
              <a:spcAft>
                <a:spcPts val="0"/>
              </a:spcAft>
              <a:buFont typeface="Arial" pitchFamily="34" charset="0"/>
              <a:buChar char="•"/>
              <a:defRPr/>
            </a:pPr>
            <a:endParaRPr lang="en-US" sz="2200" dirty="0" smtClean="0"/>
          </a:p>
        </p:txBody>
      </p:sp>
      <p:sp>
        <p:nvSpPr>
          <p:cNvPr id="17413" name="TextBox 6"/>
          <p:cNvSpPr txBox="1">
            <a:spLocks noChangeArrowheads="1"/>
          </p:cNvSpPr>
          <p:nvPr/>
        </p:nvSpPr>
        <p:spPr bwMode="auto">
          <a:xfrm>
            <a:off x="6019800" y="5876201"/>
            <a:ext cx="3124200" cy="646113"/>
          </a:xfrm>
          <a:prstGeom prst="rect">
            <a:avLst/>
          </a:prstGeom>
          <a:noFill/>
          <a:ln w="9525">
            <a:noFill/>
            <a:miter lim="800000"/>
            <a:headEnd/>
            <a:tailEnd/>
          </a:ln>
        </p:spPr>
        <p:txBody>
          <a:bodyPr>
            <a:spAutoFit/>
          </a:bodyPr>
          <a:lstStyle/>
          <a:p>
            <a:pPr>
              <a:buFontTx/>
              <a:buChar char="-"/>
            </a:pPr>
            <a:r>
              <a:rPr lang="en-US" dirty="0" err="1" smtClean="0"/>
              <a:t>Rittel</a:t>
            </a:r>
            <a:r>
              <a:rPr lang="en-US" dirty="0" smtClean="0"/>
              <a:t> </a:t>
            </a:r>
            <a:r>
              <a:rPr lang="en-US" dirty="0"/>
              <a:t>and Webber, </a:t>
            </a:r>
            <a:r>
              <a:rPr lang="en-US" dirty="0" smtClean="0"/>
              <a:t>1973</a:t>
            </a:r>
          </a:p>
          <a:p>
            <a:r>
              <a:rPr lang="en-US" dirty="0" smtClean="0"/>
              <a:t> (in </a:t>
            </a:r>
            <a:r>
              <a:rPr lang="en-US" dirty="0"/>
              <a:t>Camillus, </a:t>
            </a:r>
            <a:r>
              <a:rPr lang="en-US" dirty="0" smtClean="0"/>
              <a:t>2008)</a:t>
            </a:r>
            <a:endParaRPr lang="en-US" dirty="0"/>
          </a:p>
        </p:txBody>
      </p:sp>
      <p:sp>
        <p:nvSpPr>
          <p:cNvPr id="7" name="TextBox 6"/>
          <p:cNvSpPr txBox="1"/>
          <p:nvPr/>
        </p:nvSpPr>
        <p:spPr>
          <a:xfrm>
            <a:off x="178130" y="1205097"/>
            <a:ext cx="8573984" cy="1477328"/>
          </a:xfrm>
          <a:prstGeom prst="rect">
            <a:avLst/>
          </a:prstGeom>
          <a:noFill/>
        </p:spPr>
        <p:txBody>
          <a:bodyPr wrap="square" rtlCol="0">
            <a:spAutoFit/>
          </a:bodyPr>
          <a:lstStyle/>
          <a:p>
            <a:r>
              <a:rPr lang="en-US" i="1" dirty="0" smtClean="0"/>
              <a:t>“Policy problems cannot be definitively described. Moreover, in a pluralistic society there is nothing like the indisputable public good; there is no objective definition of equity; policies that respond to social problems cannot be meaningfully correct or false; and it makes no sense to talk about 'optimal solutions' to these problems...Even worse, there are no solutions in the sense of definitive answers</a:t>
            </a:r>
            <a:r>
              <a:rPr lang="en-US" dirty="0" smtClean="0"/>
              <a:t>."</a:t>
            </a:r>
            <a:endParaRPr lang="en-US" dirty="0"/>
          </a:p>
        </p:txBody>
      </p:sp>
    </p:spTree>
    <p:extLst>
      <p:ext uri="{BB962C8B-B14F-4D97-AF65-F5344CB8AC3E}">
        <p14:creationId xmlns:p14="http://schemas.microsoft.com/office/powerpoint/2010/main" val="1664033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500"/>
                                        <p:tgtEl>
                                          <p:spTgt spid="4">
                                            <p:txEl>
                                              <p:pRg st="0" end="0"/>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barn(inVertical)">
                                      <p:cBhvr>
                                        <p:cTn id="25" dur="500"/>
                                        <p:tgtEl>
                                          <p:spTgt spid="4">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barn(inVertical)">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6">
                                            <p:txEl>
                                              <p:pRg st="0" end="0"/>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6">
                                            <p:txEl>
                                              <p:pRg st="1" end="1"/>
                                            </p:txEl>
                                          </p:spTgt>
                                        </p:tgtEl>
                                        <p:attrNameLst>
                                          <p:attrName>style.visibility</p:attrName>
                                        </p:attrNameLst>
                                      </p:cBhvr>
                                      <p:to>
                                        <p:strVal val="visible"/>
                                      </p:to>
                                    </p:set>
                                    <p:anim calcmode="lin" valueType="num">
                                      <p:cBhvr>
                                        <p:cTn id="38"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39"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0" dur="500"/>
                                        <p:tgtEl>
                                          <p:spTgt spid="6">
                                            <p:txEl>
                                              <p:pRg st="1" end="1"/>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 calcmode="lin" valueType="num">
                                      <p:cBhvr>
                                        <p:cTn id="43"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5" dur="500"/>
                                        <p:tgtEl>
                                          <p:spTgt spid="6">
                                            <p:txEl>
                                              <p:pRg st="2" end="2"/>
                                            </p:tx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 calcmode="lin" valueType="num">
                                      <p:cBhvr>
                                        <p:cTn id="48"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49"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10242" name="Text Box 4"/>
          <p:cNvSpPr txBox="1">
            <a:spLocks noChangeArrowheads="1"/>
          </p:cNvSpPr>
          <p:nvPr/>
        </p:nvSpPr>
        <p:spPr bwMode="auto">
          <a:xfrm>
            <a:off x="76200" y="895068"/>
            <a:ext cx="8991600" cy="646113"/>
          </a:xfrm>
          <a:prstGeom prst="rect">
            <a:avLst/>
          </a:prstGeom>
          <a:noFill/>
          <a:ln w="9525">
            <a:noFill/>
            <a:miter lim="800000"/>
            <a:headEnd/>
            <a:tailEnd/>
          </a:ln>
        </p:spPr>
        <p:txBody>
          <a:bodyPr>
            <a:spAutoFit/>
          </a:bodyPr>
          <a:lstStyle/>
          <a:p>
            <a:pPr algn="ctr">
              <a:spcBef>
                <a:spcPct val="50000"/>
              </a:spcBef>
            </a:pPr>
            <a:r>
              <a:rPr lang="en-US" sz="3600" dirty="0"/>
              <a:t>How can we think through the complexity?</a:t>
            </a:r>
          </a:p>
        </p:txBody>
      </p:sp>
      <p:sp>
        <p:nvSpPr>
          <p:cNvPr id="10243" name="TextBox 25"/>
          <p:cNvSpPr txBox="1">
            <a:spLocks noChangeArrowheads="1"/>
          </p:cNvSpPr>
          <p:nvPr/>
        </p:nvSpPr>
        <p:spPr bwMode="auto">
          <a:xfrm>
            <a:off x="152400" y="1394349"/>
            <a:ext cx="8763000" cy="5262979"/>
          </a:xfrm>
          <a:prstGeom prst="rect">
            <a:avLst/>
          </a:prstGeom>
          <a:noFill/>
          <a:ln w="9525">
            <a:noFill/>
            <a:miter lim="800000"/>
            <a:headEnd/>
            <a:tailEnd/>
          </a:ln>
        </p:spPr>
        <p:txBody>
          <a:bodyPr>
            <a:spAutoFit/>
          </a:bodyPr>
          <a:lstStyle/>
          <a:p>
            <a:pPr marL="457200" indent="-182563">
              <a:spcAft>
                <a:spcPts val="1200"/>
              </a:spcAft>
              <a:buFont typeface="Arial" pitchFamily="34" charset="0"/>
              <a:buChar char="•"/>
            </a:pPr>
            <a:r>
              <a:rPr lang="en-US" sz="2300" dirty="0" smtClean="0"/>
              <a:t>Know that the outcome </a:t>
            </a:r>
            <a:r>
              <a:rPr lang="en-US" sz="2300" dirty="0"/>
              <a:t>of actions cannot be determined with certainty</a:t>
            </a:r>
          </a:p>
          <a:p>
            <a:pPr marL="457200" indent="-182563">
              <a:spcAft>
                <a:spcPts val="1200"/>
              </a:spcAft>
              <a:buFont typeface="Arial" pitchFamily="34" charset="0"/>
              <a:buChar char="•"/>
            </a:pPr>
            <a:r>
              <a:rPr lang="en-US" sz="2300" dirty="0" smtClean="0"/>
              <a:t>Know that there </a:t>
            </a:r>
            <a:r>
              <a:rPr lang="en-US" sz="2300" dirty="0"/>
              <a:t>will almost always be unintended consequences</a:t>
            </a:r>
          </a:p>
          <a:p>
            <a:pPr marL="457200" indent="-182563">
              <a:spcAft>
                <a:spcPts val="1200"/>
              </a:spcAft>
              <a:buFont typeface="Arial" pitchFamily="34" charset="0"/>
              <a:buChar char="•"/>
            </a:pPr>
            <a:r>
              <a:rPr lang="en-US" sz="2300" dirty="0" smtClean="0"/>
              <a:t>Understand that the environment and the problem are dynamic</a:t>
            </a:r>
          </a:p>
          <a:p>
            <a:pPr marL="457200" indent="-182563">
              <a:spcAft>
                <a:spcPts val="1200"/>
              </a:spcAft>
              <a:buFont typeface="Arial" pitchFamily="34" charset="0"/>
              <a:buChar char="•"/>
            </a:pPr>
            <a:r>
              <a:rPr lang="en-US" sz="2300" dirty="0" smtClean="0"/>
              <a:t>Understand that we must affect the future environment; we can’t affect the current environment </a:t>
            </a:r>
            <a:endParaRPr lang="en-US" sz="2300" dirty="0"/>
          </a:p>
          <a:p>
            <a:pPr marL="457200" indent="-182563">
              <a:spcAft>
                <a:spcPts val="1200"/>
              </a:spcAft>
              <a:buFont typeface="Arial" pitchFamily="34" charset="0"/>
              <a:buChar char="•"/>
            </a:pPr>
            <a:r>
              <a:rPr lang="en-US" sz="2300" dirty="0" smtClean="0"/>
              <a:t>Understand that there </a:t>
            </a:r>
            <a:r>
              <a:rPr lang="en-US" sz="2300" dirty="0"/>
              <a:t>is no “right” answer; just varying degrees of better or worse</a:t>
            </a:r>
          </a:p>
          <a:p>
            <a:pPr marL="457200" indent="-182563">
              <a:spcAft>
                <a:spcPts val="1200"/>
              </a:spcAft>
              <a:buFont typeface="Arial" pitchFamily="34" charset="0"/>
              <a:buChar char="•"/>
            </a:pPr>
            <a:r>
              <a:rPr lang="en-US" sz="2300" dirty="0" smtClean="0"/>
              <a:t>Know that you </a:t>
            </a:r>
            <a:r>
              <a:rPr lang="en-US" sz="2300" dirty="0"/>
              <a:t>can’t understand the environment until you act on it…and then you must continually act and adapt</a:t>
            </a:r>
          </a:p>
          <a:p>
            <a:pPr marL="457200" indent="-182563">
              <a:spcAft>
                <a:spcPts val="1200"/>
              </a:spcAft>
              <a:buFont typeface="Arial" pitchFamily="34" charset="0"/>
              <a:buChar char="•"/>
            </a:pPr>
            <a:r>
              <a:rPr lang="en-US" sz="2300" dirty="0" smtClean="0"/>
              <a:t>Understand that there </a:t>
            </a:r>
            <a:r>
              <a:rPr lang="en-US" sz="2300" dirty="0"/>
              <a:t>are no models because this environment has never happened before</a:t>
            </a:r>
          </a:p>
        </p:txBody>
      </p:sp>
    </p:spTree>
    <p:extLst>
      <p:ext uri="{BB962C8B-B14F-4D97-AF65-F5344CB8AC3E}">
        <p14:creationId xmlns:p14="http://schemas.microsoft.com/office/powerpoint/2010/main" val="12769224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nd for PPT 2 aug.jpg"/>
          <p:cNvPicPr>
            <a:picLocks noChangeAspect="1"/>
          </p:cNvPicPr>
          <p:nvPr/>
        </p:nvPicPr>
        <p:blipFill>
          <a:blip r:embed="rId3" cstate="print"/>
          <a:stretch>
            <a:fillRect/>
          </a:stretch>
        </p:blipFill>
        <p:spPr>
          <a:xfrm>
            <a:off x="-8467" y="21500"/>
            <a:ext cx="9144000" cy="6848868"/>
          </a:xfrm>
          <a:prstGeom prst="rect">
            <a:avLst/>
          </a:prstGeom>
        </p:spPr>
      </p:pic>
      <p:sp>
        <p:nvSpPr>
          <p:cNvPr id="5" name="TextBox 4"/>
          <p:cNvSpPr txBox="1"/>
          <p:nvPr/>
        </p:nvSpPr>
        <p:spPr>
          <a:xfrm>
            <a:off x="228600" y="624388"/>
            <a:ext cx="8458200" cy="6924973"/>
          </a:xfrm>
          <a:prstGeom prst="rect">
            <a:avLst/>
          </a:prstGeom>
          <a:noFill/>
        </p:spPr>
        <p:txBody>
          <a:bodyPr wrap="square" rtlCol="0">
            <a:spAutoFit/>
          </a:bodyPr>
          <a:lstStyle/>
          <a:p>
            <a:pPr marL="171450" indent="-171450" algn="ctr">
              <a:spcAft>
                <a:spcPts val="1200"/>
              </a:spcAft>
            </a:pPr>
            <a:r>
              <a:rPr lang="en-US" sz="3200" i="1" u="sng" dirty="0" smtClean="0">
                <a:latin typeface="Arial" pitchFamily="34" charset="0"/>
                <a:cs typeface="Arial" pitchFamily="34" charset="0"/>
              </a:rPr>
              <a:t>Design Fundamentals</a:t>
            </a:r>
          </a:p>
          <a:p>
            <a:pPr marL="171450" indent="-171450" algn="ctr">
              <a:spcAft>
                <a:spcPts val="1200"/>
              </a:spcAft>
            </a:pPr>
            <a:endParaRPr lang="en-US" sz="2400" dirty="0" smtClean="0">
              <a:latin typeface="Arial" pitchFamily="34" charset="0"/>
              <a:cs typeface="Arial" pitchFamily="34" charset="0"/>
            </a:endParaRPr>
          </a:p>
          <a:p>
            <a:pPr marL="631825" indent="-57150">
              <a:spcAft>
                <a:spcPts val="1200"/>
              </a:spcAft>
              <a:buFont typeface="Arial" pitchFamily="34" charset="0"/>
              <a:buChar char="•"/>
            </a:pPr>
            <a:r>
              <a:rPr lang="en-US" sz="2400" dirty="0" smtClean="0">
                <a:latin typeface="Arial" pitchFamily="34" charset="0"/>
                <a:cs typeface="Arial" pitchFamily="34" charset="0"/>
              </a:rPr>
              <a:t> The Goal: deeper and broader understanding (of the environment and the problem(s). </a:t>
            </a:r>
          </a:p>
          <a:p>
            <a:pPr marL="631825" indent="-57150">
              <a:spcAft>
                <a:spcPts val="1200"/>
              </a:spcAft>
            </a:pPr>
            <a:r>
              <a:rPr lang="en-US" sz="2400" dirty="0" smtClean="0">
                <a:latin typeface="Arial" pitchFamily="34" charset="0"/>
                <a:cs typeface="Arial" pitchFamily="34" charset="0"/>
              </a:rPr>
              <a:t> </a:t>
            </a:r>
          </a:p>
          <a:p>
            <a:pPr marL="631825" indent="-57150">
              <a:spcAft>
                <a:spcPts val="1200"/>
              </a:spcAft>
              <a:buFont typeface="Arial" pitchFamily="34" charset="0"/>
              <a:buChar char="•"/>
            </a:pPr>
            <a:r>
              <a:rPr lang="en-US" sz="2400" dirty="0" smtClean="0">
                <a:latin typeface="Arial" pitchFamily="34" charset="0"/>
                <a:cs typeface="Arial" pitchFamily="34" charset="0"/>
              </a:rPr>
              <a:t> Apply critical and creative thinking.</a:t>
            </a:r>
          </a:p>
          <a:p>
            <a:pPr marL="631825" indent="-57150">
              <a:spcAft>
                <a:spcPts val="1200"/>
              </a:spcAft>
              <a:buFont typeface="Arial" pitchFamily="34" charset="0"/>
              <a:buChar char="•"/>
            </a:pPr>
            <a:endParaRPr lang="en-US" sz="2400" dirty="0" smtClean="0">
              <a:latin typeface="Arial" pitchFamily="34" charset="0"/>
              <a:cs typeface="Arial" pitchFamily="34" charset="0"/>
            </a:endParaRPr>
          </a:p>
          <a:p>
            <a:pPr marL="631825" indent="-57150">
              <a:spcAft>
                <a:spcPts val="1200"/>
              </a:spcAft>
              <a:buFont typeface="Arial" pitchFamily="34" charset="0"/>
              <a:buChar char="•"/>
            </a:pPr>
            <a:r>
              <a:rPr lang="en-US" sz="2400" dirty="0" smtClean="0">
                <a:latin typeface="Arial" pitchFamily="34" charset="0"/>
                <a:cs typeface="Arial" pitchFamily="34" charset="0"/>
              </a:rPr>
              <a:t> Address the right problem.</a:t>
            </a:r>
          </a:p>
          <a:p>
            <a:pPr marL="631825" indent="-57150">
              <a:spcAft>
                <a:spcPts val="1200"/>
              </a:spcAft>
              <a:buFont typeface="Arial" pitchFamily="34" charset="0"/>
              <a:buChar char="•"/>
            </a:pPr>
            <a:endParaRPr lang="en-US" sz="2400" dirty="0" smtClean="0">
              <a:latin typeface="Arial" pitchFamily="34" charset="0"/>
              <a:cs typeface="Arial" pitchFamily="34" charset="0"/>
            </a:endParaRPr>
          </a:p>
          <a:p>
            <a:pPr marL="631825" indent="-57150">
              <a:spcAft>
                <a:spcPts val="1200"/>
              </a:spcAft>
              <a:buFont typeface="Arial" pitchFamily="34" charset="0"/>
              <a:buChar char="•"/>
            </a:pPr>
            <a:r>
              <a:rPr lang="en-US" sz="2400" dirty="0" smtClean="0">
                <a:latin typeface="Arial" pitchFamily="34" charset="0"/>
                <a:cs typeface="Arial" pitchFamily="34" charset="0"/>
              </a:rPr>
              <a:t> Adapt to dynamic conditions—(tactical        strategic levels).</a:t>
            </a:r>
          </a:p>
          <a:p>
            <a:pPr marL="631825" indent="-57150">
              <a:spcAft>
                <a:spcPts val="1200"/>
              </a:spcAft>
            </a:pPr>
            <a:endParaRPr lang="en-US" sz="2400" dirty="0" smtClean="0">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cxnSp>
        <p:nvCxnSpPr>
          <p:cNvPr id="8" name="Straight Arrow Connector 7"/>
          <p:cNvCxnSpPr/>
          <p:nvPr/>
        </p:nvCxnSpPr>
        <p:spPr>
          <a:xfrm>
            <a:off x="6338248" y="5487543"/>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59877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2200</TotalTime>
  <Words>9795</Words>
  <Application>Microsoft Macintosh PowerPoint</Application>
  <PresentationFormat>On-screen Show (4:3)</PresentationFormat>
  <Paragraphs>1008</Paragraphs>
  <Slides>68</Slides>
  <Notes>68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“Wicked Problems”</vt:lpstr>
      <vt:lpstr>PowerPoint Presentation</vt:lpstr>
      <vt:lpstr>PowerPoint Presentation</vt:lpstr>
      <vt:lpstr>What does Design do?</vt:lpstr>
      <vt:lpstr>What Design is not:</vt:lpstr>
      <vt:lpstr>PowerPoint Presentation</vt:lpstr>
      <vt:lpstr>PowerPoint Presentation</vt:lpstr>
      <vt:lpstr>The  Design Activities</vt:lpstr>
      <vt:lpstr>PowerPoint Presentation</vt:lpstr>
      <vt:lpstr>PowerPoint Presentation</vt:lpstr>
      <vt:lpstr>What is your “design” process?</vt:lpstr>
      <vt:lpstr>PowerPoint Presentation</vt:lpstr>
      <vt:lpstr>Systems Perspective:  A way to Help Frame the  Operational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1864 Overland Campaign</vt:lpstr>
      <vt:lpstr>PowerPoint Presentation</vt:lpstr>
      <vt:lpstr>How do you “design” a “campaign” for acquisition/development?</vt:lpstr>
      <vt:lpstr>Operational Art vs. Operational Design</vt:lpstr>
      <vt:lpstr>PowerPoint Presentation</vt:lpstr>
      <vt:lpstr>PowerPoint Presentation</vt:lpstr>
      <vt:lpstr>PowerPoint Presentation</vt:lpstr>
      <vt:lpstr>PowerPoint Presentation</vt:lpstr>
      <vt:lpstr>PowerPoint Presentation</vt:lpstr>
      <vt:lpstr>PowerPoint Presentation</vt:lpstr>
      <vt:lpstr>An Example…</vt:lpstr>
      <vt:lpstr>PowerPoint Presentation</vt:lpstr>
      <vt:lpstr>Center of Gravity</vt:lpstr>
      <vt:lpstr>PowerPoint Presentation</vt:lpstr>
      <vt:lpstr>COG Arguments</vt:lpstr>
      <vt:lpstr>An Example of why CoGs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USAWC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Jussel</dc:creator>
  <cp:lastModifiedBy>Trish Mooney</cp:lastModifiedBy>
  <cp:revision>277</cp:revision>
  <cp:lastPrinted>2014-08-28T14:29:09Z</cp:lastPrinted>
  <dcterms:created xsi:type="dcterms:W3CDTF">2013-05-23T18:10:18Z</dcterms:created>
  <dcterms:modified xsi:type="dcterms:W3CDTF">2015-10-05T15:50:46Z</dcterms:modified>
</cp:coreProperties>
</file>