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handoutMasterIdLst>
    <p:handoutMasterId r:id="rId59"/>
  </p:handoutMasterIdLst>
  <p:sldIdLst>
    <p:sldId id="479" r:id="rId2"/>
    <p:sldId id="574" r:id="rId3"/>
    <p:sldId id="582" r:id="rId4"/>
    <p:sldId id="583" r:id="rId5"/>
    <p:sldId id="461" r:id="rId6"/>
    <p:sldId id="584" r:id="rId7"/>
    <p:sldId id="585" r:id="rId8"/>
    <p:sldId id="586" r:id="rId9"/>
    <p:sldId id="589" r:id="rId10"/>
    <p:sldId id="587" r:id="rId11"/>
    <p:sldId id="588" r:id="rId12"/>
    <p:sldId id="556" r:id="rId13"/>
    <p:sldId id="560" r:id="rId14"/>
    <p:sldId id="561" r:id="rId15"/>
    <p:sldId id="258" r:id="rId16"/>
    <p:sldId id="407" r:id="rId17"/>
    <p:sldId id="265" r:id="rId18"/>
    <p:sldId id="266" r:id="rId19"/>
    <p:sldId id="262" r:id="rId20"/>
    <p:sldId id="261" r:id="rId21"/>
    <p:sldId id="268" r:id="rId22"/>
    <p:sldId id="276" r:id="rId23"/>
    <p:sldId id="278" r:id="rId24"/>
    <p:sldId id="277" r:id="rId25"/>
    <p:sldId id="279" r:id="rId26"/>
    <p:sldId id="590" r:id="rId27"/>
    <p:sldId id="591" r:id="rId28"/>
    <p:sldId id="592" r:id="rId29"/>
    <p:sldId id="408" r:id="rId30"/>
    <p:sldId id="310" r:id="rId31"/>
    <p:sldId id="594" r:id="rId32"/>
    <p:sldId id="595" r:id="rId33"/>
    <p:sldId id="312" r:id="rId34"/>
    <p:sldId id="313" r:id="rId35"/>
    <p:sldId id="314" r:id="rId36"/>
    <p:sldId id="315" r:id="rId37"/>
    <p:sldId id="580" r:id="rId38"/>
    <p:sldId id="316" r:id="rId39"/>
    <p:sldId id="317" r:id="rId40"/>
    <p:sldId id="326" r:id="rId41"/>
    <p:sldId id="336" r:id="rId42"/>
    <p:sldId id="318" r:id="rId43"/>
    <p:sldId id="322" r:id="rId44"/>
    <p:sldId id="495" r:id="rId45"/>
    <p:sldId id="596" r:id="rId46"/>
    <p:sldId id="599" r:id="rId47"/>
    <p:sldId id="598" r:id="rId48"/>
    <p:sldId id="321" r:id="rId49"/>
    <p:sldId id="606" r:id="rId50"/>
    <p:sldId id="605" r:id="rId51"/>
    <p:sldId id="607" r:id="rId52"/>
    <p:sldId id="611" r:id="rId53"/>
    <p:sldId id="608" r:id="rId54"/>
    <p:sldId id="612" r:id="rId55"/>
    <p:sldId id="609" r:id="rId56"/>
    <p:sldId id="610" r:id="rId57"/>
  </p:sldIdLst>
  <p:sldSz cx="9144000" cy="6858000" type="screen4x3"/>
  <p:notesSz cx="6858000" cy="9144000"/>
  <p:defaultText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81" algn="l" defTabSz="457039" rtl="0" eaLnBrk="1" latinLnBrk="0" hangingPunct="1">
      <a:defRPr sz="1800" kern="1200">
        <a:solidFill>
          <a:schemeClr val="tx1"/>
        </a:solidFill>
        <a:latin typeface="+mn-lt"/>
        <a:ea typeface="+mn-ea"/>
        <a:cs typeface="+mn-cs"/>
      </a:defRPr>
    </a:lvl3pPr>
    <a:lvl4pPr marL="1371120" algn="l" defTabSz="457039" rtl="0" eaLnBrk="1" latinLnBrk="0" hangingPunct="1">
      <a:defRPr sz="1800" kern="1200">
        <a:solidFill>
          <a:schemeClr val="tx1"/>
        </a:solidFill>
        <a:latin typeface="+mn-lt"/>
        <a:ea typeface="+mn-ea"/>
        <a:cs typeface="+mn-cs"/>
      </a:defRPr>
    </a:lvl4pPr>
    <a:lvl5pPr marL="1828158" algn="l" defTabSz="457039" rtl="0" eaLnBrk="1" latinLnBrk="0" hangingPunct="1">
      <a:defRPr sz="1800" kern="1200">
        <a:solidFill>
          <a:schemeClr val="tx1"/>
        </a:solidFill>
        <a:latin typeface="+mn-lt"/>
        <a:ea typeface="+mn-ea"/>
        <a:cs typeface="+mn-cs"/>
      </a:defRPr>
    </a:lvl5pPr>
    <a:lvl6pPr marL="2285199" algn="l" defTabSz="457039" rtl="0" eaLnBrk="1" latinLnBrk="0" hangingPunct="1">
      <a:defRPr sz="1800" kern="1200">
        <a:solidFill>
          <a:schemeClr val="tx1"/>
        </a:solidFill>
        <a:latin typeface="+mn-lt"/>
        <a:ea typeface="+mn-ea"/>
        <a:cs typeface="+mn-cs"/>
      </a:defRPr>
    </a:lvl6pPr>
    <a:lvl7pPr marL="2742237" algn="l" defTabSz="457039" rtl="0" eaLnBrk="1" latinLnBrk="0" hangingPunct="1">
      <a:defRPr sz="1800" kern="1200">
        <a:solidFill>
          <a:schemeClr val="tx1"/>
        </a:solidFill>
        <a:latin typeface="+mn-lt"/>
        <a:ea typeface="+mn-ea"/>
        <a:cs typeface="+mn-cs"/>
      </a:defRPr>
    </a:lvl7pPr>
    <a:lvl8pPr marL="3199278" algn="l" defTabSz="457039" rtl="0" eaLnBrk="1" latinLnBrk="0" hangingPunct="1">
      <a:defRPr sz="1800" kern="1200">
        <a:solidFill>
          <a:schemeClr val="tx1"/>
        </a:solidFill>
        <a:latin typeface="+mn-lt"/>
        <a:ea typeface="+mn-ea"/>
        <a:cs typeface="+mn-cs"/>
      </a:defRPr>
    </a:lvl8pPr>
    <a:lvl9pPr marL="3656318" algn="l" defTabSz="457039"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gray" hiddenSlides="1" frameSlides="1"/>
  <p:clrMru>
    <a:srgbClr val="173557"/>
    <a:srgbClr val="18365B"/>
    <a:srgbClr val="18375D"/>
    <a:srgbClr val="578F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7774" autoAdjust="0"/>
  </p:normalViewPr>
  <p:slideViewPr>
    <p:cSldViewPr snapToGrid="0" snapToObjects="1">
      <p:cViewPr>
        <p:scale>
          <a:sx n="75" d="100"/>
          <a:sy n="75" d="100"/>
        </p:scale>
        <p:origin x="-1864" y="-392"/>
      </p:cViewPr>
      <p:guideLst>
        <p:guide orient="horz" pos="2160"/>
        <p:guide pos="2880"/>
      </p:guideLst>
    </p:cSldViewPr>
  </p:slideViewPr>
  <p:outlineViewPr>
    <p:cViewPr>
      <p:scale>
        <a:sx n="33" d="100"/>
        <a:sy n="33" d="100"/>
      </p:scale>
      <p:origin x="0" y="47496"/>
    </p:cViewPr>
  </p:outlineViewPr>
  <p:notesTextViewPr>
    <p:cViewPr>
      <p:scale>
        <a:sx n="100" d="100"/>
        <a:sy n="100" d="100"/>
      </p:scale>
      <p:origin x="0" y="0"/>
    </p:cViewPr>
  </p:notesTextViewPr>
  <p:sorterViewPr>
    <p:cViewPr>
      <p:scale>
        <a:sx n="75" d="100"/>
        <a:sy n="75" d="100"/>
      </p:scale>
      <p:origin x="0" y="82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DFEA95-4D6E-6A44-B2AC-B70F52FCB42D}" type="datetimeFigureOut">
              <a:rPr lang="en-US" smtClean="0"/>
              <a:pPr/>
              <a:t>4/19/16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385924-50B9-F14B-B933-4FB08AE01A97}" type="slidenum">
              <a:rPr lang="en-US" smtClean="0"/>
              <a:pPr/>
              <a:t>‹#›</a:t>
            </a:fld>
            <a:endParaRPr lang="en-US" dirty="0"/>
          </a:p>
        </p:txBody>
      </p:sp>
    </p:spTree>
    <p:extLst>
      <p:ext uri="{BB962C8B-B14F-4D97-AF65-F5344CB8AC3E}">
        <p14:creationId xmlns:p14="http://schemas.microsoft.com/office/powerpoint/2010/main" val="3661975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FE811F-30B0-004B-BCE3-DB215A38A512}" type="datetimeFigureOut">
              <a:rPr lang="en-US" smtClean="0"/>
              <a:pPr/>
              <a:t>4/19/16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687362-4DEE-5145-8A27-A22A6540D5DE}" type="slidenum">
              <a:rPr lang="en-US" smtClean="0"/>
              <a:pPr/>
              <a:t>‹#›</a:t>
            </a:fld>
            <a:endParaRPr lang="en-US" dirty="0"/>
          </a:p>
        </p:txBody>
      </p:sp>
    </p:spTree>
    <p:extLst>
      <p:ext uri="{BB962C8B-B14F-4D97-AF65-F5344CB8AC3E}">
        <p14:creationId xmlns:p14="http://schemas.microsoft.com/office/powerpoint/2010/main" val="1702200926"/>
      </p:ext>
    </p:extLst>
  </p:cSld>
  <p:clrMap bg1="lt1" tx1="dk1" bg2="lt2" tx2="dk2" accent1="accent1" accent2="accent2" accent3="accent3" accent4="accent4" accent5="accent5" accent6="accent6" hlink="hlink" folHlink="folHlink"/>
  <p:notesStyle>
    <a:lvl1pPr marL="0" algn="l" defTabSz="457039" rtl="0" eaLnBrk="1" latinLnBrk="0" hangingPunct="1">
      <a:defRPr sz="1300" kern="1200">
        <a:solidFill>
          <a:schemeClr val="tx1"/>
        </a:solidFill>
        <a:latin typeface="+mn-lt"/>
        <a:ea typeface="+mn-ea"/>
        <a:cs typeface="+mn-cs"/>
      </a:defRPr>
    </a:lvl1pPr>
    <a:lvl2pPr marL="457039" algn="l" defTabSz="457039" rtl="0" eaLnBrk="1" latinLnBrk="0" hangingPunct="1">
      <a:defRPr sz="1300" kern="1200">
        <a:solidFill>
          <a:schemeClr val="tx1"/>
        </a:solidFill>
        <a:latin typeface="+mn-lt"/>
        <a:ea typeface="+mn-ea"/>
        <a:cs typeface="+mn-cs"/>
      </a:defRPr>
    </a:lvl2pPr>
    <a:lvl3pPr marL="914081" algn="l" defTabSz="457039" rtl="0" eaLnBrk="1" latinLnBrk="0" hangingPunct="1">
      <a:defRPr sz="1300" kern="1200">
        <a:solidFill>
          <a:schemeClr val="tx1"/>
        </a:solidFill>
        <a:latin typeface="+mn-lt"/>
        <a:ea typeface="+mn-ea"/>
        <a:cs typeface="+mn-cs"/>
      </a:defRPr>
    </a:lvl3pPr>
    <a:lvl4pPr marL="1371120" algn="l" defTabSz="457039" rtl="0" eaLnBrk="1" latinLnBrk="0" hangingPunct="1">
      <a:defRPr sz="1300" kern="1200">
        <a:solidFill>
          <a:schemeClr val="tx1"/>
        </a:solidFill>
        <a:latin typeface="+mn-lt"/>
        <a:ea typeface="+mn-ea"/>
        <a:cs typeface="+mn-cs"/>
      </a:defRPr>
    </a:lvl4pPr>
    <a:lvl5pPr marL="1828158" algn="l" defTabSz="457039" rtl="0" eaLnBrk="1" latinLnBrk="0" hangingPunct="1">
      <a:defRPr sz="1300" kern="1200">
        <a:solidFill>
          <a:schemeClr val="tx1"/>
        </a:solidFill>
        <a:latin typeface="+mn-lt"/>
        <a:ea typeface="+mn-ea"/>
        <a:cs typeface="+mn-cs"/>
      </a:defRPr>
    </a:lvl5pPr>
    <a:lvl6pPr marL="2285199" algn="l" defTabSz="457039" rtl="0" eaLnBrk="1" latinLnBrk="0" hangingPunct="1">
      <a:defRPr sz="1300" kern="1200">
        <a:solidFill>
          <a:schemeClr val="tx1"/>
        </a:solidFill>
        <a:latin typeface="+mn-lt"/>
        <a:ea typeface="+mn-ea"/>
        <a:cs typeface="+mn-cs"/>
      </a:defRPr>
    </a:lvl6pPr>
    <a:lvl7pPr marL="2742237" algn="l" defTabSz="457039" rtl="0" eaLnBrk="1" latinLnBrk="0" hangingPunct="1">
      <a:defRPr sz="1300" kern="1200">
        <a:solidFill>
          <a:schemeClr val="tx1"/>
        </a:solidFill>
        <a:latin typeface="+mn-lt"/>
        <a:ea typeface="+mn-ea"/>
        <a:cs typeface="+mn-cs"/>
      </a:defRPr>
    </a:lvl7pPr>
    <a:lvl8pPr marL="3199278" algn="l" defTabSz="457039" rtl="0" eaLnBrk="1" latinLnBrk="0" hangingPunct="1">
      <a:defRPr sz="1300" kern="1200">
        <a:solidFill>
          <a:schemeClr val="tx1"/>
        </a:solidFill>
        <a:latin typeface="+mn-lt"/>
        <a:ea typeface="+mn-ea"/>
        <a:cs typeface="+mn-cs"/>
      </a:defRPr>
    </a:lvl8pPr>
    <a:lvl9pPr marL="3656318" algn="l" defTabSz="457039"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1B613-E7DE-A74E-BD2D-183DC9502700}" type="slidenum">
              <a:rPr lang="en-US" smtClean="0"/>
              <a:pPr/>
              <a:t>1</a:t>
            </a:fld>
            <a:endParaRPr lang="en-US" dirty="0"/>
          </a:p>
        </p:txBody>
      </p:sp>
    </p:spTree>
    <p:extLst>
      <p:ext uri="{BB962C8B-B14F-4D97-AF65-F5344CB8AC3E}">
        <p14:creationId xmlns:p14="http://schemas.microsoft.com/office/powerpoint/2010/main" val="2452693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1B613-E7DE-A74E-BD2D-183DC9502700}" type="slidenum">
              <a:rPr lang="en-US" smtClean="0"/>
              <a:pPr/>
              <a:t>10</a:t>
            </a:fld>
            <a:endParaRPr lang="en-US" dirty="0"/>
          </a:p>
        </p:txBody>
      </p:sp>
    </p:spTree>
    <p:extLst>
      <p:ext uri="{BB962C8B-B14F-4D97-AF65-F5344CB8AC3E}">
        <p14:creationId xmlns:p14="http://schemas.microsoft.com/office/powerpoint/2010/main" val="2452693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1B613-E7DE-A74E-BD2D-183DC9502700}" type="slidenum">
              <a:rPr lang="en-US" smtClean="0"/>
              <a:pPr/>
              <a:t>11</a:t>
            </a:fld>
            <a:endParaRPr lang="en-US" dirty="0"/>
          </a:p>
        </p:txBody>
      </p:sp>
    </p:spTree>
    <p:extLst>
      <p:ext uri="{BB962C8B-B14F-4D97-AF65-F5344CB8AC3E}">
        <p14:creationId xmlns:p14="http://schemas.microsoft.com/office/powerpoint/2010/main" val="2452693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1B613-E7DE-A74E-BD2D-183DC9502700}" type="slidenum">
              <a:rPr lang="en-US" smtClean="0"/>
              <a:pPr/>
              <a:t>12</a:t>
            </a:fld>
            <a:endParaRPr lang="en-US" dirty="0"/>
          </a:p>
        </p:txBody>
      </p:sp>
    </p:spTree>
    <p:extLst>
      <p:ext uri="{BB962C8B-B14F-4D97-AF65-F5344CB8AC3E}">
        <p14:creationId xmlns:p14="http://schemas.microsoft.com/office/powerpoint/2010/main" val="2452693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1B613-E7DE-A74E-BD2D-183DC9502700}" type="slidenum">
              <a:rPr lang="en-US" smtClean="0"/>
              <a:pPr/>
              <a:t>14</a:t>
            </a:fld>
            <a:endParaRPr lang="en-US" dirty="0"/>
          </a:p>
        </p:txBody>
      </p:sp>
    </p:spTree>
    <p:extLst>
      <p:ext uri="{BB962C8B-B14F-4D97-AF65-F5344CB8AC3E}">
        <p14:creationId xmlns:p14="http://schemas.microsoft.com/office/powerpoint/2010/main" val="2452693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1B613-E7DE-A74E-BD2D-183DC9502700}" type="slidenum">
              <a:rPr lang="en-US" smtClean="0"/>
              <a:pPr/>
              <a:t>15</a:t>
            </a:fld>
            <a:endParaRPr lang="en-US" dirty="0"/>
          </a:p>
        </p:txBody>
      </p:sp>
    </p:spTree>
    <p:extLst>
      <p:ext uri="{BB962C8B-B14F-4D97-AF65-F5344CB8AC3E}">
        <p14:creationId xmlns:p14="http://schemas.microsoft.com/office/powerpoint/2010/main" val="2452693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1B613-E7DE-A74E-BD2D-183DC9502700}" type="slidenum">
              <a:rPr lang="en-US" smtClean="0"/>
              <a:pPr/>
              <a:t>16</a:t>
            </a:fld>
            <a:endParaRPr lang="en-US" dirty="0"/>
          </a:p>
        </p:txBody>
      </p:sp>
    </p:spTree>
    <p:extLst>
      <p:ext uri="{BB962C8B-B14F-4D97-AF65-F5344CB8AC3E}">
        <p14:creationId xmlns:p14="http://schemas.microsoft.com/office/powerpoint/2010/main" val="2452693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1B613-E7DE-A74E-BD2D-183DC9502700}" type="slidenum">
              <a:rPr lang="en-US" smtClean="0"/>
              <a:pPr/>
              <a:t>21</a:t>
            </a:fld>
            <a:endParaRPr lang="en-US" dirty="0"/>
          </a:p>
        </p:txBody>
      </p:sp>
    </p:spTree>
    <p:extLst>
      <p:ext uri="{BB962C8B-B14F-4D97-AF65-F5344CB8AC3E}">
        <p14:creationId xmlns:p14="http://schemas.microsoft.com/office/powerpoint/2010/main" val="2452693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87362-4DEE-5145-8A27-A22A6540D5DE}" type="slidenum">
              <a:rPr lang="en-US" smtClean="0"/>
              <a:pPr/>
              <a:t>43</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latin typeface="Calibri" charset="0"/>
            </a:endParaRPr>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01" eaLnBrk="0" hangingPunct="0">
              <a:defRPr>
                <a:solidFill>
                  <a:schemeClr val="tx1"/>
                </a:solidFill>
                <a:latin typeface="Arial" charset="0"/>
                <a:ea typeface="ＭＳ Ｐゴシック" charset="0"/>
                <a:cs typeface="ＭＳ Ｐゴシック" charset="0"/>
              </a:defRPr>
            </a:lvl1pPr>
            <a:lvl2pPr marL="727868" indent="-279949" defTabSz="914501" eaLnBrk="0" hangingPunct="0">
              <a:defRPr>
                <a:solidFill>
                  <a:schemeClr val="tx1"/>
                </a:solidFill>
                <a:latin typeface="Arial" charset="0"/>
                <a:ea typeface="ＭＳ Ｐゴシック" charset="0"/>
              </a:defRPr>
            </a:lvl2pPr>
            <a:lvl3pPr marL="1119797" indent="-223959" defTabSz="914501" eaLnBrk="0" hangingPunct="0">
              <a:defRPr>
                <a:solidFill>
                  <a:schemeClr val="tx1"/>
                </a:solidFill>
                <a:latin typeface="Arial" charset="0"/>
                <a:ea typeface="ＭＳ Ｐゴシック" charset="0"/>
              </a:defRPr>
            </a:lvl3pPr>
            <a:lvl4pPr marL="1567716" indent="-223959" defTabSz="914501" eaLnBrk="0" hangingPunct="0">
              <a:defRPr>
                <a:solidFill>
                  <a:schemeClr val="tx1"/>
                </a:solidFill>
                <a:latin typeface="Arial" charset="0"/>
                <a:ea typeface="ＭＳ Ｐゴシック" charset="0"/>
              </a:defRPr>
            </a:lvl4pPr>
            <a:lvl5pPr marL="2015635" indent="-223959" defTabSz="914501" eaLnBrk="0" hangingPunct="0">
              <a:defRPr>
                <a:solidFill>
                  <a:schemeClr val="tx1"/>
                </a:solidFill>
                <a:latin typeface="Arial" charset="0"/>
                <a:ea typeface="ＭＳ Ｐゴシック" charset="0"/>
              </a:defRPr>
            </a:lvl5pPr>
            <a:lvl6pPr marL="2463554" indent="-223959" defTabSz="914501" eaLnBrk="0" fontAlgn="base" hangingPunct="0">
              <a:spcBef>
                <a:spcPct val="0"/>
              </a:spcBef>
              <a:spcAft>
                <a:spcPct val="0"/>
              </a:spcAft>
              <a:defRPr>
                <a:solidFill>
                  <a:schemeClr val="tx1"/>
                </a:solidFill>
                <a:latin typeface="Arial" charset="0"/>
                <a:ea typeface="ＭＳ Ｐゴシック" charset="0"/>
              </a:defRPr>
            </a:lvl6pPr>
            <a:lvl7pPr marL="2911472" indent="-223959" defTabSz="914501" eaLnBrk="0" fontAlgn="base" hangingPunct="0">
              <a:spcBef>
                <a:spcPct val="0"/>
              </a:spcBef>
              <a:spcAft>
                <a:spcPct val="0"/>
              </a:spcAft>
              <a:defRPr>
                <a:solidFill>
                  <a:schemeClr val="tx1"/>
                </a:solidFill>
                <a:latin typeface="Arial" charset="0"/>
                <a:ea typeface="ＭＳ Ｐゴシック" charset="0"/>
              </a:defRPr>
            </a:lvl7pPr>
            <a:lvl8pPr marL="3359391" indent="-223959" defTabSz="914501" eaLnBrk="0" fontAlgn="base" hangingPunct="0">
              <a:spcBef>
                <a:spcPct val="0"/>
              </a:spcBef>
              <a:spcAft>
                <a:spcPct val="0"/>
              </a:spcAft>
              <a:defRPr>
                <a:solidFill>
                  <a:schemeClr val="tx1"/>
                </a:solidFill>
                <a:latin typeface="Arial" charset="0"/>
                <a:ea typeface="ＭＳ Ｐゴシック" charset="0"/>
              </a:defRPr>
            </a:lvl8pPr>
            <a:lvl9pPr marL="3807310" indent="-223959" defTabSz="91450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DCB82C4-5529-DE40-8DC4-6E637CA79B54}" type="slidenum">
              <a:rPr lang="en-US">
                <a:latin typeface="Calibri" charset="0"/>
              </a:rPr>
              <a:pPr eaLnBrk="1" hangingPunct="1"/>
              <a:t>44</a:t>
            </a:fld>
            <a:endParaRPr lang="en-US" dirty="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2706"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dirty="0">
              <a:latin typeface="Calibri"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1B613-E7DE-A74E-BD2D-183DC9502700}" type="slidenum">
              <a:rPr lang="en-US" smtClean="0"/>
              <a:pPr/>
              <a:t>2</a:t>
            </a:fld>
            <a:endParaRPr lang="en-US" dirty="0"/>
          </a:p>
        </p:txBody>
      </p:sp>
    </p:spTree>
    <p:extLst>
      <p:ext uri="{BB962C8B-B14F-4D97-AF65-F5344CB8AC3E}">
        <p14:creationId xmlns:p14="http://schemas.microsoft.com/office/powerpoint/2010/main" val="2452693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5425" indent="-225425">
              <a:spcBef>
                <a:spcPct val="0"/>
              </a:spcBef>
            </a:pPr>
            <a:r>
              <a:rPr lang="en-US" dirty="0">
                <a:latin typeface="Calibri" charset="0"/>
                <a:ea typeface="ＭＳ Ｐゴシック" charset="0"/>
                <a:cs typeface="ＭＳ Ｐゴシック" charset="0"/>
              </a:rPr>
              <a:t>Human actions are designed to achieve intended consequences and governed by a set of environment variables.</a:t>
            </a:r>
            <a:br>
              <a:rPr lang="en-US" dirty="0">
                <a:latin typeface="Calibri" charset="0"/>
                <a:ea typeface="ＭＳ Ｐゴシック" charset="0"/>
                <a:cs typeface="ＭＳ Ｐゴシック" charset="0"/>
              </a:rPr>
            </a:br>
            <a:endParaRPr lang="en-US" sz="1000" dirty="0">
              <a:latin typeface="Calibri" charset="0"/>
              <a:ea typeface="ＭＳ Ｐゴシック" charset="0"/>
              <a:cs typeface="ＭＳ Ｐゴシック" charset="0"/>
            </a:endParaRPr>
          </a:p>
          <a:p>
            <a:pPr marL="225425" indent="-225425">
              <a:spcBef>
                <a:spcPct val="0"/>
              </a:spcBef>
            </a:pPr>
            <a:r>
              <a:rPr lang="en-US" dirty="0">
                <a:latin typeface="Calibri" charset="0"/>
                <a:ea typeface="ＭＳ Ｐゴシック" charset="0"/>
                <a:cs typeface="ＭＳ Ｐゴシック" charset="0"/>
              </a:rPr>
              <a:t>When actions are designed to achieve the intended consequences and to suppress conflict about the governing variables, </a:t>
            </a:r>
            <a:r>
              <a:rPr lang="en-US" u="sng" dirty="0">
                <a:latin typeface="Calibri" charset="0"/>
                <a:ea typeface="ＭＳ Ｐゴシック" charset="0"/>
                <a:cs typeface="ＭＳ Ｐゴシック" charset="0"/>
              </a:rPr>
              <a:t>a single loop learning</a:t>
            </a:r>
            <a:r>
              <a:rPr lang="en-US" dirty="0">
                <a:latin typeface="Calibri" charset="0"/>
                <a:ea typeface="ＭＳ Ｐゴシック" charset="0"/>
                <a:cs typeface="ＭＳ Ｐゴシック" charset="0"/>
              </a:rPr>
              <a:t> cycle usually ensues.</a:t>
            </a:r>
            <a:br>
              <a:rPr lang="en-US" dirty="0">
                <a:latin typeface="Calibri" charset="0"/>
                <a:ea typeface="ＭＳ Ｐゴシック" charset="0"/>
                <a:cs typeface="ＭＳ Ｐゴシック" charset="0"/>
              </a:rPr>
            </a:br>
            <a:endParaRPr lang="en-US" sz="1000" dirty="0">
              <a:latin typeface="Calibri" charset="0"/>
              <a:ea typeface="ＭＳ Ｐゴシック" charset="0"/>
              <a:cs typeface="ＭＳ Ｐゴシック" charset="0"/>
            </a:endParaRPr>
          </a:p>
          <a:p>
            <a:pPr marL="225425" indent="-225425">
              <a:spcBef>
                <a:spcPct val="0"/>
              </a:spcBef>
            </a:pPr>
            <a:r>
              <a:rPr lang="en-US" dirty="0">
                <a:latin typeface="Calibri" charset="0"/>
                <a:ea typeface="ＭＳ Ｐゴシック" charset="0"/>
                <a:cs typeface="ＭＳ Ｐゴシック" charset="0"/>
              </a:rPr>
              <a:t>Actions  taken to achieve the intended consequences AND openly inquire about conflict and to possibly transform the governing variables, </a:t>
            </a:r>
            <a:r>
              <a:rPr lang="en-US" u="sng" dirty="0">
                <a:latin typeface="Calibri" charset="0"/>
                <a:ea typeface="ＭＳ Ｐゴシック" charset="0"/>
                <a:cs typeface="ＭＳ Ｐゴシック" charset="0"/>
              </a:rPr>
              <a:t>both single loop and double loop learning cycles usually ensue</a:t>
            </a:r>
            <a:r>
              <a:rPr lang="en-US" dirty="0">
                <a:latin typeface="Calibri" charset="0"/>
                <a:ea typeface="ＭＳ Ｐゴシック" charset="0"/>
                <a:cs typeface="ＭＳ Ｐゴシック" charset="0"/>
              </a:rPr>
              <a:t>.</a:t>
            </a:r>
            <a:br>
              <a:rPr lang="en-US" dirty="0">
                <a:latin typeface="Calibri" charset="0"/>
                <a:ea typeface="ＭＳ Ｐゴシック" charset="0"/>
                <a:cs typeface="ＭＳ Ｐゴシック" charset="0"/>
              </a:rPr>
            </a:br>
            <a:endParaRPr lang="en-US" sz="1000" dirty="0">
              <a:latin typeface="Calibri" charset="0"/>
              <a:ea typeface="ＭＳ Ｐゴシック" charset="0"/>
              <a:cs typeface="ＭＳ Ｐゴシック" charset="0"/>
            </a:endParaRPr>
          </a:p>
          <a:p>
            <a:pPr marL="225425" indent="-225425">
              <a:spcBef>
                <a:spcPct val="0"/>
              </a:spcBef>
            </a:pPr>
            <a:r>
              <a:rPr lang="en-US" dirty="0">
                <a:latin typeface="Calibri" charset="0"/>
                <a:ea typeface="ＭＳ Ｐゴシック" charset="0"/>
                <a:cs typeface="ＭＳ Ｐゴシック" charset="0"/>
              </a:rPr>
              <a:t>Action Science learning concepts apply not only to personal behaviors but also to organizational behaviors in his models.</a:t>
            </a:r>
          </a:p>
          <a:p>
            <a:pPr marL="225425" indent="-225425">
              <a:spcBef>
                <a:spcPct val="0"/>
              </a:spcBef>
            </a:pPr>
            <a:endParaRPr lang="en-US" dirty="0">
              <a:latin typeface="Calibri"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latin typeface="Calibri"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1B613-E7DE-A74E-BD2D-183DC9502700}" type="slidenum">
              <a:rPr lang="en-US" smtClean="0"/>
              <a:pPr/>
              <a:t>3</a:t>
            </a:fld>
            <a:endParaRPr lang="en-US" dirty="0"/>
          </a:p>
        </p:txBody>
      </p:sp>
    </p:spTree>
    <p:extLst>
      <p:ext uri="{BB962C8B-B14F-4D97-AF65-F5344CB8AC3E}">
        <p14:creationId xmlns:p14="http://schemas.microsoft.com/office/powerpoint/2010/main" val="2452693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1B613-E7DE-A74E-BD2D-183DC9502700}" type="slidenum">
              <a:rPr lang="en-US" smtClean="0"/>
              <a:pPr/>
              <a:t>4</a:t>
            </a:fld>
            <a:endParaRPr lang="en-US" dirty="0"/>
          </a:p>
        </p:txBody>
      </p:sp>
    </p:spTree>
    <p:extLst>
      <p:ext uri="{BB962C8B-B14F-4D97-AF65-F5344CB8AC3E}">
        <p14:creationId xmlns:p14="http://schemas.microsoft.com/office/powerpoint/2010/main" val="2452693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48B7CE3-FFBA-428A-A1A5-506E4FC7CB97}" type="slidenum">
              <a:rPr lang="en-US">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3316452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1B613-E7DE-A74E-BD2D-183DC9502700}" type="slidenum">
              <a:rPr lang="en-US" smtClean="0"/>
              <a:pPr/>
              <a:t>6</a:t>
            </a:fld>
            <a:endParaRPr lang="en-US" dirty="0"/>
          </a:p>
        </p:txBody>
      </p:sp>
    </p:spTree>
    <p:extLst>
      <p:ext uri="{BB962C8B-B14F-4D97-AF65-F5344CB8AC3E}">
        <p14:creationId xmlns:p14="http://schemas.microsoft.com/office/powerpoint/2010/main" val="2452693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1B613-E7DE-A74E-BD2D-183DC9502700}" type="slidenum">
              <a:rPr lang="en-US" smtClean="0"/>
              <a:pPr/>
              <a:t>7</a:t>
            </a:fld>
            <a:endParaRPr lang="en-US" dirty="0"/>
          </a:p>
        </p:txBody>
      </p:sp>
    </p:spTree>
    <p:extLst>
      <p:ext uri="{BB962C8B-B14F-4D97-AF65-F5344CB8AC3E}">
        <p14:creationId xmlns:p14="http://schemas.microsoft.com/office/powerpoint/2010/main" val="2452693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1B613-E7DE-A74E-BD2D-183DC9502700}" type="slidenum">
              <a:rPr lang="en-US" smtClean="0"/>
              <a:pPr/>
              <a:t>8</a:t>
            </a:fld>
            <a:endParaRPr lang="en-US" dirty="0"/>
          </a:p>
        </p:txBody>
      </p:sp>
    </p:spTree>
    <p:extLst>
      <p:ext uri="{BB962C8B-B14F-4D97-AF65-F5344CB8AC3E}">
        <p14:creationId xmlns:p14="http://schemas.microsoft.com/office/powerpoint/2010/main" val="2452693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1B613-E7DE-A74E-BD2D-183DC9502700}" type="slidenum">
              <a:rPr lang="en-US" smtClean="0"/>
              <a:pPr/>
              <a:t>9</a:t>
            </a:fld>
            <a:endParaRPr lang="en-US" dirty="0"/>
          </a:p>
        </p:txBody>
      </p:sp>
    </p:spTree>
    <p:extLst>
      <p:ext uri="{BB962C8B-B14F-4D97-AF65-F5344CB8AC3E}">
        <p14:creationId xmlns:p14="http://schemas.microsoft.com/office/powerpoint/2010/main" val="2452693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9" indent="0" algn="ctr">
              <a:buNone/>
              <a:defRPr>
                <a:solidFill>
                  <a:schemeClr val="tx1">
                    <a:tint val="75000"/>
                  </a:schemeClr>
                </a:solidFill>
              </a:defRPr>
            </a:lvl2pPr>
            <a:lvl3pPr marL="914081" indent="0" algn="ctr">
              <a:buNone/>
              <a:defRPr>
                <a:solidFill>
                  <a:schemeClr val="tx1">
                    <a:tint val="75000"/>
                  </a:schemeClr>
                </a:solidFill>
              </a:defRPr>
            </a:lvl3pPr>
            <a:lvl4pPr marL="1371120" indent="0" algn="ctr">
              <a:buNone/>
              <a:defRPr>
                <a:solidFill>
                  <a:schemeClr val="tx1">
                    <a:tint val="75000"/>
                  </a:schemeClr>
                </a:solidFill>
              </a:defRPr>
            </a:lvl4pPr>
            <a:lvl5pPr marL="1828158" indent="0" algn="ctr">
              <a:buNone/>
              <a:defRPr>
                <a:solidFill>
                  <a:schemeClr val="tx1">
                    <a:tint val="75000"/>
                  </a:schemeClr>
                </a:solidFill>
              </a:defRPr>
            </a:lvl5pPr>
            <a:lvl6pPr marL="2285199" indent="0" algn="ctr">
              <a:buNone/>
              <a:defRPr>
                <a:solidFill>
                  <a:schemeClr val="tx1">
                    <a:tint val="75000"/>
                  </a:schemeClr>
                </a:solidFill>
              </a:defRPr>
            </a:lvl6pPr>
            <a:lvl7pPr marL="2742237" indent="0" algn="ctr">
              <a:buNone/>
              <a:defRPr>
                <a:solidFill>
                  <a:schemeClr val="tx1">
                    <a:tint val="75000"/>
                  </a:schemeClr>
                </a:solidFill>
              </a:defRPr>
            </a:lvl7pPr>
            <a:lvl8pPr marL="3199278" indent="0" algn="ctr">
              <a:buNone/>
              <a:defRPr>
                <a:solidFill>
                  <a:schemeClr val="tx1">
                    <a:tint val="75000"/>
                  </a:schemeClr>
                </a:solidFill>
              </a:defRPr>
            </a:lvl8pPr>
            <a:lvl9pPr marL="365631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803BC8-4603-F34D-9F1D-F05317D7738E}" type="datetimeFigureOut">
              <a:rPr lang="en-US" smtClean="0"/>
              <a:pPr/>
              <a:t>4/19/16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F38E5-D8F5-084F-9C21-673B4284E5E2}" type="slidenum">
              <a:rPr lang="en-US" smtClean="0"/>
              <a:pPr/>
              <a:t>‹#›</a:t>
            </a:fld>
            <a:endParaRPr lang="en-US" dirty="0"/>
          </a:p>
        </p:txBody>
      </p:sp>
    </p:spTree>
    <p:extLst>
      <p:ext uri="{BB962C8B-B14F-4D97-AF65-F5344CB8AC3E}">
        <p14:creationId xmlns:p14="http://schemas.microsoft.com/office/powerpoint/2010/main" val="429607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803BC8-4603-F34D-9F1D-F05317D7738E}" type="datetimeFigureOut">
              <a:rPr lang="en-US" smtClean="0"/>
              <a:pPr/>
              <a:t>4/19/16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F38E5-D8F5-084F-9C21-673B4284E5E2}" type="slidenum">
              <a:rPr lang="en-US" smtClean="0"/>
              <a:pPr/>
              <a:t>‹#›</a:t>
            </a:fld>
            <a:endParaRPr lang="en-US" dirty="0"/>
          </a:p>
        </p:txBody>
      </p:sp>
    </p:spTree>
    <p:extLst>
      <p:ext uri="{BB962C8B-B14F-4D97-AF65-F5344CB8AC3E}">
        <p14:creationId xmlns:p14="http://schemas.microsoft.com/office/powerpoint/2010/main" val="361589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6489" y="155575"/>
            <a:ext cx="1131887" cy="3316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0826" y="155575"/>
            <a:ext cx="3243264" cy="331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803BC8-4603-F34D-9F1D-F05317D7738E}" type="datetimeFigureOut">
              <a:rPr lang="en-US" smtClean="0"/>
              <a:pPr/>
              <a:t>4/19/16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F38E5-D8F5-084F-9C21-673B4284E5E2}" type="slidenum">
              <a:rPr lang="en-US" smtClean="0"/>
              <a:pPr/>
              <a:t>‹#›</a:t>
            </a:fld>
            <a:endParaRPr lang="en-US" dirty="0"/>
          </a:p>
        </p:txBody>
      </p:sp>
    </p:spTree>
    <p:extLst>
      <p:ext uri="{BB962C8B-B14F-4D97-AF65-F5344CB8AC3E}">
        <p14:creationId xmlns:p14="http://schemas.microsoft.com/office/powerpoint/2010/main" val="3623705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1676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47800" y="29718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38800" y="29718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43000" y="6324600"/>
            <a:ext cx="1905000" cy="274638"/>
          </a:xfrm>
        </p:spPr>
        <p:txBody>
          <a:bodyPr/>
          <a:lstStyle>
            <a:lvl1pPr>
              <a:defRPr>
                <a:latin typeface="Calibri" charset="0"/>
              </a:defRPr>
            </a:lvl1pPr>
          </a:lstStyle>
          <a:p>
            <a:fld id="{94B514EA-80EC-D547-9D7A-BD550B5BC523}" type="slidenum">
              <a:rPr lang="en-US"/>
              <a:pPr/>
              <a:t>‹#›</a:t>
            </a:fld>
            <a:endParaRPr lang="en-US" dirty="0"/>
          </a:p>
        </p:txBody>
      </p:sp>
    </p:spTree>
    <p:extLst>
      <p:ext uri="{BB962C8B-B14F-4D97-AF65-F5344CB8AC3E}">
        <p14:creationId xmlns:p14="http://schemas.microsoft.com/office/powerpoint/2010/main" val="41522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803BC8-4603-F34D-9F1D-F05317D7738E}" type="datetimeFigureOut">
              <a:rPr lang="en-US" smtClean="0"/>
              <a:pPr/>
              <a:t>4/19/16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F38E5-D8F5-084F-9C21-673B4284E5E2}" type="slidenum">
              <a:rPr lang="en-US" smtClean="0"/>
              <a:pPr/>
              <a:t>‹#›</a:t>
            </a:fld>
            <a:endParaRPr lang="en-US" dirty="0"/>
          </a:p>
        </p:txBody>
      </p:sp>
    </p:spTree>
    <p:extLst>
      <p:ext uri="{BB962C8B-B14F-4D97-AF65-F5344CB8AC3E}">
        <p14:creationId xmlns:p14="http://schemas.microsoft.com/office/powerpoint/2010/main" val="344629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6"/>
          </a:xfrm>
        </p:spPr>
        <p:txBody>
          <a:bodyPr anchor="t"/>
          <a:lstStyle>
            <a:lvl1pPr algn="l">
              <a:defRPr sz="39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039" indent="0">
              <a:buNone/>
              <a:defRPr sz="1800">
                <a:solidFill>
                  <a:schemeClr val="tx1">
                    <a:tint val="75000"/>
                  </a:schemeClr>
                </a:solidFill>
              </a:defRPr>
            </a:lvl2pPr>
            <a:lvl3pPr marL="914081" indent="0">
              <a:buNone/>
              <a:defRPr sz="1600">
                <a:solidFill>
                  <a:schemeClr val="tx1">
                    <a:tint val="75000"/>
                  </a:schemeClr>
                </a:solidFill>
              </a:defRPr>
            </a:lvl3pPr>
            <a:lvl4pPr marL="1371120" indent="0">
              <a:buNone/>
              <a:defRPr sz="1400">
                <a:solidFill>
                  <a:schemeClr val="tx1">
                    <a:tint val="75000"/>
                  </a:schemeClr>
                </a:solidFill>
              </a:defRPr>
            </a:lvl4pPr>
            <a:lvl5pPr marL="1828158" indent="0">
              <a:buNone/>
              <a:defRPr sz="1400">
                <a:solidFill>
                  <a:schemeClr val="tx1">
                    <a:tint val="75000"/>
                  </a:schemeClr>
                </a:solidFill>
              </a:defRPr>
            </a:lvl5pPr>
            <a:lvl6pPr marL="2285199" indent="0">
              <a:buNone/>
              <a:defRPr sz="1400">
                <a:solidFill>
                  <a:schemeClr val="tx1">
                    <a:tint val="75000"/>
                  </a:schemeClr>
                </a:solidFill>
              </a:defRPr>
            </a:lvl6pPr>
            <a:lvl7pPr marL="2742237" indent="0">
              <a:buNone/>
              <a:defRPr sz="1400">
                <a:solidFill>
                  <a:schemeClr val="tx1">
                    <a:tint val="75000"/>
                  </a:schemeClr>
                </a:solidFill>
              </a:defRPr>
            </a:lvl7pPr>
            <a:lvl8pPr marL="3199278" indent="0">
              <a:buNone/>
              <a:defRPr sz="1400">
                <a:solidFill>
                  <a:schemeClr val="tx1">
                    <a:tint val="75000"/>
                  </a:schemeClr>
                </a:solidFill>
              </a:defRPr>
            </a:lvl8pPr>
            <a:lvl9pPr marL="36563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803BC8-4603-F34D-9F1D-F05317D7738E}" type="datetimeFigureOut">
              <a:rPr lang="en-US" smtClean="0"/>
              <a:pPr/>
              <a:t>4/19/16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F38E5-D8F5-084F-9C21-673B4284E5E2}" type="slidenum">
              <a:rPr lang="en-US" smtClean="0"/>
              <a:pPr/>
              <a:t>‹#›</a:t>
            </a:fld>
            <a:endParaRPr lang="en-US" dirty="0"/>
          </a:p>
        </p:txBody>
      </p:sp>
    </p:spTree>
    <p:extLst>
      <p:ext uri="{BB962C8B-B14F-4D97-AF65-F5344CB8AC3E}">
        <p14:creationId xmlns:p14="http://schemas.microsoft.com/office/powerpoint/2010/main" val="1114030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0825" y="906467"/>
            <a:ext cx="2187575" cy="2565401"/>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90800" y="906467"/>
            <a:ext cx="2187575" cy="2565401"/>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803BC8-4603-F34D-9F1D-F05317D7738E}" type="datetimeFigureOut">
              <a:rPr lang="en-US" smtClean="0"/>
              <a:pPr/>
              <a:t>4/19/16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EF38E5-D8F5-084F-9C21-673B4284E5E2}" type="slidenum">
              <a:rPr lang="en-US" smtClean="0"/>
              <a:pPr/>
              <a:t>‹#›</a:t>
            </a:fld>
            <a:endParaRPr lang="en-US" dirty="0"/>
          </a:p>
        </p:txBody>
      </p:sp>
    </p:spTree>
    <p:extLst>
      <p:ext uri="{BB962C8B-B14F-4D97-AF65-F5344CB8AC3E}">
        <p14:creationId xmlns:p14="http://schemas.microsoft.com/office/powerpoint/2010/main" val="420969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5" y="1535113"/>
            <a:ext cx="4040187" cy="639762"/>
          </a:xfrm>
        </p:spPr>
        <p:txBody>
          <a:bodyPr anchor="b"/>
          <a:lstStyle>
            <a:lvl1pPr marL="0" indent="0">
              <a:buNone/>
              <a:defRPr sz="2300" b="1"/>
            </a:lvl1pPr>
            <a:lvl2pPr marL="457039" indent="0">
              <a:buNone/>
              <a:defRPr sz="2000" b="1"/>
            </a:lvl2pPr>
            <a:lvl3pPr marL="914081" indent="0">
              <a:buNone/>
              <a:defRPr sz="1800" b="1"/>
            </a:lvl3pPr>
            <a:lvl4pPr marL="1371120" indent="0">
              <a:buNone/>
              <a:defRPr sz="1600" b="1"/>
            </a:lvl4pPr>
            <a:lvl5pPr marL="1828158" indent="0">
              <a:buNone/>
              <a:defRPr sz="1600" b="1"/>
            </a:lvl5pPr>
            <a:lvl6pPr marL="2285199" indent="0">
              <a:buNone/>
              <a:defRPr sz="1600" b="1"/>
            </a:lvl6pPr>
            <a:lvl7pPr marL="2742237" indent="0">
              <a:buNone/>
              <a:defRPr sz="1600" b="1"/>
            </a:lvl7pPr>
            <a:lvl8pPr marL="3199278" indent="0">
              <a:buNone/>
              <a:defRPr sz="1600" b="1"/>
            </a:lvl8pPr>
            <a:lvl9pPr marL="36563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5" y="2174875"/>
            <a:ext cx="4040187"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300" b="1"/>
            </a:lvl1pPr>
            <a:lvl2pPr marL="457039" indent="0">
              <a:buNone/>
              <a:defRPr sz="2000" b="1"/>
            </a:lvl2pPr>
            <a:lvl3pPr marL="914081" indent="0">
              <a:buNone/>
              <a:defRPr sz="1800" b="1"/>
            </a:lvl3pPr>
            <a:lvl4pPr marL="1371120" indent="0">
              <a:buNone/>
              <a:defRPr sz="1600" b="1"/>
            </a:lvl4pPr>
            <a:lvl5pPr marL="1828158" indent="0">
              <a:buNone/>
              <a:defRPr sz="1600" b="1"/>
            </a:lvl5pPr>
            <a:lvl6pPr marL="2285199" indent="0">
              <a:buNone/>
              <a:defRPr sz="1600" b="1"/>
            </a:lvl6pPr>
            <a:lvl7pPr marL="2742237" indent="0">
              <a:buNone/>
              <a:defRPr sz="1600" b="1"/>
            </a:lvl7pPr>
            <a:lvl8pPr marL="3199278" indent="0">
              <a:buNone/>
              <a:defRPr sz="1600" b="1"/>
            </a:lvl8pPr>
            <a:lvl9pPr marL="36563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803BC8-4603-F34D-9F1D-F05317D7738E}" type="datetimeFigureOut">
              <a:rPr lang="en-US" smtClean="0"/>
              <a:pPr/>
              <a:t>4/19/16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EF38E5-D8F5-084F-9C21-673B4284E5E2}" type="slidenum">
              <a:rPr lang="en-US" smtClean="0"/>
              <a:pPr/>
              <a:t>‹#›</a:t>
            </a:fld>
            <a:endParaRPr lang="en-US" dirty="0"/>
          </a:p>
        </p:txBody>
      </p:sp>
    </p:spTree>
    <p:extLst>
      <p:ext uri="{BB962C8B-B14F-4D97-AF65-F5344CB8AC3E}">
        <p14:creationId xmlns:p14="http://schemas.microsoft.com/office/powerpoint/2010/main" val="1058442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803BC8-4603-F34D-9F1D-F05317D7738E}" type="datetimeFigureOut">
              <a:rPr lang="en-US" smtClean="0"/>
              <a:pPr/>
              <a:t>4/19/16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EF38E5-D8F5-084F-9C21-673B4284E5E2}" type="slidenum">
              <a:rPr lang="en-US" smtClean="0"/>
              <a:pPr/>
              <a:t>‹#›</a:t>
            </a:fld>
            <a:endParaRPr lang="en-US" dirty="0"/>
          </a:p>
        </p:txBody>
      </p:sp>
    </p:spTree>
    <p:extLst>
      <p:ext uri="{BB962C8B-B14F-4D97-AF65-F5344CB8AC3E}">
        <p14:creationId xmlns:p14="http://schemas.microsoft.com/office/powerpoint/2010/main" val="2321082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03BC8-4603-F34D-9F1D-F05317D7738E}" type="datetimeFigureOut">
              <a:rPr lang="en-US" smtClean="0"/>
              <a:pPr/>
              <a:t>4/19/16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EF38E5-D8F5-084F-9C21-673B4284E5E2}" type="slidenum">
              <a:rPr lang="en-US" smtClean="0"/>
              <a:pPr/>
              <a:t>‹#›</a:t>
            </a:fld>
            <a:endParaRPr lang="en-US" dirty="0"/>
          </a:p>
        </p:txBody>
      </p:sp>
    </p:spTree>
    <p:extLst>
      <p:ext uri="{BB962C8B-B14F-4D97-AF65-F5344CB8AC3E}">
        <p14:creationId xmlns:p14="http://schemas.microsoft.com/office/powerpoint/2010/main" val="2905754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1"/>
            <a:ext cx="5111751" cy="5853113"/>
          </a:xfrm>
        </p:spPr>
        <p:txBody>
          <a:bodyPr/>
          <a:lstStyle>
            <a:lvl1pPr>
              <a:defRPr sz="3200"/>
            </a:lvl1pPr>
            <a:lvl2pPr>
              <a:defRPr sz="29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6"/>
            <a:ext cx="3008313" cy="4691063"/>
          </a:xfrm>
        </p:spPr>
        <p:txBody>
          <a:bodyPr/>
          <a:lstStyle>
            <a:lvl1pPr marL="0" indent="0">
              <a:buNone/>
              <a:defRPr sz="1400"/>
            </a:lvl1pPr>
            <a:lvl2pPr marL="457039" indent="0">
              <a:buNone/>
              <a:defRPr sz="1300"/>
            </a:lvl2pPr>
            <a:lvl3pPr marL="914081" indent="0">
              <a:buNone/>
              <a:defRPr sz="1100"/>
            </a:lvl3pPr>
            <a:lvl4pPr marL="1371120" indent="0">
              <a:buNone/>
              <a:defRPr sz="900"/>
            </a:lvl4pPr>
            <a:lvl5pPr marL="1828158" indent="0">
              <a:buNone/>
              <a:defRPr sz="900"/>
            </a:lvl5pPr>
            <a:lvl6pPr marL="2285199" indent="0">
              <a:buNone/>
              <a:defRPr sz="900"/>
            </a:lvl6pPr>
            <a:lvl7pPr marL="2742237" indent="0">
              <a:buNone/>
              <a:defRPr sz="900"/>
            </a:lvl7pPr>
            <a:lvl8pPr marL="3199278" indent="0">
              <a:buNone/>
              <a:defRPr sz="900"/>
            </a:lvl8pPr>
            <a:lvl9pPr marL="36563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803BC8-4603-F34D-9F1D-F05317D7738E}" type="datetimeFigureOut">
              <a:rPr lang="en-US" smtClean="0"/>
              <a:pPr/>
              <a:t>4/19/16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EF38E5-D8F5-084F-9C21-673B4284E5E2}" type="slidenum">
              <a:rPr lang="en-US" smtClean="0"/>
              <a:pPr/>
              <a:t>‹#›</a:t>
            </a:fld>
            <a:endParaRPr lang="en-US" dirty="0"/>
          </a:p>
        </p:txBody>
      </p:sp>
    </p:spTree>
    <p:extLst>
      <p:ext uri="{BB962C8B-B14F-4D97-AF65-F5344CB8AC3E}">
        <p14:creationId xmlns:p14="http://schemas.microsoft.com/office/powerpoint/2010/main" val="1985450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7" y="612775"/>
            <a:ext cx="5486400" cy="4114800"/>
          </a:xfrm>
        </p:spPr>
        <p:txBody>
          <a:bodyPr/>
          <a:lstStyle>
            <a:lvl1pPr marL="0" indent="0">
              <a:buNone/>
              <a:defRPr sz="3200"/>
            </a:lvl1pPr>
            <a:lvl2pPr marL="457039" indent="0">
              <a:buNone/>
              <a:defRPr sz="2900"/>
            </a:lvl2pPr>
            <a:lvl3pPr marL="914081" indent="0">
              <a:buNone/>
              <a:defRPr sz="2300"/>
            </a:lvl3pPr>
            <a:lvl4pPr marL="1371120" indent="0">
              <a:buNone/>
              <a:defRPr sz="2000"/>
            </a:lvl4pPr>
            <a:lvl5pPr marL="1828158" indent="0">
              <a:buNone/>
              <a:defRPr sz="2000"/>
            </a:lvl5pPr>
            <a:lvl6pPr marL="2285199" indent="0">
              <a:buNone/>
              <a:defRPr sz="2000"/>
            </a:lvl6pPr>
            <a:lvl7pPr marL="2742237" indent="0">
              <a:buNone/>
              <a:defRPr sz="2000"/>
            </a:lvl7pPr>
            <a:lvl8pPr marL="3199278" indent="0">
              <a:buNone/>
              <a:defRPr sz="2000"/>
            </a:lvl8pPr>
            <a:lvl9pPr marL="3656318" indent="0">
              <a:buNone/>
              <a:defRPr sz="2000"/>
            </a:lvl9pPr>
          </a:lstStyle>
          <a:p>
            <a:endParaRPr lang="en-US" dirty="0"/>
          </a:p>
        </p:txBody>
      </p:sp>
      <p:sp>
        <p:nvSpPr>
          <p:cNvPr id="4" name="Text Placeholder 3"/>
          <p:cNvSpPr>
            <a:spLocks noGrp="1"/>
          </p:cNvSpPr>
          <p:nvPr>
            <p:ph type="body" sz="half" idx="2"/>
          </p:nvPr>
        </p:nvSpPr>
        <p:spPr>
          <a:xfrm>
            <a:off x="1792287" y="5367339"/>
            <a:ext cx="5486400" cy="804861"/>
          </a:xfrm>
        </p:spPr>
        <p:txBody>
          <a:bodyPr/>
          <a:lstStyle>
            <a:lvl1pPr marL="0" indent="0">
              <a:buNone/>
              <a:defRPr sz="1400"/>
            </a:lvl1pPr>
            <a:lvl2pPr marL="457039" indent="0">
              <a:buNone/>
              <a:defRPr sz="1300"/>
            </a:lvl2pPr>
            <a:lvl3pPr marL="914081" indent="0">
              <a:buNone/>
              <a:defRPr sz="1100"/>
            </a:lvl3pPr>
            <a:lvl4pPr marL="1371120" indent="0">
              <a:buNone/>
              <a:defRPr sz="900"/>
            </a:lvl4pPr>
            <a:lvl5pPr marL="1828158" indent="0">
              <a:buNone/>
              <a:defRPr sz="900"/>
            </a:lvl5pPr>
            <a:lvl6pPr marL="2285199" indent="0">
              <a:buNone/>
              <a:defRPr sz="900"/>
            </a:lvl6pPr>
            <a:lvl7pPr marL="2742237" indent="0">
              <a:buNone/>
              <a:defRPr sz="900"/>
            </a:lvl7pPr>
            <a:lvl8pPr marL="3199278" indent="0">
              <a:buNone/>
              <a:defRPr sz="900"/>
            </a:lvl8pPr>
            <a:lvl9pPr marL="36563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803BC8-4603-F34D-9F1D-F05317D7738E}" type="datetimeFigureOut">
              <a:rPr lang="en-US" smtClean="0"/>
              <a:pPr/>
              <a:t>4/19/16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EF38E5-D8F5-084F-9C21-673B4284E5E2}" type="slidenum">
              <a:rPr lang="en-US" smtClean="0"/>
              <a:pPr/>
              <a:t>‹#›</a:t>
            </a:fld>
            <a:endParaRPr lang="en-US" dirty="0"/>
          </a:p>
        </p:txBody>
      </p:sp>
    </p:spTree>
    <p:extLst>
      <p:ext uri="{BB962C8B-B14F-4D97-AF65-F5344CB8AC3E}">
        <p14:creationId xmlns:p14="http://schemas.microsoft.com/office/powerpoint/2010/main" val="28331790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5" rIns="91407" bIns="4570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2"/>
          </a:xfrm>
          <a:prstGeom prst="rect">
            <a:avLst/>
          </a:prstGeom>
        </p:spPr>
        <p:txBody>
          <a:bodyPr vert="horz" lIns="91407" tIns="45705" rIns="91407" bIns="457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07" tIns="45705" rIns="91407" bIns="45705" rtlCol="0" anchor="ctr"/>
          <a:lstStyle>
            <a:lvl1pPr algn="l">
              <a:defRPr sz="1300">
                <a:solidFill>
                  <a:schemeClr val="tx1">
                    <a:tint val="75000"/>
                  </a:schemeClr>
                </a:solidFill>
              </a:defRPr>
            </a:lvl1pPr>
          </a:lstStyle>
          <a:p>
            <a:fld id="{8C803BC8-4603-F34D-9F1D-F05317D7738E}" type="datetimeFigureOut">
              <a:rPr lang="en-US" smtClean="0"/>
              <a:pPr/>
              <a:t>4/19/16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07" tIns="45705" rIns="91407" bIns="45705"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07" tIns="45705" rIns="91407" bIns="45705" rtlCol="0" anchor="ctr"/>
          <a:lstStyle>
            <a:lvl1pPr algn="r">
              <a:defRPr sz="1300">
                <a:solidFill>
                  <a:schemeClr val="tx1">
                    <a:tint val="75000"/>
                  </a:schemeClr>
                </a:solidFill>
              </a:defRPr>
            </a:lvl1pPr>
          </a:lstStyle>
          <a:p>
            <a:fld id="{4CEF38E5-D8F5-084F-9C21-673B4284E5E2}" type="slidenum">
              <a:rPr lang="en-US" smtClean="0"/>
              <a:pPr/>
              <a:t>‹#›</a:t>
            </a:fld>
            <a:endParaRPr lang="en-US" dirty="0"/>
          </a:p>
        </p:txBody>
      </p:sp>
    </p:spTree>
    <p:extLst>
      <p:ext uri="{BB962C8B-B14F-4D97-AF65-F5344CB8AC3E}">
        <p14:creationId xmlns:p14="http://schemas.microsoft.com/office/powerpoint/2010/main" val="701382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039" rtl="0" eaLnBrk="1" latinLnBrk="0" hangingPunct="1">
        <a:spcBef>
          <a:spcPct val="0"/>
        </a:spcBef>
        <a:buNone/>
        <a:defRPr sz="4500" kern="1200">
          <a:solidFill>
            <a:schemeClr val="tx1"/>
          </a:solidFill>
          <a:latin typeface="+mj-lt"/>
          <a:ea typeface="+mj-ea"/>
          <a:cs typeface="+mj-cs"/>
        </a:defRPr>
      </a:lvl1pPr>
    </p:titleStyle>
    <p:bodyStyle>
      <a:lvl1pPr marL="342782" indent="-342782" algn="l" defTabSz="457039" rtl="0" eaLnBrk="1" latinLnBrk="0" hangingPunct="1">
        <a:spcBef>
          <a:spcPct val="20000"/>
        </a:spcBef>
        <a:buFont typeface="Arial"/>
        <a:buChar char="•"/>
        <a:defRPr sz="3200" kern="1200">
          <a:solidFill>
            <a:schemeClr val="tx1"/>
          </a:solidFill>
          <a:latin typeface="+mn-lt"/>
          <a:ea typeface="+mn-ea"/>
          <a:cs typeface="+mn-cs"/>
        </a:defRPr>
      </a:lvl1pPr>
      <a:lvl2pPr marL="742686" indent="-285648" algn="l" defTabSz="457039" rtl="0" eaLnBrk="1" latinLnBrk="0" hangingPunct="1">
        <a:spcBef>
          <a:spcPct val="20000"/>
        </a:spcBef>
        <a:buFont typeface="Arial"/>
        <a:buChar char="–"/>
        <a:defRPr sz="2900" kern="1200">
          <a:solidFill>
            <a:schemeClr val="tx1"/>
          </a:solidFill>
          <a:latin typeface="+mn-lt"/>
          <a:ea typeface="+mn-ea"/>
          <a:cs typeface="+mn-cs"/>
        </a:defRPr>
      </a:lvl2pPr>
      <a:lvl3pPr marL="1142600" indent="-228519" algn="l" defTabSz="457039" rtl="0" eaLnBrk="1" latinLnBrk="0" hangingPunct="1">
        <a:spcBef>
          <a:spcPct val="20000"/>
        </a:spcBef>
        <a:buFont typeface="Arial"/>
        <a:buChar char="•"/>
        <a:defRPr sz="2300" kern="1200">
          <a:solidFill>
            <a:schemeClr val="tx1"/>
          </a:solidFill>
          <a:latin typeface="+mn-lt"/>
          <a:ea typeface="+mn-ea"/>
          <a:cs typeface="+mn-cs"/>
        </a:defRPr>
      </a:lvl3pPr>
      <a:lvl4pPr marL="1599639" indent="-228519"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9" indent="-228519"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8" indent="-228519"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8" indent="-228519"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9" indent="-228519"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7" indent="-228519"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81" algn="l" defTabSz="457039" rtl="0" eaLnBrk="1" latinLnBrk="0" hangingPunct="1">
        <a:defRPr sz="1800" kern="1200">
          <a:solidFill>
            <a:schemeClr val="tx1"/>
          </a:solidFill>
          <a:latin typeface="+mn-lt"/>
          <a:ea typeface="+mn-ea"/>
          <a:cs typeface="+mn-cs"/>
        </a:defRPr>
      </a:lvl3pPr>
      <a:lvl4pPr marL="1371120" algn="l" defTabSz="457039" rtl="0" eaLnBrk="1" latinLnBrk="0" hangingPunct="1">
        <a:defRPr sz="1800" kern="1200">
          <a:solidFill>
            <a:schemeClr val="tx1"/>
          </a:solidFill>
          <a:latin typeface="+mn-lt"/>
          <a:ea typeface="+mn-ea"/>
          <a:cs typeface="+mn-cs"/>
        </a:defRPr>
      </a:lvl4pPr>
      <a:lvl5pPr marL="1828158" algn="l" defTabSz="457039" rtl="0" eaLnBrk="1" latinLnBrk="0" hangingPunct="1">
        <a:defRPr sz="1800" kern="1200">
          <a:solidFill>
            <a:schemeClr val="tx1"/>
          </a:solidFill>
          <a:latin typeface="+mn-lt"/>
          <a:ea typeface="+mn-ea"/>
          <a:cs typeface="+mn-cs"/>
        </a:defRPr>
      </a:lvl5pPr>
      <a:lvl6pPr marL="2285199" algn="l" defTabSz="457039" rtl="0" eaLnBrk="1" latinLnBrk="0" hangingPunct="1">
        <a:defRPr sz="1800" kern="1200">
          <a:solidFill>
            <a:schemeClr val="tx1"/>
          </a:solidFill>
          <a:latin typeface="+mn-lt"/>
          <a:ea typeface="+mn-ea"/>
          <a:cs typeface="+mn-cs"/>
        </a:defRPr>
      </a:lvl6pPr>
      <a:lvl7pPr marL="2742237" algn="l" defTabSz="457039" rtl="0" eaLnBrk="1" latinLnBrk="0" hangingPunct="1">
        <a:defRPr sz="1800" kern="1200">
          <a:solidFill>
            <a:schemeClr val="tx1"/>
          </a:solidFill>
          <a:latin typeface="+mn-lt"/>
          <a:ea typeface="+mn-ea"/>
          <a:cs typeface="+mn-cs"/>
        </a:defRPr>
      </a:lvl7pPr>
      <a:lvl8pPr marL="3199278" algn="l" defTabSz="457039" rtl="0" eaLnBrk="1" latinLnBrk="0" hangingPunct="1">
        <a:defRPr sz="1800" kern="1200">
          <a:solidFill>
            <a:schemeClr val="tx1"/>
          </a:solidFill>
          <a:latin typeface="+mn-lt"/>
          <a:ea typeface="+mn-ea"/>
          <a:cs typeface="+mn-cs"/>
        </a:defRPr>
      </a:lvl8pPr>
      <a:lvl9pPr marL="3656318" algn="l" defTabSz="4570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4.png"/><Relationship Id="rId5" Type="http://schemas.openxmlformats.org/officeDocument/2006/relationships/oleObject" Target="../embeddings/oleObject2.bin"/><Relationship Id="rId6" Type="http://schemas.openxmlformats.org/officeDocument/2006/relationships/image" Target="../media/image25.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26.png"/><Relationship Id="rId5" Type="http://schemas.openxmlformats.org/officeDocument/2006/relationships/oleObject" Target="../embeddings/oleObject4.bin"/><Relationship Id="rId6" Type="http://schemas.openxmlformats.org/officeDocument/2006/relationships/image" Target="../media/image27.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grpSp>
        <p:nvGrpSpPr>
          <p:cNvPr id="2" name="Group 1"/>
          <p:cNvGrpSpPr/>
          <p:nvPr/>
        </p:nvGrpSpPr>
        <p:grpSpPr>
          <a:xfrm>
            <a:off x="0" y="-6376"/>
            <a:ext cx="9159396" cy="1060825"/>
            <a:chOff x="1" y="-6377"/>
            <a:chExt cx="9159396" cy="1060825"/>
          </a:xfrm>
        </p:grpSpPr>
        <p:sp>
          <p:nvSpPr>
            <p:cNvPr id="9" name="Rectangle 8"/>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20" name="TextBox 19"/>
            <p:cNvSpPr txBox="1"/>
            <p:nvPr/>
          </p:nvSpPr>
          <p:spPr>
            <a:xfrm>
              <a:off x="184725" y="186636"/>
              <a:ext cx="8959276" cy="504273"/>
            </a:xfrm>
            <a:prstGeom prst="rect">
              <a:avLst/>
            </a:prstGeom>
            <a:noFill/>
          </p:spPr>
          <p:txBody>
            <a:bodyPr wrap="square" lIns="164117" tIns="82058" rIns="164117" bIns="82058" rtlCol="0">
              <a:spAutoFit/>
            </a:bodyPr>
            <a:lstStyle/>
            <a:p>
              <a:endParaRPr lang="en-US" sz="2200" dirty="0">
                <a:solidFill>
                  <a:schemeClr val="bg1"/>
                </a:solidFill>
                <a:latin typeface="Corbel"/>
                <a:cs typeface="Corbel"/>
              </a:endParaRPr>
            </a:p>
          </p:txBody>
        </p:sp>
      </p:grpSp>
      <p:sp>
        <p:nvSpPr>
          <p:cNvPr id="3" name="Slide Number Placeholder 2"/>
          <p:cNvSpPr>
            <a:spLocks noGrp="1"/>
          </p:cNvSpPr>
          <p:nvPr>
            <p:ph type="sldNum" sz="quarter" idx="12"/>
          </p:nvPr>
        </p:nvSpPr>
        <p:spPr/>
        <p:txBody>
          <a:bodyPr/>
          <a:lstStyle/>
          <a:p>
            <a:fld id="{E70264E3-C154-3041-8A43-B30FFF48F35B}" type="slidenum">
              <a:rPr lang="en-US" smtClean="0"/>
              <a:pPr/>
              <a:t>1</a:t>
            </a:fld>
            <a:endParaRPr lang="en-US" dirty="0"/>
          </a:p>
        </p:txBody>
      </p:sp>
      <p:sp>
        <p:nvSpPr>
          <p:cNvPr id="4" name="TextBox 3"/>
          <p:cNvSpPr txBox="1"/>
          <p:nvPr/>
        </p:nvSpPr>
        <p:spPr>
          <a:xfrm>
            <a:off x="1310629" y="2188616"/>
            <a:ext cx="6472074" cy="3508653"/>
          </a:xfrm>
          <a:prstGeom prst="rect">
            <a:avLst/>
          </a:prstGeom>
          <a:noFill/>
        </p:spPr>
        <p:txBody>
          <a:bodyPr wrap="square" rtlCol="0">
            <a:spAutoFit/>
          </a:bodyPr>
          <a:lstStyle/>
          <a:p>
            <a:pPr algn="ctr"/>
            <a:r>
              <a:rPr lang="en-US" sz="4800" dirty="0" smtClean="0"/>
              <a:t>Welcome to APG Senior Leadership Cohort</a:t>
            </a:r>
          </a:p>
          <a:p>
            <a:endParaRPr lang="en-US" b="1" dirty="0" smtClean="0"/>
          </a:p>
          <a:p>
            <a:r>
              <a:rPr lang="en-US" b="1" dirty="0" smtClean="0"/>
              <a:t>“At the end of the day it's not about what you have or even what you've accomplished…it's about who you've lifted up and who you've made better. It's about what you've given back.”</a:t>
            </a:r>
            <a:endParaRPr lang="en-US" dirty="0" smtClean="0"/>
          </a:p>
          <a:p>
            <a:r>
              <a:rPr lang="en-US" b="1" dirty="0" smtClean="0"/>
              <a:t>					-Denzel Washington</a:t>
            </a:r>
            <a:r>
              <a:rPr lang="en-US" dirty="0" smtClean="0"/>
              <a:t>	</a:t>
            </a:r>
          </a:p>
          <a:p>
            <a:pPr algn="ctr"/>
            <a:endParaRPr lang="en-US" dirty="0" smtClean="0"/>
          </a:p>
          <a:p>
            <a:pPr algn="ctr"/>
            <a:endParaRPr lang="en-US" dirty="0"/>
          </a:p>
        </p:txBody>
      </p:sp>
      <p:pic>
        <p:nvPicPr>
          <p:cNvPr id="8" name="Picture 7" descr="OPM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890556"/>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COHORT Logo by Toby Cisneros 2 16 20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1" y="64377"/>
            <a:ext cx="1752600" cy="90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27585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grpSp>
        <p:nvGrpSpPr>
          <p:cNvPr id="2" name="Group 1"/>
          <p:cNvGrpSpPr/>
          <p:nvPr/>
        </p:nvGrpSpPr>
        <p:grpSpPr>
          <a:xfrm>
            <a:off x="0" y="-6376"/>
            <a:ext cx="9159396" cy="1060825"/>
            <a:chOff x="1" y="-6377"/>
            <a:chExt cx="9159396" cy="1060825"/>
          </a:xfrm>
        </p:grpSpPr>
        <p:sp>
          <p:nvSpPr>
            <p:cNvPr id="9" name="Rectangle 8"/>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20" name="TextBox 19"/>
            <p:cNvSpPr txBox="1"/>
            <p:nvPr/>
          </p:nvSpPr>
          <p:spPr>
            <a:xfrm>
              <a:off x="184725" y="186636"/>
              <a:ext cx="8959276" cy="719717"/>
            </a:xfrm>
            <a:prstGeom prst="rect">
              <a:avLst/>
            </a:prstGeom>
            <a:noFill/>
          </p:spPr>
          <p:txBody>
            <a:bodyPr wrap="square" lIns="164117" tIns="82058" rIns="164117" bIns="82058" rtlCol="0">
              <a:spAutoFit/>
            </a:bodyPr>
            <a:lstStyle/>
            <a:p>
              <a:pPr algn="ctr"/>
              <a:r>
                <a:rPr lang="en-US" sz="3600" dirty="0" smtClean="0">
                  <a:solidFill>
                    <a:schemeClr val="bg1"/>
                  </a:solidFill>
                  <a:latin typeface="Corbel"/>
                  <a:cs typeface="Corbel"/>
                </a:rPr>
                <a:t>Leaders Create and Shape Culture</a:t>
              </a:r>
              <a:endParaRPr lang="en-US" sz="2200" dirty="0">
                <a:solidFill>
                  <a:schemeClr val="bg1"/>
                </a:solidFill>
                <a:latin typeface="Corbel"/>
                <a:cs typeface="Corbel"/>
              </a:endParaRPr>
            </a:p>
          </p:txBody>
        </p:sp>
      </p:grpSp>
      <p:sp>
        <p:nvSpPr>
          <p:cNvPr id="3" name="Slide Number Placeholder 2"/>
          <p:cNvSpPr>
            <a:spLocks noGrp="1"/>
          </p:cNvSpPr>
          <p:nvPr>
            <p:ph type="sldNum" sz="quarter" idx="12"/>
          </p:nvPr>
        </p:nvSpPr>
        <p:spPr/>
        <p:txBody>
          <a:bodyPr/>
          <a:lstStyle/>
          <a:p>
            <a:fld id="{E70264E3-C154-3041-8A43-B30FFF48F35B}" type="slidenum">
              <a:rPr lang="en-US" smtClean="0"/>
              <a:pPr/>
              <a:t>10</a:t>
            </a:fld>
            <a:endParaRPr lang="en-US" dirty="0"/>
          </a:p>
        </p:txBody>
      </p:sp>
      <p:sp>
        <p:nvSpPr>
          <p:cNvPr id="6" name="Content Placeholder 5"/>
          <p:cNvSpPr>
            <a:spLocks noGrp="1"/>
          </p:cNvSpPr>
          <p:nvPr>
            <p:ph idx="4294967295"/>
          </p:nvPr>
        </p:nvSpPr>
        <p:spPr>
          <a:xfrm>
            <a:off x="338667" y="1600200"/>
            <a:ext cx="5046133" cy="4756150"/>
          </a:xfrm>
        </p:spPr>
        <p:txBody>
          <a:bodyPr>
            <a:normAutofit fontScale="85000" lnSpcReduction="20000"/>
          </a:bodyPr>
          <a:lstStyle/>
          <a:p>
            <a:r>
              <a:rPr lang="en-US" dirty="0" smtClean="0">
                <a:latin typeface="Arial" charset="0"/>
                <a:ea typeface="ＭＳ Ｐゴシック" charset="0"/>
                <a:cs typeface="ＭＳ Ｐゴシック" charset="0"/>
              </a:rPr>
              <a:t>Leaders create </a:t>
            </a:r>
            <a:r>
              <a:rPr lang="en-US" dirty="0">
                <a:latin typeface="Arial" charset="0"/>
                <a:ea typeface="ＭＳ Ｐゴシック" charset="0"/>
                <a:cs typeface="ＭＳ Ｐゴシック" charset="0"/>
              </a:rPr>
              <a:t>a context where people can do their best</a:t>
            </a:r>
          </a:p>
          <a:p>
            <a:pPr>
              <a:buFontTx/>
              <a:buNone/>
            </a:pPr>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Organizations are what people </a:t>
            </a:r>
            <a:r>
              <a:rPr lang="en-US" i="1" dirty="0">
                <a:latin typeface="Arial" charset="0"/>
                <a:ea typeface="ＭＳ Ｐゴシック" charset="0"/>
                <a:cs typeface="ＭＳ Ｐゴシック" charset="0"/>
              </a:rPr>
              <a:t>do</a:t>
            </a:r>
            <a:r>
              <a:rPr lang="en-US" dirty="0">
                <a:latin typeface="Arial" charset="0"/>
                <a:ea typeface="ＭＳ Ｐゴシック" charset="0"/>
                <a:cs typeface="ＭＳ Ｐゴシック" charset="0"/>
              </a:rPr>
              <a:t> – not the structure and processes</a:t>
            </a:r>
          </a:p>
          <a:p>
            <a:pPr>
              <a:buFontTx/>
              <a:buNone/>
            </a:pPr>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People tell stories about leaders – what</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s the story you want them to tell about you?</a:t>
            </a:r>
          </a:p>
          <a:p>
            <a:endParaRPr lang="en-US" dirty="0">
              <a:latin typeface="Arial" charset="0"/>
              <a:ea typeface="ＭＳ Ｐゴシック" charset="0"/>
              <a:cs typeface="ＭＳ Ｐゴシック" charset="0"/>
            </a:endParaRPr>
          </a:p>
          <a:p>
            <a:endParaRPr lang="en-US" dirty="0"/>
          </a:p>
        </p:txBody>
      </p:sp>
      <p:sp>
        <p:nvSpPr>
          <p:cNvPr id="8" name="Content Placeholder 2"/>
          <p:cNvSpPr txBox="1">
            <a:spLocks/>
          </p:cNvSpPr>
          <p:nvPr/>
        </p:nvSpPr>
        <p:spPr>
          <a:xfrm>
            <a:off x="184725" y="1600200"/>
            <a:ext cx="8952164" cy="4756150"/>
          </a:xfrm>
          <a:prstGeom prst="rect">
            <a:avLst/>
          </a:prstGeom>
        </p:spPr>
        <p:txBody>
          <a:bodyPr vert="horz" lIns="91407" tIns="45705" rIns="91407" bIns="45705" rtlCol="0">
            <a:normAutofit/>
          </a:bodyPr>
          <a:lstStyle>
            <a:lvl1pPr marL="0" indent="0" algn="ctr" defTabSz="457039"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039" indent="0" algn="ctr" defTabSz="457039" rtl="0" eaLnBrk="1" latinLnBrk="0" hangingPunct="1">
              <a:spcBef>
                <a:spcPct val="20000"/>
              </a:spcBef>
              <a:buFont typeface="Arial"/>
              <a:buNone/>
              <a:defRPr sz="2900" kern="1200">
                <a:solidFill>
                  <a:schemeClr val="tx1">
                    <a:tint val="75000"/>
                  </a:schemeClr>
                </a:solidFill>
                <a:latin typeface="+mn-lt"/>
                <a:ea typeface="+mn-ea"/>
                <a:cs typeface="+mn-cs"/>
              </a:defRPr>
            </a:lvl2pPr>
            <a:lvl3pPr marL="914081" indent="0" algn="ctr" defTabSz="457039" rtl="0" eaLnBrk="1" latinLnBrk="0" hangingPunct="1">
              <a:spcBef>
                <a:spcPct val="20000"/>
              </a:spcBef>
              <a:buFont typeface="Arial"/>
              <a:buNone/>
              <a:defRPr sz="2300" kern="1200">
                <a:solidFill>
                  <a:schemeClr val="tx1">
                    <a:tint val="75000"/>
                  </a:schemeClr>
                </a:solidFill>
                <a:latin typeface="+mn-lt"/>
                <a:ea typeface="+mn-ea"/>
                <a:cs typeface="+mn-cs"/>
              </a:defRPr>
            </a:lvl3pPr>
            <a:lvl4pPr marL="1371120"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158"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5199"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2237"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199278"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6318"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dirty="0" smtClean="0">
              <a:solidFill>
                <a:schemeClr val="tx1"/>
              </a:solidFill>
            </a:endParaRPr>
          </a:p>
          <a:p>
            <a:pPr algn="l"/>
            <a:endParaRPr lang="en-US" dirty="0">
              <a:solidFill>
                <a:schemeClr val="tx1"/>
              </a:solidFill>
            </a:endParaRPr>
          </a:p>
          <a:p>
            <a:pPr algn="l"/>
            <a:endParaRPr lang="en-US" dirty="0">
              <a:solidFill>
                <a:schemeClr val="tx1"/>
              </a:solidFill>
            </a:endParaRPr>
          </a:p>
        </p:txBody>
      </p:sp>
      <p:pic>
        <p:nvPicPr>
          <p:cNvPr id="5" name="Picture 4"/>
          <p:cNvPicPr>
            <a:picLocks noChangeAspect="1"/>
          </p:cNvPicPr>
          <p:nvPr/>
        </p:nvPicPr>
        <p:blipFill>
          <a:blip r:embed="rId3"/>
          <a:stretch>
            <a:fillRect/>
          </a:stretch>
        </p:blipFill>
        <p:spPr>
          <a:xfrm>
            <a:off x="5350934" y="2159000"/>
            <a:ext cx="3213100" cy="3327400"/>
          </a:xfrm>
          <a:prstGeom prst="rect">
            <a:avLst/>
          </a:prstGeom>
        </p:spPr>
      </p:pic>
    </p:spTree>
    <p:extLst>
      <p:ext uri="{BB962C8B-B14F-4D97-AF65-F5344CB8AC3E}">
        <p14:creationId xmlns:p14="http://schemas.microsoft.com/office/powerpoint/2010/main" val="9248788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grpSp>
        <p:nvGrpSpPr>
          <p:cNvPr id="2" name="Group 1"/>
          <p:cNvGrpSpPr/>
          <p:nvPr/>
        </p:nvGrpSpPr>
        <p:grpSpPr>
          <a:xfrm>
            <a:off x="0" y="-6376"/>
            <a:ext cx="9159396" cy="1060825"/>
            <a:chOff x="1" y="-6377"/>
            <a:chExt cx="9159396" cy="1060825"/>
          </a:xfrm>
        </p:grpSpPr>
        <p:sp>
          <p:nvSpPr>
            <p:cNvPr id="9" name="Rectangle 8"/>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20" name="TextBox 19"/>
            <p:cNvSpPr txBox="1"/>
            <p:nvPr/>
          </p:nvSpPr>
          <p:spPr>
            <a:xfrm>
              <a:off x="184725" y="186636"/>
              <a:ext cx="8959276" cy="719717"/>
            </a:xfrm>
            <a:prstGeom prst="rect">
              <a:avLst/>
            </a:prstGeom>
            <a:noFill/>
          </p:spPr>
          <p:txBody>
            <a:bodyPr wrap="square" lIns="164117" tIns="82058" rIns="164117" bIns="82058" rtlCol="0">
              <a:spAutoFit/>
            </a:bodyPr>
            <a:lstStyle/>
            <a:p>
              <a:pPr algn="ctr"/>
              <a:r>
                <a:rPr lang="en-US" sz="3600" dirty="0" smtClean="0">
                  <a:solidFill>
                    <a:schemeClr val="bg1"/>
                  </a:solidFill>
                  <a:latin typeface="Corbel"/>
                  <a:cs typeface="Corbel"/>
                </a:rPr>
                <a:t>Leaders Continuously Learn</a:t>
              </a:r>
              <a:endParaRPr lang="en-US" sz="2200" dirty="0">
                <a:solidFill>
                  <a:schemeClr val="bg1"/>
                </a:solidFill>
                <a:latin typeface="Corbel"/>
                <a:cs typeface="Corbel"/>
              </a:endParaRPr>
            </a:p>
          </p:txBody>
        </p:sp>
      </p:grpSp>
      <p:sp>
        <p:nvSpPr>
          <p:cNvPr id="3" name="Slide Number Placeholder 2"/>
          <p:cNvSpPr>
            <a:spLocks noGrp="1"/>
          </p:cNvSpPr>
          <p:nvPr>
            <p:ph type="sldNum" sz="quarter" idx="12"/>
          </p:nvPr>
        </p:nvSpPr>
        <p:spPr/>
        <p:txBody>
          <a:bodyPr/>
          <a:lstStyle/>
          <a:p>
            <a:fld id="{E70264E3-C154-3041-8A43-B30FFF48F35B}" type="slidenum">
              <a:rPr lang="en-US" smtClean="0"/>
              <a:pPr/>
              <a:t>11</a:t>
            </a:fld>
            <a:endParaRPr lang="en-US" dirty="0"/>
          </a:p>
        </p:txBody>
      </p:sp>
      <p:sp>
        <p:nvSpPr>
          <p:cNvPr id="6" name="Content Placeholder 5"/>
          <p:cNvSpPr>
            <a:spLocks noGrp="1"/>
          </p:cNvSpPr>
          <p:nvPr>
            <p:ph idx="4294967295"/>
          </p:nvPr>
        </p:nvSpPr>
        <p:spPr>
          <a:xfrm>
            <a:off x="304800" y="1600200"/>
            <a:ext cx="5080000" cy="4756150"/>
          </a:xfrm>
        </p:spPr>
        <p:txBody>
          <a:bodyPr>
            <a:normAutofit fontScale="85000" lnSpcReduction="10000"/>
          </a:bodyPr>
          <a:lstStyle/>
          <a:p>
            <a:r>
              <a:rPr lang="en-US" dirty="0">
                <a:latin typeface="Arial" charset="0"/>
                <a:ea typeface="ＭＳ Ｐゴシック" charset="0"/>
                <a:cs typeface="ＭＳ Ｐゴシック" charset="0"/>
              </a:rPr>
              <a:t>You don</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t have to be ill to get better</a:t>
            </a:r>
          </a:p>
          <a:p>
            <a:pPr>
              <a:buFontTx/>
              <a:buNone/>
            </a:pPr>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Practiced behavior becomes part of your identity over time – keep practicing</a:t>
            </a:r>
          </a:p>
          <a:p>
            <a:pPr>
              <a:buFontTx/>
              <a:buNone/>
            </a:pPr>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People are more likely to </a:t>
            </a:r>
            <a:r>
              <a:rPr lang="en-US" i="1" dirty="0">
                <a:latin typeface="Arial" charset="0"/>
                <a:ea typeface="ＭＳ Ｐゴシック" charset="0"/>
                <a:cs typeface="ＭＳ Ｐゴシック" charset="0"/>
              </a:rPr>
              <a:t>act</a:t>
            </a:r>
            <a:r>
              <a:rPr lang="en-US" dirty="0">
                <a:latin typeface="Arial" charset="0"/>
                <a:ea typeface="ＭＳ Ｐゴシック" charset="0"/>
                <a:cs typeface="ＭＳ Ｐゴシック" charset="0"/>
              </a:rPr>
              <a:t> their way into a new way of thinking than </a:t>
            </a:r>
            <a:r>
              <a:rPr lang="en-US" i="1" dirty="0">
                <a:latin typeface="Arial" charset="0"/>
                <a:ea typeface="ＭＳ Ｐゴシック" charset="0"/>
                <a:cs typeface="ＭＳ Ｐゴシック" charset="0"/>
              </a:rPr>
              <a:t>think</a:t>
            </a:r>
            <a:r>
              <a:rPr lang="en-US" dirty="0">
                <a:latin typeface="Arial" charset="0"/>
                <a:ea typeface="ＭＳ Ｐゴシック" charset="0"/>
                <a:cs typeface="ＭＳ Ｐゴシック" charset="0"/>
              </a:rPr>
              <a:t> their way into a new way of acting</a:t>
            </a:r>
          </a:p>
          <a:p>
            <a:endParaRPr lang="en-US" dirty="0"/>
          </a:p>
        </p:txBody>
      </p:sp>
      <p:sp>
        <p:nvSpPr>
          <p:cNvPr id="8" name="Content Placeholder 2"/>
          <p:cNvSpPr txBox="1">
            <a:spLocks/>
          </p:cNvSpPr>
          <p:nvPr/>
        </p:nvSpPr>
        <p:spPr>
          <a:xfrm>
            <a:off x="184725" y="1600200"/>
            <a:ext cx="8952164" cy="4756150"/>
          </a:xfrm>
          <a:prstGeom prst="rect">
            <a:avLst/>
          </a:prstGeom>
        </p:spPr>
        <p:txBody>
          <a:bodyPr vert="horz" lIns="91407" tIns="45705" rIns="91407" bIns="45705" rtlCol="0">
            <a:normAutofit/>
          </a:bodyPr>
          <a:lstStyle>
            <a:lvl1pPr marL="0" indent="0" algn="ctr" defTabSz="457039"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039" indent="0" algn="ctr" defTabSz="457039" rtl="0" eaLnBrk="1" latinLnBrk="0" hangingPunct="1">
              <a:spcBef>
                <a:spcPct val="20000"/>
              </a:spcBef>
              <a:buFont typeface="Arial"/>
              <a:buNone/>
              <a:defRPr sz="2900" kern="1200">
                <a:solidFill>
                  <a:schemeClr val="tx1">
                    <a:tint val="75000"/>
                  </a:schemeClr>
                </a:solidFill>
                <a:latin typeface="+mn-lt"/>
                <a:ea typeface="+mn-ea"/>
                <a:cs typeface="+mn-cs"/>
              </a:defRPr>
            </a:lvl2pPr>
            <a:lvl3pPr marL="914081" indent="0" algn="ctr" defTabSz="457039" rtl="0" eaLnBrk="1" latinLnBrk="0" hangingPunct="1">
              <a:spcBef>
                <a:spcPct val="20000"/>
              </a:spcBef>
              <a:buFont typeface="Arial"/>
              <a:buNone/>
              <a:defRPr sz="2300" kern="1200">
                <a:solidFill>
                  <a:schemeClr val="tx1">
                    <a:tint val="75000"/>
                  </a:schemeClr>
                </a:solidFill>
                <a:latin typeface="+mn-lt"/>
                <a:ea typeface="+mn-ea"/>
                <a:cs typeface="+mn-cs"/>
              </a:defRPr>
            </a:lvl3pPr>
            <a:lvl4pPr marL="1371120"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158"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5199"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2237"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199278"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6318"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dirty="0" smtClean="0">
              <a:solidFill>
                <a:schemeClr val="tx1"/>
              </a:solidFill>
            </a:endParaRPr>
          </a:p>
          <a:p>
            <a:pPr algn="l"/>
            <a:endParaRPr lang="en-US" dirty="0">
              <a:solidFill>
                <a:schemeClr val="tx1"/>
              </a:solidFill>
            </a:endParaRPr>
          </a:p>
          <a:p>
            <a:pPr algn="l"/>
            <a:endParaRPr lang="en-US" dirty="0">
              <a:solidFill>
                <a:schemeClr val="tx1"/>
              </a:solidFill>
            </a:endParaRPr>
          </a:p>
        </p:txBody>
      </p:sp>
      <p:pic>
        <p:nvPicPr>
          <p:cNvPr id="4" name="Picture 3"/>
          <p:cNvPicPr>
            <a:picLocks noChangeAspect="1"/>
          </p:cNvPicPr>
          <p:nvPr/>
        </p:nvPicPr>
        <p:blipFill>
          <a:blip r:embed="rId3"/>
          <a:stretch>
            <a:fillRect/>
          </a:stretch>
        </p:blipFill>
        <p:spPr>
          <a:xfrm>
            <a:off x="5507566" y="1879600"/>
            <a:ext cx="3179234" cy="3742267"/>
          </a:xfrm>
          <a:prstGeom prst="rect">
            <a:avLst/>
          </a:prstGeom>
        </p:spPr>
      </p:pic>
    </p:spTree>
    <p:extLst>
      <p:ext uri="{BB962C8B-B14F-4D97-AF65-F5344CB8AC3E}">
        <p14:creationId xmlns:p14="http://schemas.microsoft.com/office/powerpoint/2010/main" val="24321205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grpSp>
        <p:nvGrpSpPr>
          <p:cNvPr id="2" name="Group 1"/>
          <p:cNvGrpSpPr/>
          <p:nvPr/>
        </p:nvGrpSpPr>
        <p:grpSpPr>
          <a:xfrm>
            <a:off x="0" y="-6376"/>
            <a:ext cx="9159396" cy="1060825"/>
            <a:chOff x="1" y="-6377"/>
            <a:chExt cx="9159396" cy="1060825"/>
          </a:xfrm>
        </p:grpSpPr>
        <p:sp>
          <p:nvSpPr>
            <p:cNvPr id="9" name="Rectangle 8"/>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20" name="TextBox 19"/>
            <p:cNvSpPr txBox="1"/>
            <p:nvPr/>
          </p:nvSpPr>
          <p:spPr>
            <a:xfrm>
              <a:off x="184725" y="186636"/>
              <a:ext cx="8959276" cy="719717"/>
            </a:xfrm>
            <a:prstGeom prst="rect">
              <a:avLst/>
            </a:prstGeom>
            <a:noFill/>
          </p:spPr>
          <p:txBody>
            <a:bodyPr wrap="square" lIns="164117" tIns="82058" rIns="164117" bIns="82058" rtlCol="0">
              <a:spAutoFit/>
            </a:bodyPr>
            <a:lstStyle/>
            <a:p>
              <a:r>
                <a:rPr lang="en-US" sz="3600" dirty="0" smtClean="0">
                  <a:solidFill>
                    <a:schemeClr val="bg1"/>
                  </a:solidFill>
                  <a:latin typeface="Corbel"/>
                  <a:cs typeface="Corbel"/>
                </a:rPr>
                <a:t>Positive Feedback</a:t>
              </a:r>
              <a:endParaRPr lang="en-US" sz="3600" dirty="0">
                <a:solidFill>
                  <a:schemeClr val="bg1"/>
                </a:solidFill>
                <a:latin typeface="Corbel"/>
                <a:cs typeface="Corbel"/>
              </a:endParaRPr>
            </a:p>
          </p:txBody>
        </p:sp>
      </p:grpSp>
      <p:sp>
        <p:nvSpPr>
          <p:cNvPr id="3" name="Slide Number Placeholder 2"/>
          <p:cNvSpPr>
            <a:spLocks noGrp="1"/>
          </p:cNvSpPr>
          <p:nvPr>
            <p:ph type="sldNum" sz="quarter" idx="12"/>
          </p:nvPr>
        </p:nvSpPr>
        <p:spPr/>
        <p:txBody>
          <a:bodyPr/>
          <a:lstStyle/>
          <a:p>
            <a:fld id="{E70264E3-C154-3041-8A43-B30FFF48F35B}" type="slidenum">
              <a:rPr lang="en-US" smtClean="0"/>
              <a:pPr/>
              <a:t>12</a:t>
            </a:fld>
            <a:endParaRPr lang="en-US" dirty="0"/>
          </a:p>
        </p:txBody>
      </p:sp>
      <p:sp>
        <p:nvSpPr>
          <p:cNvPr id="10" name="Content Placeholder 2"/>
          <p:cNvSpPr txBox="1">
            <a:spLocks/>
          </p:cNvSpPr>
          <p:nvPr/>
        </p:nvSpPr>
        <p:spPr>
          <a:xfrm>
            <a:off x="4780794" y="1540933"/>
            <a:ext cx="4052797" cy="4555067"/>
          </a:xfrm>
          <a:prstGeom prst="rect">
            <a:avLst/>
          </a:prstGeom>
        </p:spPr>
        <p:txBody>
          <a:bodyPr vert="horz" lIns="91407" tIns="45705" rIns="91407" bIns="45705" rtlCol="0">
            <a:noAutofit/>
          </a:bodyPr>
          <a:lstStyle>
            <a:lvl1pPr marL="0" indent="0" algn="ctr" defTabSz="457039"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039" indent="0" algn="ctr" defTabSz="457039" rtl="0" eaLnBrk="1" latinLnBrk="0" hangingPunct="1">
              <a:spcBef>
                <a:spcPct val="20000"/>
              </a:spcBef>
              <a:buFont typeface="Arial"/>
              <a:buNone/>
              <a:defRPr sz="2900" kern="1200">
                <a:solidFill>
                  <a:schemeClr val="tx1">
                    <a:tint val="75000"/>
                  </a:schemeClr>
                </a:solidFill>
                <a:latin typeface="+mn-lt"/>
                <a:ea typeface="+mn-ea"/>
                <a:cs typeface="+mn-cs"/>
              </a:defRPr>
            </a:lvl2pPr>
            <a:lvl3pPr marL="914081" indent="0" algn="ctr" defTabSz="457039" rtl="0" eaLnBrk="1" latinLnBrk="0" hangingPunct="1">
              <a:spcBef>
                <a:spcPct val="20000"/>
              </a:spcBef>
              <a:buFont typeface="Arial"/>
              <a:buNone/>
              <a:defRPr sz="2300" kern="1200">
                <a:solidFill>
                  <a:schemeClr val="tx1">
                    <a:tint val="75000"/>
                  </a:schemeClr>
                </a:solidFill>
                <a:latin typeface="+mn-lt"/>
                <a:ea typeface="+mn-ea"/>
                <a:cs typeface="+mn-cs"/>
              </a:defRPr>
            </a:lvl3pPr>
            <a:lvl4pPr marL="1371120"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158"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5199"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2237"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199278"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6318"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800" b="1" dirty="0" smtClean="0">
                <a:solidFill>
                  <a:schemeClr val="tx1"/>
                </a:solidFill>
              </a:rPr>
              <a:t>Provide feedback to your peers during this session</a:t>
            </a:r>
          </a:p>
          <a:p>
            <a:pPr marL="571500" indent="-571500" algn="l">
              <a:buFont typeface="Arial"/>
              <a:buChar char="•"/>
            </a:pPr>
            <a:r>
              <a:rPr lang="en-US" i="1" dirty="0" smtClean="0">
                <a:solidFill>
                  <a:schemeClr val="tx1"/>
                </a:solidFill>
              </a:rPr>
              <a:t>NOTICE the behavior of others</a:t>
            </a:r>
          </a:p>
          <a:p>
            <a:pPr marL="571500" indent="-571500" algn="l">
              <a:buFont typeface="Arial"/>
              <a:buChar char="•"/>
            </a:pPr>
            <a:r>
              <a:rPr lang="en-US" i="1" dirty="0" smtClean="0">
                <a:solidFill>
                  <a:schemeClr val="tx1"/>
                </a:solidFill>
              </a:rPr>
              <a:t>Get feedback on your impact</a:t>
            </a:r>
          </a:p>
          <a:p>
            <a:pPr marL="571500" indent="-571500" algn="l">
              <a:buFont typeface="Arial"/>
              <a:buChar char="•"/>
            </a:pPr>
            <a:r>
              <a:rPr lang="en-US" i="1" dirty="0" smtClean="0">
                <a:solidFill>
                  <a:schemeClr val="tx1"/>
                </a:solidFill>
              </a:rPr>
              <a:t>Practice using the  SBI feedback Model</a:t>
            </a:r>
          </a:p>
        </p:txBody>
      </p:sp>
      <p:pic>
        <p:nvPicPr>
          <p:cNvPr id="4" name="Picture 3"/>
          <p:cNvPicPr>
            <a:picLocks noChangeAspect="1"/>
          </p:cNvPicPr>
          <p:nvPr/>
        </p:nvPicPr>
        <p:blipFill>
          <a:blip r:embed="rId3"/>
          <a:stretch>
            <a:fillRect/>
          </a:stretch>
        </p:blipFill>
        <p:spPr>
          <a:xfrm>
            <a:off x="711200" y="1913467"/>
            <a:ext cx="3382433" cy="3877733"/>
          </a:xfrm>
          <a:prstGeom prst="rect">
            <a:avLst/>
          </a:prstGeom>
        </p:spPr>
      </p:pic>
    </p:spTree>
    <p:extLst>
      <p:ext uri="{BB962C8B-B14F-4D97-AF65-F5344CB8AC3E}">
        <p14:creationId xmlns:p14="http://schemas.microsoft.com/office/powerpoint/2010/main" val="34674984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85750" y="375047"/>
            <a:ext cx="8628221" cy="1105853"/>
          </a:xfrm>
          <a:prstGeom prst="rect">
            <a:avLst/>
          </a:prstGeom>
          <a:solidFill>
            <a:schemeClr val="tx2">
              <a:lumMod val="75000"/>
            </a:schemeClr>
          </a:solidFill>
          <a:ln w="12700">
            <a:solidFill>
              <a:schemeClr val="tx2">
                <a:lumMod val="60000"/>
                <a:lumOff val="40000"/>
              </a:schemeClr>
            </a:solidFill>
            <a:miter lim="800000"/>
            <a:headEnd/>
            <a:tailEnd/>
          </a:ln>
        </p:spPr>
        <p:txBody>
          <a:bodyPr lIns="35717" tIns="35717" rIns="35717" bIns="35717" anchor="ctr"/>
          <a:lstStyle/>
          <a:p>
            <a:pPr algn="l">
              <a:defRPr/>
            </a:pPr>
            <a:r>
              <a:rPr lang="en-CA" sz="3500" kern="0" dirty="0">
                <a:solidFill>
                  <a:schemeClr val="bg1"/>
                </a:solidFill>
                <a:ea typeface="ＭＳ Ｐゴシック" charset="-128"/>
                <a:cs typeface="ＭＳ Ｐゴシック" charset="-128"/>
                <a:sym typeface="Helvetica Neue Light" charset="0"/>
              </a:rPr>
              <a:t>Balancing</a:t>
            </a:r>
            <a:r>
              <a:rPr lang="en-CA" sz="3400" kern="0" dirty="0">
                <a:solidFill>
                  <a:schemeClr val="bg1"/>
                </a:solidFill>
                <a:ea typeface="ＭＳ Ｐゴシック" charset="-128"/>
                <a:cs typeface="ＭＳ Ｐゴシック" charset="-128"/>
                <a:sym typeface="Helvetica Neue Light" charset="0"/>
              </a:rPr>
              <a:t> Feedback</a:t>
            </a:r>
          </a:p>
        </p:txBody>
      </p:sp>
      <p:pic>
        <p:nvPicPr>
          <p:cNvPr id="297987" name="Picture 4"/>
          <p:cNvPicPr>
            <a:picLocks noChangeAspect="1"/>
          </p:cNvPicPr>
          <p:nvPr/>
        </p:nvPicPr>
        <p:blipFill>
          <a:blip r:embed="rId2"/>
          <a:srcRect/>
          <a:stretch>
            <a:fillRect/>
          </a:stretch>
        </p:blipFill>
        <p:spPr bwMode="auto">
          <a:xfrm>
            <a:off x="1227832" y="1648644"/>
            <a:ext cx="7041059" cy="4611067"/>
          </a:xfrm>
          <a:prstGeom prst="rect">
            <a:avLst/>
          </a:prstGeom>
          <a:noFill/>
          <a:ln w="9525">
            <a:noFill/>
            <a:miter lim="800000"/>
            <a:headEnd/>
            <a:tailEnd/>
          </a:ln>
        </p:spPr>
      </p:pic>
      <p:sp>
        <p:nvSpPr>
          <p:cNvPr id="297988" name="TextBox 4"/>
          <p:cNvSpPr txBox="1">
            <a:spLocks noChangeArrowheads="1"/>
          </p:cNvSpPr>
          <p:nvPr/>
        </p:nvSpPr>
        <p:spPr bwMode="auto">
          <a:xfrm>
            <a:off x="767953" y="1714500"/>
            <a:ext cx="2518172" cy="341919"/>
          </a:xfrm>
          <a:prstGeom prst="rect">
            <a:avLst/>
          </a:prstGeom>
          <a:noFill/>
          <a:ln w="9525">
            <a:noFill/>
            <a:miter lim="800000"/>
            <a:headEnd/>
            <a:tailEnd/>
          </a:ln>
        </p:spPr>
        <p:txBody>
          <a:bodyPr wrap="square" lIns="64291" tIns="32146" rIns="64291" bIns="32146">
            <a:spAutoFit/>
          </a:bodyPr>
          <a:lstStyle/>
          <a:p>
            <a:r>
              <a:rPr lang="en-US" b="1" dirty="0"/>
              <a:t>Constructive</a:t>
            </a:r>
          </a:p>
        </p:txBody>
      </p:sp>
      <p:sp>
        <p:nvSpPr>
          <p:cNvPr id="297989" name="TextBox 5"/>
          <p:cNvSpPr txBox="1">
            <a:spLocks noChangeArrowheads="1"/>
          </p:cNvSpPr>
          <p:nvPr/>
        </p:nvSpPr>
        <p:spPr bwMode="auto">
          <a:xfrm>
            <a:off x="6125766" y="1660922"/>
            <a:ext cx="2250281" cy="341919"/>
          </a:xfrm>
          <a:prstGeom prst="rect">
            <a:avLst/>
          </a:prstGeom>
          <a:noFill/>
          <a:ln w="9525">
            <a:noFill/>
            <a:miter lim="800000"/>
            <a:headEnd/>
            <a:tailEnd/>
          </a:ln>
        </p:spPr>
        <p:txBody>
          <a:bodyPr lIns="64291" tIns="32146" rIns="64291" bIns="32146">
            <a:spAutoFit/>
          </a:bodyPr>
          <a:lstStyle/>
          <a:p>
            <a:r>
              <a:rPr lang="en-US" b="1" dirty="0"/>
              <a:t>Positive</a:t>
            </a:r>
          </a:p>
        </p:txBody>
      </p:sp>
    </p:spTree>
    <p:extLst>
      <p:ext uri="{BB962C8B-B14F-4D97-AF65-F5344CB8AC3E}">
        <p14:creationId xmlns:p14="http://schemas.microsoft.com/office/powerpoint/2010/main" val="747372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grpSp>
        <p:nvGrpSpPr>
          <p:cNvPr id="2" name="Group 1"/>
          <p:cNvGrpSpPr/>
          <p:nvPr/>
        </p:nvGrpSpPr>
        <p:grpSpPr>
          <a:xfrm>
            <a:off x="0" y="-6376"/>
            <a:ext cx="9159396" cy="1060825"/>
            <a:chOff x="1" y="-6377"/>
            <a:chExt cx="9159396" cy="1060825"/>
          </a:xfrm>
        </p:grpSpPr>
        <p:sp>
          <p:nvSpPr>
            <p:cNvPr id="9" name="Rectangle 8"/>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20" name="TextBox 19"/>
            <p:cNvSpPr txBox="1"/>
            <p:nvPr/>
          </p:nvSpPr>
          <p:spPr>
            <a:xfrm>
              <a:off x="184725" y="186636"/>
              <a:ext cx="8959276" cy="719717"/>
            </a:xfrm>
            <a:prstGeom prst="rect">
              <a:avLst/>
            </a:prstGeom>
            <a:noFill/>
          </p:spPr>
          <p:txBody>
            <a:bodyPr wrap="square" lIns="164117" tIns="82058" rIns="164117" bIns="82058" rtlCol="0">
              <a:spAutoFit/>
            </a:bodyPr>
            <a:lstStyle/>
            <a:p>
              <a:r>
                <a:rPr lang="en-US" sz="3600" dirty="0" smtClean="0">
                  <a:solidFill>
                    <a:schemeClr val="bg1"/>
                  </a:solidFill>
                  <a:latin typeface="Corbel"/>
                  <a:cs typeface="Corbel"/>
                </a:rPr>
                <a:t>What the Research Says</a:t>
              </a:r>
              <a:endParaRPr lang="en-US" sz="3600" dirty="0">
                <a:solidFill>
                  <a:schemeClr val="bg1"/>
                </a:solidFill>
                <a:latin typeface="Corbel"/>
                <a:cs typeface="Corbel"/>
              </a:endParaRPr>
            </a:p>
          </p:txBody>
        </p:sp>
      </p:grpSp>
      <p:sp>
        <p:nvSpPr>
          <p:cNvPr id="3" name="Slide Number Placeholder 2"/>
          <p:cNvSpPr>
            <a:spLocks noGrp="1"/>
          </p:cNvSpPr>
          <p:nvPr>
            <p:ph type="sldNum" sz="quarter" idx="12"/>
          </p:nvPr>
        </p:nvSpPr>
        <p:spPr>
          <a:xfrm>
            <a:off x="6553200" y="6356350"/>
            <a:ext cx="2133600" cy="365125"/>
          </a:xfrm>
        </p:spPr>
        <p:txBody>
          <a:bodyPr/>
          <a:lstStyle/>
          <a:p>
            <a:fld id="{E70264E3-C154-3041-8A43-B30FFF48F35B}" type="slidenum">
              <a:rPr lang="en-US" smtClean="0"/>
              <a:pPr/>
              <a:t>14</a:t>
            </a:fld>
            <a:endParaRPr lang="en-US" dirty="0"/>
          </a:p>
        </p:txBody>
      </p:sp>
      <p:sp>
        <p:nvSpPr>
          <p:cNvPr id="10" name="Content Placeholder 2"/>
          <p:cNvSpPr txBox="1">
            <a:spLocks/>
          </p:cNvSpPr>
          <p:nvPr/>
        </p:nvSpPr>
        <p:spPr>
          <a:xfrm>
            <a:off x="3810000" y="1540933"/>
            <a:ext cx="5063067" cy="5029200"/>
          </a:xfrm>
          <a:prstGeom prst="rect">
            <a:avLst/>
          </a:prstGeom>
          <a:ln>
            <a:solidFill>
              <a:schemeClr val="tx2">
                <a:lumMod val="60000"/>
                <a:lumOff val="40000"/>
              </a:schemeClr>
            </a:solidFill>
          </a:ln>
        </p:spPr>
        <p:txBody>
          <a:bodyPr vert="horz" lIns="91407" tIns="45705" rIns="91407" bIns="45705" rtlCol="0">
            <a:noAutofit/>
          </a:bodyPr>
          <a:lstStyle>
            <a:lvl1pPr marL="0" indent="0" algn="ctr" defTabSz="457039"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039" indent="0" algn="ctr" defTabSz="457039" rtl="0" eaLnBrk="1" latinLnBrk="0" hangingPunct="1">
              <a:spcBef>
                <a:spcPct val="20000"/>
              </a:spcBef>
              <a:buFont typeface="Arial"/>
              <a:buNone/>
              <a:defRPr sz="2900" kern="1200">
                <a:solidFill>
                  <a:schemeClr val="tx1">
                    <a:tint val="75000"/>
                  </a:schemeClr>
                </a:solidFill>
                <a:latin typeface="+mn-lt"/>
                <a:ea typeface="+mn-ea"/>
                <a:cs typeface="+mn-cs"/>
              </a:defRPr>
            </a:lvl2pPr>
            <a:lvl3pPr marL="914081" indent="0" algn="ctr" defTabSz="457039" rtl="0" eaLnBrk="1" latinLnBrk="0" hangingPunct="1">
              <a:spcBef>
                <a:spcPct val="20000"/>
              </a:spcBef>
              <a:buFont typeface="Arial"/>
              <a:buNone/>
              <a:defRPr sz="2300" kern="1200">
                <a:solidFill>
                  <a:schemeClr val="tx1">
                    <a:tint val="75000"/>
                  </a:schemeClr>
                </a:solidFill>
                <a:latin typeface="+mn-lt"/>
                <a:ea typeface="+mn-ea"/>
                <a:cs typeface="+mn-cs"/>
              </a:defRPr>
            </a:lvl3pPr>
            <a:lvl4pPr marL="1371120"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158"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5199"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2237"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199278"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6318"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2800" dirty="0" smtClean="0">
                <a:solidFill>
                  <a:schemeClr val="tx1"/>
                </a:solidFill>
              </a:rPr>
              <a:t>96% of people say they like hearing that they have done a good job</a:t>
            </a:r>
          </a:p>
          <a:p>
            <a:pPr marL="457200" indent="-457200" algn="l">
              <a:buFont typeface="Arial"/>
              <a:buChar char="•"/>
            </a:pPr>
            <a:r>
              <a:rPr lang="en-US" sz="2800" i="1" dirty="0" smtClean="0">
                <a:solidFill>
                  <a:schemeClr val="tx1"/>
                </a:solidFill>
              </a:rPr>
              <a:t>98% say that if you tell them when they have done  good job they will work harder for you</a:t>
            </a:r>
          </a:p>
          <a:p>
            <a:pPr marL="457200" indent="-457200" algn="l">
              <a:buFont typeface="Arial"/>
              <a:buChar char="•"/>
            </a:pPr>
            <a:r>
              <a:rPr lang="en-US" sz="2800" i="1" dirty="0" smtClean="0">
                <a:solidFill>
                  <a:schemeClr val="tx1"/>
                </a:solidFill>
              </a:rPr>
              <a:t>50% of Managers say they only give praise when someone has done an exceptional job</a:t>
            </a:r>
            <a:endParaRPr lang="en-US" i="1" dirty="0" smtClean="0">
              <a:solidFill>
                <a:schemeClr val="tx1"/>
              </a:solidFill>
            </a:endParaRPr>
          </a:p>
        </p:txBody>
      </p:sp>
      <p:pic>
        <p:nvPicPr>
          <p:cNvPr id="4" name="Picture 3"/>
          <p:cNvPicPr>
            <a:picLocks noChangeAspect="1"/>
          </p:cNvPicPr>
          <p:nvPr/>
        </p:nvPicPr>
        <p:blipFill>
          <a:blip r:embed="rId3"/>
          <a:stretch>
            <a:fillRect/>
          </a:stretch>
        </p:blipFill>
        <p:spPr>
          <a:xfrm>
            <a:off x="184724" y="2159000"/>
            <a:ext cx="3066476" cy="2565400"/>
          </a:xfrm>
          <a:prstGeom prst="rect">
            <a:avLst/>
          </a:prstGeom>
        </p:spPr>
      </p:pic>
    </p:spTree>
    <p:extLst>
      <p:ext uri="{BB962C8B-B14F-4D97-AF65-F5344CB8AC3E}">
        <p14:creationId xmlns:p14="http://schemas.microsoft.com/office/powerpoint/2010/main" val="2256362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grpSp>
        <p:nvGrpSpPr>
          <p:cNvPr id="2" name="Group 1"/>
          <p:cNvGrpSpPr/>
          <p:nvPr/>
        </p:nvGrpSpPr>
        <p:grpSpPr>
          <a:xfrm>
            <a:off x="0" y="-6376"/>
            <a:ext cx="9159396" cy="1060825"/>
            <a:chOff x="1" y="-6377"/>
            <a:chExt cx="9159396" cy="1060825"/>
          </a:xfrm>
        </p:grpSpPr>
        <p:sp>
          <p:nvSpPr>
            <p:cNvPr id="9" name="Rectangle 8"/>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20" name="TextBox 19"/>
            <p:cNvSpPr txBox="1"/>
            <p:nvPr/>
          </p:nvSpPr>
          <p:spPr>
            <a:xfrm>
              <a:off x="184725" y="186636"/>
              <a:ext cx="8959276" cy="719717"/>
            </a:xfrm>
            <a:prstGeom prst="rect">
              <a:avLst/>
            </a:prstGeom>
            <a:noFill/>
          </p:spPr>
          <p:txBody>
            <a:bodyPr wrap="square" lIns="164117" tIns="82058" rIns="164117" bIns="82058" rtlCol="0">
              <a:spAutoFit/>
            </a:bodyPr>
            <a:lstStyle/>
            <a:p>
              <a:r>
                <a:rPr lang="en-US" sz="3600" dirty="0" smtClean="0">
                  <a:solidFill>
                    <a:schemeClr val="bg1"/>
                  </a:solidFill>
                  <a:latin typeface="Corbel"/>
                  <a:cs typeface="Corbel"/>
                </a:rPr>
                <a:t>Personal Profile</a:t>
              </a:r>
              <a:endParaRPr lang="en-US" sz="2200" dirty="0">
                <a:solidFill>
                  <a:schemeClr val="bg1"/>
                </a:solidFill>
                <a:latin typeface="Corbel"/>
                <a:cs typeface="Corbel"/>
              </a:endParaRPr>
            </a:p>
          </p:txBody>
        </p:sp>
      </p:grpSp>
      <p:sp>
        <p:nvSpPr>
          <p:cNvPr id="3" name="Slide Number Placeholder 2"/>
          <p:cNvSpPr>
            <a:spLocks noGrp="1"/>
          </p:cNvSpPr>
          <p:nvPr>
            <p:ph type="sldNum" sz="quarter" idx="12"/>
          </p:nvPr>
        </p:nvSpPr>
        <p:spPr/>
        <p:txBody>
          <a:bodyPr/>
          <a:lstStyle/>
          <a:p>
            <a:fld id="{E70264E3-C154-3041-8A43-B30FFF48F35B}" type="slidenum">
              <a:rPr lang="en-US" smtClean="0"/>
              <a:pPr/>
              <a:t>15</a:t>
            </a:fld>
            <a:endParaRPr lang="en-US" dirty="0"/>
          </a:p>
        </p:txBody>
      </p:sp>
      <p:grpSp>
        <p:nvGrpSpPr>
          <p:cNvPr id="8" name="Group 2"/>
          <p:cNvGrpSpPr>
            <a:grpSpLocks/>
          </p:cNvGrpSpPr>
          <p:nvPr/>
        </p:nvGrpSpPr>
        <p:grpSpPr bwMode="auto">
          <a:xfrm>
            <a:off x="417925" y="1914743"/>
            <a:ext cx="4283217" cy="3607023"/>
            <a:chOff x="2105333" y="968426"/>
            <a:chExt cx="4929176" cy="4970814"/>
          </a:xfrm>
        </p:grpSpPr>
        <p:grpSp>
          <p:nvGrpSpPr>
            <p:cNvPr id="10" name="Group 27"/>
            <p:cNvGrpSpPr>
              <a:grpSpLocks/>
            </p:cNvGrpSpPr>
            <p:nvPr/>
          </p:nvGrpSpPr>
          <p:grpSpPr bwMode="auto">
            <a:xfrm>
              <a:off x="3298642" y="2372098"/>
              <a:ext cx="2556057" cy="2112132"/>
              <a:chOff x="3123972" y="2315441"/>
              <a:chExt cx="2915366" cy="2243682"/>
            </a:xfrm>
          </p:grpSpPr>
          <p:sp>
            <p:nvSpPr>
              <p:cNvPr id="27" name="Isosceles Triangle 26"/>
              <p:cNvSpPr>
                <a:spLocks noChangeArrowheads="1"/>
              </p:cNvSpPr>
              <p:nvPr/>
            </p:nvSpPr>
            <p:spPr bwMode="auto">
              <a:xfrm rot="2873963">
                <a:off x="4971390" y="2009209"/>
                <a:ext cx="762295" cy="1374285"/>
              </a:xfrm>
              <a:prstGeom prst="triangle">
                <a:avLst>
                  <a:gd name="adj" fmla="val 50000"/>
                </a:avLst>
              </a:prstGeom>
              <a:gradFill rotWithShape="1">
                <a:gsLst>
                  <a:gs pos="0">
                    <a:schemeClr val="bg1"/>
                  </a:gs>
                  <a:gs pos="100000">
                    <a:srgbClr val="7F7F7F"/>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b="1" dirty="0">
                  <a:solidFill>
                    <a:schemeClr val="lt1"/>
                  </a:solidFill>
                  <a:latin typeface="+mn-lt"/>
                  <a:ea typeface="+mn-ea"/>
                  <a:cs typeface="+mn-cs"/>
                </a:endParaRPr>
              </a:p>
            </p:txBody>
          </p:sp>
          <p:sp>
            <p:nvSpPr>
              <p:cNvPr id="28" name="Isosceles Triangle 27"/>
              <p:cNvSpPr>
                <a:spLocks noChangeArrowheads="1"/>
              </p:cNvSpPr>
              <p:nvPr/>
            </p:nvSpPr>
            <p:spPr bwMode="auto">
              <a:xfrm rot="18726037" flipH="1">
                <a:off x="3431368" y="2020170"/>
                <a:ext cx="760608" cy="1374286"/>
              </a:xfrm>
              <a:prstGeom prst="triangle">
                <a:avLst>
                  <a:gd name="adj" fmla="val 50000"/>
                </a:avLst>
              </a:prstGeom>
              <a:gradFill rotWithShape="1">
                <a:gsLst>
                  <a:gs pos="0">
                    <a:schemeClr val="bg1"/>
                  </a:gs>
                  <a:gs pos="100000">
                    <a:srgbClr val="7F7F7F"/>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b="1" dirty="0">
                  <a:solidFill>
                    <a:schemeClr val="lt1"/>
                  </a:solidFill>
                  <a:latin typeface="+mn-lt"/>
                  <a:ea typeface="+mn-ea"/>
                  <a:cs typeface="+mn-cs"/>
                </a:endParaRPr>
              </a:p>
            </p:txBody>
          </p:sp>
          <p:sp>
            <p:nvSpPr>
              <p:cNvPr id="29" name="Isosceles Triangle 28"/>
              <p:cNvSpPr>
                <a:spLocks noChangeArrowheads="1"/>
              </p:cNvSpPr>
              <p:nvPr/>
            </p:nvSpPr>
            <p:spPr bwMode="auto">
              <a:xfrm rot="18726037" flipV="1">
                <a:off x="4972234" y="3480675"/>
                <a:ext cx="760608" cy="1374285"/>
              </a:xfrm>
              <a:prstGeom prst="triangle">
                <a:avLst>
                  <a:gd name="adj" fmla="val 50000"/>
                </a:avLst>
              </a:prstGeom>
              <a:gradFill rotWithShape="1">
                <a:gsLst>
                  <a:gs pos="0">
                    <a:schemeClr val="bg1"/>
                  </a:gs>
                  <a:gs pos="100000">
                    <a:srgbClr val="7F7F7F"/>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b="1" dirty="0">
                  <a:solidFill>
                    <a:schemeClr val="lt1"/>
                  </a:solidFill>
                  <a:latin typeface="+mn-lt"/>
                  <a:ea typeface="+mn-ea"/>
                  <a:cs typeface="+mn-cs"/>
                </a:endParaRPr>
              </a:p>
            </p:txBody>
          </p:sp>
          <p:sp>
            <p:nvSpPr>
              <p:cNvPr id="30" name="Isosceles Triangle 29"/>
              <p:cNvSpPr>
                <a:spLocks noChangeArrowheads="1"/>
              </p:cNvSpPr>
              <p:nvPr/>
            </p:nvSpPr>
            <p:spPr bwMode="auto">
              <a:xfrm rot="2873963" flipH="1" flipV="1">
                <a:off x="3430525" y="3491636"/>
                <a:ext cx="762295" cy="1374286"/>
              </a:xfrm>
              <a:prstGeom prst="triangle">
                <a:avLst>
                  <a:gd name="adj" fmla="val 50000"/>
                </a:avLst>
              </a:prstGeom>
              <a:gradFill rotWithShape="1">
                <a:gsLst>
                  <a:gs pos="0">
                    <a:schemeClr val="bg1"/>
                  </a:gs>
                  <a:gs pos="100000">
                    <a:srgbClr val="7F7F7F"/>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b="1" dirty="0">
                  <a:solidFill>
                    <a:schemeClr val="lt1"/>
                  </a:solidFill>
                  <a:latin typeface="+mn-lt"/>
                  <a:ea typeface="+mn-ea"/>
                  <a:cs typeface="+mn-cs"/>
                </a:endParaRPr>
              </a:p>
            </p:txBody>
          </p:sp>
        </p:grpSp>
        <p:grpSp>
          <p:nvGrpSpPr>
            <p:cNvPr id="12" name="Group 1"/>
            <p:cNvGrpSpPr>
              <a:grpSpLocks/>
            </p:cNvGrpSpPr>
            <p:nvPr/>
          </p:nvGrpSpPr>
          <p:grpSpPr bwMode="auto">
            <a:xfrm>
              <a:off x="2105333" y="968426"/>
              <a:ext cx="4929176" cy="4970814"/>
              <a:chOff x="2105333" y="968426"/>
              <a:chExt cx="4929176" cy="4970814"/>
            </a:xfrm>
          </p:grpSpPr>
          <p:grpSp>
            <p:nvGrpSpPr>
              <p:cNvPr id="13" name="Group 50"/>
              <p:cNvGrpSpPr>
                <a:grpSpLocks/>
              </p:cNvGrpSpPr>
              <p:nvPr/>
            </p:nvGrpSpPr>
            <p:grpSpPr bwMode="auto">
              <a:xfrm>
                <a:off x="2105333" y="2982331"/>
                <a:ext cx="2466044" cy="939923"/>
                <a:chOff x="2105333" y="2982331"/>
                <a:chExt cx="2466044" cy="939923"/>
              </a:xfrm>
            </p:grpSpPr>
            <p:sp>
              <p:nvSpPr>
                <p:cNvPr id="25" name="Isosceles Triangle 24"/>
                <p:cNvSpPr>
                  <a:spLocks noChangeArrowheads="1"/>
                </p:cNvSpPr>
                <p:nvPr/>
              </p:nvSpPr>
              <p:spPr bwMode="auto">
                <a:xfrm rot="5400000" flipH="1" flipV="1">
                  <a:off x="2644254" y="2453711"/>
                  <a:ext cx="930340" cy="2008183"/>
                </a:xfrm>
                <a:prstGeom prst="triangle">
                  <a:avLst>
                    <a:gd name="adj" fmla="val 50000"/>
                  </a:avLst>
                </a:prstGeom>
                <a:gradFill rotWithShape="1">
                  <a:gsLst>
                    <a:gs pos="0">
                      <a:srgbClr val="235007"/>
                    </a:gs>
                    <a:gs pos="50000">
                      <a:srgbClr val="4DA219"/>
                    </a:gs>
                    <a:gs pos="100000">
                      <a:srgbClr val="56FA00"/>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26" name="Isosceles Triangle 25"/>
                <p:cNvSpPr>
                  <a:spLocks noChangeArrowheads="1"/>
                </p:cNvSpPr>
                <p:nvPr/>
              </p:nvSpPr>
              <p:spPr bwMode="auto">
                <a:xfrm rot="5400000">
                  <a:off x="3869801" y="3218884"/>
                  <a:ext cx="936691" cy="465137"/>
                </a:xfrm>
                <a:prstGeom prst="triangle">
                  <a:avLst>
                    <a:gd name="adj" fmla="val 50000"/>
                  </a:avLst>
                </a:prstGeom>
                <a:gradFill rotWithShape="1">
                  <a:gsLst>
                    <a:gs pos="0">
                      <a:srgbClr val="235007"/>
                    </a:gs>
                    <a:gs pos="50000">
                      <a:srgbClr val="4DA219"/>
                    </a:gs>
                    <a:gs pos="100000">
                      <a:srgbClr val="56FA00"/>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grpSp>
          <p:grpSp>
            <p:nvGrpSpPr>
              <p:cNvPr id="15" name="Group 48"/>
              <p:cNvGrpSpPr>
                <a:grpSpLocks/>
              </p:cNvGrpSpPr>
              <p:nvPr/>
            </p:nvGrpSpPr>
            <p:grpSpPr bwMode="auto">
              <a:xfrm>
                <a:off x="4565836" y="2987145"/>
                <a:ext cx="2468673" cy="936551"/>
                <a:chOff x="4565836" y="2987145"/>
                <a:chExt cx="2468673" cy="936551"/>
              </a:xfrm>
            </p:grpSpPr>
            <p:sp>
              <p:nvSpPr>
                <p:cNvPr id="23" name="Isosceles Triangle 22"/>
                <p:cNvSpPr>
                  <a:spLocks noChangeArrowheads="1"/>
                </p:cNvSpPr>
                <p:nvPr/>
              </p:nvSpPr>
              <p:spPr bwMode="auto">
                <a:xfrm rot="-5400000" flipH="1" flipV="1">
                  <a:off x="5566041" y="2452918"/>
                  <a:ext cx="928752" cy="2008183"/>
                </a:xfrm>
                <a:prstGeom prst="triangle">
                  <a:avLst>
                    <a:gd name="adj" fmla="val 50000"/>
                  </a:avLst>
                </a:prstGeom>
                <a:gradFill rotWithShape="1">
                  <a:gsLst>
                    <a:gs pos="0">
                      <a:srgbClr val="00406F"/>
                    </a:gs>
                    <a:gs pos="50000">
                      <a:srgbClr val="0285DD"/>
                    </a:gs>
                    <a:gs pos="100000">
                      <a:srgbClr val="33ACFF"/>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24" name="Isosceles Triangle 23"/>
                <p:cNvSpPr/>
                <p:nvPr/>
              </p:nvSpPr>
              <p:spPr>
                <a:xfrm rot="5400000" flipH="1" flipV="1">
                  <a:off x="4330968" y="3222853"/>
                  <a:ext cx="935104" cy="465137"/>
                </a:xfrm>
                <a:prstGeom prst="triangle">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16" name="Group 47"/>
              <p:cNvGrpSpPr>
                <a:grpSpLocks/>
              </p:cNvGrpSpPr>
              <p:nvPr/>
            </p:nvGrpSpPr>
            <p:grpSpPr bwMode="auto">
              <a:xfrm>
                <a:off x="4099557" y="3453534"/>
                <a:ext cx="936551" cy="2485706"/>
                <a:chOff x="4099557" y="3453534"/>
                <a:chExt cx="936551" cy="2485706"/>
              </a:xfrm>
            </p:grpSpPr>
            <p:sp>
              <p:nvSpPr>
                <p:cNvPr id="21" name="Isosceles Triangle 20"/>
                <p:cNvSpPr>
                  <a:spLocks noChangeArrowheads="1"/>
                </p:cNvSpPr>
                <p:nvPr/>
              </p:nvSpPr>
              <p:spPr bwMode="auto">
                <a:xfrm flipH="1" flipV="1">
                  <a:off x="4105578" y="3918209"/>
                  <a:ext cx="923923" cy="2021031"/>
                </a:xfrm>
                <a:prstGeom prst="triangle">
                  <a:avLst>
                    <a:gd name="adj" fmla="val 50000"/>
                  </a:avLst>
                </a:prstGeom>
                <a:gradFill rotWithShape="1">
                  <a:gsLst>
                    <a:gs pos="0">
                      <a:srgbClr val="FFFF00"/>
                    </a:gs>
                    <a:gs pos="100000">
                      <a:srgbClr val="FFF59A"/>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22" name="Isosceles Triangle 21"/>
                <p:cNvSpPr>
                  <a:spLocks noChangeArrowheads="1"/>
                </p:cNvSpPr>
                <p:nvPr/>
              </p:nvSpPr>
              <p:spPr bwMode="auto">
                <a:xfrm>
                  <a:off x="4099228" y="3453039"/>
                  <a:ext cx="936623" cy="465170"/>
                </a:xfrm>
                <a:prstGeom prst="triangle">
                  <a:avLst>
                    <a:gd name="adj" fmla="val 50000"/>
                  </a:avLst>
                </a:prstGeom>
                <a:gradFill rotWithShape="1">
                  <a:gsLst>
                    <a:gs pos="0">
                      <a:srgbClr val="FFFF00"/>
                    </a:gs>
                    <a:gs pos="50000">
                      <a:srgbClr val="FFFB6A"/>
                    </a:gs>
                    <a:gs pos="100000">
                      <a:srgbClr val="FFFAA4"/>
                    </a:gs>
                  </a:gsLst>
                  <a:lin ang="16200000"/>
                </a:gradFill>
                <a:ln>
                  <a:noFill/>
                </a:ln>
                <a:effectLst>
                  <a:outerShdw blurRad="63500" dist="38100" dir="2700000" algn="tl" rotWithShape="0">
                    <a:srgbClr val="000000">
                      <a:alpha val="42999"/>
                    </a:srgbClr>
                  </a:outerShdw>
                </a:effectLs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grpSp>
          <p:grpSp>
            <p:nvGrpSpPr>
              <p:cNvPr id="17" name="Group 49"/>
              <p:cNvGrpSpPr>
                <a:grpSpLocks/>
              </p:cNvGrpSpPr>
              <p:nvPr/>
            </p:nvGrpSpPr>
            <p:grpSpPr bwMode="auto">
              <a:xfrm>
                <a:off x="4103011" y="968426"/>
                <a:ext cx="936551" cy="2484980"/>
                <a:chOff x="4103011" y="968426"/>
                <a:chExt cx="936551" cy="2484980"/>
              </a:xfrm>
            </p:grpSpPr>
            <p:sp>
              <p:nvSpPr>
                <p:cNvPr id="18" name="Isosceles Triangle 17"/>
                <p:cNvSpPr>
                  <a:spLocks noChangeArrowheads="1"/>
                </p:cNvSpPr>
                <p:nvPr/>
              </p:nvSpPr>
              <p:spPr bwMode="auto">
                <a:xfrm>
                  <a:off x="4111928" y="968426"/>
                  <a:ext cx="923923" cy="2019442"/>
                </a:xfrm>
                <a:prstGeom prst="triangle">
                  <a:avLst>
                    <a:gd name="adj" fmla="val 50000"/>
                  </a:avLst>
                </a:prstGeom>
                <a:gradFill rotWithShape="1">
                  <a:gsLst>
                    <a:gs pos="0">
                      <a:srgbClr val="804900"/>
                    </a:gs>
                    <a:gs pos="50000">
                      <a:srgbClr val="FD9500"/>
                    </a:gs>
                    <a:gs pos="100000">
                      <a:srgbClr val="FFBF33"/>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19" name="Isosceles Triangle 18"/>
                <p:cNvSpPr>
                  <a:spLocks noChangeArrowheads="1"/>
                </p:cNvSpPr>
                <p:nvPr/>
              </p:nvSpPr>
              <p:spPr bwMode="auto">
                <a:xfrm flipV="1">
                  <a:off x="4102403" y="2987868"/>
                  <a:ext cx="936623" cy="465171"/>
                </a:xfrm>
                <a:prstGeom prst="triangle">
                  <a:avLst>
                    <a:gd name="adj" fmla="val 50000"/>
                  </a:avLst>
                </a:prstGeom>
                <a:gradFill rotWithShape="1">
                  <a:gsLst>
                    <a:gs pos="0">
                      <a:srgbClr val="804900"/>
                    </a:gs>
                    <a:gs pos="50000">
                      <a:srgbClr val="FD9500"/>
                    </a:gs>
                    <a:gs pos="100000">
                      <a:srgbClr val="FFBF33"/>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grpSp>
        </p:grpSp>
      </p:grpSp>
      <p:sp>
        <p:nvSpPr>
          <p:cNvPr id="31" name="Content Placeholder 2"/>
          <p:cNvSpPr txBox="1">
            <a:spLocks/>
          </p:cNvSpPr>
          <p:nvPr/>
        </p:nvSpPr>
        <p:spPr>
          <a:xfrm>
            <a:off x="4530533" y="2613136"/>
            <a:ext cx="4473663" cy="2458482"/>
          </a:xfrm>
          <a:prstGeom prst="rect">
            <a:avLst/>
          </a:prstGeom>
        </p:spPr>
        <p:txBody>
          <a:bodyPr vert="horz" lIns="91407" tIns="45705" rIns="91407" bIns="45705" rtlCol="0">
            <a:normAutofit fontScale="92500" lnSpcReduction="20000"/>
          </a:bodyPr>
          <a:lstStyle>
            <a:lvl1pPr marL="0" indent="0" algn="ctr" defTabSz="457039"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039" indent="0" algn="ctr" defTabSz="457039" rtl="0" eaLnBrk="1" latinLnBrk="0" hangingPunct="1">
              <a:spcBef>
                <a:spcPct val="20000"/>
              </a:spcBef>
              <a:buFont typeface="Arial"/>
              <a:buNone/>
              <a:defRPr sz="2900" kern="1200">
                <a:solidFill>
                  <a:schemeClr val="tx1">
                    <a:tint val="75000"/>
                  </a:schemeClr>
                </a:solidFill>
                <a:latin typeface="+mn-lt"/>
                <a:ea typeface="+mn-ea"/>
                <a:cs typeface="+mn-cs"/>
              </a:defRPr>
            </a:lvl2pPr>
            <a:lvl3pPr marL="914081" indent="0" algn="ctr" defTabSz="457039" rtl="0" eaLnBrk="1" latinLnBrk="0" hangingPunct="1">
              <a:spcBef>
                <a:spcPct val="20000"/>
              </a:spcBef>
              <a:buFont typeface="Arial"/>
              <a:buNone/>
              <a:defRPr sz="2300" kern="1200">
                <a:solidFill>
                  <a:schemeClr val="tx1">
                    <a:tint val="75000"/>
                  </a:schemeClr>
                </a:solidFill>
                <a:latin typeface="+mn-lt"/>
                <a:ea typeface="+mn-ea"/>
                <a:cs typeface="+mn-cs"/>
              </a:defRPr>
            </a:lvl3pPr>
            <a:lvl4pPr marL="1371120"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158"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5199"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2237"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199278"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6318"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4800" dirty="0" smtClean="0">
                <a:solidFill>
                  <a:schemeClr val="tx1"/>
                </a:solidFill>
              </a:rPr>
              <a:t>Understanding behavioral style using DiSC Work of Leaders</a:t>
            </a:r>
            <a:endParaRPr lang="en-US" sz="4800" dirty="0">
              <a:solidFill>
                <a:schemeClr val="tx1"/>
              </a:solidFill>
            </a:endParaRPr>
          </a:p>
          <a:p>
            <a:pPr algn="l"/>
            <a:endParaRPr lang="en-US" dirty="0">
              <a:solidFill>
                <a:schemeClr val="tx1"/>
              </a:solidFill>
            </a:endParaRPr>
          </a:p>
        </p:txBody>
      </p:sp>
    </p:spTree>
    <p:extLst>
      <p:ext uri="{BB962C8B-B14F-4D97-AF65-F5344CB8AC3E}">
        <p14:creationId xmlns:p14="http://schemas.microsoft.com/office/powerpoint/2010/main" val="23649472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0264E3-C154-3041-8A43-B30FFF48F35B}" type="slidenum">
              <a:rPr lang="en-US" smtClean="0"/>
              <a:pPr/>
              <a:t>16</a:t>
            </a:fld>
            <a:endParaRPr lang="en-US" dirty="0"/>
          </a:p>
        </p:txBody>
      </p:sp>
      <p:pic>
        <p:nvPicPr>
          <p:cNvPr id="3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325" y="227492"/>
            <a:ext cx="9536914" cy="706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253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Perform in a consistent and steady manner</a:t>
            </a:r>
          </a:p>
          <a:p>
            <a:r>
              <a:rPr lang="en-US" dirty="0" smtClean="0"/>
              <a:t>Patient</a:t>
            </a:r>
          </a:p>
          <a:p>
            <a:r>
              <a:rPr lang="en-US" dirty="0" smtClean="0"/>
              <a:t>Help others</a:t>
            </a:r>
          </a:p>
          <a:p>
            <a:r>
              <a:rPr lang="en-US" dirty="0" smtClean="0"/>
              <a:t>Show loyalty</a:t>
            </a:r>
          </a:p>
          <a:p>
            <a:r>
              <a:rPr lang="en-US" dirty="0" smtClean="0"/>
              <a:t>Good listeners</a:t>
            </a:r>
          </a:p>
          <a:p>
            <a:r>
              <a:rPr lang="en-US" dirty="0" smtClean="0"/>
              <a:t>Develop specialized skills</a:t>
            </a:r>
          </a:p>
          <a:p>
            <a:r>
              <a:rPr lang="en-US" dirty="0" smtClean="0"/>
              <a:t>Create a stable harmonious environment</a:t>
            </a:r>
          </a:p>
          <a:p>
            <a:endParaRPr lang="en-US" dirty="0" smtClean="0"/>
          </a:p>
        </p:txBody>
      </p:sp>
      <p:grpSp>
        <p:nvGrpSpPr>
          <p:cNvPr id="4" name="Group 3"/>
          <p:cNvGrpSpPr/>
          <p:nvPr/>
        </p:nvGrpSpPr>
        <p:grpSpPr>
          <a:xfrm>
            <a:off x="0" y="-6377"/>
            <a:ext cx="9159396" cy="1251284"/>
            <a:chOff x="1" y="-6377"/>
            <a:chExt cx="9159396" cy="1251283"/>
          </a:xfrm>
        </p:grpSpPr>
        <p:sp>
          <p:nvSpPr>
            <p:cNvPr id="5" name="Rectangle 4"/>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6" name="TextBox 5"/>
            <p:cNvSpPr txBox="1"/>
            <p:nvPr/>
          </p:nvSpPr>
          <p:spPr>
            <a:xfrm>
              <a:off x="184725" y="186636"/>
              <a:ext cx="8959276" cy="1058270"/>
            </a:xfrm>
            <a:prstGeom prst="rect">
              <a:avLst/>
            </a:prstGeom>
            <a:noFill/>
          </p:spPr>
          <p:txBody>
            <a:bodyPr wrap="square" lIns="164117" tIns="82058" rIns="164117" bIns="82058" rtlCol="0">
              <a:spAutoFit/>
            </a:bodyPr>
            <a:lstStyle/>
            <a:p>
              <a:r>
                <a:rPr lang="en-US" sz="3600" dirty="0">
                  <a:solidFill>
                    <a:schemeClr val="bg1"/>
                  </a:solidFill>
                  <a:latin typeface="Corbel"/>
                  <a:cs typeface="Corbel"/>
                </a:rPr>
                <a:t>Characteristics of S’s</a:t>
              </a:r>
            </a:p>
            <a:p>
              <a:endParaRPr lang="en-US" sz="2200" dirty="0">
                <a:solidFill>
                  <a:schemeClr val="bg1"/>
                </a:solidFill>
                <a:latin typeface="Corbel"/>
                <a:cs typeface="Corbel"/>
              </a:endParaRPr>
            </a:p>
          </p:txBody>
        </p:sp>
      </p:grpSp>
      <p:sp>
        <p:nvSpPr>
          <p:cNvPr id="7" name="Rectangle 6"/>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pic>
        <p:nvPicPr>
          <p:cNvPr id="8" name="Picture 7"/>
          <p:cNvPicPr>
            <a:picLocks noChangeAspect="1"/>
          </p:cNvPicPr>
          <p:nvPr/>
        </p:nvPicPr>
        <p:blipFill>
          <a:blip r:embed="rId2"/>
          <a:stretch>
            <a:fillRect/>
          </a:stretch>
        </p:blipFill>
        <p:spPr>
          <a:xfrm>
            <a:off x="6621926" y="2213430"/>
            <a:ext cx="2230504" cy="2314849"/>
          </a:xfrm>
          <a:prstGeom prst="rect">
            <a:avLst/>
          </a:prstGeom>
        </p:spPr>
      </p:pic>
    </p:spTree>
    <p:extLst>
      <p:ext uri="{BB962C8B-B14F-4D97-AF65-F5344CB8AC3E}">
        <p14:creationId xmlns:p14="http://schemas.microsoft.com/office/powerpoint/2010/main" val="406698130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Adhere it standards and directives</a:t>
            </a:r>
          </a:p>
          <a:p>
            <a:r>
              <a:rPr lang="en-US" dirty="0" smtClean="0"/>
              <a:t>Focus on details</a:t>
            </a:r>
          </a:p>
          <a:p>
            <a:r>
              <a:rPr lang="en-US" dirty="0" smtClean="0"/>
              <a:t>Think analytically</a:t>
            </a:r>
          </a:p>
          <a:p>
            <a:r>
              <a:rPr lang="en-US" dirty="0" smtClean="0"/>
              <a:t>Check for accuracy</a:t>
            </a:r>
          </a:p>
          <a:p>
            <a:r>
              <a:rPr lang="en-US" dirty="0" smtClean="0"/>
              <a:t>Analyze performance critically</a:t>
            </a:r>
          </a:p>
          <a:p>
            <a:r>
              <a:rPr lang="en-US" dirty="0" smtClean="0"/>
              <a:t>Diplomatic with people</a:t>
            </a:r>
          </a:p>
          <a:p>
            <a:r>
              <a:rPr lang="en-US" dirty="0" smtClean="0"/>
              <a:t>Use subtle or indirect approaches to conflict</a:t>
            </a:r>
          </a:p>
          <a:p>
            <a:r>
              <a:rPr lang="en-US" dirty="0" smtClean="0"/>
              <a:t>Use a systematic approach to situations</a:t>
            </a:r>
          </a:p>
        </p:txBody>
      </p:sp>
      <p:grpSp>
        <p:nvGrpSpPr>
          <p:cNvPr id="4" name="Group 3"/>
          <p:cNvGrpSpPr/>
          <p:nvPr/>
        </p:nvGrpSpPr>
        <p:grpSpPr>
          <a:xfrm>
            <a:off x="0" y="-6377"/>
            <a:ext cx="9159396" cy="1251284"/>
            <a:chOff x="1" y="-6377"/>
            <a:chExt cx="9159396" cy="1251283"/>
          </a:xfrm>
        </p:grpSpPr>
        <p:sp>
          <p:nvSpPr>
            <p:cNvPr id="5" name="Rectangle 4"/>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6" name="TextBox 5"/>
            <p:cNvSpPr txBox="1"/>
            <p:nvPr/>
          </p:nvSpPr>
          <p:spPr>
            <a:xfrm>
              <a:off x="184725" y="186636"/>
              <a:ext cx="8959276" cy="1058270"/>
            </a:xfrm>
            <a:prstGeom prst="rect">
              <a:avLst/>
            </a:prstGeom>
            <a:noFill/>
          </p:spPr>
          <p:txBody>
            <a:bodyPr wrap="square" lIns="164117" tIns="82058" rIns="164117" bIns="82058" rtlCol="0">
              <a:spAutoFit/>
            </a:bodyPr>
            <a:lstStyle/>
            <a:p>
              <a:r>
                <a:rPr lang="en-US" sz="3600" dirty="0">
                  <a:solidFill>
                    <a:schemeClr val="bg1"/>
                  </a:solidFill>
                  <a:latin typeface="Corbel"/>
                  <a:cs typeface="Corbel"/>
                </a:rPr>
                <a:t>Characteristics of C’s</a:t>
              </a:r>
            </a:p>
            <a:p>
              <a:endParaRPr lang="en-US" sz="2200" dirty="0">
                <a:solidFill>
                  <a:schemeClr val="bg1"/>
                </a:solidFill>
                <a:latin typeface="Corbel"/>
                <a:cs typeface="Corbel"/>
              </a:endParaRPr>
            </a:p>
          </p:txBody>
        </p:sp>
      </p:grpSp>
      <p:sp>
        <p:nvSpPr>
          <p:cNvPr id="7" name="Rectangle 6"/>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pic>
        <p:nvPicPr>
          <p:cNvPr id="8" name="Picture 7"/>
          <p:cNvPicPr>
            <a:picLocks noChangeAspect="1"/>
          </p:cNvPicPr>
          <p:nvPr/>
        </p:nvPicPr>
        <p:blipFill>
          <a:blip r:embed="rId2"/>
          <a:stretch>
            <a:fillRect/>
          </a:stretch>
        </p:blipFill>
        <p:spPr>
          <a:xfrm>
            <a:off x="6449898" y="2183463"/>
            <a:ext cx="2424745" cy="2234372"/>
          </a:xfrm>
          <a:prstGeom prst="rect">
            <a:avLst/>
          </a:prstGeom>
        </p:spPr>
      </p:pic>
    </p:spTree>
    <p:extLst>
      <p:ext uri="{BB962C8B-B14F-4D97-AF65-F5344CB8AC3E}">
        <p14:creationId xmlns:p14="http://schemas.microsoft.com/office/powerpoint/2010/main" val="4465792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Connect with people</a:t>
            </a:r>
          </a:p>
          <a:p>
            <a:r>
              <a:rPr lang="en-US" dirty="0" smtClean="0"/>
              <a:t>Make a favorable impression</a:t>
            </a:r>
          </a:p>
          <a:p>
            <a:r>
              <a:rPr lang="en-US" dirty="0" smtClean="0"/>
              <a:t>Articulate</a:t>
            </a:r>
          </a:p>
          <a:p>
            <a:r>
              <a:rPr lang="en-US" dirty="0" smtClean="0"/>
              <a:t>Create a motivating environment</a:t>
            </a:r>
          </a:p>
          <a:p>
            <a:r>
              <a:rPr lang="en-US" dirty="0" smtClean="0"/>
              <a:t>Generate enthusiasm</a:t>
            </a:r>
          </a:p>
          <a:p>
            <a:r>
              <a:rPr lang="en-US" dirty="0" smtClean="0"/>
              <a:t>View people and situations with optimism</a:t>
            </a:r>
          </a:p>
          <a:p>
            <a:r>
              <a:rPr lang="en-US" dirty="0" smtClean="0"/>
              <a:t>Participate in groups</a:t>
            </a:r>
            <a:endParaRPr lang="en-US" dirty="0"/>
          </a:p>
        </p:txBody>
      </p:sp>
      <p:grpSp>
        <p:nvGrpSpPr>
          <p:cNvPr id="4" name="Group 3"/>
          <p:cNvGrpSpPr/>
          <p:nvPr/>
        </p:nvGrpSpPr>
        <p:grpSpPr>
          <a:xfrm>
            <a:off x="0" y="-6376"/>
            <a:ext cx="9159396" cy="1060825"/>
            <a:chOff x="1" y="-6377"/>
            <a:chExt cx="9159396" cy="1060825"/>
          </a:xfrm>
        </p:grpSpPr>
        <p:sp>
          <p:nvSpPr>
            <p:cNvPr id="5" name="Rectangle 4"/>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6" name="TextBox 5"/>
            <p:cNvSpPr txBox="1"/>
            <p:nvPr/>
          </p:nvSpPr>
          <p:spPr>
            <a:xfrm>
              <a:off x="184725" y="186636"/>
              <a:ext cx="8959276" cy="719717"/>
            </a:xfrm>
            <a:prstGeom prst="rect">
              <a:avLst/>
            </a:prstGeom>
            <a:noFill/>
          </p:spPr>
          <p:txBody>
            <a:bodyPr wrap="square" lIns="164117" tIns="82058" rIns="164117" bIns="82058" rtlCol="0">
              <a:spAutoFit/>
            </a:bodyPr>
            <a:lstStyle/>
            <a:p>
              <a:r>
                <a:rPr lang="en-US" sz="3600" dirty="0">
                  <a:solidFill>
                    <a:schemeClr val="bg1"/>
                  </a:solidFill>
                  <a:latin typeface="Corbel"/>
                  <a:cs typeface="Corbel"/>
                </a:rPr>
                <a:t>Characteristics of I’s</a:t>
              </a:r>
            </a:p>
          </p:txBody>
        </p:sp>
      </p:grpSp>
      <p:sp>
        <p:nvSpPr>
          <p:cNvPr id="7" name="Rectangle 6"/>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pic>
        <p:nvPicPr>
          <p:cNvPr id="8" name="Picture 7"/>
          <p:cNvPicPr>
            <a:picLocks noChangeAspect="1"/>
          </p:cNvPicPr>
          <p:nvPr/>
        </p:nvPicPr>
        <p:blipFill>
          <a:blip r:embed="rId2"/>
          <a:stretch>
            <a:fillRect/>
          </a:stretch>
        </p:blipFill>
        <p:spPr>
          <a:xfrm>
            <a:off x="6845927" y="1552952"/>
            <a:ext cx="2061713" cy="2184018"/>
          </a:xfrm>
          <a:prstGeom prst="rect">
            <a:avLst/>
          </a:prstGeom>
        </p:spPr>
      </p:pic>
    </p:spTree>
    <p:extLst>
      <p:ext uri="{BB962C8B-B14F-4D97-AF65-F5344CB8AC3E}">
        <p14:creationId xmlns:p14="http://schemas.microsoft.com/office/powerpoint/2010/main" val="24580128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grpSp>
        <p:nvGrpSpPr>
          <p:cNvPr id="2" name="Group 1"/>
          <p:cNvGrpSpPr/>
          <p:nvPr/>
        </p:nvGrpSpPr>
        <p:grpSpPr>
          <a:xfrm>
            <a:off x="0" y="-6376"/>
            <a:ext cx="9159396" cy="1060825"/>
            <a:chOff x="1" y="-6377"/>
            <a:chExt cx="9159396" cy="1060825"/>
          </a:xfrm>
        </p:grpSpPr>
        <p:sp>
          <p:nvSpPr>
            <p:cNvPr id="9" name="Rectangle 8"/>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20" name="TextBox 19"/>
            <p:cNvSpPr txBox="1"/>
            <p:nvPr/>
          </p:nvSpPr>
          <p:spPr>
            <a:xfrm>
              <a:off x="184725" y="186636"/>
              <a:ext cx="8959276" cy="719717"/>
            </a:xfrm>
            <a:prstGeom prst="rect">
              <a:avLst/>
            </a:prstGeom>
            <a:noFill/>
          </p:spPr>
          <p:txBody>
            <a:bodyPr wrap="square" lIns="164117" tIns="82058" rIns="164117" bIns="82058" rtlCol="0">
              <a:spAutoFit/>
            </a:bodyPr>
            <a:lstStyle/>
            <a:p>
              <a:pPr algn="ctr"/>
              <a:r>
                <a:rPr lang="en-US" sz="3600" dirty="0" smtClean="0">
                  <a:solidFill>
                    <a:schemeClr val="bg1"/>
                  </a:solidFill>
                  <a:latin typeface="Corbel"/>
                  <a:cs typeface="Corbel"/>
                </a:rPr>
                <a:t>Session Agenda – Day One</a:t>
              </a:r>
              <a:endParaRPr lang="en-US" sz="2200" dirty="0">
                <a:solidFill>
                  <a:schemeClr val="bg1"/>
                </a:solidFill>
                <a:latin typeface="Corbel"/>
                <a:cs typeface="Corbel"/>
              </a:endParaRPr>
            </a:p>
          </p:txBody>
        </p:sp>
      </p:grpSp>
      <p:sp>
        <p:nvSpPr>
          <p:cNvPr id="3" name="Slide Number Placeholder 2"/>
          <p:cNvSpPr>
            <a:spLocks noGrp="1"/>
          </p:cNvSpPr>
          <p:nvPr>
            <p:ph type="sldNum" sz="quarter" idx="12"/>
          </p:nvPr>
        </p:nvSpPr>
        <p:spPr/>
        <p:txBody>
          <a:bodyPr/>
          <a:lstStyle/>
          <a:p>
            <a:fld id="{E70264E3-C154-3041-8A43-B30FFF48F35B}" type="slidenum">
              <a:rPr lang="en-US" smtClean="0"/>
              <a:pPr/>
              <a:t>2</a:t>
            </a:fld>
            <a:endParaRPr lang="en-US" dirty="0"/>
          </a:p>
        </p:txBody>
      </p:sp>
      <p:sp>
        <p:nvSpPr>
          <p:cNvPr id="6" name="Content Placeholder 5"/>
          <p:cNvSpPr>
            <a:spLocks noGrp="1"/>
          </p:cNvSpPr>
          <p:nvPr>
            <p:ph idx="4294967295"/>
          </p:nvPr>
        </p:nvSpPr>
        <p:spPr>
          <a:xfrm>
            <a:off x="440267" y="1600200"/>
            <a:ext cx="4809596" cy="4525963"/>
          </a:xfrm>
        </p:spPr>
        <p:txBody>
          <a:bodyPr>
            <a:normAutofit/>
          </a:bodyPr>
          <a:lstStyle/>
          <a:p>
            <a:r>
              <a:rPr lang="en-US" dirty="0">
                <a:latin typeface="Arial" charset="0"/>
                <a:ea typeface="ＭＳ Ｐゴシック" charset="0"/>
                <a:cs typeface="ＭＳ Ｐゴシック" charset="0"/>
              </a:rPr>
              <a:t>Session </a:t>
            </a:r>
            <a:r>
              <a:rPr lang="en-US" dirty="0" smtClean="0">
                <a:latin typeface="Arial" charset="0"/>
                <a:ea typeface="ＭＳ Ｐゴシック" charset="0"/>
                <a:cs typeface="ＭＳ Ｐゴシック" charset="0"/>
              </a:rPr>
              <a:t>Opening</a:t>
            </a:r>
          </a:p>
          <a:p>
            <a:r>
              <a:rPr lang="en-US" dirty="0" smtClean="0">
                <a:latin typeface="Arial" charset="0"/>
                <a:ea typeface="ＭＳ Ｐゴシック" charset="0"/>
              </a:rPr>
              <a:t>Introductions</a:t>
            </a:r>
          </a:p>
          <a:p>
            <a:r>
              <a:rPr lang="en-US" dirty="0" smtClean="0">
                <a:latin typeface="Arial" charset="0"/>
                <a:ea typeface="ＭＳ Ｐゴシック" charset="0"/>
              </a:rPr>
              <a:t>Leadership </a:t>
            </a:r>
            <a:r>
              <a:rPr lang="en-US" dirty="0">
                <a:latin typeface="Arial" charset="0"/>
                <a:ea typeface="ＭＳ Ｐゴシック" charset="0"/>
              </a:rPr>
              <a:t>Frames</a:t>
            </a:r>
          </a:p>
          <a:p>
            <a:r>
              <a:rPr lang="en-US" dirty="0">
                <a:latin typeface="Arial" charset="0"/>
                <a:ea typeface="ＭＳ Ｐゴシック" charset="0"/>
                <a:cs typeface="ＭＳ Ｐゴシック" charset="0"/>
              </a:rPr>
              <a:t>Assessing </a:t>
            </a:r>
            <a:r>
              <a:rPr lang="en-US" dirty="0" smtClean="0">
                <a:latin typeface="Arial" charset="0"/>
                <a:ea typeface="ＭＳ Ｐゴシック" charset="0"/>
                <a:cs typeface="ＭＳ Ｐゴシック" charset="0"/>
              </a:rPr>
              <a:t>Personal Style using </a:t>
            </a:r>
            <a:r>
              <a:rPr lang="en-US" dirty="0">
                <a:latin typeface="Arial" charset="0"/>
                <a:ea typeface="ＭＳ Ｐゴシック" charset="0"/>
                <a:cs typeface="ＭＳ Ｐゴシック" charset="0"/>
              </a:rPr>
              <a:t>DiSC</a:t>
            </a:r>
          </a:p>
          <a:p>
            <a:r>
              <a:rPr lang="en-US" dirty="0">
                <a:latin typeface="Arial" charset="0"/>
                <a:ea typeface="ＭＳ Ｐゴシック" charset="0"/>
                <a:cs typeface="ＭＳ Ｐゴシック" charset="0"/>
              </a:rPr>
              <a:t>Experiential Activity </a:t>
            </a:r>
            <a:r>
              <a:rPr lang="en-US" dirty="0" smtClean="0">
                <a:latin typeface="Arial" charset="0"/>
                <a:ea typeface="ＭＳ Ｐゴシック" charset="0"/>
                <a:cs typeface="ＭＳ Ｐゴシック" charset="0"/>
              </a:rPr>
              <a:t>Towers Building</a:t>
            </a:r>
          </a:p>
          <a:p>
            <a:r>
              <a:rPr lang="en-US" dirty="0" smtClean="0">
                <a:latin typeface="Arial" charset="0"/>
                <a:ea typeface="ＭＳ Ｐゴシック" charset="0"/>
                <a:cs typeface="ＭＳ Ｐゴシック" charset="0"/>
              </a:rPr>
              <a:t>Leadership Reflections</a:t>
            </a:r>
            <a:endParaRPr lang="en-US" dirty="0">
              <a:latin typeface="Arial" charset="0"/>
              <a:ea typeface="ＭＳ Ｐゴシック" charset="0"/>
              <a:cs typeface="ＭＳ Ｐゴシック" charset="0"/>
            </a:endParaRPr>
          </a:p>
          <a:p>
            <a:endParaRPr lang="en-US" dirty="0"/>
          </a:p>
        </p:txBody>
      </p:sp>
      <p:sp>
        <p:nvSpPr>
          <p:cNvPr id="8" name="Content Placeholder 2"/>
          <p:cNvSpPr txBox="1">
            <a:spLocks/>
          </p:cNvSpPr>
          <p:nvPr/>
        </p:nvSpPr>
        <p:spPr>
          <a:xfrm>
            <a:off x="184725" y="1600200"/>
            <a:ext cx="8952164" cy="4756150"/>
          </a:xfrm>
          <a:prstGeom prst="rect">
            <a:avLst/>
          </a:prstGeom>
        </p:spPr>
        <p:txBody>
          <a:bodyPr vert="horz" lIns="91407" tIns="45705" rIns="91407" bIns="45705" rtlCol="0">
            <a:normAutofit/>
          </a:bodyPr>
          <a:lstStyle>
            <a:lvl1pPr marL="0" indent="0" algn="ctr" defTabSz="457039"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039" indent="0" algn="ctr" defTabSz="457039" rtl="0" eaLnBrk="1" latinLnBrk="0" hangingPunct="1">
              <a:spcBef>
                <a:spcPct val="20000"/>
              </a:spcBef>
              <a:buFont typeface="Arial"/>
              <a:buNone/>
              <a:defRPr sz="2900" kern="1200">
                <a:solidFill>
                  <a:schemeClr val="tx1">
                    <a:tint val="75000"/>
                  </a:schemeClr>
                </a:solidFill>
                <a:latin typeface="+mn-lt"/>
                <a:ea typeface="+mn-ea"/>
                <a:cs typeface="+mn-cs"/>
              </a:defRPr>
            </a:lvl2pPr>
            <a:lvl3pPr marL="914081" indent="0" algn="ctr" defTabSz="457039" rtl="0" eaLnBrk="1" latinLnBrk="0" hangingPunct="1">
              <a:spcBef>
                <a:spcPct val="20000"/>
              </a:spcBef>
              <a:buFont typeface="Arial"/>
              <a:buNone/>
              <a:defRPr sz="2300" kern="1200">
                <a:solidFill>
                  <a:schemeClr val="tx1">
                    <a:tint val="75000"/>
                  </a:schemeClr>
                </a:solidFill>
                <a:latin typeface="+mn-lt"/>
                <a:ea typeface="+mn-ea"/>
                <a:cs typeface="+mn-cs"/>
              </a:defRPr>
            </a:lvl3pPr>
            <a:lvl4pPr marL="1371120"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158"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5199"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2237"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199278"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6318"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dirty="0" smtClean="0">
              <a:solidFill>
                <a:schemeClr val="tx1"/>
              </a:solidFill>
            </a:endParaRPr>
          </a:p>
          <a:p>
            <a:pPr algn="l"/>
            <a:endParaRPr lang="en-US" dirty="0">
              <a:solidFill>
                <a:schemeClr val="tx1"/>
              </a:solidFill>
            </a:endParaRPr>
          </a:p>
          <a:p>
            <a:pPr algn="l"/>
            <a:endParaRPr lang="en-US" dirty="0">
              <a:solidFill>
                <a:schemeClr val="tx1"/>
              </a:solidFill>
            </a:endParaRPr>
          </a:p>
        </p:txBody>
      </p:sp>
      <p:pic>
        <p:nvPicPr>
          <p:cNvPr id="7" name="Picture 6"/>
          <p:cNvPicPr>
            <a:picLocks noChangeAspect="1"/>
          </p:cNvPicPr>
          <p:nvPr/>
        </p:nvPicPr>
        <p:blipFill>
          <a:blip r:embed="rId3"/>
          <a:stretch>
            <a:fillRect/>
          </a:stretch>
        </p:blipFill>
        <p:spPr>
          <a:xfrm>
            <a:off x="5249863" y="2480734"/>
            <a:ext cx="3547533" cy="1917700"/>
          </a:xfrm>
          <a:prstGeom prst="rect">
            <a:avLst/>
          </a:prstGeom>
        </p:spPr>
      </p:pic>
    </p:spTree>
    <p:extLst>
      <p:ext uri="{BB962C8B-B14F-4D97-AF65-F5344CB8AC3E}">
        <p14:creationId xmlns:p14="http://schemas.microsoft.com/office/powerpoint/2010/main" val="15681946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1864"/>
            <a:ext cx="8229600" cy="4525962"/>
          </a:xfrm>
        </p:spPr>
        <p:txBody>
          <a:bodyPr/>
          <a:lstStyle/>
          <a:p>
            <a:r>
              <a:rPr lang="en-US" dirty="0" smtClean="0"/>
              <a:t>Focus on immediate results</a:t>
            </a:r>
          </a:p>
          <a:p>
            <a:r>
              <a:rPr lang="en-US" dirty="0" smtClean="0"/>
              <a:t>Take and or cause action</a:t>
            </a:r>
          </a:p>
          <a:p>
            <a:r>
              <a:rPr lang="en-US" dirty="0" smtClean="0"/>
              <a:t>Accept challenges</a:t>
            </a:r>
          </a:p>
          <a:p>
            <a:r>
              <a:rPr lang="en-US" dirty="0" smtClean="0"/>
              <a:t>Make quick decision</a:t>
            </a:r>
          </a:p>
          <a:p>
            <a:r>
              <a:rPr lang="en-US" dirty="0" smtClean="0"/>
              <a:t>Question the status quo</a:t>
            </a:r>
          </a:p>
          <a:p>
            <a:r>
              <a:rPr lang="en-US" dirty="0" smtClean="0"/>
              <a:t>Take authority</a:t>
            </a:r>
          </a:p>
          <a:p>
            <a:r>
              <a:rPr lang="en-US" dirty="0" smtClean="0"/>
              <a:t>Solve problems and manage trouble</a:t>
            </a:r>
          </a:p>
          <a:p>
            <a:endParaRPr lang="en-US" dirty="0"/>
          </a:p>
        </p:txBody>
      </p:sp>
      <p:grpSp>
        <p:nvGrpSpPr>
          <p:cNvPr id="4" name="Group 3"/>
          <p:cNvGrpSpPr/>
          <p:nvPr/>
        </p:nvGrpSpPr>
        <p:grpSpPr>
          <a:xfrm>
            <a:off x="0" y="-6377"/>
            <a:ext cx="9159396" cy="1251284"/>
            <a:chOff x="1" y="-6377"/>
            <a:chExt cx="9159396" cy="1251283"/>
          </a:xfrm>
        </p:grpSpPr>
        <p:sp>
          <p:nvSpPr>
            <p:cNvPr id="5" name="Rectangle 4"/>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6" name="TextBox 5"/>
            <p:cNvSpPr txBox="1"/>
            <p:nvPr/>
          </p:nvSpPr>
          <p:spPr>
            <a:xfrm>
              <a:off x="184725" y="186636"/>
              <a:ext cx="8959276" cy="1058270"/>
            </a:xfrm>
            <a:prstGeom prst="rect">
              <a:avLst/>
            </a:prstGeom>
            <a:noFill/>
          </p:spPr>
          <p:txBody>
            <a:bodyPr wrap="square" lIns="164117" tIns="82058" rIns="164117" bIns="82058" rtlCol="0">
              <a:spAutoFit/>
            </a:bodyPr>
            <a:lstStyle/>
            <a:p>
              <a:r>
                <a:rPr lang="en-US" sz="3600" dirty="0">
                  <a:solidFill>
                    <a:schemeClr val="bg1"/>
                  </a:solidFill>
                  <a:latin typeface="Corbel"/>
                  <a:cs typeface="Corbel"/>
                </a:rPr>
                <a:t>Characteristics of D’s</a:t>
              </a:r>
            </a:p>
            <a:p>
              <a:endParaRPr lang="en-US" sz="2200" dirty="0">
                <a:solidFill>
                  <a:schemeClr val="bg1"/>
                </a:solidFill>
                <a:latin typeface="Corbel"/>
                <a:cs typeface="Corbel"/>
              </a:endParaRPr>
            </a:p>
          </p:txBody>
        </p:sp>
      </p:grpSp>
      <p:sp>
        <p:nvSpPr>
          <p:cNvPr id="7" name="Rectangle 6"/>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pic>
        <p:nvPicPr>
          <p:cNvPr id="8" name="Picture 7"/>
          <p:cNvPicPr>
            <a:picLocks noChangeAspect="1"/>
          </p:cNvPicPr>
          <p:nvPr/>
        </p:nvPicPr>
        <p:blipFill>
          <a:blip r:embed="rId2"/>
          <a:stretch>
            <a:fillRect/>
          </a:stretch>
        </p:blipFill>
        <p:spPr>
          <a:xfrm>
            <a:off x="6487070" y="1694990"/>
            <a:ext cx="2102838" cy="2170129"/>
          </a:xfrm>
          <a:prstGeom prst="rect">
            <a:avLst/>
          </a:prstGeom>
        </p:spPr>
      </p:pic>
    </p:spTree>
    <p:extLst>
      <p:ext uri="{BB962C8B-B14F-4D97-AF65-F5344CB8AC3E}">
        <p14:creationId xmlns:p14="http://schemas.microsoft.com/office/powerpoint/2010/main" val="245801284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grpSp>
        <p:nvGrpSpPr>
          <p:cNvPr id="2" name="Group 1"/>
          <p:cNvGrpSpPr/>
          <p:nvPr/>
        </p:nvGrpSpPr>
        <p:grpSpPr>
          <a:xfrm>
            <a:off x="0" y="-6376"/>
            <a:ext cx="9159396" cy="1060825"/>
            <a:chOff x="1" y="-6377"/>
            <a:chExt cx="9159396" cy="1060825"/>
          </a:xfrm>
        </p:grpSpPr>
        <p:sp>
          <p:nvSpPr>
            <p:cNvPr id="9" name="Rectangle 8"/>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20" name="TextBox 19"/>
            <p:cNvSpPr txBox="1"/>
            <p:nvPr/>
          </p:nvSpPr>
          <p:spPr>
            <a:xfrm>
              <a:off x="184725" y="186636"/>
              <a:ext cx="8959276" cy="719717"/>
            </a:xfrm>
            <a:prstGeom prst="rect">
              <a:avLst/>
            </a:prstGeom>
            <a:noFill/>
          </p:spPr>
          <p:txBody>
            <a:bodyPr wrap="square" lIns="164117" tIns="82058" rIns="164117" bIns="82058" rtlCol="0">
              <a:spAutoFit/>
            </a:bodyPr>
            <a:lstStyle/>
            <a:p>
              <a:r>
                <a:rPr lang="en-US" sz="3600" dirty="0">
                  <a:solidFill>
                    <a:schemeClr val="bg1"/>
                  </a:solidFill>
                  <a:latin typeface="Corbel"/>
                  <a:cs typeface="Corbel"/>
                </a:rPr>
                <a:t>DISC MODEL</a:t>
              </a:r>
              <a:endParaRPr lang="en-US" sz="2200" dirty="0">
                <a:solidFill>
                  <a:schemeClr val="bg1"/>
                </a:solidFill>
                <a:latin typeface="Corbel"/>
                <a:cs typeface="Corbel"/>
              </a:endParaRPr>
            </a:p>
          </p:txBody>
        </p:sp>
      </p:grpSp>
      <p:sp>
        <p:nvSpPr>
          <p:cNvPr id="3" name="Slide Number Placeholder 2"/>
          <p:cNvSpPr>
            <a:spLocks noGrp="1"/>
          </p:cNvSpPr>
          <p:nvPr>
            <p:ph type="sldNum" sz="quarter" idx="12"/>
          </p:nvPr>
        </p:nvSpPr>
        <p:spPr/>
        <p:txBody>
          <a:bodyPr/>
          <a:lstStyle/>
          <a:p>
            <a:fld id="{E70264E3-C154-3041-8A43-B30FFF48F35B}" type="slidenum">
              <a:rPr lang="en-US" smtClean="0"/>
              <a:pPr/>
              <a:t>21</a:t>
            </a:fld>
            <a:endParaRPr lang="en-US" dirty="0"/>
          </a:p>
        </p:txBody>
      </p:sp>
      <p:pic>
        <p:nvPicPr>
          <p:cNvPr id="14" name="Picture 13" descr="Everything%20DiSC%20Workplace%20Map%20LARG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3750" y="1323760"/>
            <a:ext cx="5333431" cy="5368985"/>
          </a:xfrm>
          <a:prstGeom prst="rect">
            <a:avLst/>
          </a:prstGeom>
        </p:spPr>
      </p:pic>
    </p:spTree>
    <p:extLst>
      <p:ext uri="{BB962C8B-B14F-4D97-AF65-F5344CB8AC3E}">
        <p14:creationId xmlns:p14="http://schemas.microsoft.com/office/powerpoint/2010/main" val="13147743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377"/>
            <a:ext cx="9159396" cy="1251284"/>
            <a:chOff x="1" y="-6377"/>
            <a:chExt cx="9159396" cy="1251283"/>
          </a:xfrm>
        </p:grpSpPr>
        <p:sp>
          <p:nvSpPr>
            <p:cNvPr id="5" name="Rectangle 4"/>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6" name="TextBox 5"/>
            <p:cNvSpPr txBox="1"/>
            <p:nvPr/>
          </p:nvSpPr>
          <p:spPr>
            <a:xfrm>
              <a:off x="184725" y="186636"/>
              <a:ext cx="8959276" cy="1058270"/>
            </a:xfrm>
            <a:prstGeom prst="rect">
              <a:avLst/>
            </a:prstGeom>
            <a:noFill/>
          </p:spPr>
          <p:txBody>
            <a:bodyPr wrap="square" lIns="164117" tIns="82058" rIns="164117" bIns="82058" rtlCol="0">
              <a:spAutoFit/>
            </a:bodyPr>
            <a:lstStyle/>
            <a:p>
              <a:r>
                <a:rPr lang="en-US" sz="3600" dirty="0">
                  <a:solidFill>
                    <a:schemeClr val="bg1"/>
                  </a:solidFill>
                  <a:latin typeface="Corbel"/>
                  <a:cs typeface="Corbel"/>
                </a:rPr>
                <a:t>Characteristics of D’s</a:t>
              </a:r>
            </a:p>
            <a:p>
              <a:endParaRPr lang="en-US" sz="2200" dirty="0">
                <a:solidFill>
                  <a:schemeClr val="bg1"/>
                </a:solidFill>
                <a:latin typeface="Corbel"/>
                <a:cs typeface="Corbel"/>
              </a:endParaRPr>
            </a:p>
          </p:txBody>
        </p:sp>
      </p:grpSp>
      <p:sp>
        <p:nvSpPr>
          <p:cNvPr id="7" name="Rectangle 6"/>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pic>
        <p:nvPicPr>
          <p:cNvPr id="8" name="Picture 7"/>
          <p:cNvPicPr>
            <a:picLocks noChangeAspect="1"/>
          </p:cNvPicPr>
          <p:nvPr/>
        </p:nvPicPr>
        <p:blipFill>
          <a:blip r:embed="rId2"/>
          <a:stretch>
            <a:fillRect/>
          </a:stretch>
        </p:blipFill>
        <p:spPr>
          <a:xfrm>
            <a:off x="7039170" y="26374"/>
            <a:ext cx="2102838" cy="2170129"/>
          </a:xfrm>
          <a:prstGeom prst="rect">
            <a:avLst/>
          </a:prstGeom>
        </p:spPr>
      </p:pic>
      <p:sp>
        <p:nvSpPr>
          <p:cNvPr id="9" name="Content Placeholder 2"/>
          <p:cNvSpPr txBox="1">
            <a:spLocks/>
          </p:cNvSpPr>
          <p:nvPr/>
        </p:nvSpPr>
        <p:spPr>
          <a:xfrm>
            <a:off x="457200" y="2234372"/>
            <a:ext cx="3573062" cy="3673592"/>
          </a:xfrm>
          <a:prstGeom prst="rect">
            <a:avLst/>
          </a:prstGeom>
        </p:spPr>
        <p:txBody>
          <a:bodyPr vert="horz" lIns="91407" tIns="45705" rIns="91407" bIns="45705" rtlCol="0">
            <a:normAutofit/>
          </a:bodyPr>
          <a:lstStyle>
            <a:lvl1pPr marL="342821" indent="-342821" algn="l" defTabSz="457092" rtl="0" eaLnBrk="1" latinLnBrk="0" hangingPunct="1">
              <a:spcBef>
                <a:spcPct val="20000"/>
              </a:spcBef>
              <a:buFont typeface="Arial"/>
              <a:buChar char="•"/>
              <a:defRPr sz="3200" kern="1200">
                <a:solidFill>
                  <a:schemeClr val="tx1"/>
                </a:solidFill>
                <a:latin typeface="+mn-lt"/>
                <a:ea typeface="+mn-ea"/>
                <a:cs typeface="+mn-cs"/>
              </a:defRPr>
            </a:lvl1pPr>
            <a:lvl2pPr marL="742774" indent="-285682" algn="l" defTabSz="457092" rtl="0" eaLnBrk="1" latinLnBrk="0" hangingPunct="1">
              <a:spcBef>
                <a:spcPct val="20000"/>
              </a:spcBef>
              <a:buFont typeface="Arial"/>
              <a:buChar char="–"/>
              <a:defRPr sz="2900" kern="1200">
                <a:solidFill>
                  <a:schemeClr val="tx1"/>
                </a:solidFill>
                <a:latin typeface="+mn-lt"/>
                <a:ea typeface="+mn-ea"/>
                <a:cs typeface="+mn-cs"/>
              </a:defRPr>
            </a:lvl2pPr>
            <a:lvl3pPr marL="1142733" indent="-228546" algn="l" defTabSz="457092" rtl="0" eaLnBrk="1" latinLnBrk="0" hangingPunct="1">
              <a:spcBef>
                <a:spcPct val="20000"/>
              </a:spcBef>
              <a:buFont typeface="Arial"/>
              <a:buChar char="•"/>
              <a:defRPr sz="2300" kern="1200">
                <a:solidFill>
                  <a:schemeClr val="tx1"/>
                </a:solidFill>
                <a:latin typeface="+mn-lt"/>
                <a:ea typeface="+mn-ea"/>
                <a:cs typeface="+mn-cs"/>
              </a:defRPr>
            </a:lvl3pPr>
            <a:lvl4pPr marL="1599825" indent="-228546" algn="l" defTabSz="457092" rtl="0" eaLnBrk="1" latinLnBrk="0" hangingPunct="1">
              <a:spcBef>
                <a:spcPct val="20000"/>
              </a:spcBef>
              <a:buFont typeface="Arial"/>
              <a:buChar char="–"/>
              <a:defRPr sz="2000" kern="1200">
                <a:solidFill>
                  <a:schemeClr val="tx1"/>
                </a:solidFill>
                <a:latin typeface="+mn-lt"/>
                <a:ea typeface="+mn-ea"/>
                <a:cs typeface="+mn-cs"/>
              </a:defRPr>
            </a:lvl4pPr>
            <a:lvl5pPr marL="2056920" indent="-228546" algn="l" defTabSz="457092" rtl="0" eaLnBrk="1" latinLnBrk="0" hangingPunct="1">
              <a:spcBef>
                <a:spcPct val="20000"/>
              </a:spcBef>
              <a:buFont typeface="Arial"/>
              <a:buChar char="»"/>
              <a:defRPr sz="2000" kern="1200">
                <a:solidFill>
                  <a:schemeClr val="tx1"/>
                </a:solidFill>
                <a:latin typeface="+mn-lt"/>
                <a:ea typeface="+mn-ea"/>
                <a:cs typeface="+mn-cs"/>
              </a:defRPr>
            </a:lvl5pPr>
            <a:lvl6pPr marL="2514012" indent="-228546" algn="l" defTabSz="457092" rtl="0" eaLnBrk="1" latinLnBrk="0" hangingPunct="1">
              <a:spcBef>
                <a:spcPct val="20000"/>
              </a:spcBef>
              <a:buFont typeface="Arial"/>
              <a:buChar char="•"/>
              <a:defRPr sz="2000" kern="1200">
                <a:solidFill>
                  <a:schemeClr val="tx1"/>
                </a:solidFill>
                <a:latin typeface="+mn-lt"/>
                <a:ea typeface="+mn-ea"/>
                <a:cs typeface="+mn-cs"/>
              </a:defRPr>
            </a:lvl6pPr>
            <a:lvl7pPr marL="2971105" indent="-228546" algn="l" defTabSz="457092" rtl="0" eaLnBrk="1" latinLnBrk="0" hangingPunct="1">
              <a:spcBef>
                <a:spcPct val="20000"/>
              </a:spcBef>
              <a:buFont typeface="Arial"/>
              <a:buChar char="•"/>
              <a:defRPr sz="2000" kern="1200">
                <a:solidFill>
                  <a:schemeClr val="tx1"/>
                </a:solidFill>
                <a:latin typeface="+mn-lt"/>
                <a:ea typeface="+mn-ea"/>
                <a:cs typeface="+mn-cs"/>
              </a:defRPr>
            </a:lvl7pPr>
            <a:lvl8pPr marL="3428199" indent="-228546" algn="l" defTabSz="457092" rtl="0" eaLnBrk="1" latinLnBrk="0" hangingPunct="1">
              <a:spcBef>
                <a:spcPct val="20000"/>
              </a:spcBef>
              <a:buFont typeface="Arial"/>
              <a:buChar char="•"/>
              <a:defRPr sz="2000" kern="1200">
                <a:solidFill>
                  <a:schemeClr val="tx1"/>
                </a:solidFill>
                <a:latin typeface="+mn-lt"/>
                <a:ea typeface="+mn-ea"/>
                <a:cs typeface="+mn-cs"/>
              </a:defRPr>
            </a:lvl8pPr>
            <a:lvl9pPr marL="3885292" indent="-228546" algn="l" defTabSz="457092"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dirty="0"/>
              <a:t>Driving</a:t>
            </a:r>
          </a:p>
          <a:p>
            <a:r>
              <a:rPr lang="en-US" sz="3600" dirty="0"/>
              <a:t>Decisive</a:t>
            </a:r>
          </a:p>
          <a:p>
            <a:r>
              <a:rPr lang="en-US" sz="3600" dirty="0"/>
              <a:t>Inquisitive</a:t>
            </a:r>
          </a:p>
          <a:p>
            <a:r>
              <a:rPr lang="en-US" sz="3600" dirty="0"/>
              <a:t>Forceful</a:t>
            </a:r>
          </a:p>
          <a:p>
            <a:r>
              <a:rPr lang="en-US" sz="3600" dirty="0"/>
              <a:t>Demanding</a:t>
            </a:r>
          </a:p>
        </p:txBody>
      </p:sp>
      <p:sp>
        <p:nvSpPr>
          <p:cNvPr id="10" name="Content Placeholder 2"/>
          <p:cNvSpPr txBox="1">
            <a:spLocks/>
          </p:cNvSpPr>
          <p:nvPr/>
        </p:nvSpPr>
        <p:spPr>
          <a:xfrm>
            <a:off x="4198251" y="2193496"/>
            <a:ext cx="3573062" cy="3673592"/>
          </a:xfrm>
          <a:prstGeom prst="rect">
            <a:avLst/>
          </a:prstGeom>
        </p:spPr>
        <p:txBody>
          <a:bodyPr vert="horz" lIns="91407" tIns="45705" rIns="91407" bIns="45705" rtlCol="0">
            <a:normAutofit/>
          </a:bodyPr>
          <a:lstStyle>
            <a:lvl1pPr marL="342821" indent="-342821" algn="l" defTabSz="457092" rtl="0" eaLnBrk="1" latinLnBrk="0" hangingPunct="1">
              <a:spcBef>
                <a:spcPct val="20000"/>
              </a:spcBef>
              <a:buFont typeface="Arial"/>
              <a:buChar char="•"/>
              <a:defRPr sz="3200" kern="1200">
                <a:solidFill>
                  <a:schemeClr val="tx1"/>
                </a:solidFill>
                <a:latin typeface="+mn-lt"/>
                <a:ea typeface="+mn-ea"/>
                <a:cs typeface="+mn-cs"/>
              </a:defRPr>
            </a:lvl1pPr>
            <a:lvl2pPr marL="742774" indent="-285682" algn="l" defTabSz="457092" rtl="0" eaLnBrk="1" latinLnBrk="0" hangingPunct="1">
              <a:spcBef>
                <a:spcPct val="20000"/>
              </a:spcBef>
              <a:buFont typeface="Arial"/>
              <a:buChar char="–"/>
              <a:defRPr sz="2900" kern="1200">
                <a:solidFill>
                  <a:schemeClr val="tx1"/>
                </a:solidFill>
                <a:latin typeface="+mn-lt"/>
                <a:ea typeface="+mn-ea"/>
                <a:cs typeface="+mn-cs"/>
              </a:defRPr>
            </a:lvl2pPr>
            <a:lvl3pPr marL="1142733" indent="-228546" algn="l" defTabSz="457092" rtl="0" eaLnBrk="1" latinLnBrk="0" hangingPunct="1">
              <a:spcBef>
                <a:spcPct val="20000"/>
              </a:spcBef>
              <a:buFont typeface="Arial"/>
              <a:buChar char="•"/>
              <a:defRPr sz="2300" kern="1200">
                <a:solidFill>
                  <a:schemeClr val="tx1"/>
                </a:solidFill>
                <a:latin typeface="+mn-lt"/>
                <a:ea typeface="+mn-ea"/>
                <a:cs typeface="+mn-cs"/>
              </a:defRPr>
            </a:lvl3pPr>
            <a:lvl4pPr marL="1599825" indent="-228546" algn="l" defTabSz="457092" rtl="0" eaLnBrk="1" latinLnBrk="0" hangingPunct="1">
              <a:spcBef>
                <a:spcPct val="20000"/>
              </a:spcBef>
              <a:buFont typeface="Arial"/>
              <a:buChar char="–"/>
              <a:defRPr sz="2000" kern="1200">
                <a:solidFill>
                  <a:schemeClr val="tx1"/>
                </a:solidFill>
                <a:latin typeface="+mn-lt"/>
                <a:ea typeface="+mn-ea"/>
                <a:cs typeface="+mn-cs"/>
              </a:defRPr>
            </a:lvl4pPr>
            <a:lvl5pPr marL="2056920" indent="-228546" algn="l" defTabSz="457092" rtl="0" eaLnBrk="1" latinLnBrk="0" hangingPunct="1">
              <a:spcBef>
                <a:spcPct val="20000"/>
              </a:spcBef>
              <a:buFont typeface="Arial"/>
              <a:buChar char="»"/>
              <a:defRPr sz="2000" kern="1200">
                <a:solidFill>
                  <a:schemeClr val="tx1"/>
                </a:solidFill>
                <a:latin typeface="+mn-lt"/>
                <a:ea typeface="+mn-ea"/>
                <a:cs typeface="+mn-cs"/>
              </a:defRPr>
            </a:lvl5pPr>
            <a:lvl6pPr marL="2514012" indent="-228546" algn="l" defTabSz="457092" rtl="0" eaLnBrk="1" latinLnBrk="0" hangingPunct="1">
              <a:spcBef>
                <a:spcPct val="20000"/>
              </a:spcBef>
              <a:buFont typeface="Arial"/>
              <a:buChar char="•"/>
              <a:defRPr sz="2000" kern="1200">
                <a:solidFill>
                  <a:schemeClr val="tx1"/>
                </a:solidFill>
                <a:latin typeface="+mn-lt"/>
                <a:ea typeface="+mn-ea"/>
                <a:cs typeface="+mn-cs"/>
              </a:defRPr>
            </a:lvl6pPr>
            <a:lvl7pPr marL="2971105" indent="-228546" algn="l" defTabSz="457092" rtl="0" eaLnBrk="1" latinLnBrk="0" hangingPunct="1">
              <a:spcBef>
                <a:spcPct val="20000"/>
              </a:spcBef>
              <a:buFont typeface="Arial"/>
              <a:buChar char="•"/>
              <a:defRPr sz="2000" kern="1200">
                <a:solidFill>
                  <a:schemeClr val="tx1"/>
                </a:solidFill>
                <a:latin typeface="+mn-lt"/>
                <a:ea typeface="+mn-ea"/>
                <a:cs typeface="+mn-cs"/>
              </a:defRPr>
            </a:lvl7pPr>
            <a:lvl8pPr marL="3428199" indent="-228546" algn="l" defTabSz="457092" rtl="0" eaLnBrk="1" latinLnBrk="0" hangingPunct="1">
              <a:spcBef>
                <a:spcPct val="20000"/>
              </a:spcBef>
              <a:buFont typeface="Arial"/>
              <a:buChar char="•"/>
              <a:defRPr sz="2000" kern="1200">
                <a:solidFill>
                  <a:schemeClr val="tx1"/>
                </a:solidFill>
                <a:latin typeface="+mn-lt"/>
                <a:ea typeface="+mn-ea"/>
                <a:cs typeface="+mn-cs"/>
              </a:defRPr>
            </a:lvl8pPr>
            <a:lvl9pPr marL="3885292" indent="-228546" algn="l" defTabSz="457092"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dirty="0"/>
              <a:t>Quick	</a:t>
            </a:r>
          </a:p>
          <a:p>
            <a:r>
              <a:rPr lang="en-US" sz="3600" dirty="0"/>
              <a:t>Adventurous</a:t>
            </a:r>
          </a:p>
          <a:p>
            <a:r>
              <a:rPr lang="en-US" sz="3600" dirty="0"/>
              <a:t>Competitive</a:t>
            </a:r>
          </a:p>
          <a:p>
            <a:r>
              <a:rPr lang="en-US" sz="3600" dirty="0"/>
              <a:t>Strong-Willed</a:t>
            </a:r>
          </a:p>
          <a:p>
            <a:r>
              <a:rPr lang="en-US" sz="3600" dirty="0" smtClean="0"/>
              <a:t>Purposeful</a:t>
            </a:r>
            <a:endParaRPr lang="en-US" sz="3600" dirty="0"/>
          </a:p>
        </p:txBody>
      </p:sp>
    </p:spTree>
    <p:extLst>
      <p:ext uri="{BB962C8B-B14F-4D97-AF65-F5344CB8AC3E}">
        <p14:creationId xmlns:p14="http://schemas.microsoft.com/office/powerpoint/2010/main" val="176452478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376"/>
            <a:ext cx="9159396" cy="1060825"/>
            <a:chOff x="1" y="-6377"/>
            <a:chExt cx="9159396" cy="1060825"/>
          </a:xfrm>
        </p:grpSpPr>
        <p:sp>
          <p:nvSpPr>
            <p:cNvPr id="5" name="Rectangle 4"/>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6" name="TextBox 5"/>
            <p:cNvSpPr txBox="1"/>
            <p:nvPr/>
          </p:nvSpPr>
          <p:spPr>
            <a:xfrm>
              <a:off x="184725" y="186636"/>
              <a:ext cx="8959276" cy="719717"/>
            </a:xfrm>
            <a:prstGeom prst="rect">
              <a:avLst/>
            </a:prstGeom>
            <a:noFill/>
          </p:spPr>
          <p:txBody>
            <a:bodyPr wrap="square" lIns="164117" tIns="82058" rIns="164117" bIns="82058" rtlCol="0">
              <a:spAutoFit/>
            </a:bodyPr>
            <a:lstStyle/>
            <a:p>
              <a:r>
                <a:rPr lang="en-US" sz="3600" dirty="0">
                  <a:solidFill>
                    <a:schemeClr val="bg1"/>
                  </a:solidFill>
                  <a:latin typeface="Corbel"/>
                  <a:cs typeface="Corbel"/>
                </a:rPr>
                <a:t>Characteristics of I’s</a:t>
              </a:r>
            </a:p>
          </p:txBody>
        </p:sp>
      </p:grpSp>
      <p:sp>
        <p:nvSpPr>
          <p:cNvPr id="7" name="Rectangle 6"/>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pic>
        <p:nvPicPr>
          <p:cNvPr id="8" name="Picture 7"/>
          <p:cNvPicPr>
            <a:picLocks noChangeAspect="1"/>
          </p:cNvPicPr>
          <p:nvPr/>
        </p:nvPicPr>
        <p:blipFill>
          <a:blip r:embed="rId2"/>
          <a:stretch>
            <a:fillRect/>
          </a:stretch>
        </p:blipFill>
        <p:spPr>
          <a:xfrm>
            <a:off x="7094373" y="-20877"/>
            <a:ext cx="2061713" cy="2184018"/>
          </a:xfrm>
          <a:prstGeom prst="rect">
            <a:avLst/>
          </a:prstGeom>
        </p:spPr>
      </p:pic>
      <p:sp>
        <p:nvSpPr>
          <p:cNvPr id="9" name="Content Placeholder 2"/>
          <p:cNvSpPr txBox="1">
            <a:spLocks/>
          </p:cNvSpPr>
          <p:nvPr/>
        </p:nvSpPr>
        <p:spPr>
          <a:xfrm>
            <a:off x="4198251" y="2193496"/>
            <a:ext cx="3573062" cy="3673592"/>
          </a:xfrm>
          <a:prstGeom prst="rect">
            <a:avLst/>
          </a:prstGeom>
        </p:spPr>
        <p:txBody>
          <a:bodyPr vert="horz" lIns="91407" tIns="45705" rIns="91407" bIns="45705" rtlCol="0">
            <a:normAutofit/>
          </a:bodyPr>
          <a:lstStyle>
            <a:lvl1pPr marL="342821" indent="-342821" algn="l" defTabSz="457092" rtl="0" eaLnBrk="1" latinLnBrk="0" hangingPunct="1">
              <a:spcBef>
                <a:spcPct val="20000"/>
              </a:spcBef>
              <a:buFont typeface="Arial"/>
              <a:buChar char="•"/>
              <a:defRPr sz="3200" kern="1200">
                <a:solidFill>
                  <a:schemeClr val="tx1"/>
                </a:solidFill>
                <a:latin typeface="+mn-lt"/>
                <a:ea typeface="+mn-ea"/>
                <a:cs typeface="+mn-cs"/>
              </a:defRPr>
            </a:lvl1pPr>
            <a:lvl2pPr marL="742774" indent="-285682" algn="l" defTabSz="457092" rtl="0" eaLnBrk="1" latinLnBrk="0" hangingPunct="1">
              <a:spcBef>
                <a:spcPct val="20000"/>
              </a:spcBef>
              <a:buFont typeface="Arial"/>
              <a:buChar char="–"/>
              <a:defRPr sz="2900" kern="1200">
                <a:solidFill>
                  <a:schemeClr val="tx1"/>
                </a:solidFill>
                <a:latin typeface="+mn-lt"/>
                <a:ea typeface="+mn-ea"/>
                <a:cs typeface="+mn-cs"/>
              </a:defRPr>
            </a:lvl2pPr>
            <a:lvl3pPr marL="1142733" indent="-228546" algn="l" defTabSz="457092" rtl="0" eaLnBrk="1" latinLnBrk="0" hangingPunct="1">
              <a:spcBef>
                <a:spcPct val="20000"/>
              </a:spcBef>
              <a:buFont typeface="Arial"/>
              <a:buChar char="•"/>
              <a:defRPr sz="2300" kern="1200">
                <a:solidFill>
                  <a:schemeClr val="tx1"/>
                </a:solidFill>
                <a:latin typeface="+mn-lt"/>
                <a:ea typeface="+mn-ea"/>
                <a:cs typeface="+mn-cs"/>
              </a:defRPr>
            </a:lvl3pPr>
            <a:lvl4pPr marL="1599825" indent="-228546" algn="l" defTabSz="457092" rtl="0" eaLnBrk="1" latinLnBrk="0" hangingPunct="1">
              <a:spcBef>
                <a:spcPct val="20000"/>
              </a:spcBef>
              <a:buFont typeface="Arial"/>
              <a:buChar char="–"/>
              <a:defRPr sz="2000" kern="1200">
                <a:solidFill>
                  <a:schemeClr val="tx1"/>
                </a:solidFill>
                <a:latin typeface="+mn-lt"/>
                <a:ea typeface="+mn-ea"/>
                <a:cs typeface="+mn-cs"/>
              </a:defRPr>
            </a:lvl4pPr>
            <a:lvl5pPr marL="2056920" indent="-228546" algn="l" defTabSz="457092" rtl="0" eaLnBrk="1" latinLnBrk="0" hangingPunct="1">
              <a:spcBef>
                <a:spcPct val="20000"/>
              </a:spcBef>
              <a:buFont typeface="Arial"/>
              <a:buChar char="»"/>
              <a:defRPr sz="2000" kern="1200">
                <a:solidFill>
                  <a:schemeClr val="tx1"/>
                </a:solidFill>
                <a:latin typeface="+mn-lt"/>
                <a:ea typeface="+mn-ea"/>
                <a:cs typeface="+mn-cs"/>
              </a:defRPr>
            </a:lvl5pPr>
            <a:lvl6pPr marL="2514012" indent="-228546" algn="l" defTabSz="457092" rtl="0" eaLnBrk="1" latinLnBrk="0" hangingPunct="1">
              <a:spcBef>
                <a:spcPct val="20000"/>
              </a:spcBef>
              <a:buFont typeface="Arial"/>
              <a:buChar char="•"/>
              <a:defRPr sz="2000" kern="1200">
                <a:solidFill>
                  <a:schemeClr val="tx1"/>
                </a:solidFill>
                <a:latin typeface="+mn-lt"/>
                <a:ea typeface="+mn-ea"/>
                <a:cs typeface="+mn-cs"/>
              </a:defRPr>
            </a:lvl6pPr>
            <a:lvl7pPr marL="2971105" indent="-228546" algn="l" defTabSz="457092" rtl="0" eaLnBrk="1" latinLnBrk="0" hangingPunct="1">
              <a:spcBef>
                <a:spcPct val="20000"/>
              </a:spcBef>
              <a:buFont typeface="Arial"/>
              <a:buChar char="•"/>
              <a:defRPr sz="2000" kern="1200">
                <a:solidFill>
                  <a:schemeClr val="tx1"/>
                </a:solidFill>
                <a:latin typeface="+mn-lt"/>
                <a:ea typeface="+mn-ea"/>
                <a:cs typeface="+mn-cs"/>
              </a:defRPr>
            </a:lvl7pPr>
            <a:lvl8pPr marL="3428199" indent="-228546" algn="l" defTabSz="457092" rtl="0" eaLnBrk="1" latinLnBrk="0" hangingPunct="1">
              <a:spcBef>
                <a:spcPct val="20000"/>
              </a:spcBef>
              <a:buFont typeface="Arial"/>
              <a:buChar char="•"/>
              <a:defRPr sz="2000" kern="1200">
                <a:solidFill>
                  <a:schemeClr val="tx1"/>
                </a:solidFill>
                <a:latin typeface="+mn-lt"/>
                <a:ea typeface="+mn-ea"/>
                <a:cs typeface="+mn-cs"/>
              </a:defRPr>
            </a:lvl8pPr>
            <a:lvl9pPr marL="3885292" indent="-228546" algn="l" defTabSz="457092"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dirty="0"/>
              <a:t>Demonstrative</a:t>
            </a:r>
          </a:p>
          <a:p>
            <a:r>
              <a:rPr lang="en-US" sz="3600" dirty="0"/>
              <a:t>Self-Advancing</a:t>
            </a:r>
          </a:p>
          <a:p>
            <a:r>
              <a:rPr lang="en-US" sz="3600" dirty="0"/>
              <a:t>Friendly</a:t>
            </a:r>
          </a:p>
          <a:p>
            <a:r>
              <a:rPr lang="en-US" sz="3600" dirty="0"/>
              <a:t>Charming</a:t>
            </a:r>
          </a:p>
          <a:p>
            <a:r>
              <a:rPr lang="en-US" sz="3600" dirty="0"/>
              <a:t>Influential</a:t>
            </a:r>
          </a:p>
        </p:txBody>
      </p:sp>
      <p:sp>
        <p:nvSpPr>
          <p:cNvPr id="10" name="Content Placeholder 2"/>
          <p:cNvSpPr txBox="1">
            <a:spLocks/>
          </p:cNvSpPr>
          <p:nvPr/>
        </p:nvSpPr>
        <p:spPr>
          <a:xfrm>
            <a:off x="457200" y="2234372"/>
            <a:ext cx="3573062" cy="3673592"/>
          </a:xfrm>
          <a:prstGeom prst="rect">
            <a:avLst/>
          </a:prstGeom>
        </p:spPr>
        <p:txBody>
          <a:bodyPr vert="horz" lIns="91407" tIns="45705" rIns="91407" bIns="45705" rtlCol="0">
            <a:normAutofit/>
          </a:bodyPr>
          <a:lstStyle>
            <a:lvl1pPr marL="342821" indent="-342821" algn="l" defTabSz="457092" rtl="0" eaLnBrk="1" latinLnBrk="0" hangingPunct="1">
              <a:spcBef>
                <a:spcPct val="20000"/>
              </a:spcBef>
              <a:buFont typeface="Arial"/>
              <a:buChar char="•"/>
              <a:defRPr sz="3200" kern="1200">
                <a:solidFill>
                  <a:schemeClr val="tx1"/>
                </a:solidFill>
                <a:latin typeface="+mn-lt"/>
                <a:ea typeface="+mn-ea"/>
                <a:cs typeface="+mn-cs"/>
              </a:defRPr>
            </a:lvl1pPr>
            <a:lvl2pPr marL="742774" indent="-285682" algn="l" defTabSz="457092" rtl="0" eaLnBrk="1" latinLnBrk="0" hangingPunct="1">
              <a:spcBef>
                <a:spcPct val="20000"/>
              </a:spcBef>
              <a:buFont typeface="Arial"/>
              <a:buChar char="–"/>
              <a:defRPr sz="2900" kern="1200">
                <a:solidFill>
                  <a:schemeClr val="tx1"/>
                </a:solidFill>
                <a:latin typeface="+mn-lt"/>
                <a:ea typeface="+mn-ea"/>
                <a:cs typeface="+mn-cs"/>
              </a:defRPr>
            </a:lvl2pPr>
            <a:lvl3pPr marL="1142733" indent="-228546" algn="l" defTabSz="457092" rtl="0" eaLnBrk="1" latinLnBrk="0" hangingPunct="1">
              <a:spcBef>
                <a:spcPct val="20000"/>
              </a:spcBef>
              <a:buFont typeface="Arial"/>
              <a:buChar char="•"/>
              <a:defRPr sz="2300" kern="1200">
                <a:solidFill>
                  <a:schemeClr val="tx1"/>
                </a:solidFill>
                <a:latin typeface="+mn-lt"/>
                <a:ea typeface="+mn-ea"/>
                <a:cs typeface="+mn-cs"/>
              </a:defRPr>
            </a:lvl3pPr>
            <a:lvl4pPr marL="1599825" indent="-228546" algn="l" defTabSz="457092" rtl="0" eaLnBrk="1" latinLnBrk="0" hangingPunct="1">
              <a:spcBef>
                <a:spcPct val="20000"/>
              </a:spcBef>
              <a:buFont typeface="Arial"/>
              <a:buChar char="–"/>
              <a:defRPr sz="2000" kern="1200">
                <a:solidFill>
                  <a:schemeClr val="tx1"/>
                </a:solidFill>
                <a:latin typeface="+mn-lt"/>
                <a:ea typeface="+mn-ea"/>
                <a:cs typeface="+mn-cs"/>
              </a:defRPr>
            </a:lvl4pPr>
            <a:lvl5pPr marL="2056920" indent="-228546" algn="l" defTabSz="457092" rtl="0" eaLnBrk="1" latinLnBrk="0" hangingPunct="1">
              <a:spcBef>
                <a:spcPct val="20000"/>
              </a:spcBef>
              <a:buFont typeface="Arial"/>
              <a:buChar char="»"/>
              <a:defRPr sz="2000" kern="1200">
                <a:solidFill>
                  <a:schemeClr val="tx1"/>
                </a:solidFill>
                <a:latin typeface="+mn-lt"/>
                <a:ea typeface="+mn-ea"/>
                <a:cs typeface="+mn-cs"/>
              </a:defRPr>
            </a:lvl5pPr>
            <a:lvl6pPr marL="2514012" indent="-228546" algn="l" defTabSz="457092" rtl="0" eaLnBrk="1" latinLnBrk="0" hangingPunct="1">
              <a:spcBef>
                <a:spcPct val="20000"/>
              </a:spcBef>
              <a:buFont typeface="Arial"/>
              <a:buChar char="•"/>
              <a:defRPr sz="2000" kern="1200">
                <a:solidFill>
                  <a:schemeClr val="tx1"/>
                </a:solidFill>
                <a:latin typeface="+mn-lt"/>
                <a:ea typeface="+mn-ea"/>
                <a:cs typeface="+mn-cs"/>
              </a:defRPr>
            </a:lvl6pPr>
            <a:lvl7pPr marL="2971105" indent="-228546" algn="l" defTabSz="457092" rtl="0" eaLnBrk="1" latinLnBrk="0" hangingPunct="1">
              <a:spcBef>
                <a:spcPct val="20000"/>
              </a:spcBef>
              <a:buFont typeface="Arial"/>
              <a:buChar char="•"/>
              <a:defRPr sz="2000" kern="1200">
                <a:solidFill>
                  <a:schemeClr val="tx1"/>
                </a:solidFill>
                <a:latin typeface="+mn-lt"/>
                <a:ea typeface="+mn-ea"/>
                <a:cs typeface="+mn-cs"/>
              </a:defRPr>
            </a:lvl7pPr>
            <a:lvl8pPr marL="3428199" indent="-228546" algn="l" defTabSz="457092" rtl="0" eaLnBrk="1" latinLnBrk="0" hangingPunct="1">
              <a:spcBef>
                <a:spcPct val="20000"/>
              </a:spcBef>
              <a:buFont typeface="Arial"/>
              <a:buChar char="•"/>
              <a:defRPr sz="2000" kern="1200">
                <a:solidFill>
                  <a:schemeClr val="tx1"/>
                </a:solidFill>
                <a:latin typeface="+mn-lt"/>
                <a:ea typeface="+mn-ea"/>
                <a:cs typeface="+mn-cs"/>
              </a:defRPr>
            </a:lvl8pPr>
            <a:lvl9pPr marL="3885292" indent="-228546" algn="l" defTabSz="457092"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dirty="0"/>
              <a:t>Persuasive</a:t>
            </a:r>
          </a:p>
          <a:p>
            <a:r>
              <a:rPr lang="en-US" sz="3600" dirty="0"/>
              <a:t>Enthusiastic</a:t>
            </a:r>
          </a:p>
          <a:p>
            <a:r>
              <a:rPr lang="en-US" sz="3600" dirty="0"/>
              <a:t>Outgoing</a:t>
            </a:r>
          </a:p>
          <a:p>
            <a:r>
              <a:rPr lang="en-US" sz="3600" dirty="0"/>
              <a:t>Dynamic</a:t>
            </a:r>
          </a:p>
          <a:p>
            <a:r>
              <a:rPr lang="en-US" sz="3600" dirty="0"/>
              <a:t>Sociable</a:t>
            </a:r>
          </a:p>
        </p:txBody>
      </p:sp>
    </p:spTree>
    <p:extLst>
      <p:ext uri="{BB962C8B-B14F-4D97-AF65-F5344CB8AC3E}">
        <p14:creationId xmlns:p14="http://schemas.microsoft.com/office/powerpoint/2010/main" val="165384525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377"/>
            <a:ext cx="9159396" cy="1251284"/>
            <a:chOff x="1" y="-6377"/>
            <a:chExt cx="9159396" cy="1251283"/>
          </a:xfrm>
        </p:grpSpPr>
        <p:sp>
          <p:nvSpPr>
            <p:cNvPr id="5" name="Rectangle 4"/>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6" name="TextBox 5"/>
            <p:cNvSpPr txBox="1"/>
            <p:nvPr/>
          </p:nvSpPr>
          <p:spPr>
            <a:xfrm>
              <a:off x="184725" y="186636"/>
              <a:ext cx="8959276" cy="1058270"/>
            </a:xfrm>
            <a:prstGeom prst="rect">
              <a:avLst/>
            </a:prstGeom>
            <a:noFill/>
          </p:spPr>
          <p:txBody>
            <a:bodyPr wrap="square" lIns="164117" tIns="82058" rIns="164117" bIns="82058" rtlCol="0">
              <a:spAutoFit/>
            </a:bodyPr>
            <a:lstStyle/>
            <a:p>
              <a:r>
                <a:rPr lang="en-US" sz="3600" dirty="0">
                  <a:solidFill>
                    <a:schemeClr val="bg1"/>
                  </a:solidFill>
                  <a:latin typeface="Corbel"/>
                  <a:cs typeface="Corbel"/>
                </a:rPr>
                <a:t>Characteristics of S’s</a:t>
              </a:r>
            </a:p>
            <a:p>
              <a:endParaRPr lang="en-US" sz="2200" dirty="0">
                <a:solidFill>
                  <a:schemeClr val="bg1"/>
                </a:solidFill>
                <a:latin typeface="Corbel"/>
                <a:cs typeface="Corbel"/>
              </a:endParaRPr>
            </a:p>
          </p:txBody>
        </p:sp>
      </p:grpSp>
      <p:sp>
        <p:nvSpPr>
          <p:cNvPr id="7" name="Rectangle 6"/>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pic>
        <p:nvPicPr>
          <p:cNvPr id="8" name="Picture 7"/>
          <p:cNvPicPr>
            <a:picLocks noChangeAspect="1"/>
          </p:cNvPicPr>
          <p:nvPr/>
        </p:nvPicPr>
        <p:blipFill>
          <a:blip r:embed="rId2"/>
          <a:stretch>
            <a:fillRect/>
          </a:stretch>
        </p:blipFill>
        <p:spPr>
          <a:xfrm>
            <a:off x="6928893" y="-6376"/>
            <a:ext cx="2230504" cy="2314849"/>
          </a:xfrm>
          <a:prstGeom prst="rect">
            <a:avLst/>
          </a:prstGeom>
        </p:spPr>
      </p:pic>
      <p:sp>
        <p:nvSpPr>
          <p:cNvPr id="9" name="Content Placeholder 2"/>
          <p:cNvSpPr txBox="1">
            <a:spLocks/>
          </p:cNvSpPr>
          <p:nvPr/>
        </p:nvSpPr>
        <p:spPr>
          <a:xfrm>
            <a:off x="457200" y="2234372"/>
            <a:ext cx="3573062" cy="3673592"/>
          </a:xfrm>
          <a:prstGeom prst="rect">
            <a:avLst/>
          </a:prstGeom>
        </p:spPr>
        <p:txBody>
          <a:bodyPr vert="horz" lIns="91407" tIns="45705" rIns="91407" bIns="45705" rtlCol="0">
            <a:normAutofit/>
          </a:bodyPr>
          <a:lstStyle>
            <a:lvl1pPr marL="342821" indent="-342821" algn="l" defTabSz="457092" rtl="0" eaLnBrk="1" latinLnBrk="0" hangingPunct="1">
              <a:spcBef>
                <a:spcPct val="20000"/>
              </a:spcBef>
              <a:buFont typeface="Arial"/>
              <a:buChar char="•"/>
              <a:defRPr sz="3200" kern="1200">
                <a:solidFill>
                  <a:schemeClr val="tx1"/>
                </a:solidFill>
                <a:latin typeface="+mn-lt"/>
                <a:ea typeface="+mn-ea"/>
                <a:cs typeface="+mn-cs"/>
              </a:defRPr>
            </a:lvl1pPr>
            <a:lvl2pPr marL="742774" indent="-285682" algn="l" defTabSz="457092" rtl="0" eaLnBrk="1" latinLnBrk="0" hangingPunct="1">
              <a:spcBef>
                <a:spcPct val="20000"/>
              </a:spcBef>
              <a:buFont typeface="Arial"/>
              <a:buChar char="–"/>
              <a:defRPr sz="2900" kern="1200">
                <a:solidFill>
                  <a:schemeClr val="tx1"/>
                </a:solidFill>
                <a:latin typeface="+mn-lt"/>
                <a:ea typeface="+mn-ea"/>
                <a:cs typeface="+mn-cs"/>
              </a:defRPr>
            </a:lvl2pPr>
            <a:lvl3pPr marL="1142733" indent="-228546" algn="l" defTabSz="457092" rtl="0" eaLnBrk="1" latinLnBrk="0" hangingPunct="1">
              <a:spcBef>
                <a:spcPct val="20000"/>
              </a:spcBef>
              <a:buFont typeface="Arial"/>
              <a:buChar char="•"/>
              <a:defRPr sz="2300" kern="1200">
                <a:solidFill>
                  <a:schemeClr val="tx1"/>
                </a:solidFill>
                <a:latin typeface="+mn-lt"/>
                <a:ea typeface="+mn-ea"/>
                <a:cs typeface="+mn-cs"/>
              </a:defRPr>
            </a:lvl3pPr>
            <a:lvl4pPr marL="1599825" indent="-228546" algn="l" defTabSz="457092" rtl="0" eaLnBrk="1" latinLnBrk="0" hangingPunct="1">
              <a:spcBef>
                <a:spcPct val="20000"/>
              </a:spcBef>
              <a:buFont typeface="Arial"/>
              <a:buChar char="–"/>
              <a:defRPr sz="2000" kern="1200">
                <a:solidFill>
                  <a:schemeClr val="tx1"/>
                </a:solidFill>
                <a:latin typeface="+mn-lt"/>
                <a:ea typeface="+mn-ea"/>
                <a:cs typeface="+mn-cs"/>
              </a:defRPr>
            </a:lvl4pPr>
            <a:lvl5pPr marL="2056920" indent="-228546" algn="l" defTabSz="457092" rtl="0" eaLnBrk="1" latinLnBrk="0" hangingPunct="1">
              <a:spcBef>
                <a:spcPct val="20000"/>
              </a:spcBef>
              <a:buFont typeface="Arial"/>
              <a:buChar char="»"/>
              <a:defRPr sz="2000" kern="1200">
                <a:solidFill>
                  <a:schemeClr val="tx1"/>
                </a:solidFill>
                <a:latin typeface="+mn-lt"/>
                <a:ea typeface="+mn-ea"/>
                <a:cs typeface="+mn-cs"/>
              </a:defRPr>
            </a:lvl5pPr>
            <a:lvl6pPr marL="2514012" indent="-228546" algn="l" defTabSz="457092" rtl="0" eaLnBrk="1" latinLnBrk="0" hangingPunct="1">
              <a:spcBef>
                <a:spcPct val="20000"/>
              </a:spcBef>
              <a:buFont typeface="Arial"/>
              <a:buChar char="•"/>
              <a:defRPr sz="2000" kern="1200">
                <a:solidFill>
                  <a:schemeClr val="tx1"/>
                </a:solidFill>
                <a:latin typeface="+mn-lt"/>
                <a:ea typeface="+mn-ea"/>
                <a:cs typeface="+mn-cs"/>
              </a:defRPr>
            </a:lvl6pPr>
            <a:lvl7pPr marL="2971105" indent="-228546" algn="l" defTabSz="457092" rtl="0" eaLnBrk="1" latinLnBrk="0" hangingPunct="1">
              <a:spcBef>
                <a:spcPct val="20000"/>
              </a:spcBef>
              <a:buFont typeface="Arial"/>
              <a:buChar char="•"/>
              <a:defRPr sz="2000" kern="1200">
                <a:solidFill>
                  <a:schemeClr val="tx1"/>
                </a:solidFill>
                <a:latin typeface="+mn-lt"/>
                <a:ea typeface="+mn-ea"/>
                <a:cs typeface="+mn-cs"/>
              </a:defRPr>
            </a:lvl7pPr>
            <a:lvl8pPr marL="3428199" indent="-228546" algn="l" defTabSz="457092" rtl="0" eaLnBrk="1" latinLnBrk="0" hangingPunct="1">
              <a:spcBef>
                <a:spcPct val="20000"/>
              </a:spcBef>
              <a:buFont typeface="Arial"/>
              <a:buChar char="•"/>
              <a:defRPr sz="2000" kern="1200">
                <a:solidFill>
                  <a:schemeClr val="tx1"/>
                </a:solidFill>
                <a:latin typeface="+mn-lt"/>
                <a:ea typeface="+mn-ea"/>
                <a:cs typeface="+mn-cs"/>
              </a:defRPr>
            </a:lvl8pPr>
            <a:lvl9pPr marL="3885292" indent="-228546" algn="l" defTabSz="457092"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dirty="0"/>
              <a:t>Calming</a:t>
            </a:r>
          </a:p>
          <a:p>
            <a:r>
              <a:rPr lang="en-US" sz="3600" dirty="0"/>
              <a:t>Caring</a:t>
            </a:r>
          </a:p>
          <a:p>
            <a:r>
              <a:rPr lang="en-US" sz="3600" dirty="0"/>
              <a:t>Encouraging</a:t>
            </a:r>
          </a:p>
          <a:p>
            <a:r>
              <a:rPr lang="en-US" sz="3600" dirty="0"/>
              <a:t>Patient</a:t>
            </a:r>
          </a:p>
          <a:p>
            <a:r>
              <a:rPr lang="en-US" sz="3600" dirty="0"/>
              <a:t>Sharing</a:t>
            </a:r>
          </a:p>
        </p:txBody>
      </p:sp>
      <p:sp>
        <p:nvSpPr>
          <p:cNvPr id="13" name="Content Placeholder 2"/>
          <p:cNvSpPr txBox="1">
            <a:spLocks/>
          </p:cNvSpPr>
          <p:nvPr/>
        </p:nvSpPr>
        <p:spPr>
          <a:xfrm>
            <a:off x="4198251" y="2193496"/>
            <a:ext cx="3573062" cy="3673592"/>
          </a:xfrm>
          <a:prstGeom prst="rect">
            <a:avLst/>
          </a:prstGeom>
        </p:spPr>
        <p:txBody>
          <a:bodyPr vert="horz" lIns="91407" tIns="45705" rIns="91407" bIns="45705" rtlCol="0">
            <a:normAutofit/>
          </a:bodyPr>
          <a:lstStyle>
            <a:lvl1pPr marL="342821" indent="-342821" algn="l" defTabSz="457092" rtl="0" eaLnBrk="1" latinLnBrk="0" hangingPunct="1">
              <a:spcBef>
                <a:spcPct val="20000"/>
              </a:spcBef>
              <a:buFont typeface="Arial"/>
              <a:buChar char="•"/>
              <a:defRPr sz="3200" kern="1200">
                <a:solidFill>
                  <a:schemeClr val="tx1"/>
                </a:solidFill>
                <a:latin typeface="+mn-lt"/>
                <a:ea typeface="+mn-ea"/>
                <a:cs typeface="+mn-cs"/>
              </a:defRPr>
            </a:lvl1pPr>
            <a:lvl2pPr marL="742774" indent="-285682" algn="l" defTabSz="457092" rtl="0" eaLnBrk="1" latinLnBrk="0" hangingPunct="1">
              <a:spcBef>
                <a:spcPct val="20000"/>
              </a:spcBef>
              <a:buFont typeface="Arial"/>
              <a:buChar char="–"/>
              <a:defRPr sz="2900" kern="1200">
                <a:solidFill>
                  <a:schemeClr val="tx1"/>
                </a:solidFill>
                <a:latin typeface="+mn-lt"/>
                <a:ea typeface="+mn-ea"/>
                <a:cs typeface="+mn-cs"/>
              </a:defRPr>
            </a:lvl2pPr>
            <a:lvl3pPr marL="1142733" indent="-228546" algn="l" defTabSz="457092" rtl="0" eaLnBrk="1" latinLnBrk="0" hangingPunct="1">
              <a:spcBef>
                <a:spcPct val="20000"/>
              </a:spcBef>
              <a:buFont typeface="Arial"/>
              <a:buChar char="•"/>
              <a:defRPr sz="2300" kern="1200">
                <a:solidFill>
                  <a:schemeClr val="tx1"/>
                </a:solidFill>
                <a:latin typeface="+mn-lt"/>
                <a:ea typeface="+mn-ea"/>
                <a:cs typeface="+mn-cs"/>
              </a:defRPr>
            </a:lvl3pPr>
            <a:lvl4pPr marL="1599825" indent="-228546" algn="l" defTabSz="457092" rtl="0" eaLnBrk="1" latinLnBrk="0" hangingPunct="1">
              <a:spcBef>
                <a:spcPct val="20000"/>
              </a:spcBef>
              <a:buFont typeface="Arial"/>
              <a:buChar char="–"/>
              <a:defRPr sz="2000" kern="1200">
                <a:solidFill>
                  <a:schemeClr val="tx1"/>
                </a:solidFill>
                <a:latin typeface="+mn-lt"/>
                <a:ea typeface="+mn-ea"/>
                <a:cs typeface="+mn-cs"/>
              </a:defRPr>
            </a:lvl4pPr>
            <a:lvl5pPr marL="2056920" indent="-228546" algn="l" defTabSz="457092" rtl="0" eaLnBrk="1" latinLnBrk="0" hangingPunct="1">
              <a:spcBef>
                <a:spcPct val="20000"/>
              </a:spcBef>
              <a:buFont typeface="Arial"/>
              <a:buChar char="»"/>
              <a:defRPr sz="2000" kern="1200">
                <a:solidFill>
                  <a:schemeClr val="tx1"/>
                </a:solidFill>
                <a:latin typeface="+mn-lt"/>
                <a:ea typeface="+mn-ea"/>
                <a:cs typeface="+mn-cs"/>
              </a:defRPr>
            </a:lvl5pPr>
            <a:lvl6pPr marL="2514012" indent="-228546" algn="l" defTabSz="457092" rtl="0" eaLnBrk="1" latinLnBrk="0" hangingPunct="1">
              <a:spcBef>
                <a:spcPct val="20000"/>
              </a:spcBef>
              <a:buFont typeface="Arial"/>
              <a:buChar char="•"/>
              <a:defRPr sz="2000" kern="1200">
                <a:solidFill>
                  <a:schemeClr val="tx1"/>
                </a:solidFill>
                <a:latin typeface="+mn-lt"/>
                <a:ea typeface="+mn-ea"/>
                <a:cs typeface="+mn-cs"/>
              </a:defRPr>
            </a:lvl6pPr>
            <a:lvl7pPr marL="2971105" indent="-228546" algn="l" defTabSz="457092" rtl="0" eaLnBrk="1" latinLnBrk="0" hangingPunct="1">
              <a:spcBef>
                <a:spcPct val="20000"/>
              </a:spcBef>
              <a:buFont typeface="Arial"/>
              <a:buChar char="•"/>
              <a:defRPr sz="2000" kern="1200">
                <a:solidFill>
                  <a:schemeClr val="tx1"/>
                </a:solidFill>
                <a:latin typeface="+mn-lt"/>
                <a:ea typeface="+mn-ea"/>
                <a:cs typeface="+mn-cs"/>
              </a:defRPr>
            </a:lvl7pPr>
            <a:lvl8pPr marL="3428199" indent="-228546" algn="l" defTabSz="457092" rtl="0" eaLnBrk="1" latinLnBrk="0" hangingPunct="1">
              <a:spcBef>
                <a:spcPct val="20000"/>
              </a:spcBef>
              <a:buFont typeface="Arial"/>
              <a:buChar char="•"/>
              <a:defRPr sz="2000" kern="1200">
                <a:solidFill>
                  <a:schemeClr val="tx1"/>
                </a:solidFill>
                <a:latin typeface="+mn-lt"/>
                <a:ea typeface="+mn-ea"/>
                <a:cs typeface="+mn-cs"/>
              </a:defRPr>
            </a:lvl8pPr>
            <a:lvl9pPr marL="3885292" indent="-228546" algn="l" defTabSz="457092"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dirty="0"/>
              <a:t>Relaxed</a:t>
            </a:r>
          </a:p>
          <a:p>
            <a:r>
              <a:rPr lang="en-US" sz="3600" dirty="0"/>
              <a:t>Amiable</a:t>
            </a:r>
          </a:p>
          <a:p>
            <a:r>
              <a:rPr lang="en-US" sz="3600" dirty="0"/>
              <a:t>Stable</a:t>
            </a:r>
          </a:p>
          <a:p>
            <a:r>
              <a:rPr lang="en-US" sz="3600" dirty="0"/>
              <a:t>Deliberate</a:t>
            </a:r>
          </a:p>
          <a:p>
            <a:r>
              <a:rPr lang="en-US" sz="3600" dirty="0"/>
              <a:t>Loyal</a:t>
            </a:r>
          </a:p>
        </p:txBody>
      </p:sp>
    </p:spTree>
    <p:extLst>
      <p:ext uri="{BB962C8B-B14F-4D97-AF65-F5344CB8AC3E}">
        <p14:creationId xmlns:p14="http://schemas.microsoft.com/office/powerpoint/2010/main" val="304954953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34372"/>
            <a:ext cx="3573062" cy="3673592"/>
          </a:xfrm>
        </p:spPr>
        <p:txBody>
          <a:bodyPr>
            <a:normAutofit/>
          </a:bodyPr>
          <a:lstStyle/>
          <a:p>
            <a:r>
              <a:rPr lang="en-US" sz="3600" dirty="0"/>
              <a:t>Deliberate</a:t>
            </a:r>
          </a:p>
          <a:p>
            <a:r>
              <a:rPr lang="en-US" sz="3600" dirty="0"/>
              <a:t>Logical</a:t>
            </a:r>
          </a:p>
          <a:p>
            <a:r>
              <a:rPr lang="en-US" sz="3600" dirty="0"/>
              <a:t>Accurate</a:t>
            </a:r>
          </a:p>
          <a:p>
            <a:r>
              <a:rPr lang="en-US" sz="3600" dirty="0"/>
              <a:t>Precise</a:t>
            </a:r>
          </a:p>
          <a:p>
            <a:r>
              <a:rPr lang="en-US" sz="3600" dirty="0"/>
              <a:t>Analytical</a:t>
            </a:r>
          </a:p>
        </p:txBody>
      </p:sp>
      <p:grpSp>
        <p:nvGrpSpPr>
          <p:cNvPr id="4" name="Group 3"/>
          <p:cNvGrpSpPr/>
          <p:nvPr/>
        </p:nvGrpSpPr>
        <p:grpSpPr>
          <a:xfrm>
            <a:off x="0" y="-6377"/>
            <a:ext cx="9159396" cy="1251284"/>
            <a:chOff x="1" y="-6377"/>
            <a:chExt cx="9159396" cy="1251283"/>
          </a:xfrm>
        </p:grpSpPr>
        <p:sp>
          <p:nvSpPr>
            <p:cNvPr id="5" name="Rectangle 4"/>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6" name="TextBox 5"/>
            <p:cNvSpPr txBox="1"/>
            <p:nvPr/>
          </p:nvSpPr>
          <p:spPr>
            <a:xfrm>
              <a:off x="184725" y="186636"/>
              <a:ext cx="8959276" cy="1058270"/>
            </a:xfrm>
            <a:prstGeom prst="rect">
              <a:avLst/>
            </a:prstGeom>
            <a:noFill/>
          </p:spPr>
          <p:txBody>
            <a:bodyPr wrap="square" lIns="164117" tIns="82058" rIns="164117" bIns="82058" rtlCol="0">
              <a:spAutoFit/>
            </a:bodyPr>
            <a:lstStyle/>
            <a:p>
              <a:r>
                <a:rPr lang="en-US" sz="3600" dirty="0">
                  <a:solidFill>
                    <a:schemeClr val="bg1"/>
                  </a:solidFill>
                  <a:latin typeface="Corbel"/>
                  <a:cs typeface="Corbel"/>
                </a:rPr>
                <a:t>Characteristics of C’s</a:t>
              </a:r>
            </a:p>
            <a:p>
              <a:endParaRPr lang="en-US" sz="2200" dirty="0">
                <a:solidFill>
                  <a:schemeClr val="bg1"/>
                </a:solidFill>
                <a:latin typeface="Corbel"/>
                <a:cs typeface="Corbel"/>
              </a:endParaRPr>
            </a:p>
          </p:txBody>
        </p:sp>
      </p:grpSp>
      <p:sp>
        <p:nvSpPr>
          <p:cNvPr id="7" name="Rectangle 6"/>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pic>
        <p:nvPicPr>
          <p:cNvPr id="8" name="Picture 7"/>
          <p:cNvPicPr>
            <a:picLocks noChangeAspect="1"/>
          </p:cNvPicPr>
          <p:nvPr/>
        </p:nvPicPr>
        <p:blipFill>
          <a:blip r:embed="rId2"/>
          <a:stretch>
            <a:fillRect/>
          </a:stretch>
        </p:blipFill>
        <p:spPr>
          <a:xfrm>
            <a:off x="6670738" y="0"/>
            <a:ext cx="2424745" cy="2234372"/>
          </a:xfrm>
          <a:prstGeom prst="rect">
            <a:avLst/>
          </a:prstGeom>
        </p:spPr>
      </p:pic>
      <p:sp>
        <p:nvSpPr>
          <p:cNvPr id="9" name="Content Placeholder 2"/>
          <p:cNvSpPr txBox="1">
            <a:spLocks/>
          </p:cNvSpPr>
          <p:nvPr/>
        </p:nvSpPr>
        <p:spPr>
          <a:xfrm>
            <a:off x="4198251" y="2193496"/>
            <a:ext cx="3573062" cy="3673592"/>
          </a:xfrm>
          <a:prstGeom prst="rect">
            <a:avLst/>
          </a:prstGeom>
        </p:spPr>
        <p:txBody>
          <a:bodyPr vert="horz" lIns="91407" tIns="45705" rIns="91407" bIns="45705" rtlCol="0">
            <a:normAutofit/>
          </a:bodyPr>
          <a:lstStyle>
            <a:lvl1pPr marL="342821" indent="-342821" algn="l" defTabSz="457092" rtl="0" eaLnBrk="1" latinLnBrk="0" hangingPunct="1">
              <a:spcBef>
                <a:spcPct val="20000"/>
              </a:spcBef>
              <a:buFont typeface="Arial"/>
              <a:buChar char="•"/>
              <a:defRPr sz="3200" kern="1200">
                <a:solidFill>
                  <a:schemeClr val="tx1"/>
                </a:solidFill>
                <a:latin typeface="+mn-lt"/>
                <a:ea typeface="+mn-ea"/>
                <a:cs typeface="+mn-cs"/>
              </a:defRPr>
            </a:lvl1pPr>
            <a:lvl2pPr marL="742774" indent="-285682" algn="l" defTabSz="457092" rtl="0" eaLnBrk="1" latinLnBrk="0" hangingPunct="1">
              <a:spcBef>
                <a:spcPct val="20000"/>
              </a:spcBef>
              <a:buFont typeface="Arial"/>
              <a:buChar char="–"/>
              <a:defRPr sz="2900" kern="1200">
                <a:solidFill>
                  <a:schemeClr val="tx1"/>
                </a:solidFill>
                <a:latin typeface="+mn-lt"/>
                <a:ea typeface="+mn-ea"/>
                <a:cs typeface="+mn-cs"/>
              </a:defRPr>
            </a:lvl2pPr>
            <a:lvl3pPr marL="1142733" indent="-228546" algn="l" defTabSz="457092" rtl="0" eaLnBrk="1" latinLnBrk="0" hangingPunct="1">
              <a:spcBef>
                <a:spcPct val="20000"/>
              </a:spcBef>
              <a:buFont typeface="Arial"/>
              <a:buChar char="•"/>
              <a:defRPr sz="2300" kern="1200">
                <a:solidFill>
                  <a:schemeClr val="tx1"/>
                </a:solidFill>
                <a:latin typeface="+mn-lt"/>
                <a:ea typeface="+mn-ea"/>
                <a:cs typeface="+mn-cs"/>
              </a:defRPr>
            </a:lvl3pPr>
            <a:lvl4pPr marL="1599825" indent="-228546" algn="l" defTabSz="457092" rtl="0" eaLnBrk="1" latinLnBrk="0" hangingPunct="1">
              <a:spcBef>
                <a:spcPct val="20000"/>
              </a:spcBef>
              <a:buFont typeface="Arial"/>
              <a:buChar char="–"/>
              <a:defRPr sz="2000" kern="1200">
                <a:solidFill>
                  <a:schemeClr val="tx1"/>
                </a:solidFill>
                <a:latin typeface="+mn-lt"/>
                <a:ea typeface="+mn-ea"/>
                <a:cs typeface="+mn-cs"/>
              </a:defRPr>
            </a:lvl4pPr>
            <a:lvl5pPr marL="2056920" indent="-228546" algn="l" defTabSz="457092" rtl="0" eaLnBrk="1" latinLnBrk="0" hangingPunct="1">
              <a:spcBef>
                <a:spcPct val="20000"/>
              </a:spcBef>
              <a:buFont typeface="Arial"/>
              <a:buChar char="»"/>
              <a:defRPr sz="2000" kern="1200">
                <a:solidFill>
                  <a:schemeClr val="tx1"/>
                </a:solidFill>
                <a:latin typeface="+mn-lt"/>
                <a:ea typeface="+mn-ea"/>
                <a:cs typeface="+mn-cs"/>
              </a:defRPr>
            </a:lvl5pPr>
            <a:lvl6pPr marL="2514012" indent="-228546" algn="l" defTabSz="457092" rtl="0" eaLnBrk="1" latinLnBrk="0" hangingPunct="1">
              <a:spcBef>
                <a:spcPct val="20000"/>
              </a:spcBef>
              <a:buFont typeface="Arial"/>
              <a:buChar char="•"/>
              <a:defRPr sz="2000" kern="1200">
                <a:solidFill>
                  <a:schemeClr val="tx1"/>
                </a:solidFill>
                <a:latin typeface="+mn-lt"/>
                <a:ea typeface="+mn-ea"/>
                <a:cs typeface="+mn-cs"/>
              </a:defRPr>
            </a:lvl6pPr>
            <a:lvl7pPr marL="2971105" indent="-228546" algn="l" defTabSz="457092" rtl="0" eaLnBrk="1" latinLnBrk="0" hangingPunct="1">
              <a:spcBef>
                <a:spcPct val="20000"/>
              </a:spcBef>
              <a:buFont typeface="Arial"/>
              <a:buChar char="•"/>
              <a:defRPr sz="2000" kern="1200">
                <a:solidFill>
                  <a:schemeClr val="tx1"/>
                </a:solidFill>
                <a:latin typeface="+mn-lt"/>
                <a:ea typeface="+mn-ea"/>
                <a:cs typeface="+mn-cs"/>
              </a:defRPr>
            </a:lvl7pPr>
            <a:lvl8pPr marL="3428199" indent="-228546" algn="l" defTabSz="457092" rtl="0" eaLnBrk="1" latinLnBrk="0" hangingPunct="1">
              <a:spcBef>
                <a:spcPct val="20000"/>
              </a:spcBef>
              <a:buFont typeface="Arial"/>
              <a:buChar char="•"/>
              <a:defRPr sz="2000" kern="1200">
                <a:solidFill>
                  <a:schemeClr val="tx1"/>
                </a:solidFill>
                <a:latin typeface="+mn-lt"/>
                <a:ea typeface="+mn-ea"/>
                <a:cs typeface="+mn-cs"/>
              </a:defRPr>
            </a:lvl8pPr>
            <a:lvl9pPr marL="3885292" indent="-228546" algn="l" defTabSz="457092"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dirty="0"/>
              <a:t>Careful</a:t>
            </a:r>
          </a:p>
          <a:p>
            <a:r>
              <a:rPr lang="en-US" sz="3600" dirty="0" smtClean="0"/>
              <a:t>Controlled</a:t>
            </a:r>
            <a:endParaRPr lang="en-US" sz="3600" dirty="0"/>
          </a:p>
          <a:p>
            <a:r>
              <a:rPr lang="en-US" sz="3600" dirty="0"/>
              <a:t>Stable</a:t>
            </a:r>
          </a:p>
          <a:p>
            <a:r>
              <a:rPr lang="en-US" sz="3600" dirty="0"/>
              <a:t>Diplomatic</a:t>
            </a:r>
          </a:p>
          <a:p>
            <a:r>
              <a:rPr lang="en-US" sz="3600" dirty="0"/>
              <a:t>Cautious</a:t>
            </a:r>
          </a:p>
        </p:txBody>
      </p:sp>
    </p:spTree>
    <p:extLst>
      <p:ext uri="{BB962C8B-B14F-4D97-AF65-F5344CB8AC3E}">
        <p14:creationId xmlns:p14="http://schemas.microsoft.com/office/powerpoint/2010/main" val="354505553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33613"/>
            <a:ext cx="3573463" cy="3675062"/>
          </a:xfrm>
        </p:spPr>
        <p:txBody>
          <a:bodyPr/>
          <a:lstStyle/>
          <a:p>
            <a:pPr>
              <a:defRPr/>
            </a:pPr>
            <a:r>
              <a:rPr lang="en-US" sz="3600" dirty="0" smtClean="0"/>
              <a:t>Crafting a VISION</a:t>
            </a:r>
            <a:endParaRPr lang="en-US" sz="3600" dirty="0"/>
          </a:p>
        </p:txBody>
      </p:sp>
      <p:grpSp>
        <p:nvGrpSpPr>
          <p:cNvPr id="54274" name="Group 3"/>
          <p:cNvGrpSpPr>
            <a:grpSpLocks/>
          </p:cNvGrpSpPr>
          <p:nvPr/>
        </p:nvGrpSpPr>
        <p:grpSpPr bwMode="auto">
          <a:xfrm>
            <a:off x="0" y="-6350"/>
            <a:ext cx="9158288" cy="1250950"/>
            <a:chOff x="1" y="-6377"/>
            <a:chExt cx="9159396" cy="1251283"/>
          </a:xfrm>
        </p:grpSpPr>
        <p:sp>
          <p:nvSpPr>
            <p:cNvPr id="5" name="Rectangle 4"/>
            <p:cNvSpPr/>
            <p:nvPr/>
          </p:nvSpPr>
          <p:spPr>
            <a:xfrm rot="5400000">
              <a:off x="4049333" y="-4055709"/>
              <a:ext cx="1060732"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pPr>
                <a:defRPr/>
              </a:pPr>
              <a:endParaRPr lang="en-US" dirty="0"/>
            </a:p>
          </p:txBody>
        </p:sp>
        <p:sp>
          <p:nvSpPr>
            <p:cNvPr id="54297" name="TextBox 5"/>
            <p:cNvSpPr txBox="1">
              <a:spLocks noChangeArrowheads="1"/>
            </p:cNvSpPr>
            <p:nvPr/>
          </p:nvSpPr>
          <p:spPr bwMode="auto">
            <a:xfrm>
              <a:off x="184725" y="186636"/>
              <a:ext cx="8959276" cy="105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4117" tIns="82058" rIns="164117" bIns="82058">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dirty="0">
                  <a:solidFill>
                    <a:schemeClr val="bg1"/>
                  </a:solidFill>
                  <a:latin typeface="Corbel" charset="0"/>
                  <a:cs typeface="Corbel" charset="0"/>
                </a:rPr>
                <a:t>DiSC Work of Leaders</a:t>
              </a:r>
            </a:p>
            <a:p>
              <a:endParaRPr lang="en-US" sz="2200" dirty="0">
                <a:solidFill>
                  <a:schemeClr val="bg1"/>
                </a:solidFill>
                <a:latin typeface="Corbel" charset="0"/>
                <a:cs typeface="Corbel" charset="0"/>
              </a:endParaRPr>
            </a:p>
          </p:txBody>
        </p:sp>
      </p:grpSp>
      <p:sp>
        <p:nvSpPr>
          <p:cNvPr id="7" name="Rectangle 6"/>
          <p:cNvSpPr/>
          <p:nvPr/>
        </p:nvSpPr>
        <p:spPr>
          <a:xfrm rot="5400000">
            <a:off x="4474369" y="-3405981"/>
            <a:ext cx="223838" cy="9144000"/>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pPr>
              <a:defRPr/>
            </a:pPr>
            <a:endParaRPr lang="en-US" dirty="0"/>
          </a:p>
        </p:txBody>
      </p:sp>
      <p:sp>
        <p:nvSpPr>
          <p:cNvPr id="54276" name="Content Placeholder 2"/>
          <p:cNvSpPr txBox="1">
            <a:spLocks/>
          </p:cNvSpPr>
          <p:nvPr/>
        </p:nvSpPr>
        <p:spPr bwMode="auto">
          <a:xfrm>
            <a:off x="4030663" y="2193925"/>
            <a:ext cx="374015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5" rIns="91407" bIns="45705"/>
          <a:lstStyle>
            <a:lvl1pPr marL="341313" indent="-341313" defTabSz="455613">
              <a:defRPr sz="2400">
                <a:solidFill>
                  <a:schemeClr val="tx1"/>
                </a:solidFill>
                <a:latin typeface="Times New Roman" charset="0"/>
                <a:ea typeface="ＭＳ Ｐゴシック" charset="0"/>
                <a:cs typeface="ＭＳ Ｐゴシック" charset="0"/>
              </a:defRPr>
            </a:lvl1pPr>
            <a:lvl2pPr marL="742950" indent="-285750" defTabSz="455613">
              <a:defRPr sz="2400">
                <a:solidFill>
                  <a:schemeClr val="tx1"/>
                </a:solidFill>
                <a:latin typeface="Times New Roman" charset="0"/>
                <a:ea typeface="ＭＳ Ｐゴシック" charset="0"/>
              </a:defRPr>
            </a:lvl2pPr>
            <a:lvl3pPr marL="1143000" indent="-228600" defTabSz="455613">
              <a:defRPr sz="2400">
                <a:solidFill>
                  <a:schemeClr val="tx1"/>
                </a:solidFill>
                <a:latin typeface="Times New Roman" charset="0"/>
                <a:ea typeface="ＭＳ Ｐゴシック" charset="0"/>
              </a:defRPr>
            </a:lvl3pPr>
            <a:lvl4pPr marL="1600200" indent="-228600" defTabSz="455613">
              <a:defRPr sz="2400">
                <a:solidFill>
                  <a:schemeClr val="tx1"/>
                </a:solidFill>
                <a:latin typeface="Times New Roman" charset="0"/>
                <a:ea typeface="ＭＳ Ｐゴシック" charset="0"/>
              </a:defRPr>
            </a:lvl4pPr>
            <a:lvl5pPr marL="2057400" indent="-228600" defTabSz="455613">
              <a:defRPr sz="2400">
                <a:solidFill>
                  <a:schemeClr val="tx1"/>
                </a:solidFill>
                <a:latin typeface="Times New Roman"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Font typeface="Arial" charset="0"/>
              <a:buChar char="•"/>
            </a:pPr>
            <a:r>
              <a:rPr lang="en-US" sz="3600" dirty="0">
                <a:latin typeface="Corbel" charset="0"/>
              </a:rPr>
              <a:t>Exploration</a:t>
            </a:r>
          </a:p>
          <a:p>
            <a:pPr eaLnBrk="1" hangingPunct="1">
              <a:spcBef>
                <a:spcPct val="20000"/>
              </a:spcBef>
              <a:buFont typeface="Arial" charset="0"/>
              <a:buChar char="•"/>
            </a:pPr>
            <a:r>
              <a:rPr lang="en-US" sz="3600" dirty="0">
                <a:latin typeface="Corbel" charset="0"/>
              </a:rPr>
              <a:t>Boldness</a:t>
            </a:r>
          </a:p>
          <a:p>
            <a:pPr eaLnBrk="1" hangingPunct="1">
              <a:spcBef>
                <a:spcPct val="20000"/>
              </a:spcBef>
              <a:buFont typeface="Arial" charset="0"/>
              <a:buChar char="•"/>
            </a:pPr>
            <a:r>
              <a:rPr lang="en-US" sz="3600" dirty="0">
                <a:latin typeface="Corbel" charset="0"/>
              </a:rPr>
              <a:t>Testing Assumptions</a:t>
            </a:r>
          </a:p>
          <a:p>
            <a:pPr eaLnBrk="1" hangingPunct="1">
              <a:spcBef>
                <a:spcPct val="20000"/>
              </a:spcBef>
              <a:buFont typeface="Arial" charset="0"/>
              <a:buChar char="•"/>
            </a:pPr>
            <a:endParaRPr lang="en-US" sz="3600" dirty="0">
              <a:latin typeface="Corbel" charset="0"/>
            </a:endParaRPr>
          </a:p>
        </p:txBody>
      </p:sp>
      <p:grpSp>
        <p:nvGrpSpPr>
          <p:cNvPr id="54277" name="Group 2"/>
          <p:cNvGrpSpPr>
            <a:grpSpLocks/>
          </p:cNvGrpSpPr>
          <p:nvPr/>
        </p:nvGrpSpPr>
        <p:grpSpPr bwMode="auto">
          <a:xfrm>
            <a:off x="6677025" y="193675"/>
            <a:ext cx="2508250" cy="2455863"/>
            <a:chOff x="2105333" y="968426"/>
            <a:chExt cx="4929176" cy="4970814"/>
          </a:xfrm>
        </p:grpSpPr>
        <p:grpSp>
          <p:nvGrpSpPr>
            <p:cNvPr id="54278" name="Group 27"/>
            <p:cNvGrpSpPr>
              <a:grpSpLocks/>
            </p:cNvGrpSpPr>
            <p:nvPr/>
          </p:nvGrpSpPr>
          <p:grpSpPr bwMode="auto">
            <a:xfrm>
              <a:off x="3299130" y="2371877"/>
              <a:ext cx="2555868" cy="2113113"/>
              <a:chOff x="3124529" y="2315204"/>
              <a:chExt cx="2915151" cy="2244722"/>
            </a:xfrm>
          </p:grpSpPr>
          <p:sp>
            <p:nvSpPr>
              <p:cNvPr id="44" name="Isosceles Triangle 43"/>
              <p:cNvSpPr>
                <a:spLocks noChangeArrowheads="1"/>
              </p:cNvSpPr>
              <p:nvPr/>
            </p:nvSpPr>
            <p:spPr bwMode="auto">
              <a:xfrm rot="2873963">
                <a:off x="4972636" y="2009801"/>
                <a:ext cx="761169" cy="1373495"/>
              </a:xfrm>
              <a:prstGeom prst="triangle">
                <a:avLst>
                  <a:gd name="adj" fmla="val 50000"/>
                </a:avLst>
              </a:prstGeom>
              <a:gradFill rotWithShape="1">
                <a:gsLst>
                  <a:gs pos="0">
                    <a:schemeClr val="bg1"/>
                  </a:gs>
                  <a:gs pos="100000">
                    <a:srgbClr val="7F7F7F"/>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b="1" dirty="0">
                  <a:solidFill>
                    <a:schemeClr val="lt1"/>
                  </a:solidFill>
                  <a:latin typeface="+mn-lt"/>
                  <a:ea typeface="+mn-ea"/>
                  <a:cs typeface="+mn-cs"/>
                </a:endParaRPr>
              </a:p>
            </p:txBody>
          </p:sp>
          <p:sp>
            <p:nvSpPr>
              <p:cNvPr id="45" name="Isosceles Triangle 44"/>
              <p:cNvSpPr>
                <a:spLocks noChangeArrowheads="1"/>
              </p:cNvSpPr>
              <p:nvPr/>
            </p:nvSpPr>
            <p:spPr bwMode="auto">
              <a:xfrm rot="18726037" flipH="1">
                <a:off x="3431901" y="2020042"/>
                <a:ext cx="761172" cy="1373495"/>
              </a:xfrm>
              <a:prstGeom prst="triangle">
                <a:avLst>
                  <a:gd name="adj" fmla="val 50000"/>
                </a:avLst>
              </a:prstGeom>
              <a:gradFill rotWithShape="1">
                <a:gsLst>
                  <a:gs pos="0">
                    <a:schemeClr val="bg1"/>
                  </a:gs>
                  <a:gs pos="100000">
                    <a:srgbClr val="7F7F7F"/>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b="1" dirty="0">
                  <a:solidFill>
                    <a:schemeClr val="lt1"/>
                  </a:solidFill>
                  <a:latin typeface="+mn-lt"/>
                  <a:ea typeface="+mn-ea"/>
                  <a:cs typeface="+mn-cs"/>
                </a:endParaRPr>
              </a:p>
            </p:txBody>
          </p:sp>
          <p:sp>
            <p:nvSpPr>
              <p:cNvPr id="46" name="Isosceles Triangle 45"/>
              <p:cNvSpPr>
                <a:spLocks noChangeArrowheads="1"/>
              </p:cNvSpPr>
              <p:nvPr/>
            </p:nvSpPr>
            <p:spPr bwMode="auto">
              <a:xfrm rot="18726037" flipV="1">
                <a:off x="4972634" y="3480943"/>
                <a:ext cx="761172" cy="1373495"/>
              </a:xfrm>
              <a:prstGeom prst="triangle">
                <a:avLst>
                  <a:gd name="adj" fmla="val 50000"/>
                </a:avLst>
              </a:prstGeom>
              <a:gradFill rotWithShape="1">
                <a:gsLst>
                  <a:gs pos="0">
                    <a:schemeClr val="bg1"/>
                  </a:gs>
                  <a:gs pos="100000">
                    <a:srgbClr val="7F7F7F"/>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b="1" dirty="0">
                  <a:solidFill>
                    <a:schemeClr val="lt1"/>
                  </a:solidFill>
                  <a:latin typeface="+mn-lt"/>
                  <a:ea typeface="+mn-ea"/>
                  <a:cs typeface="+mn-cs"/>
                </a:endParaRPr>
              </a:p>
            </p:txBody>
          </p:sp>
          <p:sp>
            <p:nvSpPr>
              <p:cNvPr id="47" name="Isosceles Triangle 46"/>
              <p:cNvSpPr>
                <a:spLocks noChangeArrowheads="1"/>
              </p:cNvSpPr>
              <p:nvPr/>
            </p:nvSpPr>
            <p:spPr bwMode="auto">
              <a:xfrm rot="2873963" flipH="1" flipV="1">
                <a:off x="3431903" y="3491182"/>
                <a:ext cx="761169" cy="1373495"/>
              </a:xfrm>
              <a:prstGeom prst="triangle">
                <a:avLst>
                  <a:gd name="adj" fmla="val 50000"/>
                </a:avLst>
              </a:prstGeom>
              <a:gradFill rotWithShape="1">
                <a:gsLst>
                  <a:gs pos="0">
                    <a:schemeClr val="bg1"/>
                  </a:gs>
                  <a:gs pos="100000">
                    <a:srgbClr val="7F7F7F"/>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b="1" dirty="0">
                  <a:solidFill>
                    <a:schemeClr val="lt1"/>
                  </a:solidFill>
                  <a:latin typeface="+mn-lt"/>
                  <a:ea typeface="+mn-ea"/>
                  <a:cs typeface="+mn-cs"/>
                </a:endParaRPr>
              </a:p>
            </p:txBody>
          </p:sp>
        </p:grpSp>
        <p:grpSp>
          <p:nvGrpSpPr>
            <p:cNvPr id="54279" name="Group 1"/>
            <p:cNvGrpSpPr>
              <a:grpSpLocks/>
            </p:cNvGrpSpPr>
            <p:nvPr/>
          </p:nvGrpSpPr>
          <p:grpSpPr bwMode="auto">
            <a:xfrm>
              <a:off x="2105332" y="968426"/>
              <a:ext cx="4929176" cy="4970814"/>
              <a:chOff x="2105332" y="968426"/>
              <a:chExt cx="4929176" cy="4970814"/>
            </a:xfrm>
          </p:grpSpPr>
          <p:grpSp>
            <p:nvGrpSpPr>
              <p:cNvPr id="54280" name="Group 50"/>
              <p:cNvGrpSpPr>
                <a:grpSpLocks/>
              </p:cNvGrpSpPr>
              <p:nvPr/>
            </p:nvGrpSpPr>
            <p:grpSpPr bwMode="auto">
              <a:xfrm>
                <a:off x="2105332" y="2983107"/>
                <a:ext cx="2465383" cy="939866"/>
                <a:chOff x="2105332" y="2983107"/>
                <a:chExt cx="2465383" cy="939866"/>
              </a:xfrm>
            </p:grpSpPr>
            <p:sp>
              <p:nvSpPr>
                <p:cNvPr id="42" name="Isosceles Triangle 41"/>
                <p:cNvSpPr>
                  <a:spLocks noChangeArrowheads="1"/>
                </p:cNvSpPr>
                <p:nvPr/>
              </p:nvSpPr>
              <p:spPr bwMode="auto">
                <a:xfrm rot="5400000" flipH="1" flipV="1">
                  <a:off x="2642415" y="2455659"/>
                  <a:ext cx="931826" cy="2005988"/>
                </a:xfrm>
                <a:prstGeom prst="triangle">
                  <a:avLst>
                    <a:gd name="adj" fmla="val 50000"/>
                  </a:avLst>
                </a:prstGeom>
                <a:gradFill rotWithShape="1">
                  <a:gsLst>
                    <a:gs pos="0">
                      <a:srgbClr val="235007"/>
                    </a:gs>
                    <a:gs pos="50000">
                      <a:srgbClr val="4DA219"/>
                    </a:gs>
                    <a:gs pos="100000">
                      <a:srgbClr val="56FA00"/>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43" name="Isosceles Triangle 42"/>
                <p:cNvSpPr>
                  <a:spLocks noChangeArrowheads="1"/>
                </p:cNvSpPr>
                <p:nvPr/>
              </p:nvSpPr>
              <p:spPr bwMode="auto">
                <a:xfrm rot="5400000">
                  <a:off x="3868376" y="3219807"/>
                  <a:ext cx="938253" cy="464839"/>
                </a:xfrm>
                <a:prstGeom prst="triangle">
                  <a:avLst>
                    <a:gd name="adj" fmla="val 50000"/>
                  </a:avLst>
                </a:prstGeom>
                <a:gradFill rotWithShape="1">
                  <a:gsLst>
                    <a:gs pos="0">
                      <a:srgbClr val="235007"/>
                    </a:gs>
                    <a:gs pos="50000">
                      <a:srgbClr val="4DA219"/>
                    </a:gs>
                    <a:gs pos="100000">
                      <a:srgbClr val="56FA00"/>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grpSp>
          <p:grpSp>
            <p:nvGrpSpPr>
              <p:cNvPr id="54281" name="Group 48"/>
              <p:cNvGrpSpPr>
                <a:grpSpLocks/>
              </p:cNvGrpSpPr>
              <p:nvPr/>
            </p:nvGrpSpPr>
            <p:grpSpPr bwMode="auto">
              <a:xfrm>
                <a:off x="4565951" y="2987870"/>
                <a:ext cx="2468557" cy="935104"/>
                <a:chOff x="4565951" y="2987870"/>
                <a:chExt cx="2468557" cy="935104"/>
              </a:xfrm>
            </p:grpSpPr>
            <p:sp>
              <p:nvSpPr>
                <p:cNvPr id="40" name="Isosceles Triangle 39"/>
                <p:cNvSpPr>
                  <a:spLocks noChangeArrowheads="1"/>
                </p:cNvSpPr>
                <p:nvPr/>
              </p:nvSpPr>
              <p:spPr bwMode="auto">
                <a:xfrm rot="-5400000" flipH="1" flipV="1">
                  <a:off x="5563997" y="2454054"/>
                  <a:ext cx="935039" cy="2005986"/>
                </a:xfrm>
                <a:prstGeom prst="triangle">
                  <a:avLst>
                    <a:gd name="adj" fmla="val 50000"/>
                  </a:avLst>
                </a:prstGeom>
                <a:gradFill rotWithShape="1">
                  <a:gsLst>
                    <a:gs pos="0">
                      <a:srgbClr val="00406F"/>
                    </a:gs>
                    <a:gs pos="50000">
                      <a:srgbClr val="0285DD"/>
                    </a:gs>
                    <a:gs pos="100000">
                      <a:srgbClr val="33ACFF"/>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41" name="Isosceles Triangle 40"/>
                <p:cNvSpPr/>
                <p:nvPr/>
              </p:nvSpPr>
              <p:spPr>
                <a:xfrm rot="5400000" flipH="1" flipV="1">
                  <a:off x="4330098" y="3223020"/>
                  <a:ext cx="938253" cy="464839"/>
                </a:xfrm>
                <a:prstGeom prst="triangle">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54282" name="Group 47"/>
              <p:cNvGrpSpPr>
                <a:grpSpLocks/>
              </p:cNvGrpSpPr>
              <p:nvPr/>
            </p:nvGrpSpPr>
            <p:grpSpPr bwMode="auto">
              <a:xfrm>
                <a:off x="4099228" y="3453039"/>
                <a:ext cx="936623" cy="2486201"/>
                <a:chOff x="4099228" y="3453039"/>
                <a:chExt cx="936623" cy="2486201"/>
              </a:xfrm>
            </p:grpSpPr>
            <p:sp>
              <p:nvSpPr>
                <p:cNvPr id="38" name="Isosceles Triangle 37"/>
                <p:cNvSpPr>
                  <a:spLocks noChangeArrowheads="1"/>
                </p:cNvSpPr>
                <p:nvPr/>
              </p:nvSpPr>
              <p:spPr bwMode="auto">
                <a:xfrm flipH="1" flipV="1">
                  <a:off x="4105082" y="3918140"/>
                  <a:ext cx="923441" cy="2021100"/>
                </a:xfrm>
                <a:prstGeom prst="triangle">
                  <a:avLst>
                    <a:gd name="adj" fmla="val 50000"/>
                  </a:avLst>
                </a:prstGeom>
                <a:gradFill rotWithShape="1">
                  <a:gsLst>
                    <a:gs pos="0">
                      <a:srgbClr val="FFFF00"/>
                    </a:gs>
                    <a:gs pos="100000">
                      <a:srgbClr val="FFF59A"/>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39" name="Isosceles Triangle 38"/>
                <p:cNvSpPr>
                  <a:spLocks noChangeArrowheads="1"/>
                </p:cNvSpPr>
                <p:nvPr/>
              </p:nvSpPr>
              <p:spPr bwMode="auto">
                <a:xfrm>
                  <a:off x="4098843" y="3452227"/>
                  <a:ext cx="935919" cy="465912"/>
                </a:xfrm>
                <a:prstGeom prst="triangle">
                  <a:avLst>
                    <a:gd name="adj" fmla="val 50000"/>
                  </a:avLst>
                </a:prstGeom>
                <a:gradFill rotWithShape="1">
                  <a:gsLst>
                    <a:gs pos="0">
                      <a:srgbClr val="FFFF00"/>
                    </a:gs>
                    <a:gs pos="50000">
                      <a:srgbClr val="FFFB6A"/>
                    </a:gs>
                    <a:gs pos="100000">
                      <a:srgbClr val="FFFAA4"/>
                    </a:gs>
                  </a:gsLst>
                  <a:lin ang="16200000"/>
                </a:gradFill>
                <a:ln>
                  <a:noFill/>
                </a:ln>
                <a:effectLst>
                  <a:outerShdw blurRad="63500" dist="38100" dir="2700000" algn="tl" rotWithShape="0">
                    <a:srgbClr val="000000">
                      <a:alpha val="42999"/>
                    </a:srgbClr>
                  </a:outerShdw>
                </a:effectLs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grpSp>
          <p:grpSp>
            <p:nvGrpSpPr>
              <p:cNvPr id="54283" name="Group 49"/>
              <p:cNvGrpSpPr>
                <a:grpSpLocks/>
              </p:cNvGrpSpPr>
              <p:nvPr/>
            </p:nvGrpSpPr>
            <p:grpSpPr bwMode="auto">
              <a:xfrm>
                <a:off x="4102403" y="968426"/>
                <a:ext cx="936623" cy="2484613"/>
                <a:chOff x="4102403" y="968426"/>
                <a:chExt cx="936623" cy="2484613"/>
              </a:xfrm>
            </p:grpSpPr>
            <p:sp>
              <p:nvSpPr>
                <p:cNvPr id="36" name="Isosceles Triangle 35"/>
                <p:cNvSpPr>
                  <a:spLocks noChangeArrowheads="1"/>
                </p:cNvSpPr>
                <p:nvPr/>
              </p:nvSpPr>
              <p:spPr bwMode="auto">
                <a:xfrm>
                  <a:off x="4111323" y="968426"/>
                  <a:ext cx="923441" cy="2017887"/>
                </a:xfrm>
                <a:prstGeom prst="triangle">
                  <a:avLst>
                    <a:gd name="adj" fmla="val 50000"/>
                  </a:avLst>
                </a:prstGeom>
                <a:gradFill rotWithShape="1">
                  <a:gsLst>
                    <a:gs pos="0">
                      <a:srgbClr val="804900"/>
                    </a:gs>
                    <a:gs pos="50000">
                      <a:srgbClr val="FD9500"/>
                    </a:gs>
                    <a:gs pos="100000">
                      <a:srgbClr val="FFBF33"/>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37" name="Isosceles Triangle 36"/>
                <p:cNvSpPr>
                  <a:spLocks noChangeArrowheads="1"/>
                </p:cNvSpPr>
                <p:nvPr/>
              </p:nvSpPr>
              <p:spPr bwMode="auto">
                <a:xfrm flipV="1">
                  <a:off x="4101963" y="2986313"/>
                  <a:ext cx="935919" cy="465914"/>
                </a:xfrm>
                <a:prstGeom prst="triangle">
                  <a:avLst>
                    <a:gd name="adj" fmla="val 50000"/>
                  </a:avLst>
                </a:prstGeom>
                <a:gradFill rotWithShape="1">
                  <a:gsLst>
                    <a:gs pos="0">
                      <a:srgbClr val="804900"/>
                    </a:gs>
                    <a:gs pos="50000">
                      <a:srgbClr val="FD9500"/>
                    </a:gs>
                    <a:gs pos="100000">
                      <a:srgbClr val="FFBF33"/>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grpSp>
        </p:grpSp>
      </p:grpSp>
    </p:spTree>
    <p:extLst>
      <p:ext uri="{BB962C8B-B14F-4D97-AF65-F5344CB8AC3E}">
        <p14:creationId xmlns:p14="http://schemas.microsoft.com/office/powerpoint/2010/main" val="90163213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33613"/>
            <a:ext cx="3573463" cy="3675062"/>
          </a:xfrm>
        </p:spPr>
        <p:txBody>
          <a:bodyPr/>
          <a:lstStyle/>
          <a:p>
            <a:pPr>
              <a:defRPr/>
            </a:pPr>
            <a:r>
              <a:rPr lang="en-US" sz="3600" dirty="0" smtClean="0"/>
              <a:t>Building ALIGNMENT around a Vision</a:t>
            </a:r>
            <a:endParaRPr lang="en-US" sz="3600" dirty="0"/>
          </a:p>
        </p:txBody>
      </p:sp>
      <p:grpSp>
        <p:nvGrpSpPr>
          <p:cNvPr id="55298" name="Group 3"/>
          <p:cNvGrpSpPr>
            <a:grpSpLocks/>
          </p:cNvGrpSpPr>
          <p:nvPr/>
        </p:nvGrpSpPr>
        <p:grpSpPr bwMode="auto">
          <a:xfrm>
            <a:off x="-37747" y="121247"/>
            <a:ext cx="9024938" cy="1222376"/>
            <a:chOff x="-389" y="-6378"/>
            <a:chExt cx="9159787" cy="1444296"/>
          </a:xfrm>
        </p:grpSpPr>
        <p:sp>
          <p:nvSpPr>
            <p:cNvPr id="5" name="Rectangle 4"/>
            <p:cNvSpPr/>
            <p:nvPr/>
          </p:nvSpPr>
          <p:spPr>
            <a:xfrm rot="5400000">
              <a:off x="4048679" y="-4055445"/>
              <a:ext cx="1061651" cy="915978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pPr>
                <a:defRPr/>
              </a:pPr>
              <a:endParaRPr lang="en-US" dirty="0"/>
            </a:p>
          </p:txBody>
        </p:sp>
        <p:sp>
          <p:nvSpPr>
            <p:cNvPr id="55321" name="TextBox 5"/>
            <p:cNvSpPr txBox="1">
              <a:spLocks noChangeArrowheads="1"/>
            </p:cNvSpPr>
            <p:nvPr/>
          </p:nvSpPr>
          <p:spPr bwMode="auto">
            <a:xfrm>
              <a:off x="-389" y="186635"/>
              <a:ext cx="9000634" cy="125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4117" tIns="82058" rIns="164117" bIns="82058">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dirty="0">
                  <a:solidFill>
                    <a:schemeClr val="bg1"/>
                  </a:solidFill>
                  <a:latin typeface="Corbel" charset="0"/>
                  <a:cs typeface="Corbel" charset="0"/>
                </a:rPr>
                <a:t>DiSC Work of Leaders</a:t>
              </a:r>
            </a:p>
            <a:p>
              <a:endParaRPr lang="en-US" sz="2200" dirty="0">
                <a:solidFill>
                  <a:schemeClr val="bg1"/>
                </a:solidFill>
                <a:latin typeface="Corbel" charset="0"/>
                <a:cs typeface="Corbel" charset="0"/>
              </a:endParaRPr>
            </a:p>
          </p:txBody>
        </p:sp>
      </p:grpSp>
      <p:sp>
        <p:nvSpPr>
          <p:cNvPr id="7" name="Rectangle 6"/>
          <p:cNvSpPr/>
          <p:nvPr/>
        </p:nvSpPr>
        <p:spPr>
          <a:xfrm rot="5400000">
            <a:off x="4491302" y="-3405981"/>
            <a:ext cx="223838" cy="9144000"/>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pPr>
              <a:defRPr/>
            </a:pPr>
            <a:endParaRPr lang="en-US" dirty="0"/>
          </a:p>
        </p:txBody>
      </p:sp>
      <p:sp>
        <p:nvSpPr>
          <p:cNvPr id="55300" name="Content Placeholder 2"/>
          <p:cNvSpPr txBox="1">
            <a:spLocks/>
          </p:cNvSpPr>
          <p:nvPr/>
        </p:nvSpPr>
        <p:spPr bwMode="auto">
          <a:xfrm>
            <a:off x="4402138" y="2193925"/>
            <a:ext cx="336867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5" rIns="91407" bIns="45705"/>
          <a:lstStyle>
            <a:lvl1pPr marL="341313" indent="-341313" defTabSz="455613">
              <a:defRPr sz="2400">
                <a:solidFill>
                  <a:schemeClr val="tx1"/>
                </a:solidFill>
                <a:latin typeface="Times New Roman" charset="0"/>
                <a:ea typeface="ＭＳ Ｐゴシック" charset="0"/>
                <a:cs typeface="ＭＳ Ｐゴシック" charset="0"/>
              </a:defRPr>
            </a:lvl1pPr>
            <a:lvl2pPr marL="742950" indent="-285750" defTabSz="455613">
              <a:defRPr sz="2400">
                <a:solidFill>
                  <a:schemeClr val="tx1"/>
                </a:solidFill>
                <a:latin typeface="Times New Roman" charset="0"/>
                <a:ea typeface="ＭＳ Ｐゴシック" charset="0"/>
              </a:defRPr>
            </a:lvl2pPr>
            <a:lvl3pPr marL="1143000" indent="-228600" defTabSz="455613">
              <a:defRPr sz="2400">
                <a:solidFill>
                  <a:schemeClr val="tx1"/>
                </a:solidFill>
                <a:latin typeface="Times New Roman" charset="0"/>
                <a:ea typeface="ＭＳ Ｐゴシック" charset="0"/>
              </a:defRPr>
            </a:lvl3pPr>
            <a:lvl4pPr marL="1600200" indent="-228600" defTabSz="455613">
              <a:defRPr sz="2400">
                <a:solidFill>
                  <a:schemeClr val="tx1"/>
                </a:solidFill>
                <a:latin typeface="Times New Roman" charset="0"/>
                <a:ea typeface="ＭＳ Ｐゴシック" charset="0"/>
              </a:defRPr>
            </a:lvl4pPr>
            <a:lvl5pPr marL="2057400" indent="-228600" defTabSz="455613">
              <a:defRPr sz="2400">
                <a:solidFill>
                  <a:schemeClr val="tx1"/>
                </a:solidFill>
                <a:latin typeface="Times New Roman"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Font typeface="Arial" charset="0"/>
              <a:buChar char="•"/>
            </a:pPr>
            <a:r>
              <a:rPr lang="en-US" sz="3600" dirty="0">
                <a:latin typeface="Corbel" charset="0"/>
              </a:rPr>
              <a:t>Clarity</a:t>
            </a:r>
          </a:p>
          <a:p>
            <a:pPr eaLnBrk="1" hangingPunct="1">
              <a:spcBef>
                <a:spcPct val="20000"/>
              </a:spcBef>
              <a:buFont typeface="Arial" charset="0"/>
              <a:buChar char="•"/>
            </a:pPr>
            <a:r>
              <a:rPr lang="en-US" sz="3600" dirty="0">
                <a:latin typeface="Corbel" charset="0"/>
              </a:rPr>
              <a:t>Dialogue</a:t>
            </a:r>
          </a:p>
          <a:p>
            <a:pPr eaLnBrk="1" hangingPunct="1">
              <a:spcBef>
                <a:spcPct val="20000"/>
              </a:spcBef>
              <a:buFont typeface="Arial" charset="0"/>
              <a:buChar char="•"/>
            </a:pPr>
            <a:r>
              <a:rPr lang="en-US" sz="3600" dirty="0">
                <a:latin typeface="Corbel" charset="0"/>
              </a:rPr>
              <a:t>Inspiration</a:t>
            </a:r>
          </a:p>
          <a:p>
            <a:pPr eaLnBrk="1" hangingPunct="1">
              <a:spcBef>
                <a:spcPct val="20000"/>
              </a:spcBef>
              <a:buFont typeface="Arial" charset="0"/>
              <a:buChar char="•"/>
            </a:pPr>
            <a:endParaRPr lang="en-US" sz="3600" dirty="0">
              <a:latin typeface="Corbel" charset="0"/>
            </a:endParaRPr>
          </a:p>
        </p:txBody>
      </p:sp>
      <p:grpSp>
        <p:nvGrpSpPr>
          <p:cNvPr id="55301" name="Group 2"/>
          <p:cNvGrpSpPr>
            <a:grpSpLocks/>
          </p:cNvGrpSpPr>
          <p:nvPr/>
        </p:nvGrpSpPr>
        <p:grpSpPr bwMode="auto">
          <a:xfrm>
            <a:off x="6677025" y="193675"/>
            <a:ext cx="2508250" cy="2455863"/>
            <a:chOff x="2105333" y="968426"/>
            <a:chExt cx="4929176" cy="4970814"/>
          </a:xfrm>
        </p:grpSpPr>
        <p:grpSp>
          <p:nvGrpSpPr>
            <p:cNvPr id="55302" name="Group 27"/>
            <p:cNvGrpSpPr>
              <a:grpSpLocks/>
            </p:cNvGrpSpPr>
            <p:nvPr/>
          </p:nvGrpSpPr>
          <p:grpSpPr bwMode="auto">
            <a:xfrm>
              <a:off x="3299130" y="2371877"/>
              <a:ext cx="2555868" cy="2113113"/>
              <a:chOff x="3124529" y="2315204"/>
              <a:chExt cx="2915151" cy="2244722"/>
            </a:xfrm>
          </p:grpSpPr>
          <p:sp>
            <p:nvSpPr>
              <p:cNvPr id="25" name="Isosceles Triangle 24"/>
              <p:cNvSpPr>
                <a:spLocks noChangeArrowheads="1"/>
              </p:cNvSpPr>
              <p:nvPr/>
            </p:nvSpPr>
            <p:spPr bwMode="auto">
              <a:xfrm rot="2873963">
                <a:off x="4972636" y="2009801"/>
                <a:ext cx="761169" cy="1373495"/>
              </a:xfrm>
              <a:prstGeom prst="triangle">
                <a:avLst>
                  <a:gd name="adj" fmla="val 50000"/>
                </a:avLst>
              </a:prstGeom>
              <a:gradFill rotWithShape="1">
                <a:gsLst>
                  <a:gs pos="0">
                    <a:schemeClr val="bg1"/>
                  </a:gs>
                  <a:gs pos="100000">
                    <a:srgbClr val="7F7F7F"/>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b="1" dirty="0">
                  <a:solidFill>
                    <a:schemeClr val="lt1"/>
                  </a:solidFill>
                  <a:latin typeface="+mn-lt"/>
                  <a:ea typeface="+mn-ea"/>
                  <a:cs typeface="+mn-cs"/>
                </a:endParaRPr>
              </a:p>
            </p:txBody>
          </p:sp>
          <p:sp>
            <p:nvSpPr>
              <p:cNvPr id="26" name="Isosceles Triangle 25"/>
              <p:cNvSpPr>
                <a:spLocks noChangeArrowheads="1"/>
              </p:cNvSpPr>
              <p:nvPr/>
            </p:nvSpPr>
            <p:spPr bwMode="auto">
              <a:xfrm rot="18726037" flipH="1">
                <a:off x="3431901" y="2020042"/>
                <a:ext cx="761172" cy="1373495"/>
              </a:xfrm>
              <a:prstGeom prst="triangle">
                <a:avLst>
                  <a:gd name="adj" fmla="val 50000"/>
                </a:avLst>
              </a:prstGeom>
              <a:gradFill rotWithShape="1">
                <a:gsLst>
                  <a:gs pos="0">
                    <a:schemeClr val="bg1"/>
                  </a:gs>
                  <a:gs pos="100000">
                    <a:srgbClr val="7F7F7F"/>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b="1" dirty="0">
                  <a:solidFill>
                    <a:schemeClr val="lt1"/>
                  </a:solidFill>
                  <a:latin typeface="+mn-lt"/>
                  <a:ea typeface="+mn-ea"/>
                  <a:cs typeface="+mn-cs"/>
                </a:endParaRPr>
              </a:p>
            </p:txBody>
          </p:sp>
          <p:sp>
            <p:nvSpPr>
              <p:cNvPr id="27" name="Isosceles Triangle 26"/>
              <p:cNvSpPr>
                <a:spLocks noChangeArrowheads="1"/>
              </p:cNvSpPr>
              <p:nvPr/>
            </p:nvSpPr>
            <p:spPr bwMode="auto">
              <a:xfrm rot="18726037" flipV="1">
                <a:off x="4972634" y="3480943"/>
                <a:ext cx="761172" cy="1373495"/>
              </a:xfrm>
              <a:prstGeom prst="triangle">
                <a:avLst>
                  <a:gd name="adj" fmla="val 50000"/>
                </a:avLst>
              </a:prstGeom>
              <a:gradFill rotWithShape="1">
                <a:gsLst>
                  <a:gs pos="0">
                    <a:schemeClr val="bg1"/>
                  </a:gs>
                  <a:gs pos="100000">
                    <a:srgbClr val="7F7F7F"/>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b="1" dirty="0">
                  <a:solidFill>
                    <a:schemeClr val="lt1"/>
                  </a:solidFill>
                  <a:latin typeface="+mn-lt"/>
                  <a:ea typeface="+mn-ea"/>
                  <a:cs typeface="+mn-cs"/>
                </a:endParaRPr>
              </a:p>
            </p:txBody>
          </p:sp>
          <p:sp>
            <p:nvSpPr>
              <p:cNvPr id="28" name="Isosceles Triangle 27"/>
              <p:cNvSpPr>
                <a:spLocks noChangeArrowheads="1"/>
              </p:cNvSpPr>
              <p:nvPr/>
            </p:nvSpPr>
            <p:spPr bwMode="auto">
              <a:xfrm rot="2873963" flipH="1" flipV="1">
                <a:off x="3431903" y="3491182"/>
                <a:ext cx="761169" cy="1373495"/>
              </a:xfrm>
              <a:prstGeom prst="triangle">
                <a:avLst>
                  <a:gd name="adj" fmla="val 50000"/>
                </a:avLst>
              </a:prstGeom>
              <a:gradFill rotWithShape="1">
                <a:gsLst>
                  <a:gs pos="0">
                    <a:schemeClr val="bg1"/>
                  </a:gs>
                  <a:gs pos="100000">
                    <a:srgbClr val="7F7F7F"/>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b="1" dirty="0">
                  <a:solidFill>
                    <a:schemeClr val="lt1"/>
                  </a:solidFill>
                  <a:latin typeface="+mn-lt"/>
                  <a:ea typeface="+mn-ea"/>
                  <a:cs typeface="+mn-cs"/>
                </a:endParaRPr>
              </a:p>
            </p:txBody>
          </p:sp>
        </p:grpSp>
        <p:grpSp>
          <p:nvGrpSpPr>
            <p:cNvPr id="55303" name="Group 1"/>
            <p:cNvGrpSpPr>
              <a:grpSpLocks/>
            </p:cNvGrpSpPr>
            <p:nvPr/>
          </p:nvGrpSpPr>
          <p:grpSpPr bwMode="auto">
            <a:xfrm>
              <a:off x="2105332" y="968426"/>
              <a:ext cx="4929176" cy="4970814"/>
              <a:chOff x="2105332" y="968426"/>
              <a:chExt cx="4929176" cy="4970814"/>
            </a:xfrm>
          </p:grpSpPr>
          <p:grpSp>
            <p:nvGrpSpPr>
              <p:cNvPr id="55304" name="Group 50"/>
              <p:cNvGrpSpPr>
                <a:grpSpLocks/>
              </p:cNvGrpSpPr>
              <p:nvPr/>
            </p:nvGrpSpPr>
            <p:grpSpPr bwMode="auto">
              <a:xfrm>
                <a:off x="2105332" y="2983107"/>
                <a:ext cx="2465383" cy="939866"/>
                <a:chOff x="2105332" y="2983107"/>
                <a:chExt cx="2465383" cy="939866"/>
              </a:xfrm>
            </p:grpSpPr>
            <p:sp>
              <p:nvSpPr>
                <p:cNvPr id="23" name="Isosceles Triangle 22"/>
                <p:cNvSpPr>
                  <a:spLocks noChangeArrowheads="1"/>
                </p:cNvSpPr>
                <p:nvPr/>
              </p:nvSpPr>
              <p:spPr bwMode="auto">
                <a:xfrm rot="5400000" flipH="1" flipV="1">
                  <a:off x="2642415" y="2455659"/>
                  <a:ext cx="931826" cy="2005988"/>
                </a:xfrm>
                <a:prstGeom prst="triangle">
                  <a:avLst>
                    <a:gd name="adj" fmla="val 50000"/>
                  </a:avLst>
                </a:prstGeom>
                <a:gradFill rotWithShape="1">
                  <a:gsLst>
                    <a:gs pos="0">
                      <a:srgbClr val="235007"/>
                    </a:gs>
                    <a:gs pos="50000">
                      <a:srgbClr val="4DA219"/>
                    </a:gs>
                    <a:gs pos="100000">
                      <a:srgbClr val="56FA00"/>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24" name="Isosceles Triangle 23"/>
                <p:cNvSpPr>
                  <a:spLocks noChangeArrowheads="1"/>
                </p:cNvSpPr>
                <p:nvPr/>
              </p:nvSpPr>
              <p:spPr bwMode="auto">
                <a:xfrm rot="5400000">
                  <a:off x="3868376" y="3219807"/>
                  <a:ext cx="938253" cy="464839"/>
                </a:xfrm>
                <a:prstGeom prst="triangle">
                  <a:avLst>
                    <a:gd name="adj" fmla="val 50000"/>
                  </a:avLst>
                </a:prstGeom>
                <a:gradFill rotWithShape="1">
                  <a:gsLst>
                    <a:gs pos="0">
                      <a:srgbClr val="235007"/>
                    </a:gs>
                    <a:gs pos="50000">
                      <a:srgbClr val="4DA219"/>
                    </a:gs>
                    <a:gs pos="100000">
                      <a:srgbClr val="56FA00"/>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grpSp>
          <p:grpSp>
            <p:nvGrpSpPr>
              <p:cNvPr id="55305" name="Group 48"/>
              <p:cNvGrpSpPr>
                <a:grpSpLocks/>
              </p:cNvGrpSpPr>
              <p:nvPr/>
            </p:nvGrpSpPr>
            <p:grpSpPr bwMode="auto">
              <a:xfrm>
                <a:off x="4565951" y="2987870"/>
                <a:ext cx="2468557" cy="935104"/>
                <a:chOff x="4565951" y="2987870"/>
                <a:chExt cx="2468557" cy="935104"/>
              </a:xfrm>
            </p:grpSpPr>
            <p:sp>
              <p:nvSpPr>
                <p:cNvPr id="21" name="Isosceles Triangle 20"/>
                <p:cNvSpPr>
                  <a:spLocks noChangeArrowheads="1"/>
                </p:cNvSpPr>
                <p:nvPr/>
              </p:nvSpPr>
              <p:spPr bwMode="auto">
                <a:xfrm rot="-5400000" flipH="1" flipV="1">
                  <a:off x="5563997" y="2454054"/>
                  <a:ext cx="935039" cy="2005986"/>
                </a:xfrm>
                <a:prstGeom prst="triangle">
                  <a:avLst>
                    <a:gd name="adj" fmla="val 50000"/>
                  </a:avLst>
                </a:prstGeom>
                <a:gradFill rotWithShape="1">
                  <a:gsLst>
                    <a:gs pos="0">
                      <a:srgbClr val="00406F"/>
                    </a:gs>
                    <a:gs pos="50000">
                      <a:srgbClr val="0285DD"/>
                    </a:gs>
                    <a:gs pos="100000">
                      <a:srgbClr val="33ACFF"/>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22" name="Isosceles Triangle 21"/>
                <p:cNvSpPr/>
                <p:nvPr/>
              </p:nvSpPr>
              <p:spPr>
                <a:xfrm rot="5400000" flipH="1" flipV="1">
                  <a:off x="4330098" y="3223020"/>
                  <a:ext cx="938253" cy="464839"/>
                </a:xfrm>
                <a:prstGeom prst="triangle">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55306" name="Group 47"/>
              <p:cNvGrpSpPr>
                <a:grpSpLocks/>
              </p:cNvGrpSpPr>
              <p:nvPr/>
            </p:nvGrpSpPr>
            <p:grpSpPr bwMode="auto">
              <a:xfrm>
                <a:off x="4099228" y="3453039"/>
                <a:ext cx="936623" cy="2486201"/>
                <a:chOff x="4099228" y="3453039"/>
                <a:chExt cx="936623" cy="2486201"/>
              </a:xfrm>
            </p:grpSpPr>
            <p:sp>
              <p:nvSpPr>
                <p:cNvPr id="19" name="Isosceles Triangle 18"/>
                <p:cNvSpPr>
                  <a:spLocks noChangeArrowheads="1"/>
                </p:cNvSpPr>
                <p:nvPr/>
              </p:nvSpPr>
              <p:spPr bwMode="auto">
                <a:xfrm flipH="1" flipV="1">
                  <a:off x="4105082" y="3918140"/>
                  <a:ext cx="923441" cy="2021100"/>
                </a:xfrm>
                <a:prstGeom prst="triangle">
                  <a:avLst>
                    <a:gd name="adj" fmla="val 50000"/>
                  </a:avLst>
                </a:prstGeom>
                <a:gradFill rotWithShape="1">
                  <a:gsLst>
                    <a:gs pos="0">
                      <a:srgbClr val="FFFF00"/>
                    </a:gs>
                    <a:gs pos="100000">
                      <a:srgbClr val="FFF59A"/>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20" name="Isosceles Triangle 19"/>
                <p:cNvSpPr>
                  <a:spLocks noChangeArrowheads="1"/>
                </p:cNvSpPr>
                <p:nvPr/>
              </p:nvSpPr>
              <p:spPr bwMode="auto">
                <a:xfrm>
                  <a:off x="4098843" y="3452227"/>
                  <a:ext cx="935919" cy="465912"/>
                </a:xfrm>
                <a:prstGeom prst="triangle">
                  <a:avLst>
                    <a:gd name="adj" fmla="val 50000"/>
                  </a:avLst>
                </a:prstGeom>
                <a:gradFill rotWithShape="1">
                  <a:gsLst>
                    <a:gs pos="0">
                      <a:srgbClr val="FFFF00"/>
                    </a:gs>
                    <a:gs pos="50000">
                      <a:srgbClr val="FFFB6A"/>
                    </a:gs>
                    <a:gs pos="100000">
                      <a:srgbClr val="FFFAA4"/>
                    </a:gs>
                  </a:gsLst>
                  <a:lin ang="16200000"/>
                </a:gradFill>
                <a:ln>
                  <a:noFill/>
                </a:ln>
                <a:effectLst>
                  <a:outerShdw blurRad="63500" dist="38100" dir="2700000" algn="tl" rotWithShape="0">
                    <a:srgbClr val="000000">
                      <a:alpha val="42999"/>
                    </a:srgbClr>
                  </a:outerShdw>
                </a:effectLs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grpSp>
          <p:grpSp>
            <p:nvGrpSpPr>
              <p:cNvPr id="55307" name="Group 49"/>
              <p:cNvGrpSpPr>
                <a:grpSpLocks/>
              </p:cNvGrpSpPr>
              <p:nvPr/>
            </p:nvGrpSpPr>
            <p:grpSpPr bwMode="auto">
              <a:xfrm>
                <a:off x="4102403" y="968426"/>
                <a:ext cx="936623" cy="2484613"/>
                <a:chOff x="4102403" y="968426"/>
                <a:chExt cx="936623" cy="2484613"/>
              </a:xfrm>
            </p:grpSpPr>
            <p:sp>
              <p:nvSpPr>
                <p:cNvPr id="17" name="Isosceles Triangle 16"/>
                <p:cNvSpPr>
                  <a:spLocks noChangeArrowheads="1"/>
                </p:cNvSpPr>
                <p:nvPr/>
              </p:nvSpPr>
              <p:spPr bwMode="auto">
                <a:xfrm>
                  <a:off x="4111323" y="968426"/>
                  <a:ext cx="923441" cy="2017887"/>
                </a:xfrm>
                <a:prstGeom prst="triangle">
                  <a:avLst>
                    <a:gd name="adj" fmla="val 50000"/>
                  </a:avLst>
                </a:prstGeom>
                <a:gradFill rotWithShape="1">
                  <a:gsLst>
                    <a:gs pos="0">
                      <a:srgbClr val="804900"/>
                    </a:gs>
                    <a:gs pos="50000">
                      <a:srgbClr val="FD9500"/>
                    </a:gs>
                    <a:gs pos="100000">
                      <a:srgbClr val="FFBF33"/>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18" name="Isosceles Triangle 17"/>
                <p:cNvSpPr>
                  <a:spLocks noChangeArrowheads="1"/>
                </p:cNvSpPr>
                <p:nvPr/>
              </p:nvSpPr>
              <p:spPr bwMode="auto">
                <a:xfrm flipV="1">
                  <a:off x="4101963" y="2986313"/>
                  <a:ext cx="935919" cy="465914"/>
                </a:xfrm>
                <a:prstGeom prst="triangle">
                  <a:avLst>
                    <a:gd name="adj" fmla="val 50000"/>
                  </a:avLst>
                </a:prstGeom>
                <a:gradFill rotWithShape="1">
                  <a:gsLst>
                    <a:gs pos="0">
                      <a:srgbClr val="804900"/>
                    </a:gs>
                    <a:gs pos="50000">
                      <a:srgbClr val="FD9500"/>
                    </a:gs>
                    <a:gs pos="100000">
                      <a:srgbClr val="FFBF33"/>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grpSp>
        </p:grpSp>
      </p:grpSp>
    </p:spTree>
    <p:extLst>
      <p:ext uri="{BB962C8B-B14F-4D97-AF65-F5344CB8AC3E}">
        <p14:creationId xmlns:p14="http://schemas.microsoft.com/office/powerpoint/2010/main" val="283537496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33613"/>
            <a:ext cx="3573463" cy="3675062"/>
          </a:xfrm>
        </p:spPr>
        <p:txBody>
          <a:bodyPr/>
          <a:lstStyle/>
          <a:p>
            <a:pPr>
              <a:defRPr/>
            </a:pPr>
            <a:r>
              <a:rPr lang="en-US" sz="3600" dirty="0" smtClean="0"/>
              <a:t>Bringing it to life by championing EXECUTION</a:t>
            </a:r>
            <a:endParaRPr lang="en-US" sz="3600" dirty="0"/>
          </a:p>
        </p:txBody>
      </p:sp>
      <p:grpSp>
        <p:nvGrpSpPr>
          <p:cNvPr id="56322" name="Group 3"/>
          <p:cNvGrpSpPr>
            <a:grpSpLocks/>
          </p:cNvGrpSpPr>
          <p:nvPr/>
        </p:nvGrpSpPr>
        <p:grpSpPr bwMode="auto">
          <a:xfrm>
            <a:off x="0" y="-6350"/>
            <a:ext cx="9159875" cy="1250950"/>
            <a:chOff x="1" y="-6377"/>
            <a:chExt cx="9159396" cy="1251283"/>
          </a:xfrm>
        </p:grpSpPr>
        <p:sp>
          <p:nvSpPr>
            <p:cNvPr id="5" name="Rectangle 4"/>
            <p:cNvSpPr/>
            <p:nvPr/>
          </p:nvSpPr>
          <p:spPr>
            <a:xfrm rot="5400000">
              <a:off x="4049333" y="-4055709"/>
              <a:ext cx="1060732"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pPr>
                <a:defRPr/>
              </a:pPr>
              <a:endParaRPr lang="en-US" dirty="0"/>
            </a:p>
          </p:txBody>
        </p:sp>
        <p:sp>
          <p:nvSpPr>
            <p:cNvPr id="56345" name="TextBox 5"/>
            <p:cNvSpPr txBox="1">
              <a:spLocks noChangeArrowheads="1"/>
            </p:cNvSpPr>
            <p:nvPr/>
          </p:nvSpPr>
          <p:spPr bwMode="auto">
            <a:xfrm>
              <a:off x="184725" y="186636"/>
              <a:ext cx="8959276" cy="105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4117" tIns="82058" rIns="164117" bIns="82058">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dirty="0">
                  <a:solidFill>
                    <a:schemeClr val="bg1"/>
                  </a:solidFill>
                  <a:latin typeface="Corbel" charset="0"/>
                  <a:cs typeface="Corbel" charset="0"/>
                </a:rPr>
                <a:t>DiSC Work of Leaders</a:t>
              </a:r>
            </a:p>
            <a:p>
              <a:endParaRPr lang="en-US" sz="2200" dirty="0">
                <a:solidFill>
                  <a:schemeClr val="bg1"/>
                </a:solidFill>
                <a:latin typeface="Corbel" charset="0"/>
                <a:cs typeface="Corbel" charset="0"/>
              </a:endParaRPr>
            </a:p>
          </p:txBody>
        </p:sp>
      </p:grpSp>
      <p:sp>
        <p:nvSpPr>
          <p:cNvPr id="7" name="Rectangle 6"/>
          <p:cNvSpPr/>
          <p:nvPr/>
        </p:nvSpPr>
        <p:spPr>
          <a:xfrm rot="5400000">
            <a:off x="4474369" y="-3405981"/>
            <a:ext cx="223838" cy="9144000"/>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pPr>
              <a:defRPr/>
            </a:pPr>
            <a:endParaRPr lang="en-US" dirty="0"/>
          </a:p>
        </p:txBody>
      </p:sp>
      <p:sp>
        <p:nvSpPr>
          <p:cNvPr id="56324" name="Content Placeholder 2"/>
          <p:cNvSpPr txBox="1">
            <a:spLocks/>
          </p:cNvSpPr>
          <p:nvPr/>
        </p:nvSpPr>
        <p:spPr bwMode="auto">
          <a:xfrm>
            <a:off x="4743450" y="2193925"/>
            <a:ext cx="3027363"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5" rIns="91407" bIns="45705"/>
          <a:lstStyle>
            <a:lvl1pPr marL="341313" indent="-341313" defTabSz="455613">
              <a:defRPr sz="2400">
                <a:solidFill>
                  <a:schemeClr val="tx1"/>
                </a:solidFill>
                <a:latin typeface="Times New Roman" charset="0"/>
                <a:ea typeface="ＭＳ Ｐゴシック" charset="0"/>
                <a:cs typeface="ＭＳ Ｐゴシック" charset="0"/>
              </a:defRPr>
            </a:lvl1pPr>
            <a:lvl2pPr marL="742950" indent="-285750" defTabSz="455613">
              <a:defRPr sz="2400">
                <a:solidFill>
                  <a:schemeClr val="tx1"/>
                </a:solidFill>
                <a:latin typeface="Times New Roman" charset="0"/>
                <a:ea typeface="ＭＳ Ｐゴシック" charset="0"/>
              </a:defRPr>
            </a:lvl2pPr>
            <a:lvl3pPr marL="1143000" indent="-228600" defTabSz="455613">
              <a:defRPr sz="2400">
                <a:solidFill>
                  <a:schemeClr val="tx1"/>
                </a:solidFill>
                <a:latin typeface="Times New Roman" charset="0"/>
                <a:ea typeface="ＭＳ Ｐゴシック" charset="0"/>
              </a:defRPr>
            </a:lvl3pPr>
            <a:lvl4pPr marL="1600200" indent="-228600" defTabSz="455613">
              <a:defRPr sz="2400">
                <a:solidFill>
                  <a:schemeClr val="tx1"/>
                </a:solidFill>
                <a:latin typeface="Times New Roman" charset="0"/>
                <a:ea typeface="ＭＳ Ｐゴシック" charset="0"/>
              </a:defRPr>
            </a:lvl4pPr>
            <a:lvl5pPr marL="2057400" indent="-228600" defTabSz="455613">
              <a:defRPr sz="2400">
                <a:solidFill>
                  <a:schemeClr val="tx1"/>
                </a:solidFill>
                <a:latin typeface="Times New Roman"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Font typeface="Arial" charset="0"/>
              <a:buChar char="•"/>
            </a:pPr>
            <a:r>
              <a:rPr lang="en-US" sz="3600" dirty="0">
                <a:latin typeface="Corbel" charset="0"/>
              </a:rPr>
              <a:t>Momentum</a:t>
            </a:r>
          </a:p>
          <a:p>
            <a:pPr eaLnBrk="1" hangingPunct="1">
              <a:spcBef>
                <a:spcPct val="20000"/>
              </a:spcBef>
              <a:buFont typeface="Arial" charset="0"/>
              <a:buChar char="•"/>
            </a:pPr>
            <a:r>
              <a:rPr lang="en-US" sz="3600" dirty="0">
                <a:latin typeface="Corbel" charset="0"/>
              </a:rPr>
              <a:t>Structure</a:t>
            </a:r>
          </a:p>
          <a:p>
            <a:pPr eaLnBrk="1" hangingPunct="1">
              <a:spcBef>
                <a:spcPct val="20000"/>
              </a:spcBef>
              <a:buFont typeface="Arial" charset="0"/>
              <a:buChar char="•"/>
            </a:pPr>
            <a:r>
              <a:rPr lang="en-US" sz="3600" dirty="0">
                <a:latin typeface="Corbel" charset="0"/>
              </a:rPr>
              <a:t>Feedback</a:t>
            </a:r>
          </a:p>
          <a:p>
            <a:pPr eaLnBrk="1" hangingPunct="1">
              <a:spcBef>
                <a:spcPct val="20000"/>
              </a:spcBef>
              <a:buFont typeface="Arial" charset="0"/>
              <a:buChar char="•"/>
            </a:pPr>
            <a:endParaRPr lang="en-US" sz="3600" dirty="0">
              <a:latin typeface="Corbel" charset="0"/>
            </a:endParaRPr>
          </a:p>
        </p:txBody>
      </p:sp>
      <p:grpSp>
        <p:nvGrpSpPr>
          <p:cNvPr id="56325" name="Group 2"/>
          <p:cNvGrpSpPr>
            <a:grpSpLocks/>
          </p:cNvGrpSpPr>
          <p:nvPr/>
        </p:nvGrpSpPr>
        <p:grpSpPr bwMode="auto">
          <a:xfrm>
            <a:off x="6677025" y="193675"/>
            <a:ext cx="2508250" cy="2455863"/>
            <a:chOff x="2105333" y="968426"/>
            <a:chExt cx="4929176" cy="4970814"/>
          </a:xfrm>
        </p:grpSpPr>
        <p:grpSp>
          <p:nvGrpSpPr>
            <p:cNvPr id="56326" name="Group 27"/>
            <p:cNvGrpSpPr>
              <a:grpSpLocks/>
            </p:cNvGrpSpPr>
            <p:nvPr/>
          </p:nvGrpSpPr>
          <p:grpSpPr bwMode="auto">
            <a:xfrm>
              <a:off x="3299130" y="2371877"/>
              <a:ext cx="2555868" cy="2113113"/>
              <a:chOff x="3124529" y="2315204"/>
              <a:chExt cx="2915151" cy="2244722"/>
            </a:xfrm>
          </p:grpSpPr>
          <p:sp>
            <p:nvSpPr>
              <p:cNvPr id="24" name="Isosceles Triangle 23"/>
              <p:cNvSpPr>
                <a:spLocks noChangeArrowheads="1"/>
              </p:cNvSpPr>
              <p:nvPr/>
            </p:nvSpPr>
            <p:spPr bwMode="auto">
              <a:xfrm rot="2873963">
                <a:off x="4972636" y="2009801"/>
                <a:ext cx="761169" cy="1373495"/>
              </a:xfrm>
              <a:prstGeom prst="triangle">
                <a:avLst>
                  <a:gd name="adj" fmla="val 50000"/>
                </a:avLst>
              </a:prstGeom>
              <a:gradFill rotWithShape="1">
                <a:gsLst>
                  <a:gs pos="0">
                    <a:schemeClr val="bg1"/>
                  </a:gs>
                  <a:gs pos="100000">
                    <a:srgbClr val="7F7F7F"/>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b="1" dirty="0">
                  <a:solidFill>
                    <a:schemeClr val="lt1"/>
                  </a:solidFill>
                  <a:latin typeface="+mn-lt"/>
                  <a:ea typeface="+mn-ea"/>
                  <a:cs typeface="+mn-cs"/>
                </a:endParaRPr>
              </a:p>
            </p:txBody>
          </p:sp>
          <p:sp>
            <p:nvSpPr>
              <p:cNvPr id="25" name="Isosceles Triangle 24"/>
              <p:cNvSpPr>
                <a:spLocks noChangeArrowheads="1"/>
              </p:cNvSpPr>
              <p:nvPr/>
            </p:nvSpPr>
            <p:spPr bwMode="auto">
              <a:xfrm rot="18726037" flipH="1">
                <a:off x="3431901" y="2020042"/>
                <a:ext cx="761172" cy="1373495"/>
              </a:xfrm>
              <a:prstGeom prst="triangle">
                <a:avLst>
                  <a:gd name="adj" fmla="val 50000"/>
                </a:avLst>
              </a:prstGeom>
              <a:gradFill rotWithShape="1">
                <a:gsLst>
                  <a:gs pos="0">
                    <a:schemeClr val="bg1"/>
                  </a:gs>
                  <a:gs pos="100000">
                    <a:srgbClr val="7F7F7F"/>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b="1" dirty="0">
                  <a:solidFill>
                    <a:schemeClr val="lt1"/>
                  </a:solidFill>
                  <a:latin typeface="+mn-lt"/>
                  <a:ea typeface="+mn-ea"/>
                  <a:cs typeface="+mn-cs"/>
                </a:endParaRPr>
              </a:p>
            </p:txBody>
          </p:sp>
          <p:sp>
            <p:nvSpPr>
              <p:cNvPr id="26" name="Isosceles Triangle 25"/>
              <p:cNvSpPr>
                <a:spLocks noChangeArrowheads="1"/>
              </p:cNvSpPr>
              <p:nvPr/>
            </p:nvSpPr>
            <p:spPr bwMode="auto">
              <a:xfrm rot="18726037" flipV="1">
                <a:off x="4972634" y="3480943"/>
                <a:ext cx="761172" cy="1373495"/>
              </a:xfrm>
              <a:prstGeom prst="triangle">
                <a:avLst>
                  <a:gd name="adj" fmla="val 50000"/>
                </a:avLst>
              </a:prstGeom>
              <a:gradFill rotWithShape="1">
                <a:gsLst>
                  <a:gs pos="0">
                    <a:schemeClr val="bg1"/>
                  </a:gs>
                  <a:gs pos="100000">
                    <a:srgbClr val="7F7F7F"/>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b="1" dirty="0">
                  <a:solidFill>
                    <a:schemeClr val="lt1"/>
                  </a:solidFill>
                  <a:latin typeface="+mn-lt"/>
                  <a:ea typeface="+mn-ea"/>
                  <a:cs typeface="+mn-cs"/>
                </a:endParaRPr>
              </a:p>
            </p:txBody>
          </p:sp>
          <p:sp>
            <p:nvSpPr>
              <p:cNvPr id="27" name="Isosceles Triangle 26"/>
              <p:cNvSpPr>
                <a:spLocks noChangeArrowheads="1"/>
              </p:cNvSpPr>
              <p:nvPr/>
            </p:nvSpPr>
            <p:spPr bwMode="auto">
              <a:xfrm rot="2873963" flipH="1" flipV="1">
                <a:off x="3431903" y="3491182"/>
                <a:ext cx="761169" cy="1373495"/>
              </a:xfrm>
              <a:prstGeom prst="triangle">
                <a:avLst>
                  <a:gd name="adj" fmla="val 50000"/>
                </a:avLst>
              </a:prstGeom>
              <a:gradFill rotWithShape="1">
                <a:gsLst>
                  <a:gs pos="0">
                    <a:schemeClr val="bg1"/>
                  </a:gs>
                  <a:gs pos="100000">
                    <a:srgbClr val="7F7F7F"/>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b="1" dirty="0">
                  <a:solidFill>
                    <a:schemeClr val="lt1"/>
                  </a:solidFill>
                  <a:latin typeface="+mn-lt"/>
                  <a:ea typeface="+mn-ea"/>
                  <a:cs typeface="+mn-cs"/>
                </a:endParaRPr>
              </a:p>
            </p:txBody>
          </p:sp>
        </p:grpSp>
        <p:grpSp>
          <p:nvGrpSpPr>
            <p:cNvPr id="56327" name="Group 1"/>
            <p:cNvGrpSpPr>
              <a:grpSpLocks/>
            </p:cNvGrpSpPr>
            <p:nvPr/>
          </p:nvGrpSpPr>
          <p:grpSpPr bwMode="auto">
            <a:xfrm>
              <a:off x="2105332" y="968426"/>
              <a:ext cx="4929176" cy="4970814"/>
              <a:chOff x="2105332" y="968426"/>
              <a:chExt cx="4929176" cy="4970814"/>
            </a:xfrm>
          </p:grpSpPr>
          <p:grpSp>
            <p:nvGrpSpPr>
              <p:cNvPr id="56328" name="Group 50"/>
              <p:cNvGrpSpPr>
                <a:grpSpLocks/>
              </p:cNvGrpSpPr>
              <p:nvPr/>
            </p:nvGrpSpPr>
            <p:grpSpPr bwMode="auto">
              <a:xfrm>
                <a:off x="2105332" y="2983107"/>
                <a:ext cx="2465383" cy="939866"/>
                <a:chOff x="2105332" y="2983107"/>
                <a:chExt cx="2465383" cy="939866"/>
              </a:xfrm>
            </p:grpSpPr>
            <p:sp>
              <p:nvSpPr>
                <p:cNvPr id="22" name="Isosceles Triangle 21"/>
                <p:cNvSpPr>
                  <a:spLocks noChangeArrowheads="1"/>
                </p:cNvSpPr>
                <p:nvPr/>
              </p:nvSpPr>
              <p:spPr bwMode="auto">
                <a:xfrm rot="5400000" flipH="1" flipV="1">
                  <a:off x="2642415" y="2455659"/>
                  <a:ext cx="931826" cy="2005988"/>
                </a:xfrm>
                <a:prstGeom prst="triangle">
                  <a:avLst>
                    <a:gd name="adj" fmla="val 50000"/>
                  </a:avLst>
                </a:prstGeom>
                <a:gradFill rotWithShape="1">
                  <a:gsLst>
                    <a:gs pos="0">
                      <a:srgbClr val="235007"/>
                    </a:gs>
                    <a:gs pos="50000">
                      <a:srgbClr val="4DA219"/>
                    </a:gs>
                    <a:gs pos="100000">
                      <a:srgbClr val="56FA00"/>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23" name="Isosceles Triangle 22"/>
                <p:cNvSpPr>
                  <a:spLocks noChangeArrowheads="1"/>
                </p:cNvSpPr>
                <p:nvPr/>
              </p:nvSpPr>
              <p:spPr bwMode="auto">
                <a:xfrm rot="5400000">
                  <a:off x="3868376" y="3219807"/>
                  <a:ext cx="938253" cy="464839"/>
                </a:xfrm>
                <a:prstGeom prst="triangle">
                  <a:avLst>
                    <a:gd name="adj" fmla="val 50000"/>
                  </a:avLst>
                </a:prstGeom>
                <a:gradFill rotWithShape="1">
                  <a:gsLst>
                    <a:gs pos="0">
                      <a:srgbClr val="235007"/>
                    </a:gs>
                    <a:gs pos="50000">
                      <a:srgbClr val="4DA219"/>
                    </a:gs>
                    <a:gs pos="100000">
                      <a:srgbClr val="56FA00"/>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grpSp>
          <p:grpSp>
            <p:nvGrpSpPr>
              <p:cNvPr id="56329" name="Group 48"/>
              <p:cNvGrpSpPr>
                <a:grpSpLocks/>
              </p:cNvGrpSpPr>
              <p:nvPr/>
            </p:nvGrpSpPr>
            <p:grpSpPr bwMode="auto">
              <a:xfrm>
                <a:off x="4565951" y="2987870"/>
                <a:ext cx="2468557" cy="935104"/>
                <a:chOff x="4565951" y="2987870"/>
                <a:chExt cx="2468557" cy="935104"/>
              </a:xfrm>
            </p:grpSpPr>
            <p:sp>
              <p:nvSpPr>
                <p:cNvPr id="20" name="Isosceles Triangle 19"/>
                <p:cNvSpPr>
                  <a:spLocks noChangeArrowheads="1"/>
                </p:cNvSpPr>
                <p:nvPr/>
              </p:nvSpPr>
              <p:spPr bwMode="auto">
                <a:xfrm rot="-5400000" flipH="1" flipV="1">
                  <a:off x="5563997" y="2454054"/>
                  <a:ext cx="935039" cy="2005986"/>
                </a:xfrm>
                <a:prstGeom prst="triangle">
                  <a:avLst>
                    <a:gd name="adj" fmla="val 50000"/>
                  </a:avLst>
                </a:prstGeom>
                <a:gradFill rotWithShape="1">
                  <a:gsLst>
                    <a:gs pos="0">
                      <a:srgbClr val="00406F"/>
                    </a:gs>
                    <a:gs pos="50000">
                      <a:srgbClr val="0285DD"/>
                    </a:gs>
                    <a:gs pos="100000">
                      <a:srgbClr val="33ACFF"/>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21" name="Isosceles Triangle 20"/>
                <p:cNvSpPr/>
                <p:nvPr/>
              </p:nvSpPr>
              <p:spPr>
                <a:xfrm rot="5400000" flipH="1" flipV="1">
                  <a:off x="4330098" y="3223020"/>
                  <a:ext cx="938253" cy="464839"/>
                </a:xfrm>
                <a:prstGeom prst="triangle">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56330" name="Group 47"/>
              <p:cNvGrpSpPr>
                <a:grpSpLocks/>
              </p:cNvGrpSpPr>
              <p:nvPr/>
            </p:nvGrpSpPr>
            <p:grpSpPr bwMode="auto">
              <a:xfrm>
                <a:off x="4099228" y="3453039"/>
                <a:ext cx="936623" cy="2486201"/>
                <a:chOff x="4099228" y="3453039"/>
                <a:chExt cx="936623" cy="2486201"/>
              </a:xfrm>
            </p:grpSpPr>
            <p:sp>
              <p:nvSpPr>
                <p:cNvPr id="18" name="Isosceles Triangle 17"/>
                <p:cNvSpPr>
                  <a:spLocks noChangeArrowheads="1"/>
                </p:cNvSpPr>
                <p:nvPr/>
              </p:nvSpPr>
              <p:spPr bwMode="auto">
                <a:xfrm flipH="1" flipV="1">
                  <a:off x="4105082" y="3918140"/>
                  <a:ext cx="923441" cy="2021100"/>
                </a:xfrm>
                <a:prstGeom prst="triangle">
                  <a:avLst>
                    <a:gd name="adj" fmla="val 50000"/>
                  </a:avLst>
                </a:prstGeom>
                <a:gradFill rotWithShape="1">
                  <a:gsLst>
                    <a:gs pos="0">
                      <a:srgbClr val="FFFF00"/>
                    </a:gs>
                    <a:gs pos="100000">
                      <a:srgbClr val="FFF59A"/>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19" name="Isosceles Triangle 18"/>
                <p:cNvSpPr>
                  <a:spLocks noChangeArrowheads="1"/>
                </p:cNvSpPr>
                <p:nvPr/>
              </p:nvSpPr>
              <p:spPr bwMode="auto">
                <a:xfrm>
                  <a:off x="4098843" y="3452227"/>
                  <a:ext cx="935919" cy="465912"/>
                </a:xfrm>
                <a:prstGeom prst="triangle">
                  <a:avLst>
                    <a:gd name="adj" fmla="val 50000"/>
                  </a:avLst>
                </a:prstGeom>
                <a:gradFill rotWithShape="1">
                  <a:gsLst>
                    <a:gs pos="0">
                      <a:srgbClr val="FFFF00"/>
                    </a:gs>
                    <a:gs pos="50000">
                      <a:srgbClr val="FFFB6A"/>
                    </a:gs>
                    <a:gs pos="100000">
                      <a:srgbClr val="FFFAA4"/>
                    </a:gs>
                  </a:gsLst>
                  <a:lin ang="16200000"/>
                </a:gradFill>
                <a:ln>
                  <a:noFill/>
                </a:ln>
                <a:effectLst>
                  <a:outerShdw blurRad="63500" dist="38100" dir="2700000" algn="tl" rotWithShape="0">
                    <a:srgbClr val="000000">
                      <a:alpha val="42999"/>
                    </a:srgbClr>
                  </a:outerShdw>
                </a:effectLs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grpSp>
          <p:grpSp>
            <p:nvGrpSpPr>
              <p:cNvPr id="56331" name="Group 49"/>
              <p:cNvGrpSpPr>
                <a:grpSpLocks/>
              </p:cNvGrpSpPr>
              <p:nvPr/>
            </p:nvGrpSpPr>
            <p:grpSpPr bwMode="auto">
              <a:xfrm>
                <a:off x="4102403" y="968426"/>
                <a:ext cx="936623" cy="2484613"/>
                <a:chOff x="4102403" y="968426"/>
                <a:chExt cx="936623" cy="2484613"/>
              </a:xfrm>
            </p:grpSpPr>
            <p:sp>
              <p:nvSpPr>
                <p:cNvPr id="16" name="Isosceles Triangle 15"/>
                <p:cNvSpPr>
                  <a:spLocks noChangeArrowheads="1"/>
                </p:cNvSpPr>
                <p:nvPr/>
              </p:nvSpPr>
              <p:spPr bwMode="auto">
                <a:xfrm>
                  <a:off x="4111323" y="968426"/>
                  <a:ext cx="923441" cy="2017887"/>
                </a:xfrm>
                <a:prstGeom prst="triangle">
                  <a:avLst>
                    <a:gd name="adj" fmla="val 50000"/>
                  </a:avLst>
                </a:prstGeom>
                <a:gradFill rotWithShape="1">
                  <a:gsLst>
                    <a:gs pos="0">
                      <a:srgbClr val="804900"/>
                    </a:gs>
                    <a:gs pos="50000">
                      <a:srgbClr val="FD9500"/>
                    </a:gs>
                    <a:gs pos="100000">
                      <a:srgbClr val="FFBF33"/>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17" name="Isosceles Triangle 16"/>
                <p:cNvSpPr>
                  <a:spLocks noChangeArrowheads="1"/>
                </p:cNvSpPr>
                <p:nvPr/>
              </p:nvSpPr>
              <p:spPr bwMode="auto">
                <a:xfrm flipV="1">
                  <a:off x="4101963" y="2986313"/>
                  <a:ext cx="935919" cy="465914"/>
                </a:xfrm>
                <a:prstGeom prst="triangle">
                  <a:avLst>
                    <a:gd name="adj" fmla="val 50000"/>
                  </a:avLst>
                </a:prstGeom>
                <a:gradFill rotWithShape="1">
                  <a:gsLst>
                    <a:gs pos="0">
                      <a:srgbClr val="804900"/>
                    </a:gs>
                    <a:gs pos="50000">
                      <a:srgbClr val="FD9500"/>
                    </a:gs>
                    <a:gs pos="100000">
                      <a:srgbClr val="FFBF33"/>
                    </a:gs>
                  </a:gsLst>
                  <a:lin ang="16200000"/>
                </a:gradFill>
                <a:ln>
                  <a:noFill/>
                </a:ln>
                <a:effectLst>
                  <a:outerShdw blurRad="63500" dist="50800" dir="2100015" sx="103999" sy="103999" algn="br" rotWithShape="0">
                    <a:srgbClr val="000000">
                      <a:alpha val="54999"/>
                    </a:srgbClr>
                  </a:outerShdw>
                </a:effectLs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grpSp>
        </p:grpSp>
      </p:grpSp>
    </p:spTree>
    <p:extLst>
      <p:ext uri="{BB962C8B-B14F-4D97-AF65-F5344CB8AC3E}">
        <p14:creationId xmlns:p14="http://schemas.microsoft.com/office/powerpoint/2010/main" val="213570195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376"/>
            <a:ext cx="9159396" cy="1060825"/>
            <a:chOff x="1" y="-6377"/>
            <a:chExt cx="9159396" cy="1060825"/>
          </a:xfrm>
        </p:grpSpPr>
        <p:sp>
          <p:nvSpPr>
            <p:cNvPr id="5" name="Rectangle 4"/>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6" name="TextBox 5"/>
            <p:cNvSpPr txBox="1"/>
            <p:nvPr/>
          </p:nvSpPr>
          <p:spPr>
            <a:xfrm>
              <a:off x="184725" y="186636"/>
              <a:ext cx="8959276" cy="719717"/>
            </a:xfrm>
            <a:prstGeom prst="rect">
              <a:avLst/>
            </a:prstGeom>
            <a:noFill/>
          </p:spPr>
          <p:txBody>
            <a:bodyPr wrap="square" lIns="164117" tIns="82058" rIns="164117" bIns="82058" rtlCol="0">
              <a:spAutoFit/>
            </a:bodyPr>
            <a:lstStyle/>
            <a:p>
              <a:r>
                <a:rPr lang="en-US" sz="3600" dirty="0" smtClean="0">
                  <a:solidFill>
                    <a:schemeClr val="bg1"/>
                  </a:solidFill>
                  <a:latin typeface="Corbel"/>
                  <a:cs typeface="Corbel"/>
                </a:rPr>
                <a:t>References</a:t>
              </a:r>
              <a:endParaRPr lang="en-US" sz="2200" dirty="0">
                <a:solidFill>
                  <a:schemeClr val="bg1"/>
                </a:solidFill>
                <a:latin typeface="Corbel"/>
                <a:cs typeface="Corbel"/>
              </a:endParaRPr>
            </a:p>
          </p:txBody>
        </p:sp>
      </p:grpSp>
      <p:sp>
        <p:nvSpPr>
          <p:cNvPr id="7" name="Rectangle 6"/>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sp>
        <p:nvSpPr>
          <p:cNvPr id="2" name="Content Placeholder 1"/>
          <p:cNvSpPr>
            <a:spLocks noGrp="1"/>
          </p:cNvSpPr>
          <p:nvPr>
            <p:ph idx="1"/>
          </p:nvPr>
        </p:nvSpPr>
        <p:spPr/>
        <p:txBody>
          <a:bodyPr/>
          <a:lstStyle/>
          <a:p>
            <a:pPr>
              <a:spcAft>
                <a:spcPts val="1200"/>
              </a:spcAft>
            </a:pPr>
            <a:r>
              <a:rPr lang="en-US" dirty="0" smtClean="0"/>
              <a:t>The Universal Language of DiSC, A Reference </a:t>
            </a:r>
            <a:r>
              <a:rPr lang="en-US" dirty="0" smtClean="0"/>
              <a:t>Manual</a:t>
            </a:r>
            <a:r>
              <a:rPr lang="en-US" dirty="0" smtClean="0"/>
              <a:t>, Training International, Ltd. 1993</a:t>
            </a:r>
          </a:p>
          <a:p>
            <a:r>
              <a:rPr lang="en-US" dirty="0" smtClean="0"/>
              <a:t>The </a:t>
            </a:r>
            <a:r>
              <a:rPr lang="en-US" dirty="0"/>
              <a:t>F</a:t>
            </a:r>
            <a:r>
              <a:rPr lang="en-US" dirty="0" smtClean="0"/>
              <a:t>our </a:t>
            </a:r>
            <a:r>
              <a:rPr lang="en-US" dirty="0"/>
              <a:t>D</a:t>
            </a:r>
            <a:r>
              <a:rPr lang="en-US" dirty="0" smtClean="0"/>
              <a:t>imensional Manager, DiSC </a:t>
            </a:r>
            <a:r>
              <a:rPr lang="en-US" dirty="0" smtClean="0"/>
              <a:t>Strategies </a:t>
            </a:r>
            <a:r>
              <a:rPr lang="en-US" dirty="0" smtClean="0"/>
              <a:t>for Managing Different People in the Best Ways, Julie Shaw and Allison Brown </a:t>
            </a:r>
            <a:r>
              <a:rPr lang="en-US" dirty="0" smtClean="0"/>
              <a:t>Cerier</a:t>
            </a:r>
            <a:r>
              <a:rPr lang="en-US" dirty="0" smtClean="0"/>
              <a:t>, 2002</a:t>
            </a:r>
          </a:p>
          <a:p>
            <a:r>
              <a:rPr lang="en-US" dirty="0" smtClean="0"/>
              <a:t>The Center for International Change, Mount Prospect, Ill. </a:t>
            </a:r>
            <a:r>
              <a:rPr lang="en-US" dirty="0" smtClean="0"/>
              <a:t>Internalchange.com</a:t>
            </a:r>
            <a:endParaRPr lang="en-US" dirty="0"/>
          </a:p>
        </p:txBody>
      </p:sp>
    </p:spTree>
    <p:extLst>
      <p:ext uri="{BB962C8B-B14F-4D97-AF65-F5344CB8AC3E}">
        <p14:creationId xmlns:p14="http://schemas.microsoft.com/office/powerpoint/2010/main" val="31186082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grpSp>
        <p:nvGrpSpPr>
          <p:cNvPr id="2" name="Group 1"/>
          <p:cNvGrpSpPr/>
          <p:nvPr/>
        </p:nvGrpSpPr>
        <p:grpSpPr>
          <a:xfrm>
            <a:off x="0" y="-6376"/>
            <a:ext cx="9159396" cy="1060825"/>
            <a:chOff x="1" y="-6377"/>
            <a:chExt cx="9159396" cy="1060825"/>
          </a:xfrm>
        </p:grpSpPr>
        <p:sp>
          <p:nvSpPr>
            <p:cNvPr id="9" name="Rectangle 8"/>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20" name="TextBox 19"/>
            <p:cNvSpPr txBox="1"/>
            <p:nvPr/>
          </p:nvSpPr>
          <p:spPr>
            <a:xfrm>
              <a:off x="184725" y="186636"/>
              <a:ext cx="8959276" cy="719717"/>
            </a:xfrm>
            <a:prstGeom prst="rect">
              <a:avLst/>
            </a:prstGeom>
            <a:noFill/>
          </p:spPr>
          <p:txBody>
            <a:bodyPr wrap="square" lIns="164117" tIns="82058" rIns="164117" bIns="82058" rtlCol="0">
              <a:spAutoFit/>
            </a:bodyPr>
            <a:lstStyle/>
            <a:p>
              <a:pPr algn="ctr"/>
              <a:r>
                <a:rPr lang="en-US" sz="3600" dirty="0" smtClean="0">
                  <a:solidFill>
                    <a:schemeClr val="bg1"/>
                  </a:solidFill>
                  <a:latin typeface="Corbel"/>
                  <a:cs typeface="Corbel"/>
                </a:rPr>
                <a:t>Session Agenda – Day Two</a:t>
              </a:r>
              <a:endParaRPr lang="en-US" sz="2200" dirty="0">
                <a:solidFill>
                  <a:schemeClr val="bg1"/>
                </a:solidFill>
                <a:latin typeface="Corbel"/>
                <a:cs typeface="Corbel"/>
              </a:endParaRPr>
            </a:p>
          </p:txBody>
        </p:sp>
      </p:grpSp>
      <p:sp>
        <p:nvSpPr>
          <p:cNvPr id="3" name="Slide Number Placeholder 2"/>
          <p:cNvSpPr>
            <a:spLocks noGrp="1"/>
          </p:cNvSpPr>
          <p:nvPr>
            <p:ph type="sldNum" sz="quarter" idx="12"/>
          </p:nvPr>
        </p:nvSpPr>
        <p:spPr/>
        <p:txBody>
          <a:bodyPr/>
          <a:lstStyle/>
          <a:p>
            <a:fld id="{E70264E3-C154-3041-8A43-B30FFF48F35B}" type="slidenum">
              <a:rPr lang="en-US" smtClean="0"/>
              <a:pPr/>
              <a:t>3</a:t>
            </a:fld>
            <a:endParaRPr lang="en-US" dirty="0"/>
          </a:p>
        </p:txBody>
      </p:sp>
      <p:sp>
        <p:nvSpPr>
          <p:cNvPr id="5" name="Content Placeholder 4"/>
          <p:cNvSpPr>
            <a:spLocks noGrp="1"/>
          </p:cNvSpPr>
          <p:nvPr>
            <p:ph idx="4294967295"/>
          </p:nvPr>
        </p:nvSpPr>
        <p:spPr>
          <a:xfrm>
            <a:off x="304800" y="1600200"/>
            <a:ext cx="3556000" cy="4525963"/>
          </a:xfrm>
        </p:spPr>
        <p:txBody>
          <a:bodyPr/>
          <a:lstStyle/>
          <a:p>
            <a:pPr marL="0" indent="0">
              <a:buNone/>
            </a:pPr>
            <a:r>
              <a:rPr lang="en-US" sz="2800" dirty="0" smtClean="0">
                <a:latin typeface="Arial" charset="0"/>
                <a:ea typeface="ＭＳ Ｐゴシック" charset="0"/>
                <a:cs typeface="ＭＳ Ｐゴシック" charset="0"/>
              </a:rPr>
              <a:t>Personal </a:t>
            </a:r>
            <a:r>
              <a:rPr lang="en-US" sz="2800" dirty="0">
                <a:latin typeface="Arial" charset="0"/>
                <a:ea typeface="ＭＳ Ｐゴシック" charset="0"/>
                <a:cs typeface="ＭＳ Ｐゴシック" charset="0"/>
              </a:rPr>
              <a:t>Energy Management</a:t>
            </a:r>
          </a:p>
          <a:p>
            <a:pPr marL="457038" lvl="1" indent="0">
              <a:buNone/>
            </a:pPr>
            <a:r>
              <a:rPr lang="en-US" sz="2800" dirty="0" smtClean="0">
                <a:latin typeface="Arial" charset="0"/>
                <a:ea typeface="ＭＳ Ｐゴシック" charset="0"/>
                <a:cs typeface="ＭＳ Ｐゴシック" charset="0"/>
              </a:rPr>
              <a:t>Bill </a:t>
            </a:r>
            <a:r>
              <a:rPr lang="en-US" sz="2800" dirty="0">
                <a:latin typeface="Arial" charset="0"/>
                <a:ea typeface="ＭＳ Ｐゴシック" charset="0"/>
                <a:cs typeface="ＭＳ Ｐゴシック" charset="0"/>
              </a:rPr>
              <a:t>McAlpine</a:t>
            </a:r>
            <a:r>
              <a:rPr lang="en-US" sz="3600" dirty="0">
                <a:latin typeface="Arial" charset="0"/>
                <a:ea typeface="ＭＳ Ｐゴシック" charset="0"/>
                <a:cs typeface="ＭＳ Ｐゴシック" charset="0"/>
              </a:rPr>
              <a:t> </a:t>
            </a:r>
          </a:p>
          <a:p>
            <a:endParaRPr lang="en-US" dirty="0"/>
          </a:p>
        </p:txBody>
      </p:sp>
      <p:sp>
        <p:nvSpPr>
          <p:cNvPr id="8" name="Content Placeholder 2"/>
          <p:cNvSpPr txBox="1">
            <a:spLocks/>
          </p:cNvSpPr>
          <p:nvPr/>
        </p:nvSpPr>
        <p:spPr>
          <a:xfrm>
            <a:off x="184725" y="1600200"/>
            <a:ext cx="8952164" cy="4756150"/>
          </a:xfrm>
          <a:prstGeom prst="rect">
            <a:avLst/>
          </a:prstGeom>
        </p:spPr>
        <p:txBody>
          <a:bodyPr vert="horz" lIns="91407" tIns="45705" rIns="91407" bIns="45705" rtlCol="0">
            <a:normAutofit/>
          </a:bodyPr>
          <a:lstStyle>
            <a:lvl1pPr marL="0" indent="0" algn="ctr" defTabSz="457039"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039" indent="0" algn="ctr" defTabSz="457039" rtl="0" eaLnBrk="1" latinLnBrk="0" hangingPunct="1">
              <a:spcBef>
                <a:spcPct val="20000"/>
              </a:spcBef>
              <a:buFont typeface="Arial"/>
              <a:buNone/>
              <a:defRPr sz="2900" kern="1200">
                <a:solidFill>
                  <a:schemeClr val="tx1">
                    <a:tint val="75000"/>
                  </a:schemeClr>
                </a:solidFill>
                <a:latin typeface="+mn-lt"/>
                <a:ea typeface="+mn-ea"/>
                <a:cs typeface="+mn-cs"/>
              </a:defRPr>
            </a:lvl2pPr>
            <a:lvl3pPr marL="914081" indent="0" algn="ctr" defTabSz="457039" rtl="0" eaLnBrk="1" latinLnBrk="0" hangingPunct="1">
              <a:spcBef>
                <a:spcPct val="20000"/>
              </a:spcBef>
              <a:buFont typeface="Arial"/>
              <a:buNone/>
              <a:defRPr sz="2300" kern="1200">
                <a:solidFill>
                  <a:schemeClr val="tx1">
                    <a:tint val="75000"/>
                  </a:schemeClr>
                </a:solidFill>
                <a:latin typeface="+mn-lt"/>
                <a:ea typeface="+mn-ea"/>
                <a:cs typeface="+mn-cs"/>
              </a:defRPr>
            </a:lvl3pPr>
            <a:lvl4pPr marL="1371120"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158"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5199"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2237"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199278"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6318"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dirty="0" smtClean="0">
              <a:solidFill>
                <a:schemeClr val="tx1"/>
              </a:solidFill>
            </a:endParaRPr>
          </a:p>
          <a:p>
            <a:pPr algn="l"/>
            <a:endParaRPr lang="en-US" dirty="0">
              <a:solidFill>
                <a:schemeClr val="tx1"/>
              </a:solidFill>
            </a:endParaRPr>
          </a:p>
          <a:p>
            <a:pPr algn="l"/>
            <a:endParaRPr lang="en-US" dirty="0">
              <a:solidFill>
                <a:schemeClr val="tx1"/>
              </a:solidFill>
            </a:endParaRPr>
          </a:p>
        </p:txBody>
      </p:sp>
      <p:pic>
        <p:nvPicPr>
          <p:cNvPr id="10" name="Picture 9"/>
          <p:cNvPicPr>
            <a:picLocks noChangeAspect="1"/>
          </p:cNvPicPr>
          <p:nvPr/>
        </p:nvPicPr>
        <p:blipFill>
          <a:blip r:embed="rId3"/>
          <a:stretch>
            <a:fillRect/>
          </a:stretch>
        </p:blipFill>
        <p:spPr>
          <a:xfrm>
            <a:off x="715433" y="3615796"/>
            <a:ext cx="3822700" cy="2120900"/>
          </a:xfrm>
          <a:prstGeom prst="rect">
            <a:avLst/>
          </a:prstGeom>
        </p:spPr>
      </p:pic>
      <p:pic>
        <p:nvPicPr>
          <p:cNvPr id="12" name="Picture 11"/>
          <p:cNvPicPr>
            <a:picLocks noChangeAspect="1"/>
          </p:cNvPicPr>
          <p:nvPr/>
        </p:nvPicPr>
        <p:blipFill>
          <a:blip r:embed="rId4"/>
          <a:stretch>
            <a:fillRect/>
          </a:stretch>
        </p:blipFill>
        <p:spPr>
          <a:xfrm>
            <a:off x="5295900" y="1833034"/>
            <a:ext cx="3289300" cy="2463800"/>
          </a:xfrm>
          <a:prstGeom prst="rect">
            <a:avLst/>
          </a:prstGeom>
        </p:spPr>
      </p:pic>
    </p:spTree>
    <p:extLst>
      <p:ext uri="{BB962C8B-B14F-4D97-AF65-F5344CB8AC3E}">
        <p14:creationId xmlns:p14="http://schemas.microsoft.com/office/powerpoint/2010/main" val="46912336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
            <a:ext cx="229713" cy="685799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081" tIns="82039" rIns="164081" bIns="82039"/>
          <a:lstStyle/>
          <a:p>
            <a:endParaRPr lang="en-US" dirty="0"/>
          </a:p>
        </p:txBody>
      </p:sp>
      <p:sp>
        <p:nvSpPr>
          <p:cNvPr id="10" name="Rectangle 9"/>
          <p:cNvSpPr/>
          <p:nvPr/>
        </p:nvSpPr>
        <p:spPr>
          <a:xfrm>
            <a:off x="8914287" y="5"/>
            <a:ext cx="229713" cy="685799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081" tIns="82039" rIns="164081" bIns="82039"/>
          <a:lstStyle/>
          <a:p>
            <a:endParaRPr lang="en-US" dirty="0"/>
          </a:p>
        </p:txBody>
      </p:sp>
      <p:sp>
        <p:nvSpPr>
          <p:cNvPr id="11" name="Rectangle 10"/>
          <p:cNvSpPr/>
          <p:nvPr/>
        </p:nvSpPr>
        <p:spPr>
          <a:xfrm rot="16200000">
            <a:off x="4460526" y="-4460524"/>
            <a:ext cx="222958" cy="914400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081" tIns="82039" rIns="164081" bIns="82039"/>
          <a:lstStyle/>
          <a:p>
            <a:endParaRPr lang="en-US" dirty="0"/>
          </a:p>
        </p:txBody>
      </p:sp>
      <p:sp>
        <p:nvSpPr>
          <p:cNvPr id="12" name="Rectangle 11"/>
          <p:cNvSpPr/>
          <p:nvPr/>
        </p:nvSpPr>
        <p:spPr>
          <a:xfrm rot="16200000">
            <a:off x="4460517" y="2174516"/>
            <a:ext cx="222958" cy="914400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081" tIns="82039" rIns="164081" bIns="82039"/>
          <a:lstStyle/>
          <a:p>
            <a:endParaRPr lang="en-US" dirty="0"/>
          </a:p>
        </p:txBody>
      </p:sp>
      <p:sp>
        <p:nvSpPr>
          <p:cNvPr id="5" name="TextBox 4"/>
          <p:cNvSpPr txBox="1"/>
          <p:nvPr/>
        </p:nvSpPr>
        <p:spPr>
          <a:xfrm>
            <a:off x="1552301" y="1380778"/>
            <a:ext cx="5671900" cy="3175126"/>
          </a:xfrm>
          <a:prstGeom prst="rect">
            <a:avLst/>
          </a:prstGeom>
          <a:noFill/>
        </p:spPr>
        <p:txBody>
          <a:bodyPr wrap="square" lIns="164081" tIns="82039" rIns="164081" bIns="82039" rtlCol="0">
            <a:noAutofit/>
          </a:bodyPr>
          <a:lstStyle/>
          <a:p>
            <a:r>
              <a:rPr lang="en-US" sz="3900" b="1" dirty="0">
                <a:solidFill>
                  <a:srgbClr val="3F403F"/>
                </a:solidFill>
                <a:latin typeface="Arial"/>
                <a:cs typeface="Arial"/>
              </a:rPr>
              <a:t>Welcome to day </a:t>
            </a:r>
            <a:r>
              <a:rPr lang="en-US" sz="3900" b="1" dirty="0" smtClean="0">
                <a:solidFill>
                  <a:srgbClr val="3F403F"/>
                </a:solidFill>
                <a:latin typeface="Arial"/>
                <a:cs typeface="Arial"/>
              </a:rPr>
              <a:t>three</a:t>
            </a:r>
            <a:endParaRPr lang="en-US" sz="3900" b="1" dirty="0">
              <a:solidFill>
                <a:srgbClr val="3F403F"/>
              </a:solidFill>
              <a:latin typeface="Arial"/>
              <a:cs typeface="Arial"/>
            </a:endParaRPr>
          </a:p>
          <a:p>
            <a:pPr algn="ctr"/>
            <a:endParaRPr lang="en-US" sz="3900" b="1" dirty="0">
              <a:solidFill>
                <a:srgbClr val="3F403F"/>
              </a:solidFill>
              <a:latin typeface="Arial"/>
              <a:cs typeface="Arial"/>
            </a:endParaRPr>
          </a:p>
          <a:p>
            <a:pPr algn="ctr"/>
            <a:r>
              <a:rPr lang="en-US" sz="4000" b="1" dirty="0" smtClean="0">
                <a:solidFill>
                  <a:srgbClr val="3F403F"/>
                </a:solidFill>
                <a:latin typeface="Arial"/>
                <a:cs typeface="Arial"/>
              </a:rPr>
              <a:t>Senior Leadership Cohort</a:t>
            </a:r>
            <a:endParaRPr lang="en-US" sz="4000" b="1" dirty="0">
              <a:solidFill>
                <a:srgbClr val="3F403F"/>
              </a:solidFill>
              <a:latin typeface="Arial"/>
              <a:cs typeface="Arial"/>
            </a:endParaRPr>
          </a:p>
        </p:txBody>
      </p:sp>
      <p:sp>
        <p:nvSpPr>
          <p:cNvPr id="3" name="Slide Number Placeholder 2"/>
          <p:cNvSpPr>
            <a:spLocks noGrp="1"/>
          </p:cNvSpPr>
          <p:nvPr>
            <p:ph type="sldNum" sz="quarter" idx="12"/>
          </p:nvPr>
        </p:nvSpPr>
        <p:spPr/>
        <p:txBody>
          <a:bodyPr/>
          <a:lstStyle/>
          <a:p>
            <a:fld id="{E70264E3-C154-3041-8A43-B30FFF48F35B}" type="slidenum">
              <a:rPr lang="en-US" smtClean="0"/>
              <a:pPr/>
              <a:t>30</a:t>
            </a:fld>
            <a:endParaRPr lang="en-US" dirty="0"/>
          </a:p>
        </p:txBody>
      </p:sp>
    </p:spTree>
    <p:extLst>
      <p:ext uri="{BB962C8B-B14F-4D97-AF65-F5344CB8AC3E}">
        <p14:creationId xmlns:p14="http://schemas.microsoft.com/office/powerpoint/2010/main" val="337194728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4132" y="1600200"/>
            <a:ext cx="5672667" cy="4525962"/>
          </a:xfrm>
        </p:spPr>
        <p:txBody>
          <a:bodyPr>
            <a:normAutofit fontScale="32500" lnSpcReduction="20000"/>
          </a:bodyPr>
          <a:lstStyle/>
          <a:p>
            <a:r>
              <a:rPr lang="en-US" sz="6000" b="1" dirty="0" smtClean="0"/>
              <a:t>Share with your partner</a:t>
            </a:r>
          </a:p>
          <a:p>
            <a:endParaRPr lang="en-US" sz="6000" b="1" dirty="0" smtClean="0"/>
          </a:p>
          <a:p>
            <a:pPr lvl="1"/>
            <a:r>
              <a:rPr lang="en-US" sz="6000" dirty="0" smtClean="0">
                <a:latin typeface="Arial" charset="0"/>
                <a:ea typeface="ＭＳ Ｐゴシック" charset="0"/>
              </a:rPr>
              <a:t>What </a:t>
            </a:r>
            <a:r>
              <a:rPr lang="en-US" sz="6000" dirty="0">
                <a:latin typeface="Arial" charset="0"/>
                <a:ea typeface="ＭＳ Ｐゴシック" charset="0"/>
              </a:rPr>
              <a:t>is the old story you are telling yourself?</a:t>
            </a:r>
          </a:p>
          <a:p>
            <a:pPr lvl="1"/>
            <a:r>
              <a:rPr lang="en-US" sz="6000" dirty="0">
                <a:latin typeface="Arial" charset="0"/>
                <a:ea typeface="ＭＳ Ｐゴシック" charset="0"/>
              </a:rPr>
              <a:t>What does the new story need to sound like?</a:t>
            </a:r>
          </a:p>
          <a:p>
            <a:pPr lvl="1"/>
            <a:r>
              <a:rPr lang="en-US" sz="6000" dirty="0">
                <a:latin typeface="Arial" charset="0"/>
                <a:ea typeface="ＭＳ Ｐゴシック" charset="0"/>
              </a:rPr>
              <a:t>What is your ULTIMATE MISSION?</a:t>
            </a:r>
          </a:p>
          <a:p>
            <a:pPr lvl="1"/>
            <a:r>
              <a:rPr lang="en-US" sz="6000" dirty="0">
                <a:latin typeface="Arial" charset="0"/>
                <a:ea typeface="ＭＳ Ｐゴシック" charset="0"/>
              </a:rPr>
              <a:t>Based on your ULTIMATE MISSION what should </a:t>
            </a:r>
            <a:r>
              <a:rPr lang="en-US" sz="6000" dirty="0" smtClean="0">
                <a:latin typeface="Arial" charset="0"/>
                <a:ea typeface="ＭＳ Ｐゴシック" charset="0"/>
              </a:rPr>
              <a:t>your </a:t>
            </a:r>
            <a:r>
              <a:rPr lang="en-US" sz="6000" dirty="0">
                <a:latin typeface="Arial" charset="0"/>
                <a:ea typeface="ＭＳ Ｐゴシック" charset="0"/>
              </a:rPr>
              <a:t>FIRST TRAINING mission be? (Physical, Spiritual, Mental, Emotional)</a:t>
            </a:r>
          </a:p>
          <a:p>
            <a:pPr lvl="1">
              <a:buFontTx/>
              <a:buNone/>
            </a:pPr>
            <a:endParaRPr lang="en-US" sz="6000" b="1" dirty="0" smtClean="0">
              <a:latin typeface="Arial" charset="0"/>
              <a:ea typeface="ＭＳ Ｐゴシック" charset="0"/>
            </a:endParaRPr>
          </a:p>
          <a:p>
            <a:pPr lvl="1">
              <a:buFontTx/>
              <a:buNone/>
            </a:pPr>
            <a:r>
              <a:rPr lang="en-US" sz="6000" b="1" dirty="0" smtClean="0">
                <a:latin typeface="Arial" charset="0"/>
                <a:ea typeface="ＭＳ Ｐゴシック" charset="0"/>
              </a:rPr>
              <a:t>Why </a:t>
            </a:r>
            <a:r>
              <a:rPr lang="en-US" sz="6000" b="1" dirty="0">
                <a:latin typeface="Arial" charset="0"/>
                <a:ea typeface="ＭＳ Ｐゴシック" charset="0"/>
              </a:rPr>
              <a:t>would you want to do any of this anyway?  For the sake of what (Emotional Anchor)</a:t>
            </a:r>
          </a:p>
          <a:p>
            <a:pPr marL="0" indent="0">
              <a:buNone/>
            </a:pPr>
            <a:endParaRPr lang="en-US" u="sng" dirty="0"/>
          </a:p>
        </p:txBody>
      </p:sp>
      <p:grpSp>
        <p:nvGrpSpPr>
          <p:cNvPr id="2" name="Group 3"/>
          <p:cNvGrpSpPr/>
          <p:nvPr/>
        </p:nvGrpSpPr>
        <p:grpSpPr>
          <a:xfrm>
            <a:off x="0" y="-6376"/>
            <a:ext cx="9159396" cy="1060825"/>
            <a:chOff x="1" y="-6377"/>
            <a:chExt cx="9159396" cy="1060825"/>
          </a:xfrm>
        </p:grpSpPr>
        <p:sp>
          <p:nvSpPr>
            <p:cNvPr id="5" name="Rectangle 4"/>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6" name="TextBox 5"/>
            <p:cNvSpPr txBox="1"/>
            <p:nvPr/>
          </p:nvSpPr>
          <p:spPr>
            <a:xfrm>
              <a:off x="184725" y="186636"/>
              <a:ext cx="8959276" cy="719717"/>
            </a:xfrm>
            <a:prstGeom prst="rect">
              <a:avLst/>
            </a:prstGeom>
            <a:noFill/>
          </p:spPr>
          <p:txBody>
            <a:bodyPr wrap="square" lIns="164117" tIns="82058" rIns="164117" bIns="82058" rtlCol="0">
              <a:spAutoFit/>
            </a:bodyPr>
            <a:lstStyle/>
            <a:p>
              <a:r>
                <a:rPr lang="en-US" sz="3600" dirty="0" smtClean="0">
                  <a:solidFill>
                    <a:schemeClr val="bg1"/>
                  </a:solidFill>
                  <a:latin typeface="Corbel"/>
                  <a:cs typeface="Corbel"/>
                </a:rPr>
                <a:t>Clock Partner Activity - Reflections</a:t>
              </a:r>
              <a:endParaRPr lang="en-US" sz="2200" dirty="0">
                <a:solidFill>
                  <a:schemeClr val="bg1"/>
                </a:solidFill>
                <a:latin typeface="Corbel"/>
                <a:cs typeface="Corbel"/>
              </a:endParaRPr>
            </a:p>
          </p:txBody>
        </p:sp>
      </p:grpSp>
      <p:sp>
        <p:nvSpPr>
          <p:cNvPr id="7" name="Rectangle 6"/>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pic>
        <p:nvPicPr>
          <p:cNvPr id="4" name="Picture 3"/>
          <p:cNvPicPr>
            <a:picLocks noChangeAspect="1"/>
          </p:cNvPicPr>
          <p:nvPr/>
        </p:nvPicPr>
        <p:blipFill>
          <a:blip r:embed="rId2"/>
          <a:stretch>
            <a:fillRect/>
          </a:stretch>
        </p:blipFill>
        <p:spPr>
          <a:xfrm>
            <a:off x="884766" y="2180167"/>
            <a:ext cx="2129367" cy="2857500"/>
          </a:xfrm>
          <a:prstGeom prst="rect">
            <a:avLst/>
          </a:prstGeom>
        </p:spPr>
      </p:pic>
    </p:spTree>
    <p:extLst>
      <p:ext uri="{BB962C8B-B14F-4D97-AF65-F5344CB8AC3E}">
        <p14:creationId xmlns:p14="http://schemas.microsoft.com/office/powerpoint/2010/main" val="201097563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333" y="1998132"/>
            <a:ext cx="4707466" cy="4128029"/>
          </a:xfrm>
        </p:spPr>
        <p:txBody>
          <a:bodyPr>
            <a:normAutofit fontScale="77500" lnSpcReduction="20000"/>
          </a:bodyPr>
          <a:lstStyle/>
          <a:p>
            <a:r>
              <a:rPr lang="en-US" dirty="0">
                <a:latin typeface="Arial" charset="0"/>
                <a:ea typeface="ＭＳ Ｐゴシック" charset="0"/>
                <a:cs typeface="ＭＳ Ｐゴシック" charset="0"/>
              </a:rPr>
              <a:t>Mission 1 – May 1- July 31</a:t>
            </a:r>
          </a:p>
          <a:p>
            <a:pPr lvl="1"/>
            <a:r>
              <a:rPr lang="en-US" dirty="0">
                <a:latin typeface="Arial" charset="0"/>
                <a:ea typeface="ＭＳ Ｐゴシック" charset="0"/>
              </a:rPr>
              <a:t>Paper Due First Week August</a:t>
            </a: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Mission 2 – Aug 1 – October 31</a:t>
            </a:r>
          </a:p>
          <a:p>
            <a:pPr lvl="1"/>
            <a:r>
              <a:rPr lang="en-US" dirty="0">
                <a:latin typeface="Arial" charset="0"/>
                <a:ea typeface="ＭＳ Ｐゴシック" charset="0"/>
              </a:rPr>
              <a:t>Paper Due First Week of November</a:t>
            </a: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Mission 3 – November 1 – January 31</a:t>
            </a:r>
          </a:p>
          <a:p>
            <a:pPr lvl="1"/>
            <a:r>
              <a:rPr lang="en-US" dirty="0">
                <a:latin typeface="Arial" charset="0"/>
                <a:ea typeface="ＭＳ Ｐゴシック" charset="0"/>
              </a:rPr>
              <a:t>Paper Due First Week of February</a:t>
            </a:r>
          </a:p>
          <a:p>
            <a:pPr marL="0" indent="0">
              <a:buNone/>
            </a:pPr>
            <a:endParaRPr lang="en-US" u="sng" dirty="0"/>
          </a:p>
        </p:txBody>
      </p:sp>
      <p:grpSp>
        <p:nvGrpSpPr>
          <p:cNvPr id="2" name="Group 3"/>
          <p:cNvGrpSpPr/>
          <p:nvPr/>
        </p:nvGrpSpPr>
        <p:grpSpPr>
          <a:xfrm>
            <a:off x="0" y="-6376"/>
            <a:ext cx="9159396" cy="1060825"/>
            <a:chOff x="1" y="-6377"/>
            <a:chExt cx="9159396" cy="1060825"/>
          </a:xfrm>
        </p:grpSpPr>
        <p:sp>
          <p:nvSpPr>
            <p:cNvPr id="5" name="Rectangle 4"/>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6" name="TextBox 5"/>
            <p:cNvSpPr txBox="1"/>
            <p:nvPr/>
          </p:nvSpPr>
          <p:spPr>
            <a:xfrm>
              <a:off x="184725" y="186636"/>
              <a:ext cx="8959276" cy="719717"/>
            </a:xfrm>
            <a:prstGeom prst="rect">
              <a:avLst/>
            </a:prstGeom>
            <a:noFill/>
          </p:spPr>
          <p:txBody>
            <a:bodyPr wrap="square" lIns="164117" tIns="82058" rIns="164117" bIns="82058" rtlCol="0">
              <a:spAutoFit/>
            </a:bodyPr>
            <a:lstStyle/>
            <a:p>
              <a:r>
                <a:rPr lang="en-US" sz="3600" dirty="0" smtClean="0">
                  <a:solidFill>
                    <a:schemeClr val="bg1"/>
                  </a:solidFill>
                  <a:latin typeface="Corbel"/>
                  <a:cs typeface="Corbel"/>
                </a:rPr>
                <a:t>PEM Reflection Papers</a:t>
              </a:r>
              <a:endParaRPr lang="en-US" sz="2200" dirty="0">
                <a:solidFill>
                  <a:schemeClr val="bg1"/>
                </a:solidFill>
                <a:latin typeface="Corbel"/>
                <a:cs typeface="Corbel"/>
              </a:endParaRPr>
            </a:p>
          </p:txBody>
        </p:sp>
      </p:grpSp>
      <p:sp>
        <p:nvSpPr>
          <p:cNvPr id="7" name="Rectangle 6"/>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pic>
        <p:nvPicPr>
          <p:cNvPr id="4" name="Picture 3"/>
          <p:cNvPicPr>
            <a:picLocks noChangeAspect="1"/>
          </p:cNvPicPr>
          <p:nvPr/>
        </p:nvPicPr>
        <p:blipFill>
          <a:blip r:embed="rId2"/>
          <a:stretch>
            <a:fillRect/>
          </a:stretch>
        </p:blipFill>
        <p:spPr>
          <a:xfrm>
            <a:off x="884766" y="2180167"/>
            <a:ext cx="2857500" cy="2857500"/>
          </a:xfrm>
          <a:prstGeom prst="rect">
            <a:avLst/>
          </a:prstGeom>
        </p:spPr>
      </p:pic>
    </p:spTree>
    <p:extLst>
      <p:ext uri="{BB962C8B-B14F-4D97-AF65-F5344CB8AC3E}">
        <p14:creationId xmlns:p14="http://schemas.microsoft.com/office/powerpoint/2010/main" val="201097563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7200"/>
            <a:ext cx="8229600" cy="2982989"/>
          </a:xfrm>
        </p:spPr>
        <p:txBody>
          <a:bodyPr/>
          <a:lstStyle/>
          <a:p>
            <a:pPr marL="0" indent="0" algn="ctr">
              <a:buNone/>
            </a:pPr>
            <a:r>
              <a:rPr lang="ja-JP" altLang="en-US" sz="3600" dirty="0">
                <a:latin typeface="Baskerville Old Face" charset="0"/>
              </a:rPr>
              <a:t>“</a:t>
            </a:r>
            <a:r>
              <a:rPr lang="en-US" altLang="ja-JP" sz="3600" dirty="0">
                <a:latin typeface="Baskerville Old Face" charset="0"/>
              </a:rPr>
              <a:t>Conversation in America is a sport in which the first person to draw breath is declared…. The Listener</a:t>
            </a:r>
            <a:r>
              <a:rPr lang="ja-JP" altLang="en-US" sz="3600" dirty="0">
                <a:latin typeface="Baskerville Old Face" charset="0"/>
              </a:rPr>
              <a:t>”</a:t>
            </a:r>
            <a:endParaRPr lang="en-US" sz="3600" dirty="0">
              <a:latin typeface="Baskerville Old Face" charset="0"/>
            </a:endParaRPr>
          </a:p>
          <a:p>
            <a:pPr marL="0" indent="0" algn="ctr">
              <a:buNone/>
            </a:pPr>
            <a:endParaRPr lang="en-US" dirty="0"/>
          </a:p>
        </p:txBody>
      </p:sp>
      <p:grpSp>
        <p:nvGrpSpPr>
          <p:cNvPr id="4" name="Group 3"/>
          <p:cNvGrpSpPr/>
          <p:nvPr/>
        </p:nvGrpSpPr>
        <p:grpSpPr>
          <a:xfrm>
            <a:off x="0" y="-6376"/>
            <a:ext cx="9159396" cy="1060825"/>
            <a:chOff x="1" y="-6377"/>
            <a:chExt cx="9159396" cy="1060825"/>
          </a:xfrm>
        </p:grpSpPr>
        <p:sp>
          <p:nvSpPr>
            <p:cNvPr id="5" name="Rectangle 4"/>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6" name="TextBox 5"/>
            <p:cNvSpPr txBox="1"/>
            <p:nvPr/>
          </p:nvSpPr>
          <p:spPr>
            <a:xfrm>
              <a:off x="184725" y="186636"/>
              <a:ext cx="8959276" cy="719717"/>
            </a:xfrm>
            <a:prstGeom prst="rect">
              <a:avLst/>
            </a:prstGeom>
            <a:noFill/>
          </p:spPr>
          <p:txBody>
            <a:bodyPr wrap="square" lIns="164117" tIns="82058" rIns="164117" bIns="82058" rtlCol="0">
              <a:spAutoFit/>
            </a:bodyPr>
            <a:lstStyle/>
            <a:p>
              <a:r>
                <a:rPr lang="en-US" sz="3600" dirty="0">
                  <a:solidFill>
                    <a:schemeClr val="bg1"/>
                  </a:solidFill>
                  <a:latin typeface="Corbel"/>
                  <a:cs typeface="Corbel"/>
                </a:rPr>
                <a:t>Communication</a:t>
              </a:r>
              <a:endParaRPr lang="en-US" sz="2200" dirty="0">
                <a:solidFill>
                  <a:schemeClr val="bg1"/>
                </a:solidFill>
                <a:latin typeface="Corbel"/>
                <a:cs typeface="Corbel"/>
              </a:endParaRPr>
            </a:p>
          </p:txBody>
        </p:sp>
      </p:grpSp>
      <p:sp>
        <p:nvSpPr>
          <p:cNvPr id="7" name="Rectangle 6"/>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pic>
        <p:nvPicPr>
          <p:cNvPr id="2" name="Picture 1"/>
          <p:cNvPicPr>
            <a:picLocks noChangeAspect="1"/>
          </p:cNvPicPr>
          <p:nvPr/>
        </p:nvPicPr>
        <p:blipFill>
          <a:blip r:embed="rId2"/>
          <a:stretch>
            <a:fillRect/>
          </a:stretch>
        </p:blipFill>
        <p:spPr>
          <a:xfrm>
            <a:off x="2429933" y="4258734"/>
            <a:ext cx="4013200" cy="2032000"/>
          </a:xfrm>
          <a:prstGeom prst="rect">
            <a:avLst/>
          </a:prstGeom>
        </p:spPr>
      </p:pic>
    </p:spTree>
    <p:extLst>
      <p:ext uri="{BB962C8B-B14F-4D97-AF65-F5344CB8AC3E}">
        <p14:creationId xmlns:p14="http://schemas.microsoft.com/office/powerpoint/2010/main" val="147668541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376"/>
            <a:ext cx="9159396" cy="1060825"/>
            <a:chOff x="1" y="-6377"/>
            <a:chExt cx="9159396" cy="1060825"/>
          </a:xfrm>
        </p:grpSpPr>
        <p:sp>
          <p:nvSpPr>
            <p:cNvPr id="5" name="Rectangle 4"/>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6" name="TextBox 5"/>
            <p:cNvSpPr txBox="1"/>
            <p:nvPr/>
          </p:nvSpPr>
          <p:spPr>
            <a:xfrm>
              <a:off x="184725" y="186636"/>
              <a:ext cx="8959276" cy="719717"/>
            </a:xfrm>
            <a:prstGeom prst="rect">
              <a:avLst/>
            </a:prstGeom>
            <a:noFill/>
          </p:spPr>
          <p:txBody>
            <a:bodyPr wrap="square" lIns="164117" tIns="82058" rIns="164117" bIns="82058" rtlCol="0">
              <a:spAutoFit/>
            </a:bodyPr>
            <a:lstStyle/>
            <a:p>
              <a:r>
                <a:rPr lang="en-US" sz="3600" dirty="0">
                  <a:solidFill>
                    <a:schemeClr val="bg1"/>
                  </a:solidFill>
                  <a:latin typeface="Corbel"/>
                  <a:cs typeface="Corbel"/>
                </a:rPr>
                <a:t>Communication</a:t>
              </a:r>
              <a:endParaRPr lang="en-US" sz="2200" dirty="0">
                <a:solidFill>
                  <a:schemeClr val="bg1"/>
                </a:solidFill>
                <a:latin typeface="Corbel"/>
                <a:cs typeface="Corbel"/>
              </a:endParaRPr>
            </a:p>
          </p:txBody>
        </p:sp>
      </p:grpSp>
      <p:sp>
        <p:nvSpPr>
          <p:cNvPr id="7" name="Rectangle 6"/>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graphicFrame>
        <p:nvGraphicFramePr>
          <p:cNvPr id="8" name="Object 2"/>
          <p:cNvGraphicFramePr>
            <a:graphicFrameLocks noGrp="1" noChangeAspect="1"/>
          </p:cNvGraphicFramePr>
          <p:nvPr>
            <p:ph/>
            <p:extLst>
              <p:ext uri="{D42A27DB-BD31-4B8C-83A1-F6EECF244321}">
                <p14:modId xmlns:p14="http://schemas.microsoft.com/office/powerpoint/2010/main" val="954876935"/>
              </p:ext>
            </p:extLst>
          </p:nvPr>
        </p:nvGraphicFramePr>
        <p:xfrm>
          <a:off x="386549" y="1622986"/>
          <a:ext cx="3592771" cy="4761939"/>
        </p:xfrm>
        <a:graphic>
          <a:graphicData uri="http://schemas.openxmlformats.org/presentationml/2006/ole">
            <mc:AlternateContent xmlns:mc="http://schemas.openxmlformats.org/markup-compatibility/2006">
              <mc:Choice xmlns:v="urn:schemas-microsoft-com:vml" Requires="v">
                <p:oleObj spid="_x0000_s1343" name="Bitmap Image" r:id="rId3" imgW="3161905" imgH="4191585" progId="">
                  <p:embed/>
                </p:oleObj>
              </mc:Choice>
              <mc:Fallback>
                <p:oleObj name="Bitmap Image" r:id="rId3" imgW="3161905" imgH="4191585" progId="">
                  <p:embed/>
                  <p:pic>
                    <p:nvPicPr>
                      <p:cNvPr id="0" name="Picture 13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549" y="1622986"/>
                        <a:ext cx="3592771" cy="47619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Grp="1" noChangeAspect="1"/>
          </p:cNvGraphicFramePr>
          <p:nvPr>
            <p:ph/>
            <p:extLst>
              <p:ext uri="{D42A27DB-BD31-4B8C-83A1-F6EECF244321}">
                <p14:modId xmlns:p14="http://schemas.microsoft.com/office/powerpoint/2010/main" val="853503362"/>
              </p:ext>
            </p:extLst>
          </p:nvPr>
        </p:nvGraphicFramePr>
        <p:xfrm>
          <a:off x="4609295" y="1658268"/>
          <a:ext cx="3557905" cy="4638994"/>
        </p:xfrm>
        <a:graphic>
          <a:graphicData uri="http://schemas.openxmlformats.org/presentationml/2006/ole">
            <mc:AlternateContent xmlns:mc="http://schemas.openxmlformats.org/markup-compatibility/2006">
              <mc:Choice xmlns:v="urn:schemas-microsoft-com:vml" Requires="v">
                <p:oleObj spid="_x0000_s1344" name="Bitmap Image" r:id="rId5" imgW="3228571" imgH="4210638" progId="">
                  <p:embed/>
                </p:oleObj>
              </mc:Choice>
              <mc:Fallback>
                <p:oleObj name="Bitmap Image" r:id="rId5" imgW="3228571" imgH="4210638" progId="">
                  <p:embed/>
                  <p:pic>
                    <p:nvPicPr>
                      <p:cNvPr id="0" name="Picture 13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9295" y="1658268"/>
                        <a:ext cx="3557905" cy="46389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7668541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376"/>
            <a:ext cx="9159396" cy="1060825"/>
            <a:chOff x="1" y="-6377"/>
            <a:chExt cx="9159396" cy="1060825"/>
          </a:xfrm>
        </p:grpSpPr>
        <p:sp>
          <p:nvSpPr>
            <p:cNvPr id="5" name="Rectangle 4"/>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6" name="TextBox 5"/>
            <p:cNvSpPr txBox="1"/>
            <p:nvPr/>
          </p:nvSpPr>
          <p:spPr>
            <a:xfrm>
              <a:off x="184725" y="186636"/>
              <a:ext cx="8959276" cy="719717"/>
            </a:xfrm>
            <a:prstGeom prst="rect">
              <a:avLst/>
            </a:prstGeom>
            <a:noFill/>
          </p:spPr>
          <p:txBody>
            <a:bodyPr wrap="square" lIns="164117" tIns="82058" rIns="164117" bIns="82058" rtlCol="0">
              <a:spAutoFit/>
            </a:bodyPr>
            <a:lstStyle/>
            <a:p>
              <a:r>
                <a:rPr lang="en-US" sz="3600" dirty="0">
                  <a:solidFill>
                    <a:schemeClr val="bg1"/>
                  </a:solidFill>
                  <a:latin typeface="Corbel"/>
                  <a:cs typeface="Corbel"/>
                </a:rPr>
                <a:t>Communication</a:t>
              </a:r>
              <a:endParaRPr lang="en-US" sz="2200" dirty="0">
                <a:solidFill>
                  <a:schemeClr val="bg1"/>
                </a:solidFill>
                <a:latin typeface="Corbel"/>
                <a:cs typeface="Corbel"/>
              </a:endParaRPr>
            </a:p>
          </p:txBody>
        </p:sp>
      </p:grpSp>
      <p:sp>
        <p:nvSpPr>
          <p:cNvPr id="7" name="Rectangle 6"/>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graphicFrame>
        <p:nvGraphicFramePr>
          <p:cNvPr id="8" name="Object 2"/>
          <p:cNvGraphicFramePr>
            <a:graphicFrameLocks noGrp="1" noChangeAspect="1"/>
          </p:cNvGraphicFramePr>
          <p:nvPr>
            <p:ph/>
            <p:extLst>
              <p:ext uri="{D42A27DB-BD31-4B8C-83A1-F6EECF244321}">
                <p14:modId xmlns:p14="http://schemas.microsoft.com/office/powerpoint/2010/main" val="3596382483"/>
              </p:ext>
            </p:extLst>
          </p:nvPr>
        </p:nvGraphicFramePr>
        <p:xfrm>
          <a:off x="387398" y="1605347"/>
          <a:ext cx="3873618" cy="5093884"/>
        </p:xfrm>
        <a:graphic>
          <a:graphicData uri="http://schemas.openxmlformats.org/presentationml/2006/ole">
            <mc:AlternateContent xmlns:mc="http://schemas.openxmlformats.org/markup-compatibility/2006">
              <mc:Choice xmlns:v="urn:schemas-microsoft-com:vml" Requires="v">
                <p:oleObj spid="_x0000_s2365" name="Bitmap Image" r:id="rId3" imgW="3086531" imgH="4057143" progId="">
                  <p:embed/>
                </p:oleObj>
              </mc:Choice>
              <mc:Fallback>
                <p:oleObj name="Bitmap Image" r:id="rId3" imgW="3086531" imgH="4057143" progId="">
                  <p:embed/>
                  <p:pic>
                    <p:nvPicPr>
                      <p:cNvPr id="0" name="Picture 13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98" y="1605347"/>
                        <a:ext cx="3873618" cy="50938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Grp="1" noChangeAspect="1"/>
          </p:cNvGraphicFramePr>
          <p:nvPr>
            <p:ph/>
            <p:extLst>
              <p:ext uri="{D42A27DB-BD31-4B8C-83A1-F6EECF244321}">
                <p14:modId xmlns:p14="http://schemas.microsoft.com/office/powerpoint/2010/main" val="2924279939"/>
              </p:ext>
            </p:extLst>
          </p:nvPr>
        </p:nvGraphicFramePr>
        <p:xfrm>
          <a:off x="4421855" y="1487982"/>
          <a:ext cx="4481327" cy="5370018"/>
        </p:xfrm>
        <a:graphic>
          <a:graphicData uri="http://schemas.openxmlformats.org/presentationml/2006/ole">
            <mc:AlternateContent xmlns:mc="http://schemas.openxmlformats.org/markup-compatibility/2006">
              <mc:Choice xmlns:v="urn:schemas-microsoft-com:vml" Requires="v">
                <p:oleObj spid="_x0000_s2366" name="Bitmap Image" r:id="rId5" imgW="3457143" imgH="4142857" progId="">
                  <p:embed/>
                </p:oleObj>
              </mc:Choice>
              <mc:Fallback>
                <p:oleObj name="Bitmap Image" r:id="rId5" imgW="3457143" imgH="4142857" progId="">
                  <p:embed/>
                  <p:pic>
                    <p:nvPicPr>
                      <p:cNvPr id="0" name="Picture 13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1855" y="1487982"/>
                        <a:ext cx="4481327" cy="53700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7668541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376"/>
            <a:ext cx="9159396" cy="1060825"/>
            <a:chOff x="1" y="-6377"/>
            <a:chExt cx="9159396" cy="1060825"/>
          </a:xfrm>
        </p:grpSpPr>
        <p:sp>
          <p:nvSpPr>
            <p:cNvPr id="5" name="Rectangle 4"/>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6" name="TextBox 5"/>
            <p:cNvSpPr txBox="1"/>
            <p:nvPr/>
          </p:nvSpPr>
          <p:spPr>
            <a:xfrm>
              <a:off x="184725" y="186636"/>
              <a:ext cx="8959276" cy="719717"/>
            </a:xfrm>
            <a:prstGeom prst="rect">
              <a:avLst/>
            </a:prstGeom>
            <a:noFill/>
          </p:spPr>
          <p:txBody>
            <a:bodyPr wrap="square" lIns="164117" tIns="82058" rIns="164117" bIns="82058" rtlCol="0">
              <a:spAutoFit/>
            </a:bodyPr>
            <a:lstStyle/>
            <a:p>
              <a:r>
                <a:rPr lang="en-US" sz="3600" dirty="0">
                  <a:solidFill>
                    <a:schemeClr val="bg1"/>
                  </a:solidFill>
                  <a:latin typeface="Corbel"/>
                  <a:cs typeface="Corbel"/>
                </a:rPr>
                <a:t>Communication</a:t>
              </a:r>
              <a:endParaRPr lang="en-US" sz="2200" dirty="0">
                <a:solidFill>
                  <a:schemeClr val="bg1"/>
                </a:solidFill>
                <a:latin typeface="Corbel"/>
                <a:cs typeface="Corbel"/>
              </a:endParaRPr>
            </a:p>
          </p:txBody>
        </p:sp>
      </p:grpSp>
      <p:sp>
        <p:nvSpPr>
          <p:cNvPr id="7" name="Rectangle 6"/>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sp>
        <p:nvSpPr>
          <p:cNvPr id="8" name="Rectangle 1026"/>
          <p:cNvSpPr txBox="1">
            <a:spLocks noChangeArrowheads="1"/>
          </p:cNvSpPr>
          <p:nvPr/>
        </p:nvSpPr>
        <p:spPr>
          <a:xfrm>
            <a:off x="615951" y="1899814"/>
            <a:ext cx="7772400" cy="1066800"/>
          </a:xfrm>
          <a:prstGeom prst="rect">
            <a:avLst/>
          </a:prstGeom>
          <a:ln>
            <a:miter lim="800000"/>
            <a:headEnd/>
            <a:tailEnd/>
          </a:ln>
          <a:extLst/>
        </p:spPr>
        <p:txBody>
          <a:bodyPr vert="horz" lIns="91407" tIns="45705" rIns="91407" bIns="45705"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457092" rtl="0" eaLnBrk="1" latinLnBrk="0" hangingPunct="1">
              <a:spcBef>
                <a:spcPct val="0"/>
              </a:spcBef>
              <a:buNone/>
              <a:defRPr sz="4500" kern="1200">
                <a:solidFill>
                  <a:schemeClr val="tx1"/>
                </a:solidFill>
                <a:latin typeface="+mj-lt"/>
                <a:ea typeface="+mj-ea"/>
                <a:cs typeface="+mj-cs"/>
              </a:defRPr>
            </a:lvl1pPr>
          </a:lstStyle>
          <a:p>
            <a:pPr>
              <a:defRPr/>
            </a:pPr>
            <a:r>
              <a:rPr lang="en-US" sz="4800" b="1" cap="all" dirty="0">
                <a:ln w="0"/>
                <a:solidFill>
                  <a:srgbClr val="000000"/>
                </a:solidFill>
                <a:effectLst>
                  <a:reflection blurRad="12700" stA="50000" endPos="50000" dist="5000" dir="5400000" sy="-100000" rotWithShape="0"/>
                </a:effectLst>
              </a:rPr>
              <a:t>Listening</a:t>
            </a:r>
          </a:p>
        </p:txBody>
      </p:sp>
      <p:sp>
        <p:nvSpPr>
          <p:cNvPr id="9" name="Rectangle 1027"/>
          <p:cNvSpPr txBox="1">
            <a:spLocks noChangeArrowheads="1"/>
          </p:cNvSpPr>
          <p:nvPr/>
        </p:nvSpPr>
        <p:spPr>
          <a:xfrm>
            <a:off x="1225551" y="3588309"/>
            <a:ext cx="6781800" cy="1228412"/>
          </a:xfrm>
          <a:prstGeom prst="rect">
            <a:avLst/>
          </a:prstGeom>
          <a:ln>
            <a:miter lim="800000"/>
            <a:headEnd/>
            <a:tailEnd/>
          </a:ln>
          <a:extLst/>
        </p:spPr>
        <p:txBody>
          <a:bodyPr vert="horz" lIns="91407" tIns="45705" rIns="91407" bIns="45705" rtlCol="0">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342821" indent="-342821" algn="l" defTabSz="457092" rtl="0" eaLnBrk="1" latinLnBrk="0" hangingPunct="1">
              <a:spcBef>
                <a:spcPct val="20000"/>
              </a:spcBef>
              <a:buFont typeface="Arial"/>
              <a:buChar char="•"/>
              <a:defRPr sz="3200" kern="1200">
                <a:solidFill>
                  <a:schemeClr val="tx1"/>
                </a:solidFill>
                <a:latin typeface="+mn-lt"/>
                <a:ea typeface="+mn-ea"/>
                <a:cs typeface="+mn-cs"/>
              </a:defRPr>
            </a:lvl1pPr>
            <a:lvl2pPr marL="742774" indent="-285682" algn="l" defTabSz="457092" rtl="0" eaLnBrk="1" latinLnBrk="0" hangingPunct="1">
              <a:spcBef>
                <a:spcPct val="20000"/>
              </a:spcBef>
              <a:buFont typeface="Arial"/>
              <a:buChar char="–"/>
              <a:defRPr sz="2900" kern="1200">
                <a:solidFill>
                  <a:schemeClr val="tx1"/>
                </a:solidFill>
                <a:latin typeface="+mn-lt"/>
                <a:ea typeface="+mn-ea"/>
                <a:cs typeface="+mn-cs"/>
              </a:defRPr>
            </a:lvl2pPr>
            <a:lvl3pPr marL="1142733" indent="-228546" algn="l" defTabSz="457092" rtl="0" eaLnBrk="1" latinLnBrk="0" hangingPunct="1">
              <a:spcBef>
                <a:spcPct val="20000"/>
              </a:spcBef>
              <a:buFont typeface="Arial"/>
              <a:buChar char="•"/>
              <a:defRPr sz="2300" kern="1200">
                <a:solidFill>
                  <a:schemeClr val="tx1"/>
                </a:solidFill>
                <a:latin typeface="+mn-lt"/>
                <a:ea typeface="+mn-ea"/>
                <a:cs typeface="+mn-cs"/>
              </a:defRPr>
            </a:lvl3pPr>
            <a:lvl4pPr marL="1599825" indent="-228546" algn="l" defTabSz="457092" rtl="0" eaLnBrk="1" latinLnBrk="0" hangingPunct="1">
              <a:spcBef>
                <a:spcPct val="20000"/>
              </a:spcBef>
              <a:buFont typeface="Arial"/>
              <a:buChar char="–"/>
              <a:defRPr sz="2000" kern="1200">
                <a:solidFill>
                  <a:schemeClr val="tx1"/>
                </a:solidFill>
                <a:latin typeface="+mn-lt"/>
                <a:ea typeface="+mn-ea"/>
                <a:cs typeface="+mn-cs"/>
              </a:defRPr>
            </a:lvl4pPr>
            <a:lvl5pPr marL="2056920" indent="-228546" algn="l" defTabSz="457092" rtl="0" eaLnBrk="1" latinLnBrk="0" hangingPunct="1">
              <a:spcBef>
                <a:spcPct val="20000"/>
              </a:spcBef>
              <a:buFont typeface="Arial"/>
              <a:buChar char="»"/>
              <a:defRPr sz="2000" kern="1200">
                <a:solidFill>
                  <a:schemeClr val="tx1"/>
                </a:solidFill>
                <a:latin typeface="+mn-lt"/>
                <a:ea typeface="+mn-ea"/>
                <a:cs typeface="+mn-cs"/>
              </a:defRPr>
            </a:lvl5pPr>
            <a:lvl6pPr marL="2514012" indent="-228546" algn="l" defTabSz="457092" rtl="0" eaLnBrk="1" latinLnBrk="0" hangingPunct="1">
              <a:spcBef>
                <a:spcPct val="20000"/>
              </a:spcBef>
              <a:buFont typeface="Arial"/>
              <a:buChar char="•"/>
              <a:defRPr sz="2000" kern="1200">
                <a:solidFill>
                  <a:schemeClr val="tx1"/>
                </a:solidFill>
                <a:latin typeface="+mn-lt"/>
                <a:ea typeface="+mn-ea"/>
                <a:cs typeface="+mn-cs"/>
              </a:defRPr>
            </a:lvl6pPr>
            <a:lvl7pPr marL="2971105" indent="-228546" algn="l" defTabSz="457092" rtl="0" eaLnBrk="1" latinLnBrk="0" hangingPunct="1">
              <a:spcBef>
                <a:spcPct val="20000"/>
              </a:spcBef>
              <a:buFont typeface="Arial"/>
              <a:buChar char="•"/>
              <a:defRPr sz="2000" kern="1200">
                <a:solidFill>
                  <a:schemeClr val="tx1"/>
                </a:solidFill>
                <a:latin typeface="+mn-lt"/>
                <a:ea typeface="+mn-ea"/>
                <a:cs typeface="+mn-cs"/>
              </a:defRPr>
            </a:lvl7pPr>
            <a:lvl8pPr marL="3428199" indent="-228546" algn="l" defTabSz="457092" rtl="0" eaLnBrk="1" latinLnBrk="0" hangingPunct="1">
              <a:spcBef>
                <a:spcPct val="20000"/>
              </a:spcBef>
              <a:buFont typeface="Arial"/>
              <a:buChar char="•"/>
              <a:defRPr sz="2000" kern="1200">
                <a:solidFill>
                  <a:schemeClr val="tx1"/>
                </a:solidFill>
                <a:latin typeface="+mn-lt"/>
                <a:ea typeface="+mn-ea"/>
                <a:cs typeface="+mn-cs"/>
              </a:defRPr>
            </a:lvl8pPr>
            <a:lvl9pPr marL="3885292" indent="-228546" algn="l" defTabSz="457092"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spcBef>
                <a:spcPct val="0"/>
              </a:spcBef>
              <a:buNone/>
              <a:defRPr/>
            </a:pPr>
            <a:r>
              <a:rPr lang="en-US" sz="3900" b="1" i="1" dirty="0">
                <a:ln w="11430"/>
                <a:solidFill>
                  <a:schemeClr val="accent3"/>
                </a:solidFill>
                <a:effectLst>
                  <a:outerShdw blurRad="50800" dist="39000" dir="5460000" algn="tl">
                    <a:srgbClr val="000000">
                      <a:alpha val="38000"/>
                    </a:srgbClr>
                  </a:outerShdw>
                </a:effectLst>
              </a:rPr>
              <a:t>Why is it so challenging?</a:t>
            </a:r>
          </a:p>
        </p:txBody>
      </p:sp>
    </p:spTree>
    <p:extLst>
      <p:ext uri="{BB962C8B-B14F-4D97-AF65-F5344CB8AC3E}">
        <p14:creationId xmlns:p14="http://schemas.microsoft.com/office/powerpoint/2010/main" val="147668541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152400"/>
            <a:ext cx="7086600" cy="70788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4000" dirty="0">
                <a:ln w="0"/>
                <a:solidFill>
                  <a:srgbClr val="0000FF"/>
                </a:solidFill>
                <a:effectLst>
                  <a:reflection blurRad="12700" stA="50000" endPos="50000" dist="5000" dir="5400000" sy="-100000" rotWithShape="0"/>
                </a:effectLst>
                <a:latin typeface="+mn-lt"/>
                <a:cs typeface="+mn-cs"/>
              </a:rPr>
              <a:t>The Four Types Of Listening</a:t>
            </a:r>
          </a:p>
        </p:txBody>
      </p:sp>
      <p:sp>
        <p:nvSpPr>
          <p:cNvPr id="58370" name="TextBox 4"/>
          <p:cNvSpPr txBox="1">
            <a:spLocks noChangeArrowheads="1"/>
          </p:cNvSpPr>
          <p:nvPr/>
        </p:nvSpPr>
        <p:spPr bwMode="auto">
          <a:xfrm>
            <a:off x="419100" y="914400"/>
            <a:ext cx="8496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solidFill>
                  <a:srgbClr val="663300"/>
                </a:solidFill>
                <a:latin typeface="Garamond" charset="0"/>
              </a:rPr>
              <a:t>Active</a:t>
            </a:r>
          </a:p>
          <a:p>
            <a:pPr eaLnBrk="1" hangingPunct="1"/>
            <a:r>
              <a:rPr lang="en-US" sz="1400" dirty="0">
                <a:latin typeface="Garamond"/>
                <a:cs typeface="Garamond"/>
              </a:rPr>
              <a:t>The Active Listener gives full attention to listening when others are talking and focuses on what is being said. This person expends a lot of energy participating in the </a:t>
            </a:r>
            <a:r>
              <a:rPr lang="en-US" sz="1400" i="1" dirty="0">
                <a:latin typeface="Garamond"/>
                <a:cs typeface="Garamond"/>
              </a:rPr>
              <a:t>speaking-listening</a:t>
            </a:r>
            <a:r>
              <a:rPr lang="en-US" sz="1400" dirty="0">
                <a:latin typeface="Garamond"/>
                <a:cs typeface="Garamond"/>
              </a:rPr>
              <a:t> exchange evidenced by an alert posture, asking questions for clarity and curiosity, summarizing for accuracy and interpretation of the speaker’s message.</a:t>
            </a:r>
          </a:p>
        </p:txBody>
      </p:sp>
      <p:sp>
        <p:nvSpPr>
          <p:cNvPr id="58371" name="TextBox 5"/>
          <p:cNvSpPr txBox="1">
            <a:spLocks noChangeArrowheads="1"/>
          </p:cNvSpPr>
          <p:nvPr/>
        </p:nvSpPr>
        <p:spPr bwMode="auto">
          <a:xfrm>
            <a:off x="401638" y="2133600"/>
            <a:ext cx="8504237"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solidFill>
                  <a:srgbClr val="FF0000"/>
                </a:solidFill>
                <a:latin typeface="Garamond" charset="0"/>
              </a:rPr>
              <a:t>Involved</a:t>
            </a:r>
          </a:p>
          <a:p>
            <a:pPr eaLnBrk="1" hangingPunct="1"/>
            <a:r>
              <a:rPr lang="en-US" sz="1400" b="1" dirty="0">
                <a:latin typeface="Garamond" charset="0"/>
              </a:rPr>
              <a:t>The Involved Listener give most of his or her attention to the speaker</a:t>
            </a:r>
            <a:r>
              <a:rPr lang="ja-JP" altLang="en-US" sz="1400" b="1" dirty="0">
                <a:latin typeface="Garamond" charset="0"/>
              </a:rPr>
              <a:t>’</a:t>
            </a:r>
            <a:r>
              <a:rPr lang="en-US" altLang="ja-JP" sz="1400" b="1" dirty="0">
                <a:latin typeface="Garamond" charset="0"/>
              </a:rPr>
              <a:t>s words and intentions. This person reflects on the message to a degree and participates in the speaking-listening exchange. The involved listener practices some direct eye contact and may have alert posture and stance, although this may be intermittent.</a:t>
            </a:r>
            <a:endParaRPr lang="en-US" sz="1400" b="1" dirty="0">
              <a:latin typeface="Garamond" charset="0"/>
            </a:endParaRPr>
          </a:p>
        </p:txBody>
      </p:sp>
      <p:sp>
        <p:nvSpPr>
          <p:cNvPr id="58372" name="TextBox 6"/>
          <p:cNvSpPr txBox="1">
            <a:spLocks noChangeArrowheads="1"/>
          </p:cNvSpPr>
          <p:nvPr/>
        </p:nvSpPr>
        <p:spPr bwMode="auto">
          <a:xfrm>
            <a:off x="381000" y="3276600"/>
            <a:ext cx="8504238"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008000"/>
                </a:solidFill>
                <a:latin typeface="Garamond" charset="0"/>
              </a:rPr>
              <a:t>Passive</a:t>
            </a:r>
            <a:endParaRPr lang="en-US" sz="1800" b="1" dirty="0">
              <a:solidFill>
                <a:srgbClr val="008000"/>
              </a:solidFill>
              <a:latin typeface="Garamond" charset="0"/>
            </a:endParaRPr>
          </a:p>
          <a:p>
            <a:pPr eaLnBrk="1" hangingPunct="1"/>
            <a:r>
              <a:rPr lang="en-US" sz="1400" b="1" dirty="0">
                <a:latin typeface="Garamond" charset="0"/>
              </a:rPr>
              <a:t>The Passive Listener receives information as though being talked to rather than as being an equal partner in the speaking-listening exchange. While assuming that the responsibility for the success of the communication is the speaker</a:t>
            </a:r>
            <a:r>
              <a:rPr lang="ja-JP" altLang="en-US" sz="1400" b="1" dirty="0">
                <a:latin typeface="Garamond" charset="0"/>
              </a:rPr>
              <a:t>’</a:t>
            </a:r>
            <a:r>
              <a:rPr lang="en-US" altLang="ja-JP" sz="1400" b="1" dirty="0">
                <a:latin typeface="Garamond" charset="0"/>
              </a:rPr>
              <a:t>s, this listener is usually attentive, although attention may be faked at times. The passive listener seldom expends any noticeable energy in receiving and interpreting messages.</a:t>
            </a:r>
            <a:endParaRPr lang="en-US" sz="1400" b="1" dirty="0">
              <a:latin typeface="Garamond" charset="0"/>
            </a:endParaRPr>
          </a:p>
        </p:txBody>
      </p:sp>
      <p:sp>
        <p:nvSpPr>
          <p:cNvPr id="58373" name="TextBox 7"/>
          <p:cNvSpPr txBox="1">
            <a:spLocks noChangeArrowheads="1"/>
          </p:cNvSpPr>
          <p:nvPr/>
        </p:nvSpPr>
        <p:spPr bwMode="auto">
          <a:xfrm>
            <a:off x="381000" y="4800600"/>
            <a:ext cx="8504238"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solidFill>
                  <a:schemeClr val="hlink"/>
                </a:solidFill>
                <a:latin typeface="Garamond" charset="0"/>
              </a:rPr>
              <a:t>Detached</a:t>
            </a:r>
          </a:p>
          <a:p>
            <a:pPr eaLnBrk="1" hangingPunct="1"/>
            <a:r>
              <a:rPr lang="en-US" sz="1400" b="1" dirty="0">
                <a:latin typeface="Garamond" charset="0"/>
              </a:rPr>
              <a:t>The Detached Listener withdraws from the </a:t>
            </a:r>
            <a:r>
              <a:rPr lang="en-US" sz="1400" b="1" i="1" dirty="0">
                <a:latin typeface="Garamond" charset="0"/>
              </a:rPr>
              <a:t>speaking-listening</a:t>
            </a:r>
            <a:r>
              <a:rPr lang="en-US" sz="1400" b="1" dirty="0">
                <a:latin typeface="Garamond" charset="0"/>
              </a:rPr>
              <a:t> exchange and becomes the object of the speaker</a:t>
            </a:r>
            <a:r>
              <a:rPr lang="ja-JP" altLang="en-US" sz="1400" b="1">
                <a:latin typeface="Garamond" charset="0"/>
              </a:rPr>
              <a:t>’</a:t>
            </a:r>
            <a:r>
              <a:rPr lang="en-US" altLang="ja-JP" sz="1400" b="1" dirty="0">
                <a:latin typeface="Garamond" charset="0"/>
              </a:rPr>
              <a:t>s message rather than its receiver. The detached listener is usually inattentive, disinterested, and may be restless, bored, or easily distracted. This persons noticeable lack of enthusiasm may be marked by slumped or very relaxed posture and avoidance of direct eye contact.</a:t>
            </a:r>
            <a:endParaRPr lang="en-US" sz="1400" b="1" dirty="0">
              <a:latin typeface="Garamond" charset="0"/>
            </a:endParaRPr>
          </a:p>
        </p:txBody>
      </p:sp>
      <p:sp>
        <p:nvSpPr>
          <p:cNvPr id="58374" name="TextBox 1"/>
          <p:cNvSpPr txBox="1">
            <a:spLocks noChangeArrowheads="1"/>
          </p:cNvSpPr>
          <p:nvPr/>
        </p:nvSpPr>
        <p:spPr bwMode="auto">
          <a:xfrm>
            <a:off x="1219200" y="914400"/>
            <a:ext cx="723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0000"/>
                </a:solidFill>
                <a:latin typeface="Calibri" charset="0"/>
              </a:rPr>
              <a:t>45-50</a:t>
            </a:r>
          </a:p>
        </p:txBody>
      </p:sp>
      <p:sp>
        <p:nvSpPr>
          <p:cNvPr id="58375" name="TextBox 7"/>
          <p:cNvSpPr txBox="1">
            <a:spLocks noChangeArrowheads="1"/>
          </p:cNvSpPr>
          <p:nvPr/>
        </p:nvSpPr>
        <p:spPr bwMode="auto">
          <a:xfrm>
            <a:off x="1447800" y="2133600"/>
            <a:ext cx="723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0000"/>
                </a:solidFill>
                <a:latin typeface="Calibri" charset="0"/>
              </a:rPr>
              <a:t>38-44</a:t>
            </a:r>
          </a:p>
        </p:txBody>
      </p:sp>
      <p:sp>
        <p:nvSpPr>
          <p:cNvPr id="58376" name="TextBox 8"/>
          <p:cNvSpPr txBox="1">
            <a:spLocks noChangeArrowheads="1"/>
          </p:cNvSpPr>
          <p:nvPr/>
        </p:nvSpPr>
        <p:spPr bwMode="auto">
          <a:xfrm>
            <a:off x="1447800" y="3276600"/>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0000"/>
                </a:solidFill>
                <a:latin typeface="Calibri" charset="0"/>
              </a:rPr>
              <a:t>28-37</a:t>
            </a:r>
          </a:p>
        </p:txBody>
      </p:sp>
      <p:sp>
        <p:nvSpPr>
          <p:cNvPr id="58377" name="TextBox 9"/>
          <p:cNvSpPr txBox="1">
            <a:spLocks noChangeArrowheads="1"/>
          </p:cNvSpPr>
          <p:nvPr/>
        </p:nvSpPr>
        <p:spPr bwMode="auto">
          <a:xfrm>
            <a:off x="1524000" y="4800600"/>
            <a:ext cx="6016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0000"/>
                </a:solidFill>
                <a:latin typeface="Calibri" charset="0"/>
              </a:rPr>
              <a:t>0-27</a:t>
            </a:r>
          </a:p>
        </p:txBody>
      </p:sp>
    </p:spTree>
    <p:extLst>
      <p:ext uri="{BB962C8B-B14F-4D97-AF65-F5344CB8AC3E}">
        <p14:creationId xmlns:p14="http://schemas.microsoft.com/office/powerpoint/2010/main" val="1361542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376"/>
            <a:ext cx="9159396" cy="1060825"/>
            <a:chOff x="1" y="-6377"/>
            <a:chExt cx="9159396" cy="1060825"/>
          </a:xfrm>
        </p:grpSpPr>
        <p:sp>
          <p:nvSpPr>
            <p:cNvPr id="5" name="Rectangle 4"/>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6" name="TextBox 5"/>
            <p:cNvSpPr txBox="1"/>
            <p:nvPr/>
          </p:nvSpPr>
          <p:spPr>
            <a:xfrm>
              <a:off x="184725" y="186636"/>
              <a:ext cx="8959276" cy="719717"/>
            </a:xfrm>
            <a:prstGeom prst="rect">
              <a:avLst/>
            </a:prstGeom>
            <a:noFill/>
          </p:spPr>
          <p:txBody>
            <a:bodyPr wrap="square" lIns="164117" tIns="82058" rIns="164117" bIns="82058" rtlCol="0">
              <a:spAutoFit/>
            </a:bodyPr>
            <a:lstStyle/>
            <a:p>
              <a:r>
                <a:rPr lang="en-US" sz="3600" dirty="0">
                  <a:solidFill>
                    <a:schemeClr val="bg1"/>
                  </a:solidFill>
                  <a:latin typeface="Corbel"/>
                  <a:cs typeface="Corbel"/>
                </a:rPr>
                <a:t>Four Types of Listening </a:t>
              </a:r>
              <a:endParaRPr lang="en-US" sz="2200" dirty="0">
                <a:solidFill>
                  <a:schemeClr val="bg1"/>
                </a:solidFill>
                <a:latin typeface="Corbel"/>
                <a:cs typeface="Corbel"/>
              </a:endParaRPr>
            </a:p>
          </p:txBody>
        </p:sp>
      </p:grpSp>
      <p:sp>
        <p:nvSpPr>
          <p:cNvPr id="7" name="Rectangle 6"/>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sp>
        <p:nvSpPr>
          <p:cNvPr id="9" name="TextBox 4"/>
          <p:cNvSpPr txBox="1">
            <a:spLocks noChangeArrowheads="1"/>
          </p:cNvSpPr>
          <p:nvPr/>
        </p:nvSpPr>
        <p:spPr bwMode="auto">
          <a:xfrm>
            <a:off x="4970151" y="2002538"/>
            <a:ext cx="3638040" cy="298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2400"/>
              </a:spcAft>
            </a:pPr>
            <a:r>
              <a:rPr lang="en-US" sz="3200" b="1" dirty="0">
                <a:solidFill>
                  <a:srgbClr val="663300"/>
                </a:solidFill>
                <a:latin typeface="Corbel"/>
                <a:cs typeface="Corbel"/>
              </a:rPr>
              <a:t>Active:   	45 - 50</a:t>
            </a:r>
          </a:p>
          <a:p>
            <a:pPr eaLnBrk="1" hangingPunct="1">
              <a:spcAft>
                <a:spcPts val="2400"/>
              </a:spcAft>
            </a:pPr>
            <a:r>
              <a:rPr lang="en-US" sz="3200" b="1" dirty="0">
                <a:solidFill>
                  <a:srgbClr val="FF0000"/>
                </a:solidFill>
                <a:latin typeface="Corbel"/>
                <a:cs typeface="Corbel"/>
              </a:rPr>
              <a:t>Involved	38 - 44</a:t>
            </a:r>
          </a:p>
          <a:p>
            <a:pPr eaLnBrk="1" hangingPunct="1">
              <a:spcAft>
                <a:spcPts val="2400"/>
              </a:spcAft>
            </a:pPr>
            <a:r>
              <a:rPr lang="en-US" sz="3200" b="1" dirty="0">
                <a:solidFill>
                  <a:srgbClr val="008000"/>
                </a:solidFill>
                <a:latin typeface="Corbel"/>
                <a:cs typeface="Corbel"/>
              </a:rPr>
              <a:t>Passive		28 -37</a:t>
            </a:r>
          </a:p>
          <a:p>
            <a:pPr eaLnBrk="1" hangingPunct="1">
              <a:spcAft>
                <a:spcPts val="2400"/>
              </a:spcAft>
            </a:pPr>
            <a:r>
              <a:rPr lang="en-US" sz="3200" b="1" dirty="0">
                <a:solidFill>
                  <a:schemeClr val="hlink"/>
                </a:solidFill>
                <a:latin typeface="Corbel"/>
                <a:cs typeface="Corbel"/>
              </a:rPr>
              <a:t>Detached	0 - 27</a:t>
            </a:r>
            <a:endParaRPr lang="en-US" b="1" dirty="0" smtClean="0">
              <a:solidFill>
                <a:srgbClr val="663300"/>
              </a:solidFill>
              <a:latin typeface="Garamond" charset="0"/>
            </a:endParaRPr>
          </a:p>
        </p:txBody>
      </p:sp>
      <p:sp>
        <p:nvSpPr>
          <p:cNvPr id="2" name="TextBox 1"/>
          <p:cNvSpPr txBox="1"/>
          <p:nvPr/>
        </p:nvSpPr>
        <p:spPr>
          <a:xfrm>
            <a:off x="1234783" y="6050917"/>
            <a:ext cx="184644" cy="369322"/>
          </a:xfrm>
          <a:prstGeom prst="rect">
            <a:avLst/>
          </a:prstGeom>
          <a:noFill/>
        </p:spPr>
        <p:txBody>
          <a:bodyPr wrap="none" lIns="91429" tIns="45715" rIns="91429" bIns="45715" rtlCol="0">
            <a:spAutoFit/>
          </a:bodyPr>
          <a:lstStyle/>
          <a:p>
            <a:endParaRPr lang="en-US" dirty="0"/>
          </a:p>
        </p:txBody>
      </p:sp>
      <p:sp>
        <p:nvSpPr>
          <p:cNvPr id="13" name="TextBox 12"/>
          <p:cNvSpPr txBox="1"/>
          <p:nvPr/>
        </p:nvSpPr>
        <p:spPr>
          <a:xfrm>
            <a:off x="2451925" y="6227329"/>
            <a:ext cx="184644" cy="369322"/>
          </a:xfrm>
          <a:prstGeom prst="rect">
            <a:avLst/>
          </a:prstGeom>
          <a:noFill/>
        </p:spPr>
        <p:txBody>
          <a:bodyPr wrap="none" lIns="91429" tIns="45715" rIns="91429" bIns="45715" rtlCol="0">
            <a:spAutoFit/>
          </a:bodyPr>
          <a:lstStyle/>
          <a:p>
            <a:endParaRPr lang="en-US" dirty="0"/>
          </a:p>
        </p:txBody>
      </p:sp>
      <p:pic>
        <p:nvPicPr>
          <p:cNvPr id="14" name="Picture 13"/>
          <p:cNvPicPr>
            <a:picLocks noChangeAspect="1"/>
          </p:cNvPicPr>
          <p:nvPr/>
        </p:nvPicPr>
        <p:blipFill>
          <a:blip r:embed="rId2"/>
          <a:stretch>
            <a:fillRect/>
          </a:stretch>
        </p:blipFill>
        <p:spPr>
          <a:xfrm>
            <a:off x="512891" y="2088451"/>
            <a:ext cx="3612356" cy="2899519"/>
          </a:xfrm>
          <a:prstGeom prst="rect">
            <a:avLst/>
          </a:prstGeom>
        </p:spPr>
      </p:pic>
    </p:spTree>
    <p:extLst>
      <p:ext uri="{BB962C8B-B14F-4D97-AF65-F5344CB8AC3E}">
        <p14:creationId xmlns:p14="http://schemas.microsoft.com/office/powerpoint/2010/main" val="147668541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376"/>
            <a:ext cx="9159396" cy="1060825"/>
            <a:chOff x="1" y="-6377"/>
            <a:chExt cx="9159396" cy="1060825"/>
          </a:xfrm>
        </p:grpSpPr>
        <p:sp>
          <p:nvSpPr>
            <p:cNvPr id="5" name="Rectangle 4"/>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6" name="TextBox 5"/>
            <p:cNvSpPr txBox="1"/>
            <p:nvPr/>
          </p:nvSpPr>
          <p:spPr>
            <a:xfrm>
              <a:off x="184725" y="186636"/>
              <a:ext cx="8959276" cy="719717"/>
            </a:xfrm>
            <a:prstGeom prst="rect">
              <a:avLst/>
            </a:prstGeom>
            <a:noFill/>
          </p:spPr>
          <p:txBody>
            <a:bodyPr wrap="square" lIns="164117" tIns="82058" rIns="164117" bIns="82058" rtlCol="0">
              <a:spAutoFit/>
            </a:bodyPr>
            <a:lstStyle/>
            <a:p>
              <a:r>
                <a:rPr lang="en-US" sz="3600" dirty="0">
                  <a:solidFill>
                    <a:schemeClr val="bg1"/>
                  </a:solidFill>
                  <a:latin typeface="Corbel"/>
                  <a:cs typeface="Corbel"/>
                </a:rPr>
                <a:t>Active Listening</a:t>
              </a:r>
              <a:endParaRPr lang="en-US" sz="2200" dirty="0">
                <a:solidFill>
                  <a:schemeClr val="bg1"/>
                </a:solidFill>
                <a:latin typeface="Corbel"/>
                <a:cs typeface="Corbel"/>
              </a:endParaRPr>
            </a:p>
          </p:txBody>
        </p:sp>
      </p:grpSp>
      <p:sp>
        <p:nvSpPr>
          <p:cNvPr id="7" name="Rectangle 6"/>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sp>
        <p:nvSpPr>
          <p:cNvPr id="2" name="TextBox 1"/>
          <p:cNvSpPr txBox="1"/>
          <p:nvPr/>
        </p:nvSpPr>
        <p:spPr>
          <a:xfrm>
            <a:off x="4790859" y="2688287"/>
            <a:ext cx="3732638" cy="2554535"/>
          </a:xfrm>
          <a:prstGeom prst="rect">
            <a:avLst/>
          </a:prstGeom>
          <a:noFill/>
        </p:spPr>
        <p:txBody>
          <a:bodyPr wrap="square" lIns="91429" tIns="45715" rIns="91429" bIns="45715" rtlCol="0">
            <a:spAutoFit/>
          </a:bodyPr>
          <a:lstStyle/>
          <a:p>
            <a:pPr algn="ctr"/>
            <a:r>
              <a:rPr lang="en-US" sz="4000" dirty="0"/>
              <a:t>What are ways to be a more attentive listener?</a:t>
            </a:r>
          </a:p>
        </p:txBody>
      </p:sp>
      <p:pic>
        <p:nvPicPr>
          <p:cNvPr id="9" name="Picture 8"/>
          <p:cNvPicPr>
            <a:picLocks noChangeAspect="1"/>
          </p:cNvPicPr>
          <p:nvPr/>
        </p:nvPicPr>
        <p:blipFill>
          <a:blip r:embed="rId2"/>
          <a:stretch>
            <a:fillRect/>
          </a:stretch>
        </p:blipFill>
        <p:spPr>
          <a:xfrm>
            <a:off x="607671" y="2473326"/>
            <a:ext cx="3612356" cy="2899519"/>
          </a:xfrm>
          <a:prstGeom prst="rect">
            <a:avLst/>
          </a:prstGeom>
        </p:spPr>
      </p:pic>
    </p:spTree>
    <p:extLst>
      <p:ext uri="{BB962C8B-B14F-4D97-AF65-F5344CB8AC3E}">
        <p14:creationId xmlns:p14="http://schemas.microsoft.com/office/powerpoint/2010/main" val="14766854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grpSp>
        <p:nvGrpSpPr>
          <p:cNvPr id="2" name="Group 1"/>
          <p:cNvGrpSpPr/>
          <p:nvPr/>
        </p:nvGrpSpPr>
        <p:grpSpPr>
          <a:xfrm>
            <a:off x="0" y="-6376"/>
            <a:ext cx="9159396" cy="1060825"/>
            <a:chOff x="1" y="-6377"/>
            <a:chExt cx="9159396" cy="1060825"/>
          </a:xfrm>
        </p:grpSpPr>
        <p:sp>
          <p:nvSpPr>
            <p:cNvPr id="9" name="Rectangle 8"/>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20" name="TextBox 19"/>
            <p:cNvSpPr txBox="1"/>
            <p:nvPr/>
          </p:nvSpPr>
          <p:spPr>
            <a:xfrm>
              <a:off x="184725" y="186636"/>
              <a:ext cx="8959276" cy="719717"/>
            </a:xfrm>
            <a:prstGeom prst="rect">
              <a:avLst/>
            </a:prstGeom>
            <a:noFill/>
          </p:spPr>
          <p:txBody>
            <a:bodyPr wrap="square" lIns="164117" tIns="82058" rIns="164117" bIns="82058" rtlCol="0">
              <a:spAutoFit/>
            </a:bodyPr>
            <a:lstStyle/>
            <a:p>
              <a:pPr algn="ctr"/>
              <a:r>
                <a:rPr lang="en-US" sz="3600" dirty="0" smtClean="0">
                  <a:solidFill>
                    <a:schemeClr val="bg1"/>
                  </a:solidFill>
                  <a:latin typeface="Corbel"/>
                  <a:cs typeface="Corbel"/>
                </a:rPr>
                <a:t>Session Agenda – Day Three</a:t>
              </a:r>
              <a:endParaRPr lang="en-US" sz="2200" dirty="0">
                <a:solidFill>
                  <a:schemeClr val="bg1"/>
                </a:solidFill>
                <a:latin typeface="Corbel"/>
                <a:cs typeface="Corbel"/>
              </a:endParaRPr>
            </a:p>
          </p:txBody>
        </p:sp>
      </p:grpSp>
      <p:sp>
        <p:nvSpPr>
          <p:cNvPr id="3" name="Slide Number Placeholder 2"/>
          <p:cNvSpPr>
            <a:spLocks noGrp="1"/>
          </p:cNvSpPr>
          <p:nvPr>
            <p:ph type="sldNum" sz="quarter" idx="12"/>
          </p:nvPr>
        </p:nvSpPr>
        <p:spPr/>
        <p:txBody>
          <a:bodyPr/>
          <a:lstStyle/>
          <a:p>
            <a:fld id="{E70264E3-C154-3041-8A43-B30FFF48F35B}" type="slidenum">
              <a:rPr lang="en-US" smtClean="0"/>
              <a:pPr/>
              <a:t>4</a:t>
            </a:fld>
            <a:endParaRPr lang="en-US" dirty="0"/>
          </a:p>
        </p:txBody>
      </p:sp>
      <p:sp>
        <p:nvSpPr>
          <p:cNvPr id="12" name="Content Placeholder 11"/>
          <p:cNvSpPr txBox="1">
            <a:spLocks noGrp="1"/>
          </p:cNvSpPr>
          <p:nvPr>
            <p:ph idx="4294967295"/>
          </p:nvPr>
        </p:nvSpPr>
        <p:spPr>
          <a:xfrm>
            <a:off x="338667" y="1600200"/>
            <a:ext cx="4215871" cy="4598152"/>
          </a:xfrm>
          <a:prstGeom prst="rect">
            <a:avLst/>
          </a:prstGeom>
          <a:noFill/>
        </p:spPr>
        <p:txBody>
          <a:bodyPr wrap="square" rtlCol="0">
            <a:spAutoFit/>
          </a:bodyPr>
          <a:lstStyle/>
          <a:p>
            <a:r>
              <a:rPr lang="en-US" sz="2400" dirty="0" smtClean="0">
                <a:latin typeface="Arial" charset="0"/>
                <a:ea typeface="ＭＳ Ｐゴシック" charset="0"/>
                <a:cs typeface="ＭＳ Ｐゴシック" charset="0"/>
              </a:rPr>
              <a:t>Communication Skills – Active Listening</a:t>
            </a:r>
          </a:p>
          <a:p>
            <a:r>
              <a:rPr lang="en-US" sz="2400" dirty="0" smtClean="0">
                <a:latin typeface="Arial" charset="0"/>
                <a:ea typeface="ＭＳ Ｐゴシック" charset="0"/>
                <a:cs typeface="ＭＳ Ｐゴシック" charset="0"/>
              </a:rPr>
              <a:t>The </a:t>
            </a:r>
            <a:r>
              <a:rPr lang="en-US" sz="2400" dirty="0">
                <a:latin typeface="Arial" charset="0"/>
                <a:ea typeface="ＭＳ Ｐゴシック" charset="0"/>
                <a:cs typeface="ＭＳ Ｐゴシック" charset="0"/>
              </a:rPr>
              <a:t>Ladder of Inference &amp; Mental </a:t>
            </a:r>
            <a:r>
              <a:rPr lang="en-US" sz="2400" dirty="0" smtClean="0">
                <a:latin typeface="Arial" charset="0"/>
                <a:ea typeface="ＭＳ Ｐゴシック" charset="0"/>
                <a:cs typeface="ＭＳ Ｐゴシック" charset="0"/>
              </a:rPr>
              <a:t>Models</a:t>
            </a:r>
            <a:endParaRPr lang="en-US" sz="2400" dirty="0">
              <a:latin typeface="Arial" charset="0"/>
              <a:ea typeface="ＭＳ Ｐゴシック" charset="0"/>
              <a:cs typeface="ＭＳ Ｐゴシック" charset="0"/>
            </a:endParaRPr>
          </a:p>
          <a:p>
            <a:r>
              <a:rPr lang="en-US" sz="2400" dirty="0">
                <a:latin typeface="Arial" charset="0"/>
                <a:ea typeface="ＭＳ Ｐゴシック" charset="0"/>
                <a:cs typeface="ＭＳ Ｐゴシック" charset="0"/>
              </a:rPr>
              <a:t>Leadership Styles </a:t>
            </a:r>
            <a:endParaRPr lang="en-US" sz="2400" dirty="0" smtClean="0">
              <a:latin typeface="Arial" charset="0"/>
              <a:ea typeface="ＭＳ Ｐゴシック" charset="0"/>
              <a:cs typeface="ＭＳ Ｐゴシック" charset="0"/>
            </a:endParaRPr>
          </a:p>
          <a:p>
            <a:r>
              <a:rPr lang="en-US" sz="2400" dirty="0" smtClean="0">
                <a:latin typeface="Arial" charset="0"/>
                <a:ea typeface="ＭＳ Ｐゴシック" charset="0"/>
                <a:cs typeface="ＭＳ Ｐゴシック" charset="0"/>
              </a:rPr>
              <a:t>Key Messages from your reading</a:t>
            </a:r>
            <a:endParaRPr lang="en-US" sz="2400" dirty="0">
              <a:latin typeface="Arial" charset="0"/>
              <a:ea typeface="ＭＳ Ｐゴシック" charset="0"/>
              <a:cs typeface="ＭＳ Ｐゴシック" charset="0"/>
            </a:endParaRPr>
          </a:p>
          <a:p>
            <a:r>
              <a:rPr lang="en-US" sz="2400" dirty="0" smtClean="0">
                <a:latin typeface="Arial" charset="0"/>
                <a:ea typeface="ＭＳ Ｐゴシック" charset="0"/>
                <a:cs typeface="ＭＳ Ｐゴシック" charset="0"/>
              </a:rPr>
              <a:t>Program </a:t>
            </a:r>
            <a:r>
              <a:rPr lang="en-US" sz="2400" dirty="0">
                <a:latin typeface="Arial" charset="0"/>
                <a:ea typeface="ＭＳ Ｐゴシック" charset="0"/>
                <a:cs typeface="ＭＳ Ｐゴシック" charset="0"/>
              </a:rPr>
              <a:t>Requirements: </a:t>
            </a:r>
          </a:p>
          <a:p>
            <a:pPr lvl="1"/>
            <a:r>
              <a:rPr lang="en-US" sz="2400" dirty="0" smtClean="0">
                <a:latin typeface="Arial" charset="0"/>
                <a:ea typeface="ＭＳ Ｐゴシック" charset="0"/>
                <a:cs typeface="ＭＳ Ｐゴシック" charset="0"/>
              </a:rPr>
              <a:t>PEM </a:t>
            </a:r>
            <a:r>
              <a:rPr lang="en-US" sz="2400" dirty="0">
                <a:latin typeface="Arial" charset="0"/>
                <a:ea typeface="ＭＳ Ｐゴシック" charset="0"/>
                <a:cs typeface="ＭＳ Ｐゴシック" charset="0"/>
              </a:rPr>
              <a:t>Selection</a:t>
            </a:r>
          </a:p>
          <a:p>
            <a:pPr lvl="1"/>
            <a:r>
              <a:rPr lang="en-US" sz="2400" dirty="0">
                <a:latin typeface="Arial" charset="0"/>
                <a:ea typeface="ＭＳ Ｐゴシック" charset="0"/>
                <a:cs typeface="ＭＳ Ｐゴシック" charset="0"/>
              </a:rPr>
              <a:t>CBP Selection Process Set up</a:t>
            </a:r>
          </a:p>
        </p:txBody>
      </p:sp>
      <p:sp>
        <p:nvSpPr>
          <p:cNvPr id="8" name="Content Placeholder 2"/>
          <p:cNvSpPr txBox="1">
            <a:spLocks/>
          </p:cNvSpPr>
          <p:nvPr/>
        </p:nvSpPr>
        <p:spPr>
          <a:xfrm>
            <a:off x="184725" y="1600200"/>
            <a:ext cx="8952164" cy="4756150"/>
          </a:xfrm>
          <a:prstGeom prst="rect">
            <a:avLst/>
          </a:prstGeom>
        </p:spPr>
        <p:txBody>
          <a:bodyPr vert="horz" lIns="91407" tIns="45705" rIns="91407" bIns="45705" rtlCol="0">
            <a:normAutofit/>
          </a:bodyPr>
          <a:lstStyle>
            <a:lvl1pPr marL="0" indent="0" algn="ctr" defTabSz="457039"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039" indent="0" algn="ctr" defTabSz="457039" rtl="0" eaLnBrk="1" latinLnBrk="0" hangingPunct="1">
              <a:spcBef>
                <a:spcPct val="20000"/>
              </a:spcBef>
              <a:buFont typeface="Arial"/>
              <a:buNone/>
              <a:defRPr sz="2900" kern="1200">
                <a:solidFill>
                  <a:schemeClr val="tx1">
                    <a:tint val="75000"/>
                  </a:schemeClr>
                </a:solidFill>
                <a:latin typeface="+mn-lt"/>
                <a:ea typeface="+mn-ea"/>
                <a:cs typeface="+mn-cs"/>
              </a:defRPr>
            </a:lvl2pPr>
            <a:lvl3pPr marL="914081" indent="0" algn="ctr" defTabSz="457039" rtl="0" eaLnBrk="1" latinLnBrk="0" hangingPunct="1">
              <a:spcBef>
                <a:spcPct val="20000"/>
              </a:spcBef>
              <a:buFont typeface="Arial"/>
              <a:buNone/>
              <a:defRPr sz="2300" kern="1200">
                <a:solidFill>
                  <a:schemeClr val="tx1">
                    <a:tint val="75000"/>
                  </a:schemeClr>
                </a:solidFill>
                <a:latin typeface="+mn-lt"/>
                <a:ea typeface="+mn-ea"/>
                <a:cs typeface="+mn-cs"/>
              </a:defRPr>
            </a:lvl3pPr>
            <a:lvl4pPr marL="1371120"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158"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5199"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2237"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199278"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6318"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dirty="0" smtClean="0">
              <a:solidFill>
                <a:schemeClr val="tx1"/>
              </a:solidFill>
            </a:endParaRPr>
          </a:p>
          <a:p>
            <a:pPr algn="l"/>
            <a:endParaRPr lang="en-US" dirty="0">
              <a:solidFill>
                <a:schemeClr val="tx1"/>
              </a:solidFill>
            </a:endParaRPr>
          </a:p>
          <a:p>
            <a:pPr algn="l"/>
            <a:endParaRPr lang="en-US" dirty="0">
              <a:solidFill>
                <a:schemeClr val="tx1"/>
              </a:solidFill>
            </a:endParaRPr>
          </a:p>
        </p:txBody>
      </p:sp>
      <p:pic>
        <p:nvPicPr>
          <p:cNvPr id="7" name="Picture 6"/>
          <p:cNvPicPr>
            <a:picLocks noChangeAspect="1"/>
          </p:cNvPicPr>
          <p:nvPr/>
        </p:nvPicPr>
        <p:blipFill>
          <a:blip r:embed="rId3"/>
          <a:stretch>
            <a:fillRect/>
          </a:stretch>
        </p:blipFill>
        <p:spPr>
          <a:xfrm>
            <a:off x="5223934" y="1921934"/>
            <a:ext cx="2997200" cy="3860800"/>
          </a:xfrm>
          <a:prstGeom prst="rect">
            <a:avLst/>
          </a:prstGeom>
        </p:spPr>
      </p:pic>
    </p:spTree>
    <p:extLst>
      <p:ext uri="{BB962C8B-B14F-4D97-AF65-F5344CB8AC3E}">
        <p14:creationId xmlns:p14="http://schemas.microsoft.com/office/powerpoint/2010/main" val="218728637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376"/>
            <a:ext cx="9159396" cy="1060825"/>
            <a:chOff x="1" y="-6377"/>
            <a:chExt cx="9159396" cy="1060825"/>
          </a:xfrm>
        </p:grpSpPr>
        <p:sp>
          <p:nvSpPr>
            <p:cNvPr id="5" name="Rectangle 4"/>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6" name="TextBox 5"/>
            <p:cNvSpPr txBox="1"/>
            <p:nvPr/>
          </p:nvSpPr>
          <p:spPr>
            <a:xfrm>
              <a:off x="184725" y="186636"/>
              <a:ext cx="8959276" cy="719717"/>
            </a:xfrm>
            <a:prstGeom prst="rect">
              <a:avLst/>
            </a:prstGeom>
            <a:noFill/>
          </p:spPr>
          <p:txBody>
            <a:bodyPr wrap="square" lIns="164117" tIns="82058" rIns="164117" bIns="82058" rtlCol="0">
              <a:spAutoFit/>
            </a:bodyPr>
            <a:lstStyle/>
            <a:p>
              <a:r>
                <a:rPr lang="en-US" sz="3600" dirty="0">
                  <a:solidFill>
                    <a:schemeClr val="bg1"/>
                  </a:solidFill>
                  <a:latin typeface="Corbel"/>
                  <a:cs typeface="Corbel"/>
                </a:rPr>
                <a:t>Active Listening</a:t>
              </a:r>
              <a:endParaRPr lang="en-US" sz="2200" dirty="0">
                <a:solidFill>
                  <a:schemeClr val="bg1"/>
                </a:solidFill>
                <a:latin typeface="Corbel"/>
                <a:cs typeface="Corbel"/>
              </a:endParaRPr>
            </a:p>
          </p:txBody>
        </p:sp>
      </p:grpSp>
      <p:sp>
        <p:nvSpPr>
          <p:cNvPr id="7" name="Rectangle 6"/>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sp>
        <p:nvSpPr>
          <p:cNvPr id="10" name="Content Placeholder 3"/>
          <p:cNvSpPr>
            <a:spLocks noGrp="1"/>
          </p:cNvSpPr>
          <p:nvPr>
            <p:ph sz="half" idx="1"/>
          </p:nvPr>
        </p:nvSpPr>
        <p:spPr>
          <a:xfrm>
            <a:off x="457200" y="1561713"/>
            <a:ext cx="4038600" cy="4891671"/>
          </a:xfrm>
        </p:spPr>
        <p:txBody>
          <a:bodyPr>
            <a:normAutofit fontScale="85000" lnSpcReduction="10000"/>
          </a:bodyPr>
          <a:lstStyle/>
          <a:p>
            <a:pPr>
              <a:spcAft>
                <a:spcPts val="1800"/>
              </a:spcAft>
              <a:buNone/>
            </a:pPr>
            <a:r>
              <a:rPr lang="en-US" b="1" dirty="0"/>
              <a:t>Do:</a:t>
            </a:r>
          </a:p>
          <a:p>
            <a:r>
              <a:rPr lang="en-US" dirty="0"/>
              <a:t>Paraphrase and repeat back what you hear</a:t>
            </a:r>
          </a:p>
          <a:p>
            <a:r>
              <a:rPr lang="en-US" dirty="0"/>
              <a:t>Eye contact</a:t>
            </a:r>
          </a:p>
          <a:p>
            <a:r>
              <a:rPr lang="en-US" dirty="0"/>
              <a:t>Capture content and emotion of the message</a:t>
            </a:r>
          </a:p>
          <a:p>
            <a:r>
              <a:rPr lang="en-US" dirty="0"/>
              <a:t>Check your body language</a:t>
            </a:r>
          </a:p>
          <a:p>
            <a:r>
              <a:rPr lang="en-US" dirty="0"/>
              <a:t>Ask connected questions</a:t>
            </a:r>
          </a:p>
          <a:p>
            <a:r>
              <a:rPr lang="en-US" dirty="0"/>
              <a:t>Summarize/clarify</a:t>
            </a:r>
          </a:p>
          <a:p>
            <a:endParaRPr lang="en-US" dirty="0"/>
          </a:p>
        </p:txBody>
      </p:sp>
      <p:sp>
        <p:nvSpPr>
          <p:cNvPr id="11" name="Content Placeholder 4"/>
          <p:cNvSpPr txBox="1">
            <a:spLocks/>
          </p:cNvSpPr>
          <p:nvPr/>
        </p:nvSpPr>
        <p:spPr>
          <a:xfrm>
            <a:off x="4782881" y="1600200"/>
            <a:ext cx="4202387" cy="4525962"/>
          </a:xfrm>
          <a:prstGeom prst="rect">
            <a:avLst/>
          </a:prstGeom>
        </p:spPr>
        <p:txBody>
          <a:bodyPr lIns="91429" tIns="45715" rIns="91429" bIns="45715">
            <a:normAutofit fontScale="85000" lnSpcReduction="10000"/>
          </a:bodyPr>
          <a:lstStyle>
            <a:lvl1pPr marL="342821" indent="-342821" algn="l" defTabSz="457092" rtl="0" eaLnBrk="1" latinLnBrk="0" hangingPunct="1">
              <a:spcBef>
                <a:spcPct val="20000"/>
              </a:spcBef>
              <a:buFont typeface="Arial"/>
              <a:buChar char="•"/>
              <a:defRPr sz="3200" kern="1200">
                <a:solidFill>
                  <a:schemeClr val="tx1"/>
                </a:solidFill>
                <a:latin typeface="+mn-lt"/>
                <a:ea typeface="+mn-ea"/>
                <a:cs typeface="+mn-cs"/>
              </a:defRPr>
            </a:lvl1pPr>
            <a:lvl2pPr marL="742774" indent="-285682" algn="l" defTabSz="457092" rtl="0" eaLnBrk="1" latinLnBrk="0" hangingPunct="1">
              <a:spcBef>
                <a:spcPct val="20000"/>
              </a:spcBef>
              <a:buFont typeface="Arial"/>
              <a:buChar char="–"/>
              <a:defRPr sz="2900" kern="1200">
                <a:solidFill>
                  <a:schemeClr val="tx1"/>
                </a:solidFill>
                <a:latin typeface="+mn-lt"/>
                <a:ea typeface="+mn-ea"/>
                <a:cs typeface="+mn-cs"/>
              </a:defRPr>
            </a:lvl2pPr>
            <a:lvl3pPr marL="1142733" indent="-228546" algn="l" defTabSz="457092" rtl="0" eaLnBrk="1" latinLnBrk="0" hangingPunct="1">
              <a:spcBef>
                <a:spcPct val="20000"/>
              </a:spcBef>
              <a:buFont typeface="Arial"/>
              <a:buChar char="•"/>
              <a:defRPr sz="2300" kern="1200">
                <a:solidFill>
                  <a:schemeClr val="tx1"/>
                </a:solidFill>
                <a:latin typeface="+mn-lt"/>
                <a:ea typeface="+mn-ea"/>
                <a:cs typeface="+mn-cs"/>
              </a:defRPr>
            </a:lvl3pPr>
            <a:lvl4pPr marL="1599825" indent="-228546" algn="l" defTabSz="457092" rtl="0" eaLnBrk="1" latinLnBrk="0" hangingPunct="1">
              <a:spcBef>
                <a:spcPct val="20000"/>
              </a:spcBef>
              <a:buFont typeface="Arial"/>
              <a:buChar char="–"/>
              <a:defRPr sz="2000" kern="1200">
                <a:solidFill>
                  <a:schemeClr val="tx1"/>
                </a:solidFill>
                <a:latin typeface="+mn-lt"/>
                <a:ea typeface="+mn-ea"/>
                <a:cs typeface="+mn-cs"/>
              </a:defRPr>
            </a:lvl4pPr>
            <a:lvl5pPr marL="2056920" indent="-228546" algn="l" defTabSz="457092" rtl="0" eaLnBrk="1" latinLnBrk="0" hangingPunct="1">
              <a:spcBef>
                <a:spcPct val="20000"/>
              </a:spcBef>
              <a:buFont typeface="Arial"/>
              <a:buChar char="»"/>
              <a:defRPr sz="2000" kern="1200">
                <a:solidFill>
                  <a:schemeClr val="tx1"/>
                </a:solidFill>
                <a:latin typeface="+mn-lt"/>
                <a:ea typeface="+mn-ea"/>
                <a:cs typeface="+mn-cs"/>
              </a:defRPr>
            </a:lvl5pPr>
            <a:lvl6pPr marL="2514012" indent="-228546" algn="l" defTabSz="457092" rtl="0" eaLnBrk="1" latinLnBrk="0" hangingPunct="1">
              <a:spcBef>
                <a:spcPct val="20000"/>
              </a:spcBef>
              <a:buFont typeface="Arial"/>
              <a:buChar char="•"/>
              <a:defRPr sz="2000" kern="1200">
                <a:solidFill>
                  <a:schemeClr val="tx1"/>
                </a:solidFill>
                <a:latin typeface="+mn-lt"/>
                <a:ea typeface="+mn-ea"/>
                <a:cs typeface="+mn-cs"/>
              </a:defRPr>
            </a:lvl6pPr>
            <a:lvl7pPr marL="2971105" indent="-228546" algn="l" defTabSz="457092" rtl="0" eaLnBrk="1" latinLnBrk="0" hangingPunct="1">
              <a:spcBef>
                <a:spcPct val="20000"/>
              </a:spcBef>
              <a:buFont typeface="Arial"/>
              <a:buChar char="•"/>
              <a:defRPr sz="2000" kern="1200">
                <a:solidFill>
                  <a:schemeClr val="tx1"/>
                </a:solidFill>
                <a:latin typeface="+mn-lt"/>
                <a:ea typeface="+mn-ea"/>
                <a:cs typeface="+mn-cs"/>
              </a:defRPr>
            </a:lvl7pPr>
            <a:lvl8pPr marL="3428199" indent="-228546" algn="l" defTabSz="457092" rtl="0" eaLnBrk="1" latinLnBrk="0" hangingPunct="1">
              <a:spcBef>
                <a:spcPct val="20000"/>
              </a:spcBef>
              <a:buFont typeface="Arial"/>
              <a:buChar char="•"/>
              <a:defRPr sz="2000" kern="1200">
                <a:solidFill>
                  <a:schemeClr val="tx1"/>
                </a:solidFill>
                <a:latin typeface="+mn-lt"/>
                <a:ea typeface="+mn-ea"/>
                <a:cs typeface="+mn-cs"/>
              </a:defRPr>
            </a:lvl8pPr>
            <a:lvl9pPr marL="3885292" indent="-228546" algn="l" defTabSz="457092"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800"/>
              </a:spcAft>
              <a:buNone/>
            </a:pPr>
            <a:r>
              <a:rPr lang="en-US" b="1" dirty="0"/>
              <a:t>Be careful of:</a:t>
            </a:r>
          </a:p>
          <a:p>
            <a:r>
              <a:rPr lang="en-US" dirty="0"/>
              <a:t>“Me </a:t>
            </a:r>
            <a:r>
              <a:rPr lang="en-US" dirty="0"/>
              <a:t>tooing</a:t>
            </a:r>
            <a:r>
              <a:rPr lang="en-US" dirty="0"/>
              <a:t>”</a:t>
            </a:r>
          </a:p>
          <a:p>
            <a:r>
              <a:rPr lang="en-US" dirty="0"/>
              <a:t>Too much praising</a:t>
            </a:r>
          </a:p>
          <a:p>
            <a:r>
              <a:rPr lang="en-US" dirty="0"/>
              <a:t>Interruptions</a:t>
            </a:r>
          </a:p>
          <a:p>
            <a:r>
              <a:rPr lang="en-US" dirty="0"/>
              <a:t>Multi-tasking while listening</a:t>
            </a:r>
          </a:p>
          <a:p>
            <a:r>
              <a:rPr lang="en-US" dirty="0"/>
              <a:t>Asking questions that are “your agenda” not theirs</a:t>
            </a:r>
          </a:p>
          <a:p>
            <a:r>
              <a:rPr lang="en-US" dirty="0"/>
              <a:t>“Reloading”</a:t>
            </a:r>
          </a:p>
          <a:p>
            <a:endParaRPr lang="en-US" dirty="0"/>
          </a:p>
        </p:txBody>
      </p:sp>
    </p:spTree>
    <p:extLst>
      <p:ext uri="{BB962C8B-B14F-4D97-AF65-F5344CB8AC3E}">
        <p14:creationId xmlns:p14="http://schemas.microsoft.com/office/powerpoint/2010/main" val="183504420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9" name="Content Placeholder 8"/>
          <p:cNvSpPr>
            <a:spLocks noGrp="1"/>
          </p:cNvSpPr>
          <p:nvPr>
            <p:ph idx="1"/>
          </p:nvPr>
        </p:nvSpPr>
        <p:spPr/>
        <p:txBody>
          <a:bodyPr/>
          <a:lstStyle/>
          <a:p>
            <a:pPr marL="0" indent="0">
              <a:spcBef>
                <a:spcPct val="50000"/>
              </a:spcBef>
              <a:buFontTx/>
              <a:buNone/>
            </a:pPr>
            <a:r>
              <a:rPr lang="ja-JP" altLang="en-US" i="1" dirty="0">
                <a:latin typeface="Arial" charset="0"/>
                <a:ea typeface="ＭＳ Ｐゴシック" charset="0"/>
                <a:cs typeface="ＭＳ Ｐゴシック" charset="0"/>
              </a:rPr>
              <a:t>“</a:t>
            </a:r>
            <a:r>
              <a:rPr lang="en-US" altLang="ja-JP" i="1" dirty="0">
                <a:latin typeface="Arial" charset="0"/>
                <a:ea typeface="ＭＳ Ｐゴシック" charset="0"/>
                <a:cs typeface="ＭＳ Ｐゴシック" charset="0"/>
              </a:rPr>
              <a:t>All our knowledge has its origins in perceptions.</a:t>
            </a:r>
            <a:r>
              <a:rPr lang="ja-JP" altLang="en-US" i="1" dirty="0">
                <a:latin typeface="Arial" charset="0"/>
                <a:ea typeface="ＭＳ Ｐゴシック" charset="0"/>
                <a:cs typeface="ＭＳ Ｐゴシック" charset="0"/>
              </a:rPr>
              <a:t>”</a:t>
            </a:r>
            <a:endParaRPr lang="en-US" altLang="ja-JP" sz="2000" dirty="0">
              <a:latin typeface="Arial" charset="0"/>
              <a:ea typeface="ＭＳ Ｐゴシック" charset="0"/>
              <a:cs typeface="ＭＳ Ｐゴシック" charset="0"/>
            </a:endParaRPr>
          </a:p>
          <a:p>
            <a:pPr marL="0" indent="0" algn="r">
              <a:spcBef>
                <a:spcPct val="50000"/>
              </a:spcBef>
              <a:buFontTx/>
              <a:buNone/>
            </a:pPr>
            <a:r>
              <a:rPr lang="en-US" sz="1800" dirty="0">
                <a:latin typeface="Arial" charset="0"/>
                <a:ea typeface="ＭＳ Ｐゴシック" charset="0"/>
                <a:cs typeface="ＭＳ Ｐゴシック" charset="0"/>
              </a:rPr>
              <a:t> – Leonardo da Vinci</a:t>
            </a:r>
          </a:p>
          <a:p>
            <a:endParaRPr lang="en-US" dirty="0"/>
          </a:p>
        </p:txBody>
      </p:sp>
      <p:grpSp>
        <p:nvGrpSpPr>
          <p:cNvPr id="4" name="Group 3"/>
          <p:cNvGrpSpPr/>
          <p:nvPr/>
        </p:nvGrpSpPr>
        <p:grpSpPr>
          <a:xfrm>
            <a:off x="0" y="-6376"/>
            <a:ext cx="9159396" cy="1060825"/>
            <a:chOff x="1" y="-6377"/>
            <a:chExt cx="9159396" cy="1060825"/>
          </a:xfrm>
        </p:grpSpPr>
        <p:sp>
          <p:nvSpPr>
            <p:cNvPr id="5" name="Rectangle 4"/>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6" name="TextBox 5"/>
            <p:cNvSpPr txBox="1"/>
            <p:nvPr/>
          </p:nvSpPr>
          <p:spPr>
            <a:xfrm>
              <a:off x="184725" y="186636"/>
              <a:ext cx="8959276" cy="719717"/>
            </a:xfrm>
            <a:prstGeom prst="rect">
              <a:avLst/>
            </a:prstGeom>
            <a:noFill/>
          </p:spPr>
          <p:txBody>
            <a:bodyPr wrap="square" lIns="164117" tIns="82058" rIns="164117" bIns="82058" rtlCol="0">
              <a:spAutoFit/>
            </a:bodyPr>
            <a:lstStyle/>
            <a:p>
              <a:pPr algn="ctr"/>
              <a:r>
                <a:rPr lang="en-US" sz="3600" dirty="0" smtClean="0">
                  <a:solidFill>
                    <a:schemeClr val="bg1"/>
                  </a:solidFill>
                  <a:latin typeface="Corbel"/>
                  <a:cs typeface="Corbel"/>
                </a:rPr>
                <a:t>Perceptions </a:t>
              </a:r>
              <a:endParaRPr lang="en-US" sz="3600" dirty="0">
                <a:solidFill>
                  <a:schemeClr val="bg1"/>
                </a:solidFill>
                <a:latin typeface="Corbel"/>
                <a:cs typeface="Corbel"/>
              </a:endParaRPr>
            </a:p>
          </p:txBody>
        </p:sp>
      </p:grpSp>
      <p:sp>
        <p:nvSpPr>
          <p:cNvPr id="7" name="Rectangle 6"/>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spTree>
    <p:extLst>
      <p:ext uri="{BB962C8B-B14F-4D97-AF65-F5344CB8AC3E}">
        <p14:creationId xmlns:p14="http://schemas.microsoft.com/office/powerpoint/2010/main" val="400682343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8666" y="1706045"/>
            <a:ext cx="4538133" cy="4525962"/>
          </a:xfrm>
        </p:spPr>
        <p:txBody>
          <a:bodyPr>
            <a:normAutofit fontScale="92500" lnSpcReduction="20000"/>
          </a:bodyPr>
          <a:lstStyle/>
          <a:p>
            <a:pPr>
              <a:spcAft>
                <a:spcPts val="1800"/>
              </a:spcAft>
            </a:pPr>
            <a:r>
              <a:rPr lang="en-US" dirty="0" smtClean="0"/>
              <a:t>What are the various conclusions you find from the participants at your table?</a:t>
            </a:r>
            <a:endParaRPr lang="en-US" dirty="0"/>
          </a:p>
          <a:p>
            <a:pPr>
              <a:spcAft>
                <a:spcPts val="1800"/>
              </a:spcAft>
            </a:pPr>
            <a:r>
              <a:rPr lang="en-US" dirty="0" smtClean="0"/>
              <a:t>What is the data that support each conclusion?</a:t>
            </a:r>
            <a:endParaRPr lang="en-US" dirty="0"/>
          </a:p>
          <a:p>
            <a:r>
              <a:rPr lang="en-US" dirty="0" smtClean="0"/>
              <a:t>No discussion or arguments. Just make note of the different conclusions.</a:t>
            </a:r>
            <a:endParaRPr lang="en-US" dirty="0"/>
          </a:p>
        </p:txBody>
      </p:sp>
      <p:grpSp>
        <p:nvGrpSpPr>
          <p:cNvPr id="4" name="Group 3"/>
          <p:cNvGrpSpPr/>
          <p:nvPr/>
        </p:nvGrpSpPr>
        <p:grpSpPr>
          <a:xfrm>
            <a:off x="0" y="-6376"/>
            <a:ext cx="9159396" cy="1060825"/>
            <a:chOff x="1" y="-6377"/>
            <a:chExt cx="9159396" cy="1060825"/>
          </a:xfrm>
        </p:grpSpPr>
        <p:sp>
          <p:nvSpPr>
            <p:cNvPr id="5" name="Rectangle 4"/>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6" name="TextBox 5"/>
            <p:cNvSpPr txBox="1"/>
            <p:nvPr/>
          </p:nvSpPr>
          <p:spPr>
            <a:xfrm>
              <a:off x="184725" y="186636"/>
              <a:ext cx="8959276" cy="719717"/>
            </a:xfrm>
            <a:prstGeom prst="rect">
              <a:avLst/>
            </a:prstGeom>
            <a:noFill/>
          </p:spPr>
          <p:txBody>
            <a:bodyPr wrap="square" lIns="164117" tIns="82058" rIns="164117" bIns="82058" rtlCol="0">
              <a:spAutoFit/>
            </a:bodyPr>
            <a:lstStyle/>
            <a:p>
              <a:r>
                <a:rPr lang="en-US" sz="3600" dirty="0">
                  <a:solidFill>
                    <a:schemeClr val="bg1"/>
                  </a:solidFill>
                  <a:latin typeface="Corbel"/>
                  <a:cs typeface="Corbel"/>
                </a:rPr>
                <a:t>Parent Teacher Conference</a:t>
              </a:r>
              <a:endParaRPr lang="en-US" sz="2200" dirty="0">
                <a:solidFill>
                  <a:schemeClr val="bg1"/>
                </a:solidFill>
                <a:latin typeface="Corbel"/>
                <a:cs typeface="Corbel"/>
              </a:endParaRPr>
            </a:p>
          </p:txBody>
        </p:sp>
      </p:grpSp>
      <p:pic>
        <p:nvPicPr>
          <p:cNvPr id="8" name="Picture 7" descr="DISC Piec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2804" y="1722978"/>
            <a:ext cx="3431130" cy="4211628"/>
          </a:xfrm>
          <a:prstGeom prst="rect">
            <a:avLst/>
          </a:prstGeom>
          <a:noFill/>
          <a:ln w="53975" cap="sq" cmpd="sng">
            <a:solidFill>
              <a:srgbClr val="000000"/>
            </a:solidFill>
            <a:bevel/>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68541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376"/>
            <a:ext cx="9159396" cy="1060825"/>
            <a:chOff x="1" y="-6377"/>
            <a:chExt cx="9159396" cy="1060825"/>
          </a:xfrm>
        </p:grpSpPr>
        <p:sp>
          <p:nvSpPr>
            <p:cNvPr id="5" name="Rectangle 4"/>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6" name="TextBox 5"/>
            <p:cNvSpPr txBox="1"/>
            <p:nvPr/>
          </p:nvSpPr>
          <p:spPr>
            <a:xfrm>
              <a:off x="184725" y="186636"/>
              <a:ext cx="8959276" cy="719717"/>
            </a:xfrm>
            <a:prstGeom prst="rect">
              <a:avLst/>
            </a:prstGeom>
            <a:noFill/>
          </p:spPr>
          <p:txBody>
            <a:bodyPr wrap="square" lIns="164117" tIns="82058" rIns="164117" bIns="82058" rtlCol="0">
              <a:spAutoFit/>
            </a:bodyPr>
            <a:lstStyle/>
            <a:p>
              <a:r>
                <a:rPr lang="en-US" sz="3600" dirty="0" smtClean="0">
                  <a:solidFill>
                    <a:schemeClr val="bg1"/>
                  </a:solidFill>
                  <a:latin typeface="Corbel"/>
                  <a:cs typeface="Corbel"/>
                </a:rPr>
                <a:t>Ladder of Inference</a:t>
              </a:r>
              <a:endParaRPr lang="en-US" sz="2200" dirty="0">
                <a:solidFill>
                  <a:schemeClr val="bg1"/>
                </a:solidFill>
                <a:latin typeface="Corbel"/>
                <a:cs typeface="Corbel"/>
              </a:endParaRPr>
            </a:p>
          </p:txBody>
        </p:sp>
      </p:grpSp>
      <p:sp>
        <p:nvSpPr>
          <p:cNvPr id="7" name="Rectangle 6"/>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pic>
        <p:nvPicPr>
          <p:cNvPr id="8" name="Picture 5" descr="scan001001"/>
          <p:cNvPicPr>
            <a:picLocks noChangeAspect="1" noChangeArrowheads="1"/>
          </p:cNvPicPr>
          <p:nvPr/>
        </p:nvPicPr>
        <p:blipFill>
          <a:blip r:embed="rId3"/>
          <a:srcRect l="28639" t="45029" r="26616" b="18819"/>
          <a:stretch>
            <a:fillRect/>
          </a:stretch>
        </p:blipFill>
        <p:spPr>
          <a:xfrm>
            <a:off x="1457703" y="1294339"/>
            <a:ext cx="5758625" cy="4036842"/>
          </a:xfrm>
          <a:prstGeom prst="rect">
            <a:avLst/>
          </a:prstGeom>
          <a:noFill/>
        </p:spPr>
      </p:pic>
      <p:sp>
        <p:nvSpPr>
          <p:cNvPr id="3" name="Content Placeholder 2"/>
          <p:cNvSpPr>
            <a:spLocks noGrp="1"/>
          </p:cNvSpPr>
          <p:nvPr>
            <p:ph idx="1"/>
          </p:nvPr>
        </p:nvSpPr>
        <p:spPr>
          <a:xfrm>
            <a:off x="1457703" y="5374289"/>
            <a:ext cx="5988335" cy="1170904"/>
          </a:xfrm>
        </p:spPr>
        <p:txBody>
          <a:bodyPr/>
          <a:lstStyle/>
          <a:p>
            <a:pPr marL="0" indent="0" algn="ctr">
              <a:buNone/>
            </a:pPr>
            <a:r>
              <a:rPr lang="en-US" b="1" dirty="0" smtClean="0"/>
              <a:t>We’re pressed for time so we’ll be jumping right to conclusions</a:t>
            </a:r>
            <a:endParaRPr lang="en-US" b="1" dirty="0"/>
          </a:p>
        </p:txBody>
      </p:sp>
    </p:spTree>
    <p:extLst>
      <p:ext uri="{BB962C8B-B14F-4D97-AF65-F5344CB8AC3E}">
        <p14:creationId xmlns:p14="http://schemas.microsoft.com/office/powerpoint/2010/main" val="306060566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5"/>
          <p:cNvGrpSpPr>
            <a:grpSpLocks/>
          </p:cNvGrpSpPr>
          <p:nvPr/>
        </p:nvGrpSpPr>
        <p:grpSpPr bwMode="auto">
          <a:xfrm>
            <a:off x="3200400" y="1668463"/>
            <a:ext cx="3581400" cy="5189537"/>
            <a:chOff x="2523" y="5028"/>
            <a:chExt cx="8214" cy="8229"/>
          </a:xfrm>
        </p:grpSpPr>
        <p:sp>
          <p:nvSpPr>
            <p:cNvPr id="9220" name="Text Box 6"/>
            <p:cNvSpPr txBox="1">
              <a:spLocks noChangeArrowheads="1"/>
            </p:cNvSpPr>
            <p:nvPr/>
          </p:nvSpPr>
          <p:spPr bwMode="auto">
            <a:xfrm>
              <a:off x="3123" y="5028"/>
              <a:ext cx="5585" cy="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400" dirty="0">
                  <a:solidFill>
                    <a:srgbClr val="663300"/>
                  </a:solidFill>
                  <a:latin typeface="Calibri" charset="0"/>
                </a:rPr>
                <a:t>Take Action</a:t>
              </a:r>
            </a:p>
            <a:p>
              <a:pPr algn="ctr" eaLnBrk="1" hangingPunct="1"/>
              <a:endParaRPr lang="en-US" dirty="0">
                <a:solidFill>
                  <a:srgbClr val="663300"/>
                </a:solidFill>
                <a:latin typeface="Calibri" charset="0"/>
              </a:endParaRPr>
            </a:p>
            <a:p>
              <a:pPr algn="ctr" eaLnBrk="1" hangingPunct="1"/>
              <a:endParaRPr lang="en-US" sz="1600" dirty="0">
                <a:solidFill>
                  <a:srgbClr val="663300"/>
                </a:solidFill>
                <a:latin typeface="Calibri" charset="0"/>
              </a:endParaRPr>
            </a:p>
            <a:p>
              <a:pPr algn="ctr" eaLnBrk="1" hangingPunct="1"/>
              <a:r>
                <a:rPr lang="en-US" sz="1600" dirty="0">
                  <a:solidFill>
                    <a:srgbClr val="663300"/>
                  </a:solidFill>
                  <a:latin typeface="Calibri" charset="0"/>
                </a:rPr>
                <a:t>Adopt Beliefs</a:t>
              </a:r>
            </a:p>
            <a:p>
              <a:pPr algn="ctr" eaLnBrk="1" hangingPunct="1"/>
              <a:endParaRPr lang="en-US" dirty="0">
                <a:solidFill>
                  <a:srgbClr val="663300"/>
                </a:solidFill>
                <a:latin typeface="Calibri" charset="0"/>
              </a:endParaRPr>
            </a:p>
            <a:p>
              <a:pPr algn="ctr" eaLnBrk="1" hangingPunct="1"/>
              <a:r>
                <a:rPr lang="en-US" sz="1600" dirty="0">
                  <a:solidFill>
                    <a:srgbClr val="663300"/>
                  </a:solidFill>
                  <a:latin typeface="Calibri" charset="0"/>
                </a:rPr>
                <a:t>Draw </a:t>
              </a:r>
            </a:p>
            <a:p>
              <a:pPr algn="ctr" eaLnBrk="1" hangingPunct="1"/>
              <a:r>
                <a:rPr lang="en-US" sz="1600" dirty="0">
                  <a:solidFill>
                    <a:srgbClr val="663300"/>
                  </a:solidFill>
                  <a:latin typeface="Calibri" charset="0"/>
                </a:rPr>
                <a:t>Conclusions</a:t>
              </a:r>
            </a:p>
            <a:p>
              <a:pPr algn="ctr" eaLnBrk="1" hangingPunct="1"/>
              <a:endParaRPr lang="en-US" sz="1600" dirty="0">
                <a:solidFill>
                  <a:srgbClr val="663300"/>
                </a:solidFill>
                <a:latin typeface="Calibri" charset="0"/>
              </a:endParaRPr>
            </a:p>
            <a:p>
              <a:pPr algn="ctr" eaLnBrk="1" hangingPunct="1"/>
              <a:endParaRPr lang="en-US" sz="800" dirty="0">
                <a:solidFill>
                  <a:srgbClr val="663300"/>
                </a:solidFill>
                <a:latin typeface="Calibri" charset="0"/>
              </a:endParaRPr>
            </a:p>
            <a:p>
              <a:pPr algn="ctr" eaLnBrk="1" hangingPunct="1"/>
              <a:r>
                <a:rPr lang="en-US" sz="1600" dirty="0">
                  <a:solidFill>
                    <a:srgbClr val="663300"/>
                  </a:solidFill>
                  <a:latin typeface="Calibri" charset="0"/>
                </a:rPr>
                <a:t>Make Assumptions</a:t>
              </a:r>
            </a:p>
            <a:p>
              <a:pPr algn="ctr" eaLnBrk="1" hangingPunct="1"/>
              <a:endParaRPr lang="en-US" dirty="0">
                <a:solidFill>
                  <a:srgbClr val="663300"/>
                </a:solidFill>
                <a:latin typeface="Calibri" charset="0"/>
              </a:endParaRPr>
            </a:p>
            <a:p>
              <a:pPr algn="ctr" eaLnBrk="1" hangingPunct="1"/>
              <a:endParaRPr lang="en-US" sz="800" dirty="0">
                <a:solidFill>
                  <a:srgbClr val="663300"/>
                </a:solidFill>
                <a:latin typeface="Calibri" charset="0"/>
              </a:endParaRPr>
            </a:p>
            <a:p>
              <a:pPr algn="ctr" eaLnBrk="1" hangingPunct="1"/>
              <a:r>
                <a:rPr lang="en-US" sz="1600" dirty="0">
                  <a:solidFill>
                    <a:srgbClr val="663300"/>
                  </a:solidFill>
                  <a:latin typeface="Calibri" charset="0"/>
                </a:rPr>
                <a:t>Add Meaning</a:t>
              </a:r>
            </a:p>
            <a:p>
              <a:pPr algn="ctr" eaLnBrk="1" hangingPunct="1"/>
              <a:endParaRPr lang="en-US" sz="1600" dirty="0">
                <a:solidFill>
                  <a:srgbClr val="663300"/>
                </a:solidFill>
                <a:latin typeface="Calibri" charset="0"/>
              </a:endParaRPr>
            </a:p>
            <a:p>
              <a:pPr algn="ctr" eaLnBrk="1" hangingPunct="1"/>
              <a:endParaRPr lang="en-US" dirty="0">
                <a:solidFill>
                  <a:srgbClr val="663300"/>
                </a:solidFill>
                <a:latin typeface="Calibri" charset="0"/>
              </a:endParaRPr>
            </a:p>
            <a:p>
              <a:pPr algn="ctr" eaLnBrk="1" hangingPunct="1"/>
              <a:r>
                <a:rPr lang="en-US" sz="1600" dirty="0">
                  <a:solidFill>
                    <a:srgbClr val="663300"/>
                  </a:solidFill>
                  <a:latin typeface="Calibri" charset="0"/>
                </a:rPr>
                <a:t>Select Data</a:t>
              </a:r>
            </a:p>
            <a:p>
              <a:pPr algn="ctr" eaLnBrk="1" hangingPunct="1"/>
              <a:endParaRPr lang="en-US" sz="1600" dirty="0">
                <a:solidFill>
                  <a:srgbClr val="663300"/>
                </a:solidFill>
                <a:latin typeface="Calibri" charset="0"/>
              </a:endParaRPr>
            </a:p>
            <a:p>
              <a:pPr algn="ctr" eaLnBrk="1" hangingPunct="1"/>
              <a:endParaRPr lang="en-US" sz="800" dirty="0">
                <a:solidFill>
                  <a:srgbClr val="663300"/>
                </a:solidFill>
                <a:latin typeface="Calibri" charset="0"/>
              </a:endParaRPr>
            </a:p>
            <a:p>
              <a:pPr algn="ctr" eaLnBrk="1" hangingPunct="1"/>
              <a:r>
                <a:rPr lang="en-US" sz="1600" dirty="0">
                  <a:solidFill>
                    <a:srgbClr val="663300"/>
                  </a:solidFill>
                  <a:latin typeface="Calibri" charset="0"/>
                </a:rPr>
                <a:t>Data</a:t>
              </a:r>
            </a:p>
          </p:txBody>
        </p:sp>
        <p:sp>
          <p:nvSpPr>
            <p:cNvPr id="9221" name="Line 7"/>
            <p:cNvSpPr>
              <a:spLocks noChangeShapeType="1"/>
            </p:cNvSpPr>
            <p:nvPr/>
          </p:nvSpPr>
          <p:spPr bwMode="auto">
            <a:xfrm flipH="1">
              <a:off x="2523" y="5118"/>
              <a:ext cx="1824" cy="700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222" name="Line 8"/>
            <p:cNvSpPr>
              <a:spLocks noChangeShapeType="1"/>
            </p:cNvSpPr>
            <p:nvPr/>
          </p:nvSpPr>
          <p:spPr bwMode="auto">
            <a:xfrm>
              <a:off x="7254" y="5118"/>
              <a:ext cx="1989" cy="700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223" name="Line 9"/>
            <p:cNvSpPr>
              <a:spLocks noChangeShapeType="1"/>
            </p:cNvSpPr>
            <p:nvPr/>
          </p:nvSpPr>
          <p:spPr bwMode="auto">
            <a:xfrm>
              <a:off x="2694" y="11502"/>
              <a:ext cx="6327" cy="1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224" name="Line 10"/>
            <p:cNvSpPr>
              <a:spLocks noChangeShapeType="1"/>
            </p:cNvSpPr>
            <p:nvPr/>
          </p:nvSpPr>
          <p:spPr bwMode="auto">
            <a:xfrm flipV="1">
              <a:off x="3264" y="9240"/>
              <a:ext cx="5139" cy="1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225" name="Line 11"/>
            <p:cNvSpPr>
              <a:spLocks noChangeShapeType="1"/>
            </p:cNvSpPr>
            <p:nvPr/>
          </p:nvSpPr>
          <p:spPr bwMode="auto">
            <a:xfrm>
              <a:off x="3603" y="8040"/>
              <a:ext cx="4506" cy="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226" name="Line 12"/>
            <p:cNvSpPr>
              <a:spLocks noChangeShapeType="1"/>
            </p:cNvSpPr>
            <p:nvPr/>
          </p:nvSpPr>
          <p:spPr bwMode="auto">
            <a:xfrm>
              <a:off x="3891" y="6951"/>
              <a:ext cx="3857" cy="9"/>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227" name="Line 13"/>
            <p:cNvSpPr>
              <a:spLocks noChangeShapeType="1"/>
            </p:cNvSpPr>
            <p:nvPr/>
          </p:nvSpPr>
          <p:spPr bwMode="auto">
            <a:xfrm flipV="1">
              <a:off x="4203" y="5760"/>
              <a:ext cx="3243"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9228" name="Group 14"/>
            <p:cNvGrpSpPr>
              <a:grpSpLocks/>
            </p:cNvGrpSpPr>
            <p:nvPr/>
          </p:nvGrpSpPr>
          <p:grpSpPr bwMode="auto">
            <a:xfrm>
              <a:off x="8043" y="6348"/>
              <a:ext cx="2640" cy="4320"/>
              <a:chOff x="8043" y="6348"/>
              <a:chExt cx="2640" cy="4320"/>
            </a:xfrm>
          </p:grpSpPr>
          <p:sp>
            <p:nvSpPr>
              <p:cNvPr id="9231" name="Arc 15"/>
              <p:cNvSpPr>
                <a:spLocks/>
              </p:cNvSpPr>
              <p:nvPr/>
            </p:nvSpPr>
            <p:spPr bwMode="auto">
              <a:xfrm>
                <a:off x="8043" y="6348"/>
                <a:ext cx="2640" cy="21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p>
            </p:txBody>
          </p:sp>
          <p:sp>
            <p:nvSpPr>
              <p:cNvPr id="9232" name="Arc 16"/>
              <p:cNvSpPr>
                <a:spLocks/>
              </p:cNvSpPr>
              <p:nvPr/>
            </p:nvSpPr>
            <p:spPr bwMode="auto">
              <a:xfrm flipV="1">
                <a:off x="8043" y="8508"/>
                <a:ext cx="2640" cy="21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endParaRPr lang="en-US" dirty="0"/>
              </a:p>
            </p:txBody>
          </p:sp>
        </p:grpSp>
        <p:sp>
          <p:nvSpPr>
            <p:cNvPr id="9229" name="Text Box 17"/>
            <p:cNvSpPr txBox="1">
              <a:spLocks noChangeArrowheads="1"/>
            </p:cNvSpPr>
            <p:nvPr/>
          </p:nvSpPr>
          <p:spPr bwMode="auto">
            <a:xfrm>
              <a:off x="8337" y="7524"/>
              <a:ext cx="2400" cy="1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dirty="0">
                  <a:solidFill>
                    <a:srgbClr val="FF0000"/>
                  </a:solidFill>
                  <a:latin typeface="Calibri" charset="0"/>
                </a:rPr>
                <a:t>Reflexive </a:t>
              </a:r>
            </a:p>
            <a:p>
              <a:pPr algn="ctr" eaLnBrk="1" hangingPunct="1"/>
              <a:r>
                <a:rPr lang="en-US" sz="1400" dirty="0">
                  <a:solidFill>
                    <a:srgbClr val="FF0000"/>
                  </a:solidFill>
                  <a:latin typeface="Calibri" charset="0"/>
                </a:rPr>
                <a:t>Loop</a:t>
              </a:r>
            </a:p>
          </p:txBody>
        </p:sp>
        <p:sp>
          <p:nvSpPr>
            <p:cNvPr id="9230" name="Line 18"/>
            <p:cNvSpPr>
              <a:spLocks noChangeShapeType="1"/>
            </p:cNvSpPr>
            <p:nvPr/>
          </p:nvSpPr>
          <p:spPr bwMode="auto">
            <a:xfrm>
              <a:off x="3036" y="10293"/>
              <a:ext cx="5643"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20" name="Title 19"/>
          <p:cNvSpPr>
            <a:spLocks noGrp="1" noChangeArrowheads="1"/>
          </p:cNvSpPr>
          <p:nvPr>
            <p:ph type="title"/>
          </p:nvPr>
        </p:nvSpPr>
        <p:spPr>
          <a:xfrm>
            <a:off x="1219200" y="227855"/>
            <a:ext cx="7162800" cy="923330"/>
          </a:xfrm>
          <a:ln>
            <a:miter lim="800000"/>
            <a:headEnd/>
            <a:tailEnd/>
          </a:ln>
        </p:spPr>
        <p:txBody>
          <a:bodyPr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en-US" b="1" cap="all" dirty="0" smtClean="0">
                <a:ln w="0"/>
                <a:solidFill>
                  <a:srgbClr val="000000"/>
                </a:solidFill>
                <a:effectLst>
                  <a:reflection blurRad="12700" stA="50000" endPos="50000" dist="5000" dir="5400000" sy="-100000" rotWithShape="0"/>
                </a:effectLst>
                <a:ea typeface="+mj-ea"/>
                <a:cs typeface="+mj-cs"/>
              </a:rPr>
              <a:t>Ladder of Inference</a:t>
            </a:r>
          </a:p>
        </p:txBody>
      </p:sp>
    </p:spTree>
    <p:extLst>
      <p:ext uri="{BB962C8B-B14F-4D97-AF65-F5344CB8AC3E}">
        <p14:creationId xmlns:p14="http://schemas.microsoft.com/office/powerpoint/2010/main" val="36685840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endParaRPr lang="en-US" dirty="0"/>
          </a:p>
        </p:txBody>
      </p:sp>
      <p:sp>
        <p:nvSpPr>
          <p:cNvPr id="9" name="Content Placeholder 8"/>
          <p:cNvSpPr>
            <a:spLocks noGrp="1"/>
          </p:cNvSpPr>
          <p:nvPr>
            <p:ph idx="1"/>
          </p:nvPr>
        </p:nvSpPr>
        <p:spPr>
          <a:xfrm>
            <a:off x="457200" y="1896532"/>
            <a:ext cx="5029200" cy="4229629"/>
          </a:xfrm>
        </p:spPr>
        <p:txBody>
          <a:bodyPr>
            <a:normAutofit fontScale="70000" lnSpcReduction="20000"/>
          </a:bodyPr>
          <a:lstStyle/>
          <a:p>
            <a:pPr>
              <a:spcBef>
                <a:spcPct val="50000"/>
              </a:spcBef>
              <a:buClr>
                <a:schemeClr val="tx1"/>
              </a:buClr>
            </a:pPr>
            <a:r>
              <a:rPr lang="en-US" sz="3600" dirty="0">
                <a:latin typeface="Calibri" charset="0"/>
                <a:cs typeface="Times New Roman" charset="0"/>
              </a:rPr>
              <a:t>We are so skilled at thinking that we jump up the ladder without knowing it</a:t>
            </a:r>
          </a:p>
          <a:p>
            <a:pPr>
              <a:spcBef>
                <a:spcPct val="50000"/>
              </a:spcBef>
              <a:buClr>
                <a:schemeClr val="tx1"/>
              </a:buClr>
            </a:pPr>
            <a:endParaRPr lang="en-US" sz="3600" dirty="0" smtClean="0">
              <a:latin typeface="Calibri" charset="0"/>
              <a:cs typeface="Times New Roman" charset="0"/>
            </a:endParaRPr>
          </a:p>
          <a:p>
            <a:pPr>
              <a:spcBef>
                <a:spcPct val="50000"/>
              </a:spcBef>
              <a:buClr>
                <a:schemeClr val="tx1"/>
              </a:buClr>
            </a:pPr>
            <a:r>
              <a:rPr lang="en-US" sz="3600" dirty="0" smtClean="0">
                <a:latin typeface="Calibri" charset="0"/>
                <a:cs typeface="Times New Roman" charset="0"/>
              </a:rPr>
              <a:t>We </a:t>
            </a:r>
            <a:r>
              <a:rPr lang="en-US" sz="3600" dirty="0">
                <a:latin typeface="Calibri" charset="0"/>
                <a:cs typeface="Times New Roman" charset="0"/>
              </a:rPr>
              <a:t>tacitly register some data and ignore other data.</a:t>
            </a:r>
          </a:p>
          <a:p>
            <a:pPr>
              <a:spcBef>
                <a:spcPct val="50000"/>
              </a:spcBef>
              <a:buClr>
                <a:schemeClr val="tx1"/>
              </a:buClr>
            </a:pPr>
            <a:endParaRPr lang="en-US" sz="3600" dirty="0" smtClean="0">
              <a:latin typeface="Calibri" charset="0"/>
              <a:cs typeface="Times New Roman" charset="0"/>
            </a:endParaRPr>
          </a:p>
          <a:p>
            <a:pPr>
              <a:spcBef>
                <a:spcPct val="50000"/>
              </a:spcBef>
              <a:buClr>
                <a:schemeClr val="tx1"/>
              </a:buClr>
            </a:pPr>
            <a:r>
              <a:rPr lang="en-US" sz="3600" dirty="0" smtClean="0">
                <a:latin typeface="Calibri" charset="0"/>
                <a:cs typeface="Times New Roman" charset="0"/>
              </a:rPr>
              <a:t>We </a:t>
            </a:r>
            <a:r>
              <a:rPr lang="en-US" sz="3600" dirty="0">
                <a:latin typeface="Calibri" charset="0"/>
                <a:cs typeface="Times New Roman" charset="0"/>
              </a:rPr>
              <a:t>impose our own interpretations on this data and draw conclusions from them</a:t>
            </a:r>
            <a:r>
              <a:rPr lang="en-US" sz="3600" dirty="0" smtClean="0">
                <a:latin typeface="Calibri" charset="0"/>
                <a:cs typeface="Times New Roman" charset="0"/>
              </a:rPr>
              <a:t>.</a:t>
            </a:r>
            <a:r>
              <a:rPr lang="en-US" dirty="0" smtClean="0">
                <a:latin typeface="Calibri" charset="0"/>
                <a:cs typeface="Times New Roman" charset="0"/>
              </a:rPr>
              <a:t> </a:t>
            </a:r>
            <a:endParaRPr lang="en-US" dirty="0"/>
          </a:p>
        </p:txBody>
      </p:sp>
      <p:grpSp>
        <p:nvGrpSpPr>
          <p:cNvPr id="4" name="Group 3"/>
          <p:cNvGrpSpPr/>
          <p:nvPr/>
        </p:nvGrpSpPr>
        <p:grpSpPr>
          <a:xfrm>
            <a:off x="0" y="-6376"/>
            <a:ext cx="9159396" cy="1060825"/>
            <a:chOff x="1" y="-6377"/>
            <a:chExt cx="9159396" cy="1060825"/>
          </a:xfrm>
        </p:grpSpPr>
        <p:sp>
          <p:nvSpPr>
            <p:cNvPr id="5" name="Rectangle 4"/>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6" name="TextBox 5"/>
            <p:cNvSpPr txBox="1"/>
            <p:nvPr/>
          </p:nvSpPr>
          <p:spPr>
            <a:xfrm>
              <a:off x="184725" y="186636"/>
              <a:ext cx="8959276" cy="719717"/>
            </a:xfrm>
            <a:prstGeom prst="rect">
              <a:avLst/>
            </a:prstGeom>
            <a:noFill/>
          </p:spPr>
          <p:txBody>
            <a:bodyPr wrap="square" lIns="164117" tIns="82058" rIns="164117" bIns="82058" rtlCol="0">
              <a:spAutoFit/>
            </a:bodyPr>
            <a:lstStyle/>
            <a:p>
              <a:r>
                <a:rPr lang="en-US" sz="3600" dirty="0" smtClean="0">
                  <a:solidFill>
                    <a:schemeClr val="bg1"/>
                  </a:solidFill>
                  <a:latin typeface="Corbel"/>
                  <a:cs typeface="Corbel"/>
                </a:rPr>
                <a:t>Ladder of Inference</a:t>
              </a:r>
              <a:endParaRPr lang="en-US" sz="3600" dirty="0">
                <a:solidFill>
                  <a:schemeClr val="bg1"/>
                </a:solidFill>
                <a:latin typeface="Corbel"/>
                <a:cs typeface="Corbel"/>
              </a:endParaRPr>
            </a:p>
          </p:txBody>
        </p:sp>
      </p:grpSp>
      <p:sp>
        <p:nvSpPr>
          <p:cNvPr id="7" name="Rectangle 6"/>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pic>
        <p:nvPicPr>
          <p:cNvPr id="10" name="Picture 9" descr="010_0002_Beliefs Contexts ladder_en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317485"/>
            <a:ext cx="3166533"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329833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endParaRPr lang="en-US" dirty="0"/>
          </a:p>
        </p:txBody>
      </p:sp>
      <p:sp>
        <p:nvSpPr>
          <p:cNvPr id="3" name="Content Placeholder 2"/>
          <p:cNvSpPr>
            <a:spLocks noGrp="1"/>
          </p:cNvSpPr>
          <p:nvPr>
            <p:ph idx="1"/>
          </p:nvPr>
        </p:nvSpPr>
        <p:spPr>
          <a:xfrm>
            <a:off x="457200" y="1600200"/>
            <a:ext cx="5198533" cy="4953000"/>
          </a:xfrm>
        </p:spPr>
        <p:txBody>
          <a:bodyPr>
            <a:noAutofit/>
          </a:bodyPr>
          <a:lstStyle/>
          <a:p>
            <a:pPr marL="0" indent="0">
              <a:lnSpc>
                <a:spcPct val="90000"/>
              </a:lnSpc>
              <a:spcAft>
                <a:spcPct val="20000"/>
              </a:spcAft>
              <a:buNone/>
            </a:pPr>
            <a:r>
              <a:rPr lang="en-US" sz="2000" dirty="0">
                <a:latin typeface="Calibri" charset="0"/>
              </a:rPr>
              <a:t>Deeply held internal images of how the world works that limit us to familiar ways of thinking and acting</a:t>
            </a:r>
            <a:br>
              <a:rPr lang="en-US" sz="2000" dirty="0">
                <a:latin typeface="Calibri" charset="0"/>
              </a:rPr>
            </a:br>
            <a:endParaRPr lang="en-US" sz="2000" dirty="0">
              <a:latin typeface="Calibri" charset="0"/>
            </a:endParaRPr>
          </a:p>
          <a:p>
            <a:pPr marL="0" indent="0">
              <a:lnSpc>
                <a:spcPct val="90000"/>
              </a:lnSpc>
              <a:spcAft>
                <a:spcPct val="20000"/>
              </a:spcAft>
              <a:buNone/>
            </a:pPr>
            <a:r>
              <a:rPr lang="en-US" sz="2000" dirty="0">
                <a:latin typeface="Calibri" charset="0"/>
              </a:rPr>
              <a:t>New insights fail to get put into practice and that limits us to familiar ways of thinking and acting.</a:t>
            </a:r>
            <a:br>
              <a:rPr lang="en-US" sz="2000" dirty="0">
                <a:latin typeface="Calibri" charset="0"/>
              </a:rPr>
            </a:br>
            <a:endParaRPr lang="en-US" sz="2000" dirty="0">
              <a:latin typeface="Calibri" charset="0"/>
            </a:endParaRPr>
          </a:p>
          <a:p>
            <a:pPr marL="0" indent="0">
              <a:lnSpc>
                <a:spcPct val="90000"/>
              </a:lnSpc>
              <a:spcAft>
                <a:spcPct val="20000"/>
              </a:spcAft>
              <a:buNone/>
            </a:pPr>
            <a:r>
              <a:rPr lang="en-US" sz="2000" dirty="0">
                <a:latin typeface="Calibri" charset="0"/>
              </a:rPr>
              <a:t>Why two people can observe the same event and describe it differently; they are paying attention to different details.</a:t>
            </a:r>
            <a:br>
              <a:rPr lang="en-US" sz="2000" dirty="0">
                <a:latin typeface="Calibri" charset="0"/>
              </a:rPr>
            </a:br>
            <a:endParaRPr lang="en-US" sz="2000" dirty="0">
              <a:latin typeface="Calibri" charset="0"/>
            </a:endParaRPr>
          </a:p>
          <a:p>
            <a:pPr marL="0" indent="0">
              <a:lnSpc>
                <a:spcPct val="90000"/>
              </a:lnSpc>
              <a:spcAft>
                <a:spcPct val="20000"/>
              </a:spcAft>
              <a:buNone/>
            </a:pPr>
            <a:r>
              <a:rPr lang="en-US" sz="2000" dirty="0">
                <a:latin typeface="Calibri" charset="0"/>
              </a:rPr>
              <a:t>The discipline of mental models continually surfaces, tests, improves and expands our internal pictures of how the world works</a:t>
            </a:r>
          </a:p>
        </p:txBody>
      </p:sp>
      <p:grpSp>
        <p:nvGrpSpPr>
          <p:cNvPr id="4" name="Group 3"/>
          <p:cNvGrpSpPr/>
          <p:nvPr/>
        </p:nvGrpSpPr>
        <p:grpSpPr>
          <a:xfrm>
            <a:off x="-16933" y="10557"/>
            <a:ext cx="9159396" cy="1060825"/>
            <a:chOff x="1" y="-6377"/>
            <a:chExt cx="9159396" cy="1060825"/>
          </a:xfrm>
        </p:grpSpPr>
        <p:sp>
          <p:nvSpPr>
            <p:cNvPr id="5" name="Rectangle 4"/>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6" name="TextBox 5"/>
            <p:cNvSpPr txBox="1"/>
            <p:nvPr/>
          </p:nvSpPr>
          <p:spPr>
            <a:xfrm>
              <a:off x="184725" y="186636"/>
              <a:ext cx="8959276" cy="719717"/>
            </a:xfrm>
            <a:prstGeom prst="rect">
              <a:avLst/>
            </a:prstGeom>
            <a:noFill/>
          </p:spPr>
          <p:txBody>
            <a:bodyPr wrap="square" lIns="164117" tIns="82058" rIns="164117" bIns="82058" rtlCol="0">
              <a:spAutoFit/>
            </a:bodyPr>
            <a:lstStyle/>
            <a:p>
              <a:r>
                <a:rPr lang="en-US" sz="3600" dirty="0" smtClean="0">
                  <a:solidFill>
                    <a:schemeClr val="bg1"/>
                  </a:solidFill>
                  <a:latin typeface="Corbel"/>
                  <a:cs typeface="Corbel"/>
                </a:rPr>
                <a:t>Mental Models</a:t>
              </a:r>
              <a:endParaRPr lang="en-US" sz="3600" dirty="0">
                <a:solidFill>
                  <a:schemeClr val="bg1"/>
                </a:solidFill>
                <a:latin typeface="Corbel"/>
                <a:cs typeface="Corbel"/>
              </a:endParaRPr>
            </a:p>
          </p:txBody>
        </p:sp>
      </p:grpSp>
      <p:sp>
        <p:nvSpPr>
          <p:cNvPr id="7" name="Rectangle 6"/>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sp>
        <p:nvSpPr>
          <p:cNvPr id="9" name="AutoShape 3"/>
          <p:cNvSpPr>
            <a:spLocks noChangeArrowheads="1"/>
          </p:cNvSpPr>
          <p:nvPr/>
        </p:nvSpPr>
        <p:spPr bwMode="auto">
          <a:xfrm>
            <a:off x="5867400" y="1921933"/>
            <a:ext cx="3276600" cy="1981200"/>
          </a:xfrm>
          <a:prstGeom prst="wedgeRoundRectCallout">
            <a:avLst>
              <a:gd name="adj1" fmla="val 3972"/>
              <a:gd name="adj2" fmla="val 164806"/>
              <a:gd name="adj3" fmla="val 16667"/>
            </a:avLst>
          </a:prstGeom>
          <a:solidFill>
            <a:schemeClr val="accent1"/>
          </a:solidFill>
          <a:ln w="57150">
            <a:solidFill>
              <a:schemeClr val="tx1"/>
            </a:solidFill>
            <a:miter lim="800000"/>
            <a:headEnd/>
            <a:tailEnd/>
          </a:ln>
        </p:spPr>
        <p:txBody>
          <a:bodyPr/>
          <a:lstStyle/>
          <a:p>
            <a:pPr algn="ctr"/>
            <a:r>
              <a:rPr lang="en-US" sz="1600" dirty="0">
                <a:latin typeface="Calibri" charset="0"/>
              </a:rPr>
              <a:t>Mental models are the  assumptions &amp; stories which we carry in our minds of ourselves, other people, institutions, &amp; every aspect of the world.</a:t>
            </a:r>
          </a:p>
        </p:txBody>
      </p:sp>
      <p:grpSp>
        <p:nvGrpSpPr>
          <p:cNvPr id="10" name="Group 9"/>
          <p:cNvGrpSpPr>
            <a:grpSpLocks/>
          </p:cNvGrpSpPr>
          <p:nvPr/>
        </p:nvGrpSpPr>
        <p:grpSpPr bwMode="auto">
          <a:xfrm>
            <a:off x="5655733" y="4421410"/>
            <a:ext cx="1752600" cy="1752600"/>
            <a:chOff x="3648" y="2880"/>
            <a:chExt cx="1008" cy="912"/>
          </a:xfrm>
        </p:grpSpPr>
        <p:sp>
          <p:nvSpPr>
            <p:cNvPr id="11" name="Freeform 10"/>
            <p:cNvSpPr>
              <a:spLocks/>
            </p:cNvSpPr>
            <p:nvPr/>
          </p:nvSpPr>
          <p:spPr bwMode="auto">
            <a:xfrm>
              <a:off x="3648" y="2880"/>
              <a:ext cx="1008" cy="912"/>
            </a:xfrm>
            <a:custGeom>
              <a:avLst/>
              <a:gdLst>
                <a:gd name="T0" fmla="*/ 1 w 1690"/>
                <a:gd name="T1" fmla="*/ 0 h 1826"/>
                <a:gd name="T2" fmla="*/ 1 w 1690"/>
                <a:gd name="T3" fmla="*/ 0 h 1826"/>
                <a:gd name="T4" fmla="*/ 1 w 1690"/>
                <a:gd name="T5" fmla="*/ 0 h 1826"/>
                <a:gd name="T6" fmla="*/ 1 w 1690"/>
                <a:gd name="T7" fmla="*/ 0 h 1826"/>
                <a:gd name="T8" fmla="*/ 1 w 1690"/>
                <a:gd name="T9" fmla="*/ 0 h 1826"/>
                <a:gd name="T10" fmla="*/ 1 w 1690"/>
                <a:gd name="T11" fmla="*/ 0 h 1826"/>
                <a:gd name="T12" fmla="*/ 1 w 1690"/>
                <a:gd name="T13" fmla="*/ 0 h 1826"/>
                <a:gd name="T14" fmla="*/ 1 w 1690"/>
                <a:gd name="T15" fmla="*/ 0 h 1826"/>
                <a:gd name="T16" fmla="*/ 1 w 1690"/>
                <a:gd name="T17" fmla="*/ 0 h 1826"/>
                <a:gd name="T18" fmla="*/ 1 w 1690"/>
                <a:gd name="T19" fmla="*/ 0 h 1826"/>
                <a:gd name="T20" fmla="*/ 1 w 1690"/>
                <a:gd name="T21" fmla="*/ 0 h 1826"/>
                <a:gd name="T22" fmla="*/ 1 w 1690"/>
                <a:gd name="T23" fmla="*/ 0 h 1826"/>
                <a:gd name="T24" fmla="*/ 1 w 1690"/>
                <a:gd name="T25" fmla="*/ 0 h 1826"/>
                <a:gd name="T26" fmla="*/ 1 w 1690"/>
                <a:gd name="T27" fmla="*/ 0 h 1826"/>
                <a:gd name="T28" fmla="*/ 1 w 1690"/>
                <a:gd name="T29" fmla="*/ 0 h 1826"/>
                <a:gd name="T30" fmla="*/ 1 w 1690"/>
                <a:gd name="T31" fmla="*/ 0 h 1826"/>
                <a:gd name="T32" fmla="*/ 1 w 1690"/>
                <a:gd name="T33" fmla="*/ 0 h 1826"/>
                <a:gd name="T34" fmla="*/ 1 w 1690"/>
                <a:gd name="T35" fmla="*/ 0 h 1826"/>
                <a:gd name="T36" fmla="*/ 1 w 1690"/>
                <a:gd name="T37" fmla="*/ 0 h 1826"/>
                <a:gd name="T38" fmla="*/ 1 w 1690"/>
                <a:gd name="T39" fmla="*/ 0 h 1826"/>
                <a:gd name="T40" fmla="*/ 1 w 1690"/>
                <a:gd name="T41" fmla="*/ 0 h 1826"/>
                <a:gd name="T42" fmla="*/ 1 w 1690"/>
                <a:gd name="T43" fmla="*/ 0 h 1826"/>
                <a:gd name="T44" fmla="*/ 1 w 1690"/>
                <a:gd name="T45" fmla="*/ 0 h 1826"/>
                <a:gd name="T46" fmla="*/ 1 w 1690"/>
                <a:gd name="T47" fmla="*/ 0 h 1826"/>
                <a:gd name="T48" fmla="*/ 1 w 1690"/>
                <a:gd name="T49" fmla="*/ 0 h 1826"/>
                <a:gd name="T50" fmla="*/ 1 w 1690"/>
                <a:gd name="T51" fmla="*/ 0 h 1826"/>
                <a:gd name="T52" fmla="*/ 1 w 1690"/>
                <a:gd name="T53" fmla="*/ 0 h 1826"/>
                <a:gd name="T54" fmla="*/ 1 w 1690"/>
                <a:gd name="T55" fmla="*/ 0 h 1826"/>
                <a:gd name="T56" fmla="*/ 1 w 1690"/>
                <a:gd name="T57" fmla="*/ 0 h 1826"/>
                <a:gd name="T58" fmla="*/ 1 w 1690"/>
                <a:gd name="T59" fmla="*/ 0 h 1826"/>
                <a:gd name="T60" fmla="*/ 1 w 1690"/>
                <a:gd name="T61" fmla="*/ 0 h 1826"/>
                <a:gd name="T62" fmla="*/ 1 w 1690"/>
                <a:gd name="T63" fmla="*/ 0 h 1826"/>
                <a:gd name="T64" fmla="*/ 1 w 1690"/>
                <a:gd name="T65" fmla="*/ 0 h 1826"/>
                <a:gd name="T66" fmla="*/ 1 w 1690"/>
                <a:gd name="T67" fmla="*/ 0 h 1826"/>
                <a:gd name="T68" fmla="*/ 1 w 1690"/>
                <a:gd name="T69" fmla="*/ 0 h 1826"/>
                <a:gd name="T70" fmla="*/ 1 w 1690"/>
                <a:gd name="T71" fmla="*/ 0 h 1826"/>
                <a:gd name="T72" fmla="*/ 1 w 1690"/>
                <a:gd name="T73" fmla="*/ 0 h 1826"/>
                <a:gd name="T74" fmla="*/ 1 w 1690"/>
                <a:gd name="T75" fmla="*/ 0 h 1826"/>
                <a:gd name="T76" fmla="*/ 1 w 1690"/>
                <a:gd name="T77" fmla="*/ 0 h 1826"/>
                <a:gd name="T78" fmla="*/ 1 w 1690"/>
                <a:gd name="T79" fmla="*/ 0 h 1826"/>
                <a:gd name="T80" fmla="*/ 0 w 1690"/>
                <a:gd name="T81" fmla="*/ 0 h 1826"/>
                <a:gd name="T82" fmla="*/ 1 w 1690"/>
                <a:gd name="T83" fmla="*/ 0 h 1826"/>
                <a:gd name="T84" fmla="*/ 1 w 1690"/>
                <a:gd name="T85" fmla="*/ 0 h 1826"/>
                <a:gd name="T86" fmla="*/ 1 w 1690"/>
                <a:gd name="T87" fmla="*/ 0 h 1826"/>
                <a:gd name="T88" fmla="*/ 1 w 1690"/>
                <a:gd name="T89" fmla="*/ 0 h 1826"/>
                <a:gd name="T90" fmla="*/ 1 w 1690"/>
                <a:gd name="T91" fmla="*/ 0 h 1826"/>
                <a:gd name="T92" fmla="*/ 1 w 1690"/>
                <a:gd name="T93" fmla="*/ 0 h 1826"/>
                <a:gd name="T94" fmla="*/ 1 w 1690"/>
                <a:gd name="T95" fmla="*/ 0 h 1826"/>
                <a:gd name="T96" fmla="*/ 1 w 1690"/>
                <a:gd name="T97" fmla="*/ 0 h 1826"/>
                <a:gd name="T98" fmla="*/ 1 w 1690"/>
                <a:gd name="T99" fmla="*/ 0 h 1826"/>
                <a:gd name="T100" fmla="*/ 1 w 1690"/>
                <a:gd name="T101" fmla="*/ 0 h 1826"/>
                <a:gd name="T102" fmla="*/ 1 w 1690"/>
                <a:gd name="T103" fmla="*/ 0 h 1826"/>
                <a:gd name="T104" fmla="*/ 1 w 1690"/>
                <a:gd name="T105" fmla="*/ 0 h 1826"/>
                <a:gd name="T106" fmla="*/ 1 w 1690"/>
                <a:gd name="T107" fmla="*/ 0 h 1826"/>
                <a:gd name="T108" fmla="*/ 1 w 1690"/>
                <a:gd name="T109" fmla="*/ 0 h 1826"/>
                <a:gd name="T110" fmla="*/ 1 w 1690"/>
                <a:gd name="T111" fmla="*/ 0 h 1826"/>
                <a:gd name="T112" fmla="*/ 1 w 1690"/>
                <a:gd name="T113" fmla="*/ 0 h 1826"/>
                <a:gd name="T114" fmla="*/ 1 w 1690"/>
                <a:gd name="T115" fmla="*/ 0 h 1826"/>
                <a:gd name="T116" fmla="*/ 1 w 1690"/>
                <a:gd name="T117" fmla="*/ 0 h 1826"/>
                <a:gd name="T118" fmla="*/ 1 w 1690"/>
                <a:gd name="T119" fmla="*/ 0 h 1826"/>
                <a:gd name="T120" fmla="*/ 1 w 1690"/>
                <a:gd name="T121" fmla="*/ 0 h 18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90"/>
                <a:gd name="T184" fmla="*/ 0 h 1826"/>
                <a:gd name="T185" fmla="*/ 1690 w 1690"/>
                <a:gd name="T186" fmla="*/ 1826 h 18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90" h="1826">
                  <a:moveTo>
                    <a:pt x="1682" y="916"/>
                  </a:moveTo>
                  <a:lnTo>
                    <a:pt x="1672" y="929"/>
                  </a:lnTo>
                  <a:lnTo>
                    <a:pt x="1657" y="940"/>
                  </a:lnTo>
                  <a:lnTo>
                    <a:pt x="1640" y="950"/>
                  </a:lnTo>
                  <a:lnTo>
                    <a:pt x="1620" y="960"/>
                  </a:lnTo>
                  <a:lnTo>
                    <a:pt x="1597" y="968"/>
                  </a:lnTo>
                  <a:lnTo>
                    <a:pt x="1573" y="975"/>
                  </a:lnTo>
                  <a:lnTo>
                    <a:pt x="1546" y="981"/>
                  </a:lnTo>
                  <a:lnTo>
                    <a:pt x="1519" y="988"/>
                  </a:lnTo>
                  <a:lnTo>
                    <a:pt x="1489" y="993"/>
                  </a:lnTo>
                  <a:lnTo>
                    <a:pt x="1460" y="996"/>
                  </a:lnTo>
                  <a:lnTo>
                    <a:pt x="1431" y="999"/>
                  </a:lnTo>
                  <a:lnTo>
                    <a:pt x="1401" y="1001"/>
                  </a:lnTo>
                  <a:lnTo>
                    <a:pt x="1373" y="1002"/>
                  </a:lnTo>
                  <a:lnTo>
                    <a:pt x="1344" y="1002"/>
                  </a:lnTo>
                  <a:lnTo>
                    <a:pt x="1318" y="1002"/>
                  </a:lnTo>
                  <a:lnTo>
                    <a:pt x="1293" y="1002"/>
                  </a:lnTo>
                  <a:lnTo>
                    <a:pt x="1239" y="1001"/>
                  </a:lnTo>
                  <a:lnTo>
                    <a:pt x="1351" y="1269"/>
                  </a:lnTo>
                  <a:lnTo>
                    <a:pt x="1342" y="1275"/>
                  </a:lnTo>
                  <a:lnTo>
                    <a:pt x="1334" y="1282"/>
                  </a:lnTo>
                  <a:lnTo>
                    <a:pt x="1323" y="1288"/>
                  </a:lnTo>
                  <a:lnTo>
                    <a:pt x="1310" y="1295"/>
                  </a:lnTo>
                  <a:lnTo>
                    <a:pt x="1295" y="1301"/>
                  </a:lnTo>
                  <a:lnTo>
                    <a:pt x="1279" y="1308"/>
                  </a:lnTo>
                  <a:lnTo>
                    <a:pt x="1261" y="1313"/>
                  </a:lnTo>
                  <a:lnTo>
                    <a:pt x="1239" y="1318"/>
                  </a:lnTo>
                  <a:lnTo>
                    <a:pt x="1225" y="1319"/>
                  </a:lnTo>
                  <a:lnTo>
                    <a:pt x="1208" y="1319"/>
                  </a:lnTo>
                  <a:lnTo>
                    <a:pt x="1190" y="1318"/>
                  </a:lnTo>
                  <a:lnTo>
                    <a:pt x="1173" y="1314"/>
                  </a:lnTo>
                  <a:lnTo>
                    <a:pt x="1153" y="1309"/>
                  </a:lnTo>
                  <a:lnTo>
                    <a:pt x="1132" y="1305"/>
                  </a:lnTo>
                  <a:lnTo>
                    <a:pt x="1110" y="1298"/>
                  </a:lnTo>
                  <a:lnTo>
                    <a:pt x="1089" y="1292"/>
                  </a:lnTo>
                  <a:lnTo>
                    <a:pt x="1068" y="1283"/>
                  </a:lnTo>
                  <a:lnTo>
                    <a:pt x="1048" y="1277"/>
                  </a:lnTo>
                  <a:lnTo>
                    <a:pt x="1029" y="1269"/>
                  </a:lnTo>
                  <a:lnTo>
                    <a:pt x="1011" y="1260"/>
                  </a:lnTo>
                  <a:lnTo>
                    <a:pt x="993" y="1254"/>
                  </a:lnTo>
                  <a:lnTo>
                    <a:pt x="978" y="1246"/>
                  </a:lnTo>
                  <a:lnTo>
                    <a:pt x="964" y="1239"/>
                  </a:lnTo>
                  <a:lnTo>
                    <a:pt x="952" y="1234"/>
                  </a:lnTo>
                  <a:lnTo>
                    <a:pt x="879" y="1197"/>
                  </a:lnTo>
                  <a:lnTo>
                    <a:pt x="882" y="1208"/>
                  </a:lnTo>
                  <a:lnTo>
                    <a:pt x="892" y="1236"/>
                  </a:lnTo>
                  <a:lnTo>
                    <a:pt x="900" y="1262"/>
                  </a:lnTo>
                  <a:lnTo>
                    <a:pt x="903" y="1275"/>
                  </a:lnTo>
                  <a:lnTo>
                    <a:pt x="906" y="1283"/>
                  </a:lnTo>
                  <a:lnTo>
                    <a:pt x="913" y="1303"/>
                  </a:lnTo>
                  <a:lnTo>
                    <a:pt x="924" y="1331"/>
                  </a:lnTo>
                  <a:lnTo>
                    <a:pt x="941" y="1365"/>
                  </a:lnTo>
                  <a:lnTo>
                    <a:pt x="962" y="1404"/>
                  </a:lnTo>
                  <a:lnTo>
                    <a:pt x="990" y="1448"/>
                  </a:lnTo>
                  <a:lnTo>
                    <a:pt x="1022" y="1494"/>
                  </a:lnTo>
                  <a:lnTo>
                    <a:pt x="1063" y="1540"/>
                  </a:lnTo>
                  <a:lnTo>
                    <a:pt x="1081" y="1558"/>
                  </a:lnTo>
                  <a:lnTo>
                    <a:pt x="1099" y="1572"/>
                  </a:lnTo>
                  <a:lnTo>
                    <a:pt x="1119" y="1585"/>
                  </a:lnTo>
                  <a:lnTo>
                    <a:pt x="1138" y="1597"/>
                  </a:lnTo>
                  <a:lnTo>
                    <a:pt x="1159" y="1607"/>
                  </a:lnTo>
                  <a:lnTo>
                    <a:pt x="1179" y="1615"/>
                  </a:lnTo>
                  <a:lnTo>
                    <a:pt x="1199" y="1621"/>
                  </a:lnTo>
                  <a:lnTo>
                    <a:pt x="1220" y="1626"/>
                  </a:lnTo>
                  <a:lnTo>
                    <a:pt x="1239" y="1631"/>
                  </a:lnTo>
                  <a:lnTo>
                    <a:pt x="1257" y="1634"/>
                  </a:lnTo>
                  <a:lnTo>
                    <a:pt x="1277" y="1636"/>
                  </a:lnTo>
                  <a:lnTo>
                    <a:pt x="1293" y="1638"/>
                  </a:lnTo>
                  <a:lnTo>
                    <a:pt x="1310" y="1638"/>
                  </a:lnTo>
                  <a:lnTo>
                    <a:pt x="1326" y="1638"/>
                  </a:lnTo>
                  <a:lnTo>
                    <a:pt x="1339" y="1638"/>
                  </a:lnTo>
                  <a:lnTo>
                    <a:pt x="1352" y="1636"/>
                  </a:lnTo>
                  <a:lnTo>
                    <a:pt x="1390" y="1826"/>
                  </a:lnTo>
                  <a:lnTo>
                    <a:pt x="627" y="1729"/>
                  </a:lnTo>
                  <a:lnTo>
                    <a:pt x="563" y="1448"/>
                  </a:lnTo>
                  <a:lnTo>
                    <a:pt x="521" y="1474"/>
                  </a:lnTo>
                  <a:lnTo>
                    <a:pt x="516" y="1478"/>
                  </a:lnTo>
                  <a:lnTo>
                    <a:pt x="505" y="1484"/>
                  </a:lnTo>
                  <a:lnTo>
                    <a:pt x="487" y="1492"/>
                  </a:lnTo>
                  <a:lnTo>
                    <a:pt x="462" y="1501"/>
                  </a:lnTo>
                  <a:lnTo>
                    <a:pt x="431" y="1510"/>
                  </a:lnTo>
                  <a:lnTo>
                    <a:pt x="397" y="1517"/>
                  </a:lnTo>
                  <a:lnTo>
                    <a:pt x="358" y="1522"/>
                  </a:lnTo>
                  <a:lnTo>
                    <a:pt x="314" y="1522"/>
                  </a:lnTo>
                  <a:lnTo>
                    <a:pt x="292" y="1519"/>
                  </a:lnTo>
                  <a:lnTo>
                    <a:pt x="271" y="1510"/>
                  </a:lnTo>
                  <a:lnTo>
                    <a:pt x="253" y="1497"/>
                  </a:lnTo>
                  <a:lnTo>
                    <a:pt x="237" y="1479"/>
                  </a:lnTo>
                  <a:lnTo>
                    <a:pt x="221" y="1461"/>
                  </a:lnTo>
                  <a:lnTo>
                    <a:pt x="208" y="1440"/>
                  </a:lnTo>
                  <a:lnTo>
                    <a:pt x="194" y="1417"/>
                  </a:lnTo>
                  <a:lnTo>
                    <a:pt x="185" y="1394"/>
                  </a:lnTo>
                  <a:lnTo>
                    <a:pt x="198" y="1398"/>
                  </a:lnTo>
                  <a:lnTo>
                    <a:pt x="212" y="1399"/>
                  </a:lnTo>
                  <a:lnTo>
                    <a:pt x="227" y="1399"/>
                  </a:lnTo>
                  <a:lnTo>
                    <a:pt x="245" y="1398"/>
                  </a:lnTo>
                  <a:lnTo>
                    <a:pt x="261" y="1396"/>
                  </a:lnTo>
                  <a:lnTo>
                    <a:pt x="279" y="1393"/>
                  </a:lnTo>
                  <a:lnTo>
                    <a:pt x="299" y="1386"/>
                  </a:lnTo>
                  <a:lnTo>
                    <a:pt x="319" y="1380"/>
                  </a:lnTo>
                  <a:lnTo>
                    <a:pt x="333" y="1372"/>
                  </a:lnTo>
                  <a:lnTo>
                    <a:pt x="345" y="1362"/>
                  </a:lnTo>
                  <a:lnTo>
                    <a:pt x="354" y="1350"/>
                  </a:lnTo>
                  <a:lnTo>
                    <a:pt x="361" y="1336"/>
                  </a:lnTo>
                  <a:lnTo>
                    <a:pt x="366" y="1308"/>
                  </a:lnTo>
                  <a:lnTo>
                    <a:pt x="364" y="1277"/>
                  </a:lnTo>
                  <a:lnTo>
                    <a:pt x="354" y="1239"/>
                  </a:lnTo>
                  <a:lnTo>
                    <a:pt x="338" y="1197"/>
                  </a:lnTo>
                  <a:lnTo>
                    <a:pt x="317" y="1149"/>
                  </a:lnTo>
                  <a:lnTo>
                    <a:pt x="289" y="1094"/>
                  </a:lnTo>
                  <a:lnTo>
                    <a:pt x="255" y="1034"/>
                  </a:lnTo>
                  <a:lnTo>
                    <a:pt x="217" y="965"/>
                  </a:lnTo>
                  <a:lnTo>
                    <a:pt x="191" y="918"/>
                  </a:lnTo>
                  <a:lnTo>
                    <a:pt x="163" y="870"/>
                  </a:lnTo>
                  <a:lnTo>
                    <a:pt x="136" y="821"/>
                  </a:lnTo>
                  <a:lnTo>
                    <a:pt x="110" y="771"/>
                  </a:lnTo>
                  <a:lnTo>
                    <a:pt x="83" y="720"/>
                  </a:lnTo>
                  <a:lnTo>
                    <a:pt x="61" y="669"/>
                  </a:lnTo>
                  <a:lnTo>
                    <a:pt x="38" y="620"/>
                  </a:lnTo>
                  <a:lnTo>
                    <a:pt x="18" y="570"/>
                  </a:lnTo>
                  <a:lnTo>
                    <a:pt x="8" y="539"/>
                  </a:lnTo>
                  <a:lnTo>
                    <a:pt x="2" y="506"/>
                  </a:lnTo>
                  <a:lnTo>
                    <a:pt x="0" y="475"/>
                  </a:lnTo>
                  <a:lnTo>
                    <a:pt x="3" y="444"/>
                  </a:lnTo>
                  <a:lnTo>
                    <a:pt x="10" y="413"/>
                  </a:lnTo>
                  <a:lnTo>
                    <a:pt x="21" y="382"/>
                  </a:lnTo>
                  <a:lnTo>
                    <a:pt x="38" y="351"/>
                  </a:lnTo>
                  <a:lnTo>
                    <a:pt x="57" y="320"/>
                  </a:lnTo>
                  <a:lnTo>
                    <a:pt x="83" y="286"/>
                  </a:lnTo>
                  <a:lnTo>
                    <a:pt x="113" y="255"/>
                  </a:lnTo>
                  <a:lnTo>
                    <a:pt x="147" y="222"/>
                  </a:lnTo>
                  <a:lnTo>
                    <a:pt x="186" y="192"/>
                  </a:lnTo>
                  <a:lnTo>
                    <a:pt x="227" y="165"/>
                  </a:lnTo>
                  <a:lnTo>
                    <a:pt x="271" y="137"/>
                  </a:lnTo>
                  <a:lnTo>
                    <a:pt x="319" y="112"/>
                  </a:lnTo>
                  <a:lnTo>
                    <a:pt x="368" y="90"/>
                  </a:lnTo>
                  <a:lnTo>
                    <a:pt x="418" y="70"/>
                  </a:lnTo>
                  <a:lnTo>
                    <a:pt x="470" y="50"/>
                  </a:lnTo>
                  <a:lnTo>
                    <a:pt x="523" y="36"/>
                  </a:lnTo>
                  <a:lnTo>
                    <a:pt x="577" y="23"/>
                  </a:lnTo>
                  <a:lnTo>
                    <a:pt x="630" y="11"/>
                  </a:lnTo>
                  <a:lnTo>
                    <a:pt x="684" y="5"/>
                  </a:lnTo>
                  <a:lnTo>
                    <a:pt x="738" y="0"/>
                  </a:lnTo>
                  <a:lnTo>
                    <a:pt x="790" y="0"/>
                  </a:lnTo>
                  <a:lnTo>
                    <a:pt x="828" y="1"/>
                  </a:lnTo>
                  <a:lnTo>
                    <a:pt x="862" y="6"/>
                  </a:lnTo>
                  <a:lnTo>
                    <a:pt x="895" y="13"/>
                  </a:lnTo>
                  <a:lnTo>
                    <a:pt x="923" y="21"/>
                  </a:lnTo>
                  <a:lnTo>
                    <a:pt x="947" y="34"/>
                  </a:lnTo>
                  <a:lnTo>
                    <a:pt x="970" y="47"/>
                  </a:lnTo>
                  <a:lnTo>
                    <a:pt x="988" y="63"/>
                  </a:lnTo>
                  <a:lnTo>
                    <a:pt x="1004" y="83"/>
                  </a:lnTo>
                  <a:lnTo>
                    <a:pt x="1022" y="119"/>
                  </a:lnTo>
                  <a:lnTo>
                    <a:pt x="1032" y="158"/>
                  </a:lnTo>
                  <a:lnTo>
                    <a:pt x="1035" y="196"/>
                  </a:lnTo>
                  <a:lnTo>
                    <a:pt x="1034" y="233"/>
                  </a:lnTo>
                  <a:lnTo>
                    <a:pt x="1029" y="264"/>
                  </a:lnTo>
                  <a:lnTo>
                    <a:pt x="1022" y="290"/>
                  </a:lnTo>
                  <a:lnTo>
                    <a:pt x="1017" y="308"/>
                  </a:lnTo>
                  <a:lnTo>
                    <a:pt x="1014" y="315"/>
                  </a:lnTo>
                  <a:lnTo>
                    <a:pt x="1004" y="344"/>
                  </a:lnTo>
                  <a:lnTo>
                    <a:pt x="1009" y="346"/>
                  </a:lnTo>
                  <a:lnTo>
                    <a:pt x="1019" y="351"/>
                  </a:lnTo>
                  <a:lnTo>
                    <a:pt x="1027" y="356"/>
                  </a:lnTo>
                  <a:lnTo>
                    <a:pt x="1032" y="357"/>
                  </a:lnTo>
                  <a:lnTo>
                    <a:pt x="1039" y="361"/>
                  </a:lnTo>
                  <a:lnTo>
                    <a:pt x="1057" y="370"/>
                  </a:lnTo>
                  <a:lnTo>
                    <a:pt x="1086" y="387"/>
                  </a:lnTo>
                  <a:lnTo>
                    <a:pt x="1122" y="406"/>
                  </a:lnTo>
                  <a:lnTo>
                    <a:pt x="1164" y="431"/>
                  </a:lnTo>
                  <a:lnTo>
                    <a:pt x="1213" y="459"/>
                  </a:lnTo>
                  <a:lnTo>
                    <a:pt x="1266" y="491"/>
                  </a:lnTo>
                  <a:lnTo>
                    <a:pt x="1321" y="526"/>
                  </a:lnTo>
                  <a:lnTo>
                    <a:pt x="1378" y="563"/>
                  </a:lnTo>
                  <a:lnTo>
                    <a:pt x="1434" y="602"/>
                  </a:lnTo>
                  <a:lnTo>
                    <a:pt x="1488" y="643"/>
                  </a:lnTo>
                  <a:lnTo>
                    <a:pt x="1538" y="684"/>
                  </a:lnTo>
                  <a:lnTo>
                    <a:pt x="1584" y="725"/>
                  </a:lnTo>
                  <a:lnTo>
                    <a:pt x="1625" y="767"/>
                  </a:lnTo>
                  <a:lnTo>
                    <a:pt x="1657" y="808"/>
                  </a:lnTo>
                  <a:lnTo>
                    <a:pt x="1680" y="847"/>
                  </a:lnTo>
                  <a:lnTo>
                    <a:pt x="1689" y="872"/>
                  </a:lnTo>
                  <a:lnTo>
                    <a:pt x="1690" y="891"/>
                  </a:lnTo>
                  <a:lnTo>
                    <a:pt x="1687" y="906"/>
                  </a:lnTo>
                  <a:lnTo>
                    <a:pt x="1682" y="916"/>
                  </a:lnTo>
                  <a:close/>
                </a:path>
              </a:pathLst>
            </a:custGeom>
            <a:solidFill>
              <a:srgbClr val="FFFFFF"/>
            </a:solidFill>
            <a:ln w="38100">
              <a:solidFill>
                <a:srgbClr val="000000"/>
              </a:solidFill>
              <a:round/>
              <a:headEnd/>
              <a:tailEnd/>
            </a:ln>
          </p:spPr>
          <p:txBody>
            <a:bodyPr/>
            <a:lstStyle/>
            <a:p>
              <a:endParaRPr lang="en-US" kern="1200" dirty="0"/>
            </a:p>
          </p:txBody>
        </p:sp>
        <p:sp>
          <p:nvSpPr>
            <p:cNvPr id="12" name="Text Box 8"/>
            <p:cNvSpPr txBox="1">
              <a:spLocks noChangeArrowheads="1"/>
            </p:cNvSpPr>
            <p:nvPr/>
          </p:nvSpPr>
          <p:spPr bwMode="auto">
            <a:xfrm>
              <a:off x="3888" y="2928"/>
              <a:ext cx="432"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kern="1200" dirty="0">
                  <a:solidFill>
                    <a:srgbClr val="40458C"/>
                  </a:solidFill>
                  <a:latin typeface="Tahoma" charset="0"/>
                </a:rPr>
                <a:t>.  .</a:t>
              </a:r>
            </a:p>
          </p:txBody>
        </p:sp>
      </p:grpSp>
    </p:spTree>
    <p:extLst>
      <p:ext uri="{BB962C8B-B14F-4D97-AF65-F5344CB8AC3E}">
        <p14:creationId xmlns:p14="http://schemas.microsoft.com/office/powerpoint/2010/main" val="316329833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idx="4294967295"/>
          </p:nvPr>
        </p:nvSpPr>
        <p:spPr>
          <a:xfrm>
            <a:off x="0" y="274638"/>
            <a:ext cx="8229600" cy="1143000"/>
          </a:xfrm>
        </p:spPr>
        <p:txBody>
          <a:bodyPr/>
          <a:lstStyle/>
          <a:p>
            <a:r>
              <a:rPr lang="en-US" dirty="0" smtClean="0"/>
              <a:t>Men</a:t>
            </a:r>
            <a:endParaRPr lang="en-US" dirty="0"/>
          </a:p>
        </p:txBody>
      </p:sp>
      <p:sp>
        <p:nvSpPr>
          <p:cNvPr id="10" name="Content Placeholder 9"/>
          <p:cNvSpPr>
            <a:spLocks noGrp="1"/>
          </p:cNvSpPr>
          <p:nvPr>
            <p:ph idx="4294967295"/>
          </p:nvPr>
        </p:nvSpPr>
        <p:spPr>
          <a:xfrm>
            <a:off x="491066" y="1600200"/>
            <a:ext cx="5384801" cy="4525963"/>
          </a:xfrm>
        </p:spPr>
        <p:txBody>
          <a:bodyPr>
            <a:normAutofit fontScale="92500"/>
          </a:bodyPr>
          <a:lstStyle/>
          <a:p>
            <a:pPr marL="0" indent="0">
              <a:buNone/>
            </a:pPr>
            <a:r>
              <a:rPr lang="en-US" sz="2400" dirty="0" smtClean="0">
                <a:latin typeface="Arial" charset="0"/>
                <a:ea typeface="ＭＳ Ｐゴシック" charset="0"/>
                <a:cs typeface="ＭＳ Ｐゴシック" charset="0"/>
              </a:rPr>
              <a:t>The </a:t>
            </a:r>
            <a:r>
              <a:rPr lang="en-US" sz="2400" dirty="0">
                <a:latin typeface="Arial" charset="0"/>
                <a:ea typeface="ＭＳ Ｐゴシック" charset="0"/>
                <a:cs typeface="ＭＳ Ｐゴシック" charset="0"/>
              </a:rPr>
              <a:t>skills needed to examine our mental models</a:t>
            </a:r>
          </a:p>
          <a:p>
            <a:r>
              <a:rPr lang="en-US" sz="2400" b="1" i="1" dirty="0">
                <a:latin typeface="Arial" charset="0"/>
                <a:ea typeface="ＭＳ Ｐゴシック" charset="0"/>
                <a:cs typeface="ＭＳ Ｐゴシック" charset="0"/>
              </a:rPr>
              <a:t>Reflection</a:t>
            </a:r>
          </a:p>
          <a:p>
            <a:pPr lvl="1"/>
            <a:r>
              <a:rPr lang="en-US" sz="2400" dirty="0">
                <a:latin typeface="Arial" charset="0"/>
                <a:ea typeface="ＭＳ Ｐゴシック" charset="0"/>
              </a:rPr>
              <a:t>The slowing down of our thinking processes to become aware of how we form our own mental models</a:t>
            </a:r>
          </a:p>
          <a:p>
            <a:r>
              <a:rPr lang="en-US" sz="2400" b="1" i="1" dirty="0">
                <a:latin typeface="Arial" charset="0"/>
                <a:ea typeface="ＭＳ Ｐゴシック" charset="0"/>
                <a:cs typeface="ＭＳ Ｐゴシック" charset="0"/>
              </a:rPr>
              <a:t>Inquiry</a:t>
            </a:r>
          </a:p>
          <a:p>
            <a:pPr lvl="1"/>
            <a:r>
              <a:rPr lang="en-US" sz="2400" dirty="0">
                <a:latin typeface="Arial" charset="0"/>
                <a:ea typeface="ＭＳ Ｐゴシック" charset="0"/>
              </a:rPr>
              <a:t>Conversations where we share our own thinking &amp; through listening &amp; questioning develop knowledge about each other</a:t>
            </a:r>
            <a:r>
              <a:rPr lang="ja-JP" altLang="en-US" sz="2400" dirty="0">
                <a:latin typeface="Arial" charset="0"/>
                <a:ea typeface="ＭＳ Ｐゴシック" charset="0"/>
              </a:rPr>
              <a:t>’</a:t>
            </a:r>
            <a:r>
              <a:rPr lang="en-US" altLang="ja-JP" sz="2400" dirty="0">
                <a:latin typeface="Arial" charset="0"/>
                <a:ea typeface="ＭＳ Ｐゴシック" charset="0"/>
              </a:rPr>
              <a:t>s thinking or </a:t>
            </a:r>
            <a:r>
              <a:rPr lang="ja-JP" altLang="en-US" sz="2400" dirty="0">
                <a:latin typeface="Arial" charset="0"/>
                <a:ea typeface="ＭＳ Ｐゴシック" charset="0"/>
              </a:rPr>
              <a:t>“</a:t>
            </a:r>
            <a:r>
              <a:rPr lang="en-US" altLang="ja-JP" sz="2400" dirty="0">
                <a:latin typeface="Arial" charset="0"/>
                <a:ea typeface="ＭＳ Ｐゴシック" charset="0"/>
              </a:rPr>
              <a:t>mental models</a:t>
            </a:r>
            <a:r>
              <a:rPr lang="ja-JP" altLang="en-US" sz="2400" dirty="0">
                <a:latin typeface="Arial" charset="0"/>
                <a:ea typeface="ＭＳ Ｐゴシック" charset="0"/>
              </a:rPr>
              <a:t>”</a:t>
            </a:r>
            <a:endParaRPr lang="en-US" altLang="ja-JP" sz="2400" dirty="0">
              <a:latin typeface="Arial" charset="0"/>
              <a:ea typeface="ＭＳ Ｐゴシック" charset="0"/>
            </a:endParaRPr>
          </a:p>
          <a:p>
            <a:endParaRPr lang="en-US" dirty="0"/>
          </a:p>
        </p:txBody>
      </p:sp>
      <p:grpSp>
        <p:nvGrpSpPr>
          <p:cNvPr id="4" name="Group 3"/>
          <p:cNvGrpSpPr/>
          <p:nvPr/>
        </p:nvGrpSpPr>
        <p:grpSpPr>
          <a:xfrm>
            <a:off x="0" y="-6376"/>
            <a:ext cx="9159396" cy="1060825"/>
            <a:chOff x="1" y="-6377"/>
            <a:chExt cx="9159396" cy="1060825"/>
          </a:xfrm>
        </p:grpSpPr>
        <p:sp>
          <p:nvSpPr>
            <p:cNvPr id="5" name="Rectangle 4"/>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6" name="TextBox 5"/>
            <p:cNvSpPr txBox="1"/>
            <p:nvPr/>
          </p:nvSpPr>
          <p:spPr>
            <a:xfrm>
              <a:off x="184725" y="186636"/>
              <a:ext cx="8959276" cy="719717"/>
            </a:xfrm>
            <a:prstGeom prst="rect">
              <a:avLst/>
            </a:prstGeom>
            <a:noFill/>
          </p:spPr>
          <p:txBody>
            <a:bodyPr wrap="square" lIns="164117" tIns="82058" rIns="164117" bIns="82058" rtlCol="0">
              <a:spAutoFit/>
            </a:bodyPr>
            <a:lstStyle/>
            <a:p>
              <a:r>
                <a:rPr lang="en-US" sz="3600" dirty="0" smtClean="0">
                  <a:solidFill>
                    <a:schemeClr val="bg1"/>
                  </a:solidFill>
                  <a:latin typeface="Corbel"/>
                  <a:cs typeface="Corbel"/>
                </a:rPr>
                <a:t>Mental Models Examined</a:t>
              </a:r>
              <a:endParaRPr lang="en-US" sz="3600" dirty="0">
                <a:solidFill>
                  <a:schemeClr val="bg1"/>
                </a:solidFill>
                <a:latin typeface="Corbel"/>
                <a:cs typeface="Corbel"/>
              </a:endParaRPr>
            </a:p>
          </p:txBody>
        </p:sp>
      </p:grpSp>
      <p:sp>
        <p:nvSpPr>
          <p:cNvPr id="7" name="Rectangle 6"/>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sp>
        <p:nvSpPr>
          <p:cNvPr id="2" name="TextBox 1"/>
          <p:cNvSpPr txBox="1"/>
          <p:nvPr/>
        </p:nvSpPr>
        <p:spPr>
          <a:xfrm>
            <a:off x="965200" y="2302933"/>
            <a:ext cx="184666" cy="369332"/>
          </a:xfrm>
          <a:prstGeom prst="rect">
            <a:avLst/>
          </a:prstGeom>
          <a:noFill/>
        </p:spPr>
        <p:txBody>
          <a:bodyPr wrap="none" rtlCol="0">
            <a:spAutoFit/>
          </a:bodyPr>
          <a:lstStyle/>
          <a:p>
            <a:endParaRPr lang="en-US" dirty="0"/>
          </a:p>
        </p:txBody>
      </p:sp>
      <p:pic>
        <p:nvPicPr>
          <p:cNvPr id="12" name="Picture 11"/>
          <p:cNvPicPr>
            <a:picLocks noChangeAspect="1"/>
          </p:cNvPicPr>
          <p:nvPr/>
        </p:nvPicPr>
        <p:blipFill>
          <a:blip r:embed="rId2"/>
          <a:stretch>
            <a:fillRect/>
          </a:stretch>
        </p:blipFill>
        <p:spPr>
          <a:xfrm>
            <a:off x="6316133" y="2302933"/>
            <a:ext cx="2540000" cy="3175000"/>
          </a:xfrm>
          <a:prstGeom prst="rect">
            <a:avLst/>
          </a:prstGeom>
        </p:spPr>
      </p:pic>
    </p:spTree>
    <p:extLst>
      <p:ext uri="{BB962C8B-B14F-4D97-AF65-F5344CB8AC3E}">
        <p14:creationId xmlns:p14="http://schemas.microsoft.com/office/powerpoint/2010/main" val="316329833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376"/>
            <a:ext cx="9159396" cy="1060825"/>
            <a:chOff x="1" y="-6377"/>
            <a:chExt cx="9159396" cy="1060825"/>
          </a:xfrm>
        </p:grpSpPr>
        <p:sp>
          <p:nvSpPr>
            <p:cNvPr id="5" name="Rectangle 4"/>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6" name="TextBox 5"/>
            <p:cNvSpPr txBox="1"/>
            <p:nvPr/>
          </p:nvSpPr>
          <p:spPr>
            <a:xfrm>
              <a:off x="184725" y="186636"/>
              <a:ext cx="8959276" cy="719717"/>
            </a:xfrm>
            <a:prstGeom prst="rect">
              <a:avLst/>
            </a:prstGeom>
            <a:noFill/>
          </p:spPr>
          <p:txBody>
            <a:bodyPr wrap="square" lIns="164117" tIns="82058" rIns="164117" bIns="82058" rtlCol="0">
              <a:spAutoFit/>
            </a:bodyPr>
            <a:lstStyle/>
            <a:p>
              <a:r>
                <a:rPr lang="en-US" sz="3600" dirty="0">
                  <a:solidFill>
                    <a:schemeClr val="bg1"/>
                  </a:solidFill>
                  <a:latin typeface="Corbel"/>
                  <a:cs typeface="Corbel"/>
                </a:rPr>
                <a:t>Advocacy and Inquiry</a:t>
              </a:r>
              <a:endParaRPr lang="en-US" sz="2200" dirty="0">
                <a:solidFill>
                  <a:schemeClr val="bg1"/>
                </a:solidFill>
                <a:latin typeface="Corbel"/>
                <a:cs typeface="Corbel"/>
              </a:endParaRPr>
            </a:p>
          </p:txBody>
        </p:sp>
      </p:grpSp>
      <p:sp>
        <p:nvSpPr>
          <p:cNvPr id="7" name="Rectangle 6"/>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grpSp>
        <p:nvGrpSpPr>
          <p:cNvPr id="24" name="Group 23"/>
          <p:cNvGrpSpPr/>
          <p:nvPr/>
        </p:nvGrpSpPr>
        <p:grpSpPr>
          <a:xfrm>
            <a:off x="781622" y="1493367"/>
            <a:ext cx="6533580" cy="5240968"/>
            <a:chOff x="781620" y="1493367"/>
            <a:chExt cx="6533580" cy="5240968"/>
          </a:xfrm>
        </p:grpSpPr>
        <p:grpSp>
          <p:nvGrpSpPr>
            <p:cNvPr id="8" name="Group 7"/>
            <p:cNvGrpSpPr/>
            <p:nvPr/>
          </p:nvGrpSpPr>
          <p:grpSpPr>
            <a:xfrm>
              <a:off x="1524000" y="1493367"/>
              <a:ext cx="5791200" cy="4672038"/>
              <a:chOff x="1524000" y="1295400"/>
              <a:chExt cx="5791200" cy="4728893"/>
            </a:xfrm>
          </p:grpSpPr>
          <p:sp>
            <p:nvSpPr>
              <p:cNvPr id="9" name="Rectangle 8"/>
              <p:cNvSpPr/>
              <p:nvPr/>
            </p:nvSpPr>
            <p:spPr>
              <a:xfrm>
                <a:off x="1981200" y="3505200"/>
                <a:ext cx="2590800" cy="2057400"/>
              </a:xfrm>
              <a:prstGeom prst="rect">
                <a:avLst/>
              </a:prstGeom>
              <a:gradFill flip="none" rotWithShape="1">
                <a:gsLst>
                  <a:gs pos="0">
                    <a:srgbClr val="008000"/>
                  </a:gs>
                  <a:gs pos="100000">
                    <a:srgbClr val="FFFFFF"/>
                  </a:gs>
                </a:gsLst>
                <a:path path="circle">
                  <a:fillToRect l="100000" b="100000"/>
                </a:path>
                <a:tileRect t="-100000" r="-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900" dirty="0"/>
                  <a:t>Observing</a:t>
                </a:r>
              </a:p>
            </p:txBody>
          </p:sp>
          <p:sp>
            <p:nvSpPr>
              <p:cNvPr id="10" name="Rectangle 9"/>
              <p:cNvSpPr/>
              <p:nvPr/>
            </p:nvSpPr>
            <p:spPr>
              <a:xfrm>
                <a:off x="4724400" y="3505200"/>
                <a:ext cx="2590800" cy="2057400"/>
              </a:xfrm>
              <a:prstGeom prst="rect">
                <a:avLst/>
              </a:prstGeom>
              <a:gradFill flip="none" rotWithShape="1">
                <a:gsLst>
                  <a:gs pos="0">
                    <a:srgbClr val="008000"/>
                  </a:gs>
                  <a:gs pos="100000">
                    <a:srgbClr val="FFFFFF"/>
                  </a:gs>
                </a:gsLst>
                <a:path path="circle">
                  <a:fillToRect r="100000" b="100000"/>
                </a:path>
                <a:tileRect l="-100000" t="-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900" dirty="0"/>
                  <a:t>Asking</a:t>
                </a:r>
              </a:p>
            </p:txBody>
          </p:sp>
          <p:sp>
            <p:nvSpPr>
              <p:cNvPr id="11" name="Rectangle 10"/>
              <p:cNvSpPr/>
              <p:nvPr/>
            </p:nvSpPr>
            <p:spPr>
              <a:xfrm>
                <a:off x="1981200" y="1295400"/>
                <a:ext cx="2590800" cy="2057400"/>
              </a:xfrm>
              <a:prstGeom prst="rect">
                <a:avLst/>
              </a:prstGeom>
              <a:gradFill flip="none" rotWithShape="1">
                <a:gsLst>
                  <a:gs pos="0">
                    <a:srgbClr val="008000"/>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900" dirty="0"/>
                  <a:t>Telling</a:t>
                </a:r>
              </a:p>
            </p:txBody>
          </p:sp>
          <p:sp>
            <p:nvSpPr>
              <p:cNvPr id="12" name="Rectangle 11"/>
              <p:cNvSpPr>
                <a:spLocks noChangeArrowheads="1"/>
              </p:cNvSpPr>
              <p:nvPr/>
            </p:nvSpPr>
            <p:spPr bwMode="auto">
              <a:xfrm>
                <a:off x="4724400" y="1295400"/>
                <a:ext cx="2590800" cy="2057400"/>
              </a:xfrm>
              <a:prstGeom prst="rect">
                <a:avLst/>
              </a:prstGeom>
              <a:solidFill>
                <a:srgbClr val="008000">
                  <a:alpha val="61176"/>
                </a:srgbClr>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r>
                  <a:rPr lang="en-US" sz="2900" dirty="0">
                    <a:solidFill>
                      <a:schemeClr val="lt1"/>
                    </a:solidFill>
                  </a:rPr>
                  <a:t>Idea</a:t>
                </a:r>
              </a:p>
              <a:p>
                <a:pPr algn="ctr">
                  <a:defRPr/>
                </a:pPr>
                <a:r>
                  <a:rPr lang="en-US" sz="2900" dirty="0">
                    <a:solidFill>
                      <a:schemeClr val="lt1"/>
                    </a:solidFill>
                  </a:rPr>
                  <a:t>Generation</a:t>
                </a:r>
              </a:p>
            </p:txBody>
          </p:sp>
          <p:grpSp>
            <p:nvGrpSpPr>
              <p:cNvPr id="15" name="Group 21"/>
              <p:cNvGrpSpPr>
                <a:grpSpLocks/>
              </p:cNvGrpSpPr>
              <p:nvPr/>
            </p:nvGrpSpPr>
            <p:grpSpPr bwMode="auto">
              <a:xfrm>
                <a:off x="1524000" y="1295400"/>
                <a:ext cx="381001" cy="4267200"/>
                <a:chOff x="1524000" y="1295400"/>
                <a:chExt cx="381001" cy="4267200"/>
              </a:xfrm>
            </p:grpSpPr>
            <p:sp>
              <p:nvSpPr>
                <p:cNvPr id="20" name="Rectangle 19"/>
                <p:cNvSpPr/>
                <p:nvPr/>
              </p:nvSpPr>
              <p:spPr>
                <a:xfrm>
                  <a:off x="1524000" y="1295400"/>
                  <a:ext cx="381000" cy="4267200"/>
                </a:xfrm>
                <a:prstGeom prst="rect">
                  <a:avLst/>
                </a:prstGeom>
                <a:gradFill flip="none" rotWithShape="1">
                  <a:gsLst>
                    <a:gs pos="0">
                      <a:srgbClr val="3366FF"/>
                    </a:gs>
                    <a:gs pos="100000">
                      <a:srgbClr val="FFFFFF"/>
                    </a:gs>
                  </a:gsLst>
                  <a:path path="circle">
                    <a:fillToRect l="100000" b="100000"/>
                  </a:path>
                  <a:tileRect t="-100000" r="-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0000"/>
                    </a:solidFill>
                    <a:effectLst>
                      <a:outerShdw blurRad="50800" dist="38100" dir="2700000" algn="tl" rotWithShape="0">
                        <a:srgbClr val="000000">
                          <a:alpha val="43000"/>
                        </a:srgbClr>
                      </a:outerShdw>
                    </a:effectLst>
                  </a:endParaRPr>
                </a:p>
              </p:txBody>
            </p:sp>
            <p:sp>
              <p:nvSpPr>
                <p:cNvPr id="21" name="TextBox 12"/>
                <p:cNvSpPr txBox="1">
                  <a:spLocks noChangeArrowheads="1"/>
                </p:cNvSpPr>
                <p:nvPr/>
              </p:nvSpPr>
              <p:spPr bwMode="auto">
                <a:xfrm rot="16200000">
                  <a:off x="1432652" y="4991393"/>
                  <a:ext cx="5753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3366FF"/>
                      </a:solidFill>
                      <a:latin typeface="Calibri" charset="0"/>
                    </a:rPr>
                    <a:t>Low</a:t>
                  </a:r>
                </a:p>
              </p:txBody>
            </p:sp>
            <p:sp>
              <p:nvSpPr>
                <p:cNvPr id="22" name="TextBox 13"/>
                <p:cNvSpPr txBox="1">
                  <a:spLocks noChangeArrowheads="1"/>
                </p:cNvSpPr>
                <p:nvPr/>
              </p:nvSpPr>
              <p:spPr bwMode="auto">
                <a:xfrm rot="16200000">
                  <a:off x="1399252" y="1497276"/>
                  <a:ext cx="6188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chemeClr val="bg1"/>
                      </a:solidFill>
                      <a:latin typeface="Calibri" charset="0"/>
                    </a:rPr>
                    <a:t>High</a:t>
                  </a:r>
                </a:p>
              </p:txBody>
            </p:sp>
          </p:grpSp>
          <p:grpSp>
            <p:nvGrpSpPr>
              <p:cNvPr id="16" name="Group 22"/>
              <p:cNvGrpSpPr>
                <a:grpSpLocks/>
              </p:cNvGrpSpPr>
              <p:nvPr/>
            </p:nvGrpSpPr>
            <p:grpSpPr bwMode="auto">
              <a:xfrm>
                <a:off x="1981200" y="5638794"/>
                <a:ext cx="5334000" cy="385499"/>
                <a:chOff x="1981200" y="5638800"/>
                <a:chExt cx="5334000" cy="385372"/>
              </a:xfrm>
            </p:grpSpPr>
            <p:sp>
              <p:nvSpPr>
                <p:cNvPr id="17" name="Rectangle 16"/>
                <p:cNvSpPr/>
                <p:nvPr/>
              </p:nvSpPr>
              <p:spPr>
                <a:xfrm>
                  <a:off x="1981200" y="5638800"/>
                  <a:ext cx="5334000" cy="384048"/>
                </a:xfrm>
                <a:prstGeom prst="rect">
                  <a:avLst/>
                </a:prstGeom>
                <a:gradFill flip="none" rotWithShape="1">
                  <a:gsLst>
                    <a:gs pos="0">
                      <a:srgbClr val="3366FF"/>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noFill/>
                  </a:endParaRPr>
                </a:p>
              </p:txBody>
            </p:sp>
            <p:sp>
              <p:nvSpPr>
                <p:cNvPr id="18" name="TextBox 19"/>
                <p:cNvSpPr txBox="1">
                  <a:spLocks noChangeArrowheads="1"/>
                </p:cNvSpPr>
                <p:nvPr/>
              </p:nvSpPr>
              <p:spPr bwMode="auto">
                <a:xfrm>
                  <a:off x="2057400" y="5638800"/>
                  <a:ext cx="568447" cy="37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3366FF"/>
                      </a:solidFill>
                      <a:latin typeface="Calibri" charset="0"/>
                    </a:rPr>
                    <a:t>Low</a:t>
                  </a:r>
                </a:p>
              </p:txBody>
            </p:sp>
            <p:sp>
              <p:nvSpPr>
                <p:cNvPr id="19" name="TextBox 20"/>
                <p:cNvSpPr txBox="1">
                  <a:spLocks noChangeArrowheads="1"/>
                </p:cNvSpPr>
                <p:nvPr/>
              </p:nvSpPr>
              <p:spPr bwMode="auto">
                <a:xfrm>
                  <a:off x="6579595" y="5650469"/>
                  <a:ext cx="611390" cy="37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chemeClr val="bg1"/>
                      </a:solidFill>
                      <a:latin typeface="Calibri" charset="0"/>
                    </a:rPr>
                    <a:t>High</a:t>
                  </a:r>
                </a:p>
              </p:txBody>
            </p:sp>
          </p:grpSp>
        </p:grpSp>
        <p:sp>
          <p:nvSpPr>
            <p:cNvPr id="2" name="TextBox 1"/>
            <p:cNvSpPr txBox="1"/>
            <p:nvPr/>
          </p:nvSpPr>
          <p:spPr>
            <a:xfrm>
              <a:off x="3958597" y="6149559"/>
              <a:ext cx="1531605" cy="584776"/>
            </a:xfrm>
            <a:prstGeom prst="rect">
              <a:avLst/>
            </a:prstGeom>
            <a:noFill/>
          </p:spPr>
          <p:txBody>
            <a:bodyPr wrap="square" rtlCol="0">
              <a:spAutoFit/>
            </a:bodyPr>
            <a:lstStyle/>
            <a:p>
              <a:r>
                <a:rPr lang="en-US" sz="3200" b="1" dirty="0"/>
                <a:t>Inquiry</a:t>
              </a:r>
            </a:p>
          </p:txBody>
        </p:sp>
        <p:sp>
          <p:nvSpPr>
            <p:cNvPr id="23" name="TextBox 22"/>
            <p:cNvSpPr txBox="1"/>
            <p:nvPr/>
          </p:nvSpPr>
          <p:spPr>
            <a:xfrm rot="16200000">
              <a:off x="52060" y="3234604"/>
              <a:ext cx="2043895" cy="584776"/>
            </a:xfrm>
            <a:prstGeom prst="rect">
              <a:avLst/>
            </a:prstGeom>
            <a:noFill/>
          </p:spPr>
          <p:txBody>
            <a:bodyPr wrap="square" rtlCol="0">
              <a:spAutoFit/>
            </a:bodyPr>
            <a:lstStyle/>
            <a:p>
              <a:r>
                <a:rPr lang="en-US" sz="3200" b="1" dirty="0"/>
                <a:t>Advocacy</a:t>
              </a:r>
            </a:p>
          </p:txBody>
        </p:sp>
      </p:grpSp>
    </p:spTree>
    <p:extLst>
      <p:ext uri="{BB962C8B-B14F-4D97-AF65-F5344CB8AC3E}">
        <p14:creationId xmlns:p14="http://schemas.microsoft.com/office/powerpoint/2010/main" val="306060566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idx="4294967295"/>
          </p:nvPr>
        </p:nvSpPr>
        <p:spPr>
          <a:xfrm>
            <a:off x="0" y="274638"/>
            <a:ext cx="8229600" cy="1143000"/>
          </a:xfrm>
        </p:spPr>
        <p:txBody>
          <a:bodyPr/>
          <a:lstStyle/>
          <a:p>
            <a:r>
              <a:rPr lang="en-US" dirty="0" smtClean="0"/>
              <a:t>Men</a:t>
            </a:r>
            <a:endParaRPr lang="en-US" dirty="0"/>
          </a:p>
        </p:txBody>
      </p:sp>
      <p:sp>
        <p:nvSpPr>
          <p:cNvPr id="10" name="Content Placeholder 9"/>
          <p:cNvSpPr>
            <a:spLocks noGrp="1"/>
          </p:cNvSpPr>
          <p:nvPr>
            <p:ph idx="4294967295"/>
          </p:nvPr>
        </p:nvSpPr>
        <p:spPr>
          <a:xfrm>
            <a:off x="184724" y="1600200"/>
            <a:ext cx="6165276" cy="4525963"/>
          </a:xfrm>
        </p:spPr>
        <p:txBody>
          <a:bodyPr>
            <a:normAutofit fontScale="92500" lnSpcReduction="10000"/>
          </a:bodyPr>
          <a:lstStyle/>
          <a:p>
            <a:pPr>
              <a:spcBef>
                <a:spcPct val="0"/>
              </a:spcBef>
            </a:pPr>
            <a:r>
              <a:rPr lang="en-US" sz="1800" b="1" dirty="0">
                <a:solidFill>
                  <a:schemeClr val="accent2"/>
                </a:solidFill>
                <a:latin typeface="Arial" charset="0"/>
                <a:ea typeface="ＭＳ Ｐゴシック" charset="0"/>
                <a:cs typeface="ＭＳ Ｐゴシック" charset="0"/>
              </a:rPr>
              <a:t>Locus of Control</a:t>
            </a:r>
            <a:endParaRPr lang="en-US" sz="1800" dirty="0">
              <a:latin typeface="Arial" charset="0"/>
              <a:ea typeface="ＭＳ Ｐゴシック" charset="0"/>
              <a:cs typeface="ＭＳ Ｐゴシック" charset="0"/>
            </a:endParaRPr>
          </a:p>
          <a:p>
            <a:pPr lvl="1">
              <a:spcBef>
                <a:spcPct val="0"/>
              </a:spcBef>
            </a:pPr>
            <a:r>
              <a:rPr lang="en-US" sz="1700" dirty="0">
                <a:latin typeface="Arial" charset="0"/>
                <a:ea typeface="ＭＳ Ｐゴシック" charset="0"/>
              </a:rPr>
              <a:t>How a person </a:t>
            </a:r>
            <a:r>
              <a:rPr lang="en-US" sz="1700" u="sng" dirty="0">
                <a:latin typeface="Arial" charset="0"/>
                <a:ea typeface="ＭＳ Ｐゴシック" charset="0"/>
              </a:rPr>
              <a:t>perceives</a:t>
            </a:r>
            <a:r>
              <a:rPr lang="en-US" sz="1700" dirty="0">
                <a:latin typeface="Arial" charset="0"/>
                <a:ea typeface="ＭＳ Ｐゴシック" charset="0"/>
              </a:rPr>
              <a:t> control over their situation.</a:t>
            </a:r>
            <a:br>
              <a:rPr lang="en-US" sz="1700" dirty="0">
                <a:latin typeface="Arial" charset="0"/>
                <a:ea typeface="ＭＳ Ｐゴシック" charset="0"/>
              </a:rPr>
            </a:br>
            <a:endParaRPr lang="en-US" sz="1700" dirty="0">
              <a:latin typeface="Arial" charset="0"/>
              <a:ea typeface="ＭＳ Ｐゴシック" charset="0"/>
            </a:endParaRPr>
          </a:p>
          <a:p>
            <a:pPr>
              <a:spcBef>
                <a:spcPct val="0"/>
              </a:spcBef>
            </a:pPr>
            <a:r>
              <a:rPr lang="en-US" sz="1800" b="1" dirty="0">
                <a:solidFill>
                  <a:schemeClr val="accent2"/>
                </a:solidFill>
                <a:latin typeface="Arial" charset="0"/>
                <a:ea typeface="ＭＳ Ｐゴシック" charset="0"/>
                <a:cs typeface="ＭＳ Ｐゴシック" charset="0"/>
              </a:rPr>
              <a:t>Internal LOC</a:t>
            </a:r>
            <a:r>
              <a:rPr lang="en-US" sz="1800" dirty="0">
                <a:latin typeface="Arial" charset="0"/>
                <a:ea typeface="ＭＳ Ｐゴシック" charset="0"/>
                <a:cs typeface="ＭＳ Ｐゴシック" charset="0"/>
              </a:rPr>
              <a:t> people view themselves as having control over their life and their response to life.</a:t>
            </a:r>
          </a:p>
          <a:p>
            <a:pPr lvl="1">
              <a:spcBef>
                <a:spcPct val="0"/>
              </a:spcBef>
            </a:pPr>
            <a:r>
              <a:rPr lang="en-US" sz="1700" dirty="0">
                <a:latin typeface="Arial" charset="0"/>
                <a:ea typeface="ＭＳ Ｐゴシック" charset="0"/>
              </a:rPr>
              <a:t>Goal focused; obstacles can be overcome or worked</a:t>
            </a:r>
          </a:p>
          <a:p>
            <a:pPr lvl="1">
              <a:spcBef>
                <a:spcPct val="0"/>
              </a:spcBef>
            </a:pPr>
            <a:r>
              <a:rPr lang="en-US" sz="1700" dirty="0">
                <a:latin typeface="Arial" charset="0"/>
                <a:ea typeface="ＭＳ Ｐゴシック" charset="0"/>
              </a:rPr>
              <a:t>Powerful actor; sense of control</a:t>
            </a:r>
          </a:p>
          <a:p>
            <a:pPr lvl="1">
              <a:spcBef>
                <a:spcPct val="0"/>
              </a:spcBef>
            </a:pPr>
            <a:r>
              <a:rPr lang="en-US" sz="1700" dirty="0">
                <a:latin typeface="Arial" charset="0"/>
                <a:ea typeface="ＭＳ Ｐゴシック" charset="0"/>
              </a:rPr>
              <a:t>Adaptive to change</a:t>
            </a:r>
          </a:p>
          <a:p>
            <a:pPr lvl="1">
              <a:spcBef>
                <a:spcPct val="0"/>
              </a:spcBef>
            </a:pPr>
            <a:r>
              <a:rPr lang="en-US" sz="1700" dirty="0">
                <a:latin typeface="Arial" charset="0"/>
                <a:ea typeface="ＭＳ Ｐゴシック" charset="0"/>
              </a:rPr>
              <a:t>They talk about . . . Things they can control &amp; What they can do and will do</a:t>
            </a:r>
            <a:br>
              <a:rPr lang="en-US" sz="1700" dirty="0">
                <a:latin typeface="Arial" charset="0"/>
                <a:ea typeface="ＭＳ Ｐゴシック" charset="0"/>
              </a:rPr>
            </a:br>
            <a:r>
              <a:rPr lang="en-US" sz="1700" dirty="0">
                <a:latin typeface="Arial" charset="0"/>
                <a:ea typeface="ＭＳ Ｐゴシック" charset="0"/>
              </a:rPr>
              <a:t/>
            </a:r>
            <a:br>
              <a:rPr lang="en-US" sz="1700" dirty="0">
                <a:latin typeface="Arial" charset="0"/>
                <a:ea typeface="ＭＳ Ｐゴシック" charset="0"/>
              </a:rPr>
            </a:br>
            <a:endParaRPr lang="en-US" sz="1300" dirty="0">
              <a:latin typeface="Arial" charset="0"/>
              <a:ea typeface="ＭＳ Ｐゴシック" charset="0"/>
            </a:endParaRPr>
          </a:p>
          <a:p>
            <a:pPr>
              <a:spcBef>
                <a:spcPct val="0"/>
              </a:spcBef>
            </a:pPr>
            <a:r>
              <a:rPr lang="en-US" sz="1800" b="1" dirty="0">
                <a:solidFill>
                  <a:schemeClr val="accent2"/>
                </a:solidFill>
                <a:latin typeface="Arial" charset="0"/>
                <a:ea typeface="ＭＳ Ｐゴシック" charset="0"/>
                <a:cs typeface="ＭＳ Ｐゴシック" charset="0"/>
              </a:rPr>
              <a:t>External LOC</a:t>
            </a:r>
            <a:r>
              <a:rPr lang="en-US" sz="1800" dirty="0">
                <a:latin typeface="Arial" charset="0"/>
                <a:ea typeface="ＭＳ Ｐゴシック" charset="0"/>
                <a:cs typeface="ＭＳ Ｐゴシック" charset="0"/>
              </a:rPr>
              <a:t> blame fate and forces such as destiny or society for controlling their lives and their response to life. </a:t>
            </a:r>
          </a:p>
          <a:p>
            <a:pPr lvl="1">
              <a:spcBef>
                <a:spcPct val="0"/>
              </a:spcBef>
            </a:pPr>
            <a:r>
              <a:rPr lang="en-US" sz="1700" dirty="0">
                <a:latin typeface="Arial" charset="0"/>
                <a:ea typeface="ＭＳ Ｐゴシック" charset="0"/>
              </a:rPr>
              <a:t>Excuse focus; reasons why obstacles are insurmountable</a:t>
            </a:r>
          </a:p>
          <a:p>
            <a:pPr lvl="1">
              <a:spcBef>
                <a:spcPct val="0"/>
              </a:spcBef>
            </a:pPr>
            <a:r>
              <a:rPr lang="en-US" sz="1700" dirty="0">
                <a:latin typeface="Arial" charset="0"/>
                <a:ea typeface="ＭＳ Ｐゴシック" charset="0"/>
              </a:rPr>
              <a:t>Passive acceptance of external events</a:t>
            </a:r>
          </a:p>
          <a:p>
            <a:pPr lvl="1">
              <a:spcBef>
                <a:spcPct val="0"/>
              </a:spcBef>
            </a:pPr>
            <a:r>
              <a:rPr lang="en-US" sz="1700" dirty="0">
                <a:latin typeface="Arial" charset="0"/>
                <a:ea typeface="ＭＳ Ｐゴシック" charset="0"/>
              </a:rPr>
              <a:t>Powerless pawn; lacking sense of control</a:t>
            </a:r>
          </a:p>
          <a:p>
            <a:pPr lvl="1">
              <a:spcBef>
                <a:spcPct val="0"/>
              </a:spcBef>
            </a:pPr>
            <a:r>
              <a:rPr lang="en-US" sz="1700" dirty="0">
                <a:latin typeface="Arial" charset="0"/>
                <a:ea typeface="ＭＳ Ｐゴシック" charset="0"/>
              </a:rPr>
              <a:t>They talk about . . . What</a:t>
            </a:r>
            <a:r>
              <a:rPr lang="ja-JP" altLang="en-US" sz="1700" dirty="0">
                <a:latin typeface="Arial" charset="0"/>
                <a:ea typeface="ＭＳ Ｐゴシック" charset="0"/>
              </a:rPr>
              <a:t>’</a:t>
            </a:r>
            <a:r>
              <a:rPr lang="en-US" altLang="ja-JP" sz="1700" dirty="0">
                <a:latin typeface="Arial" charset="0"/>
                <a:ea typeface="ＭＳ Ｐゴシック" charset="0"/>
              </a:rPr>
              <a:t>s wrong with other people, places and things and how it affects them and Things they cannot control</a:t>
            </a:r>
            <a:endParaRPr lang="en-US" sz="1700" dirty="0">
              <a:latin typeface="Arial" charset="0"/>
              <a:ea typeface="ＭＳ Ｐゴシック" charset="0"/>
            </a:endParaRPr>
          </a:p>
          <a:p>
            <a:endParaRPr lang="en-US" dirty="0"/>
          </a:p>
        </p:txBody>
      </p:sp>
      <p:grpSp>
        <p:nvGrpSpPr>
          <p:cNvPr id="4" name="Group 3"/>
          <p:cNvGrpSpPr/>
          <p:nvPr/>
        </p:nvGrpSpPr>
        <p:grpSpPr>
          <a:xfrm>
            <a:off x="0" y="-6376"/>
            <a:ext cx="9159396" cy="1060825"/>
            <a:chOff x="1" y="-6377"/>
            <a:chExt cx="9159396" cy="1060825"/>
          </a:xfrm>
        </p:grpSpPr>
        <p:sp>
          <p:nvSpPr>
            <p:cNvPr id="5" name="Rectangle 4"/>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6" name="TextBox 5"/>
            <p:cNvSpPr txBox="1"/>
            <p:nvPr/>
          </p:nvSpPr>
          <p:spPr>
            <a:xfrm>
              <a:off x="184725" y="186636"/>
              <a:ext cx="8959276" cy="719717"/>
            </a:xfrm>
            <a:prstGeom prst="rect">
              <a:avLst/>
            </a:prstGeom>
            <a:noFill/>
          </p:spPr>
          <p:txBody>
            <a:bodyPr wrap="square" lIns="164117" tIns="82058" rIns="164117" bIns="82058" rtlCol="0">
              <a:spAutoFit/>
            </a:bodyPr>
            <a:lstStyle/>
            <a:p>
              <a:r>
                <a:rPr lang="en-US" sz="3600" dirty="0" smtClean="0">
                  <a:solidFill>
                    <a:schemeClr val="bg1"/>
                  </a:solidFill>
                  <a:latin typeface="Corbel"/>
                  <a:cs typeface="Corbel"/>
                </a:rPr>
                <a:t>Locus of Control</a:t>
              </a:r>
              <a:endParaRPr lang="en-US" sz="3600" dirty="0">
                <a:solidFill>
                  <a:schemeClr val="bg1"/>
                </a:solidFill>
                <a:latin typeface="Corbel"/>
                <a:cs typeface="Corbel"/>
              </a:endParaRPr>
            </a:p>
          </p:txBody>
        </p:sp>
      </p:grpSp>
      <p:sp>
        <p:nvSpPr>
          <p:cNvPr id="7" name="Rectangle 6"/>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sp>
        <p:nvSpPr>
          <p:cNvPr id="2" name="TextBox 1"/>
          <p:cNvSpPr txBox="1"/>
          <p:nvPr/>
        </p:nvSpPr>
        <p:spPr>
          <a:xfrm>
            <a:off x="965200" y="2302933"/>
            <a:ext cx="184666"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2"/>
          <a:stretch>
            <a:fillRect/>
          </a:stretch>
        </p:blipFill>
        <p:spPr>
          <a:xfrm>
            <a:off x="6604000" y="1925597"/>
            <a:ext cx="2335263" cy="1933602"/>
          </a:xfrm>
          <a:prstGeom prst="rect">
            <a:avLst/>
          </a:prstGeom>
        </p:spPr>
      </p:pic>
    </p:spTree>
    <p:extLst>
      <p:ext uri="{BB962C8B-B14F-4D97-AF65-F5344CB8AC3E}">
        <p14:creationId xmlns:p14="http://schemas.microsoft.com/office/powerpoint/2010/main" val="10822349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C2501C9-DED6-42E4-985F-C404DE1B3002}" type="slidenum">
              <a:rPr lang="en-US" smtClean="0">
                <a:solidFill>
                  <a:srgbClr val="045C75"/>
                </a:solidFill>
              </a:rPr>
              <a:pPr/>
              <a:t>5</a:t>
            </a:fld>
            <a:endParaRPr lang="en-US" dirty="0" smtClean="0">
              <a:solidFill>
                <a:srgbClr val="045C75"/>
              </a:solidFill>
            </a:endParaRPr>
          </a:p>
        </p:txBody>
      </p:sp>
      <p:grpSp>
        <p:nvGrpSpPr>
          <p:cNvPr id="2" name="Group 228"/>
          <p:cNvGrpSpPr>
            <a:grpSpLocks/>
          </p:cNvGrpSpPr>
          <p:nvPr/>
        </p:nvGrpSpPr>
        <p:grpSpPr bwMode="auto">
          <a:xfrm>
            <a:off x="152400" y="1524000"/>
            <a:ext cx="8915400" cy="4687888"/>
            <a:chOff x="624" y="960"/>
            <a:chExt cx="4995" cy="2752"/>
          </a:xfrm>
        </p:grpSpPr>
        <p:sp>
          <p:nvSpPr>
            <p:cNvPr id="25608" name="Rectangle 8"/>
            <p:cNvSpPr>
              <a:spLocks noChangeArrowheads="1"/>
            </p:cNvSpPr>
            <p:nvPr/>
          </p:nvSpPr>
          <p:spPr bwMode="auto">
            <a:xfrm>
              <a:off x="635" y="971"/>
              <a:ext cx="55" cy="2071"/>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09" name="Rectangle 9"/>
            <p:cNvSpPr>
              <a:spLocks noChangeArrowheads="1"/>
            </p:cNvSpPr>
            <p:nvPr/>
          </p:nvSpPr>
          <p:spPr bwMode="auto">
            <a:xfrm>
              <a:off x="1440" y="971"/>
              <a:ext cx="55" cy="2071"/>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10" name="Rectangle 10"/>
            <p:cNvSpPr>
              <a:spLocks noChangeArrowheads="1"/>
            </p:cNvSpPr>
            <p:nvPr/>
          </p:nvSpPr>
          <p:spPr bwMode="auto">
            <a:xfrm>
              <a:off x="635" y="3042"/>
              <a:ext cx="860" cy="1"/>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11" name="Rectangle 11"/>
            <p:cNvSpPr>
              <a:spLocks noChangeArrowheads="1"/>
            </p:cNvSpPr>
            <p:nvPr/>
          </p:nvSpPr>
          <p:spPr bwMode="auto">
            <a:xfrm>
              <a:off x="690" y="971"/>
              <a:ext cx="750" cy="181"/>
            </a:xfrm>
            <a:prstGeom prst="rect">
              <a:avLst/>
            </a:prstGeom>
            <a:solidFill>
              <a:srgbClr val="333399"/>
            </a:solidFill>
            <a:ln w="9525">
              <a:noFill/>
              <a:miter lim="800000"/>
              <a:headEnd/>
              <a:tailEnd/>
            </a:ln>
          </p:spPr>
          <p:txBody>
            <a:bodyPr/>
            <a:lstStyle/>
            <a:p>
              <a:endParaRPr lang="en-US" altLang="en-US" dirty="0">
                <a:solidFill>
                  <a:srgbClr val="FFFF00"/>
                </a:solidFill>
              </a:endParaRPr>
            </a:p>
          </p:txBody>
        </p:sp>
        <p:sp>
          <p:nvSpPr>
            <p:cNvPr id="25612" name="Rectangle 12"/>
            <p:cNvSpPr>
              <a:spLocks noChangeArrowheads="1"/>
            </p:cNvSpPr>
            <p:nvPr/>
          </p:nvSpPr>
          <p:spPr bwMode="auto">
            <a:xfrm>
              <a:off x="789" y="972"/>
              <a:ext cx="539" cy="181"/>
            </a:xfrm>
            <a:prstGeom prst="rect">
              <a:avLst/>
            </a:prstGeom>
            <a:noFill/>
            <a:ln w="9525">
              <a:noFill/>
              <a:miter lim="800000"/>
              <a:headEnd/>
              <a:tailEnd/>
            </a:ln>
          </p:spPr>
          <p:txBody>
            <a:bodyPr wrap="none" lIns="0" tIns="0" rIns="0" bIns="0">
              <a:spAutoFit/>
            </a:bodyPr>
            <a:lstStyle/>
            <a:p>
              <a:pPr eaLnBrk="0" hangingPunct="0"/>
              <a:r>
                <a:rPr lang="en-US" altLang="en-US" sz="2000" b="1" dirty="0">
                  <a:solidFill>
                    <a:srgbClr val="FFFF00"/>
                  </a:solidFill>
                  <a:latin typeface="Times New Roman" pitchFamily="18" charset="0"/>
                </a:rPr>
                <a:t>Leading </a:t>
              </a:r>
              <a:endParaRPr lang="en-US" altLang="en-US" sz="2800" dirty="0">
                <a:solidFill>
                  <a:srgbClr val="FFFF00"/>
                </a:solidFill>
                <a:latin typeface="Times" pitchFamily="18" charset="0"/>
              </a:endParaRPr>
            </a:p>
          </p:txBody>
        </p:sp>
        <p:sp>
          <p:nvSpPr>
            <p:cNvPr id="25613" name="Rectangle 13"/>
            <p:cNvSpPr>
              <a:spLocks noChangeArrowheads="1"/>
            </p:cNvSpPr>
            <p:nvPr/>
          </p:nvSpPr>
          <p:spPr bwMode="auto">
            <a:xfrm>
              <a:off x="690" y="1152"/>
              <a:ext cx="750" cy="181"/>
            </a:xfrm>
            <a:prstGeom prst="rect">
              <a:avLst/>
            </a:prstGeom>
            <a:solidFill>
              <a:srgbClr val="333399"/>
            </a:solidFill>
            <a:ln w="9525">
              <a:noFill/>
              <a:miter lim="800000"/>
              <a:headEnd/>
              <a:tailEnd/>
            </a:ln>
          </p:spPr>
          <p:txBody>
            <a:bodyPr/>
            <a:lstStyle/>
            <a:p>
              <a:endParaRPr lang="en-US" altLang="en-US" dirty="0">
                <a:solidFill>
                  <a:srgbClr val="FFFF00"/>
                </a:solidFill>
              </a:endParaRPr>
            </a:p>
          </p:txBody>
        </p:sp>
        <p:sp>
          <p:nvSpPr>
            <p:cNvPr id="25614" name="Rectangle 14"/>
            <p:cNvSpPr>
              <a:spLocks noChangeArrowheads="1"/>
            </p:cNvSpPr>
            <p:nvPr/>
          </p:nvSpPr>
          <p:spPr bwMode="auto">
            <a:xfrm>
              <a:off x="805" y="1153"/>
              <a:ext cx="472" cy="181"/>
            </a:xfrm>
            <a:prstGeom prst="rect">
              <a:avLst/>
            </a:prstGeom>
            <a:noFill/>
            <a:ln w="9525">
              <a:noFill/>
              <a:miter lim="800000"/>
              <a:headEnd/>
              <a:tailEnd/>
            </a:ln>
          </p:spPr>
          <p:txBody>
            <a:bodyPr wrap="none" lIns="0" tIns="0" rIns="0" bIns="0">
              <a:spAutoFit/>
            </a:bodyPr>
            <a:lstStyle/>
            <a:p>
              <a:pPr eaLnBrk="0" hangingPunct="0"/>
              <a:r>
                <a:rPr lang="en-US" altLang="en-US" sz="2000" b="1" dirty="0">
                  <a:solidFill>
                    <a:srgbClr val="FFFF00"/>
                  </a:solidFill>
                  <a:latin typeface="Times New Roman" pitchFamily="18" charset="0"/>
                </a:rPr>
                <a:t>Change</a:t>
              </a:r>
              <a:endParaRPr lang="en-US" altLang="en-US" sz="2800" dirty="0">
                <a:solidFill>
                  <a:srgbClr val="FFFF00"/>
                </a:solidFill>
                <a:latin typeface="Times" pitchFamily="18" charset="0"/>
              </a:endParaRPr>
            </a:p>
          </p:txBody>
        </p:sp>
        <p:sp>
          <p:nvSpPr>
            <p:cNvPr id="25615" name="Rectangle 15"/>
            <p:cNvSpPr>
              <a:spLocks noChangeArrowheads="1"/>
            </p:cNvSpPr>
            <p:nvPr/>
          </p:nvSpPr>
          <p:spPr bwMode="auto">
            <a:xfrm>
              <a:off x="1324" y="1153"/>
              <a:ext cx="40" cy="194"/>
            </a:xfrm>
            <a:prstGeom prst="rect">
              <a:avLst/>
            </a:prstGeom>
            <a:noFill/>
            <a:ln w="9525">
              <a:noFill/>
              <a:miter lim="800000"/>
              <a:headEnd/>
              <a:tailEnd/>
            </a:ln>
          </p:spPr>
          <p:txBody>
            <a:bodyPr wrap="none" lIns="0" tIns="0" rIns="0" bIns="0">
              <a:spAutoFit/>
            </a:bodyPr>
            <a:lstStyle/>
            <a:p>
              <a:pPr eaLnBrk="0" hangingPunct="0"/>
              <a:r>
                <a:rPr lang="en-US" altLang="en-US" sz="2000" b="1"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616" name="Rectangle 16"/>
            <p:cNvSpPr>
              <a:spLocks noChangeArrowheads="1"/>
            </p:cNvSpPr>
            <p:nvPr/>
          </p:nvSpPr>
          <p:spPr bwMode="auto">
            <a:xfrm>
              <a:off x="690" y="1333"/>
              <a:ext cx="750" cy="155"/>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17" name="Rectangle 17"/>
            <p:cNvSpPr>
              <a:spLocks noChangeArrowheads="1"/>
            </p:cNvSpPr>
            <p:nvPr/>
          </p:nvSpPr>
          <p:spPr bwMode="auto">
            <a:xfrm>
              <a:off x="1064" y="1334"/>
              <a:ext cx="34"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618" name="Rectangle 18"/>
            <p:cNvSpPr>
              <a:spLocks noChangeArrowheads="1"/>
            </p:cNvSpPr>
            <p:nvPr/>
          </p:nvSpPr>
          <p:spPr bwMode="auto">
            <a:xfrm>
              <a:off x="690" y="1488"/>
              <a:ext cx="750" cy="156"/>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19" name="Rectangle 19"/>
            <p:cNvSpPr>
              <a:spLocks noChangeArrowheads="1"/>
            </p:cNvSpPr>
            <p:nvPr/>
          </p:nvSpPr>
          <p:spPr bwMode="auto">
            <a:xfrm>
              <a:off x="690" y="1490"/>
              <a:ext cx="626"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Creativity </a:t>
              </a:r>
              <a:endParaRPr lang="en-US" altLang="en-US" sz="2800" dirty="0">
                <a:solidFill>
                  <a:srgbClr val="FFFFFF"/>
                </a:solidFill>
                <a:latin typeface="Times" pitchFamily="18" charset="0"/>
              </a:endParaRPr>
            </a:p>
          </p:txBody>
        </p:sp>
        <p:sp>
          <p:nvSpPr>
            <p:cNvPr id="25620" name="Rectangle 20"/>
            <p:cNvSpPr>
              <a:spLocks noChangeArrowheads="1"/>
            </p:cNvSpPr>
            <p:nvPr/>
          </p:nvSpPr>
          <p:spPr bwMode="auto">
            <a:xfrm>
              <a:off x="1307" y="1490"/>
              <a:ext cx="114"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&amp;</a:t>
              </a:r>
              <a:endParaRPr lang="en-US" altLang="en-US" sz="2800" dirty="0">
                <a:solidFill>
                  <a:srgbClr val="FFFFFF"/>
                </a:solidFill>
                <a:latin typeface="Times" pitchFamily="18" charset="0"/>
              </a:endParaRPr>
            </a:p>
          </p:txBody>
        </p:sp>
        <p:sp>
          <p:nvSpPr>
            <p:cNvPr id="25621" name="Rectangle 21"/>
            <p:cNvSpPr>
              <a:spLocks noChangeArrowheads="1"/>
            </p:cNvSpPr>
            <p:nvPr/>
          </p:nvSpPr>
          <p:spPr bwMode="auto">
            <a:xfrm>
              <a:off x="1420" y="1490"/>
              <a:ext cx="34"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622" name="Rectangle 22"/>
            <p:cNvSpPr>
              <a:spLocks noChangeArrowheads="1"/>
            </p:cNvSpPr>
            <p:nvPr/>
          </p:nvSpPr>
          <p:spPr bwMode="auto">
            <a:xfrm>
              <a:off x="690" y="1644"/>
              <a:ext cx="750" cy="155"/>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23" name="Rectangle 23"/>
            <p:cNvSpPr>
              <a:spLocks noChangeArrowheads="1"/>
            </p:cNvSpPr>
            <p:nvPr/>
          </p:nvSpPr>
          <p:spPr bwMode="auto">
            <a:xfrm>
              <a:off x="791" y="1645"/>
              <a:ext cx="642"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Innovation</a:t>
              </a:r>
              <a:endParaRPr lang="en-US" altLang="en-US" sz="2800" dirty="0">
                <a:solidFill>
                  <a:srgbClr val="FFFFFF"/>
                </a:solidFill>
                <a:latin typeface="Times" pitchFamily="18" charset="0"/>
              </a:endParaRPr>
            </a:p>
          </p:txBody>
        </p:sp>
        <p:sp>
          <p:nvSpPr>
            <p:cNvPr id="25624" name="Rectangle 24"/>
            <p:cNvSpPr>
              <a:spLocks noChangeArrowheads="1"/>
            </p:cNvSpPr>
            <p:nvPr/>
          </p:nvSpPr>
          <p:spPr bwMode="auto">
            <a:xfrm>
              <a:off x="1424" y="1645"/>
              <a:ext cx="34"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625" name="Rectangle 25"/>
            <p:cNvSpPr>
              <a:spLocks noChangeArrowheads="1"/>
            </p:cNvSpPr>
            <p:nvPr/>
          </p:nvSpPr>
          <p:spPr bwMode="auto">
            <a:xfrm>
              <a:off x="690" y="1799"/>
              <a:ext cx="750" cy="155"/>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26" name="Rectangle 26"/>
            <p:cNvSpPr>
              <a:spLocks noChangeArrowheads="1"/>
            </p:cNvSpPr>
            <p:nvPr/>
          </p:nvSpPr>
          <p:spPr bwMode="auto">
            <a:xfrm>
              <a:off x="690" y="1800"/>
              <a:ext cx="545"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External </a:t>
              </a:r>
              <a:endParaRPr lang="en-US" altLang="en-US" sz="2800" dirty="0">
                <a:solidFill>
                  <a:srgbClr val="FFFFFF"/>
                </a:solidFill>
                <a:latin typeface="Times" pitchFamily="18" charset="0"/>
              </a:endParaRPr>
            </a:p>
          </p:txBody>
        </p:sp>
        <p:sp>
          <p:nvSpPr>
            <p:cNvPr id="25627" name="Rectangle 27"/>
            <p:cNvSpPr>
              <a:spLocks noChangeArrowheads="1"/>
            </p:cNvSpPr>
            <p:nvPr/>
          </p:nvSpPr>
          <p:spPr bwMode="auto">
            <a:xfrm>
              <a:off x="690" y="1954"/>
              <a:ext cx="750" cy="156"/>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28" name="Rectangle 28"/>
            <p:cNvSpPr>
              <a:spLocks noChangeArrowheads="1"/>
            </p:cNvSpPr>
            <p:nvPr/>
          </p:nvSpPr>
          <p:spPr bwMode="auto">
            <a:xfrm>
              <a:off x="791" y="1956"/>
              <a:ext cx="619"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Awareness</a:t>
              </a:r>
              <a:endParaRPr lang="en-US" altLang="en-US" sz="2800" dirty="0">
                <a:solidFill>
                  <a:srgbClr val="FFFFFF"/>
                </a:solidFill>
                <a:latin typeface="Times" pitchFamily="18" charset="0"/>
              </a:endParaRPr>
            </a:p>
          </p:txBody>
        </p:sp>
        <p:sp>
          <p:nvSpPr>
            <p:cNvPr id="25629" name="Rectangle 29"/>
            <p:cNvSpPr>
              <a:spLocks noChangeArrowheads="1"/>
            </p:cNvSpPr>
            <p:nvPr/>
          </p:nvSpPr>
          <p:spPr bwMode="auto">
            <a:xfrm>
              <a:off x="1414" y="1956"/>
              <a:ext cx="34"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630" name="Rectangle 30"/>
            <p:cNvSpPr>
              <a:spLocks noChangeArrowheads="1"/>
            </p:cNvSpPr>
            <p:nvPr/>
          </p:nvSpPr>
          <p:spPr bwMode="auto">
            <a:xfrm>
              <a:off x="690" y="2110"/>
              <a:ext cx="750" cy="155"/>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31" name="Rectangle 31"/>
            <p:cNvSpPr>
              <a:spLocks noChangeArrowheads="1"/>
            </p:cNvSpPr>
            <p:nvPr/>
          </p:nvSpPr>
          <p:spPr bwMode="auto">
            <a:xfrm>
              <a:off x="690" y="2111"/>
              <a:ext cx="596"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Flexibility</a:t>
              </a:r>
              <a:endParaRPr lang="en-US" altLang="en-US" sz="2800" dirty="0">
                <a:solidFill>
                  <a:srgbClr val="FFFFFF"/>
                </a:solidFill>
                <a:latin typeface="Times" pitchFamily="18" charset="0"/>
              </a:endParaRPr>
            </a:p>
          </p:txBody>
        </p:sp>
        <p:sp>
          <p:nvSpPr>
            <p:cNvPr id="25632" name="Rectangle 32"/>
            <p:cNvSpPr>
              <a:spLocks noChangeArrowheads="1"/>
            </p:cNvSpPr>
            <p:nvPr/>
          </p:nvSpPr>
          <p:spPr bwMode="auto">
            <a:xfrm>
              <a:off x="1275" y="2111"/>
              <a:ext cx="34"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633" name="Rectangle 33"/>
            <p:cNvSpPr>
              <a:spLocks noChangeArrowheads="1"/>
            </p:cNvSpPr>
            <p:nvPr/>
          </p:nvSpPr>
          <p:spPr bwMode="auto">
            <a:xfrm>
              <a:off x="690" y="2265"/>
              <a:ext cx="750" cy="156"/>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34" name="Rectangle 34"/>
            <p:cNvSpPr>
              <a:spLocks noChangeArrowheads="1"/>
            </p:cNvSpPr>
            <p:nvPr/>
          </p:nvSpPr>
          <p:spPr bwMode="auto">
            <a:xfrm>
              <a:off x="690" y="2267"/>
              <a:ext cx="587"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Resilience</a:t>
              </a:r>
              <a:endParaRPr lang="en-US" altLang="en-US" sz="2800" dirty="0">
                <a:solidFill>
                  <a:srgbClr val="FFFFFF"/>
                </a:solidFill>
                <a:latin typeface="Times" pitchFamily="18" charset="0"/>
              </a:endParaRPr>
            </a:p>
          </p:txBody>
        </p:sp>
        <p:sp>
          <p:nvSpPr>
            <p:cNvPr id="25635" name="Rectangle 35"/>
            <p:cNvSpPr>
              <a:spLocks noChangeArrowheads="1"/>
            </p:cNvSpPr>
            <p:nvPr/>
          </p:nvSpPr>
          <p:spPr bwMode="auto">
            <a:xfrm>
              <a:off x="1267" y="2267"/>
              <a:ext cx="34"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636" name="Rectangle 36"/>
            <p:cNvSpPr>
              <a:spLocks noChangeArrowheads="1"/>
            </p:cNvSpPr>
            <p:nvPr/>
          </p:nvSpPr>
          <p:spPr bwMode="auto">
            <a:xfrm>
              <a:off x="690" y="2421"/>
              <a:ext cx="750" cy="155"/>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37" name="Rectangle 37"/>
            <p:cNvSpPr>
              <a:spLocks noChangeArrowheads="1"/>
            </p:cNvSpPr>
            <p:nvPr/>
          </p:nvSpPr>
          <p:spPr bwMode="auto">
            <a:xfrm>
              <a:off x="690" y="2422"/>
              <a:ext cx="559"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Strategic </a:t>
              </a:r>
              <a:endParaRPr lang="en-US" altLang="en-US" sz="2800" dirty="0">
                <a:solidFill>
                  <a:srgbClr val="FFFFFF"/>
                </a:solidFill>
                <a:latin typeface="Times" pitchFamily="18" charset="0"/>
              </a:endParaRPr>
            </a:p>
          </p:txBody>
        </p:sp>
        <p:sp>
          <p:nvSpPr>
            <p:cNvPr id="25638" name="Rectangle 38"/>
            <p:cNvSpPr>
              <a:spLocks noChangeArrowheads="1"/>
            </p:cNvSpPr>
            <p:nvPr/>
          </p:nvSpPr>
          <p:spPr bwMode="auto">
            <a:xfrm>
              <a:off x="690" y="2576"/>
              <a:ext cx="750" cy="155"/>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39" name="Rectangle 39"/>
            <p:cNvSpPr>
              <a:spLocks noChangeArrowheads="1"/>
            </p:cNvSpPr>
            <p:nvPr/>
          </p:nvSpPr>
          <p:spPr bwMode="auto">
            <a:xfrm>
              <a:off x="791" y="2577"/>
              <a:ext cx="544"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Thinking</a:t>
              </a:r>
              <a:endParaRPr lang="en-US" altLang="en-US" sz="2800" dirty="0">
                <a:solidFill>
                  <a:srgbClr val="FFFFFF"/>
                </a:solidFill>
                <a:latin typeface="Times" pitchFamily="18" charset="0"/>
              </a:endParaRPr>
            </a:p>
          </p:txBody>
        </p:sp>
        <p:sp>
          <p:nvSpPr>
            <p:cNvPr id="25640" name="Rectangle 40"/>
            <p:cNvSpPr>
              <a:spLocks noChangeArrowheads="1"/>
            </p:cNvSpPr>
            <p:nvPr/>
          </p:nvSpPr>
          <p:spPr bwMode="auto">
            <a:xfrm>
              <a:off x="1326" y="2577"/>
              <a:ext cx="34"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641" name="Rectangle 41"/>
            <p:cNvSpPr>
              <a:spLocks noChangeArrowheads="1"/>
            </p:cNvSpPr>
            <p:nvPr/>
          </p:nvSpPr>
          <p:spPr bwMode="auto">
            <a:xfrm>
              <a:off x="690" y="2731"/>
              <a:ext cx="750" cy="156"/>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42" name="Rectangle 42"/>
            <p:cNvSpPr>
              <a:spLocks noChangeArrowheads="1"/>
            </p:cNvSpPr>
            <p:nvPr/>
          </p:nvSpPr>
          <p:spPr bwMode="auto">
            <a:xfrm>
              <a:off x="690" y="2733"/>
              <a:ext cx="370"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Vision</a:t>
              </a:r>
              <a:endParaRPr lang="en-US" altLang="en-US" sz="2800" dirty="0">
                <a:solidFill>
                  <a:srgbClr val="FFFFFF"/>
                </a:solidFill>
                <a:latin typeface="Times" pitchFamily="18" charset="0"/>
              </a:endParaRPr>
            </a:p>
          </p:txBody>
        </p:sp>
        <p:sp>
          <p:nvSpPr>
            <p:cNvPr id="25643" name="Rectangle 43"/>
            <p:cNvSpPr>
              <a:spLocks noChangeArrowheads="1"/>
            </p:cNvSpPr>
            <p:nvPr/>
          </p:nvSpPr>
          <p:spPr bwMode="auto">
            <a:xfrm>
              <a:off x="1059" y="2733"/>
              <a:ext cx="34"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644" name="Rectangle 44"/>
            <p:cNvSpPr>
              <a:spLocks noChangeArrowheads="1"/>
            </p:cNvSpPr>
            <p:nvPr/>
          </p:nvSpPr>
          <p:spPr bwMode="auto">
            <a:xfrm>
              <a:off x="690" y="2887"/>
              <a:ext cx="750" cy="155"/>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45" name="Rectangle 45"/>
            <p:cNvSpPr>
              <a:spLocks noChangeArrowheads="1"/>
            </p:cNvSpPr>
            <p:nvPr/>
          </p:nvSpPr>
          <p:spPr bwMode="auto">
            <a:xfrm>
              <a:off x="690" y="2888"/>
              <a:ext cx="34" cy="165"/>
            </a:xfrm>
            <a:prstGeom prst="rect">
              <a:avLst/>
            </a:prstGeom>
            <a:noFill/>
            <a:ln w="9525">
              <a:noFill/>
              <a:miter lim="800000"/>
              <a:headEnd/>
              <a:tailEnd/>
            </a:ln>
          </p:spPr>
          <p:txBody>
            <a:bodyPr wrap="none" lIns="0" tIns="0" rIns="0" bIns="0">
              <a:spAutoFit/>
            </a:bodyPr>
            <a:lstStyle/>
            <a:p>
              <a:pPr eaLnBrk="0" hangingPunct="0"/>
              <a:r>
                <a:rPr lang="en-US" altLang="en-US" sz="1700"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646" name="Rectangle 46"/>
            <p:cNvSpPr>
              <a:spLocks noChangeArrowheads="1"/>
            </p:cNvSpPr>
            <p:nvPr/>
          </p:nvSpPr>
          <p:spPr bwMode="auto">
            <a:xfrm>
              <a:off x="1506" y="971"/>
              <a:ext cx="55" cy="1916"/>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47" name="Rectangle 47"/>
            <p:cNvSpPr>
              <a:spLocks noChangeArrowheads="1"/>
            </p:cNvSpPr>
            <p:nvPr/>
          </p:nvSpPr>
          <p:spPr bwMode="auto">
            <a:xfrm>
              <a:off x="2473" y="971"/>
              <a:ext cx="55" cy="1916"/>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48" name="Rectangle 48"/>
            <p:cNvSpPr>
              <a:spLocks noChangeArrowheads="1"/>
            </p:cNvSpPr>
            <p:nvPr/>
          </p:nvSpPr>
          <p:spPr bwMode="auto">
            <a:xfrm>
              <a:off x="1506" y="2887"/>
              <a:ext cx="1022" cy="156"/>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49" name="Rectangle 49"/>
            <p:cNvSpPr>
              <a:spLocks noChangeArrowheads="1"/>
            </p:cNvSpPr>
            <p:nvPr/>
          </p:nvSpPr>
          <p:spPr bwMode="auto">
            <a:xfrm>
              <a:off x="1561" y="971"/>
              <a:ext cx="912" cy="181"/>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50" name="Rectangle 50"/>
            <p:cNvSpPr>
              <a:spLocks noChangeArrowheads="1"/>
            </p:cNvSpPr>
            <p:nvPr/>
          </p:nvSpPr>
          <p:spPr bwMode="auto">
            <a:xfrm>
              <a:off x="1741" y="972"/>
              <a:ext cx="539" cy="181"/>
            </a:xfrm>
            <a:prstGeom prst="rect">
              <a:avLst/>
            </a:prstGeom>
            <a:noFill/>
            <a:ln w="9525">
              <a:noFill/>
              <a:miter lim="800000"/>
              <a:headEnd/>
              <a:tailEnd/>
            </a:ln>
          </p:spPr>
          <p:txBody>
            <a:bodyPr wrap="none" lIns="0" tIns="0" rIns="0" bIns="0">
              <a:spAutoFit/>
            </a:bodyPr>
            <a:lstStyle/>
            <a:p>
              <a:pPr eaLnBrk="0" hangingPunct="0"/>
              <a:r>
                <a:rPr lang="en-US" altLang="en-US" sz="2000" b="1" dirty="0">
                  <a:solidFill>
                    <a:srgbClr val="FFFF00"/>
                  </a:solidFill>
                  <a:latin typeface="Times New Roman" pitchFamily="18" charset="0"/>
                </a:rPr>
                <a:t>Leading </a:t>
              </a:r>
              <a:endParaRPr lang="en-US" altLang="en-US" sz="2800" dirty="0">
                <a:solidFill>
                  <a:srgbClr val="FFFF00"/>
                </a:solidFill>
                <a:latin typeface="Times" pitchFamily="18" charset="0"/>
              </a:endParaRPr>
            </a:p>
          </p:txBody>
        </p:sp>
        <p:sp>
          <p:nvSpPr>
            <p:cNvPr id="25651" name="Rectangle 51"/>
            <p:cNvSpPr>
              <a:spLocks noChangeArrowheads="1"/>
            </p:cNvSpPr>
            <p:nvPr/>
          </p:nvSpPr>
          <p:spPr bwMode="auto">
            <a:xfrm>
              <a:off x="1561" y="1152"/>
              <a:ext cx="912" cy="181"/>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52" name="Rectangle 52"/>
            <p:cNvSpPr>
              <a:spLocks noChangeArrowheads="1"/>
            </p:cNvSpPr>
            <p:nvPr/>
          </p:nvSpPr>
          <p:spPr bwMode="auto">
            <a:xfrm>
              <a:off x="1794" y="1153"/>
              <a:ext cx="407" cy="181"/>
            </a:xfrm>
            <a:prstGeom prst="rect">
              <a:avLst/>
            </a:prstGeom>
            <a:noFill/>
            <a:ln w="9525">
              <a:noFill/>
              <a:miter lim="800000"/>
              <a:headEnd/>
              <a:tailEnd/>
            </a:ln>
          </p:spPr>
          <p:txBody>
            <a:bodyPr wrap="none" lIns="0" tIns="0" rIns="0" bIns="0">
              <a:spAutoFit/>
            </a:bodyPr>
            <a:lstStyle/>
            <a:p>
              <a:pPr eaLnBrk="0" hangingPunct="0"/>
              <a:r>
                <a:rPr lang="en-US" altLang="en-US" sz="2000" b="1" dirty="0">
                  <a:solidFill>
                    <a:srgbClr val="FFFF00"/>
                  </a:solidFill>
                  <a:latin typeface="Times New Roman" pitchFamily="18" charset="0"/>
                </a:rPr>
                <a:t>People</a:t>
              </a:r>
              <a:endParaRPr lang="en-US" altLang="en-US" sz="2800" dirty="0">
                <a:solidFill>
                  <a:srgbClr val="FFFF00"/>
                </a:solidFill>
                <a:latin typeface="Times" pitchFamily="18" charset="0"/>
              </a:endParaRPr>
            </a:p>
          </p:txBody>
        </p:sp>
        <p:sp>
          <p:nvSpPr>
            <p:cNvPr id="25653" name="Rectangle 53"/>
            <p:cNvSpPr>
              <a:spLocks noChangeArrowheads="1"/>
            </p:cNvSpPr>
            <p:nvPr/>
          </p:nvSpPr>
          <p:spPr bwMode="auto">
            <a:xfrm>
              <a:off x="2241" y="1153"/>
              <a:ext cx="40" cy="194"/>
            </a:xfrm>
            <a:prstGeom prst="rect">
              <a:avLst/>
            </a:prstGeom>
            <a:noFill/>
            <a:ln w="9525">
              <a:noFill/>
              <a:miter lim="800000"/>
              <a:headEnd/>
              <a:tailEnd/>
            </a:ln>
          </p:spPr>
          <p:txBody>
            <a:bodyPr wrap="none" lIns="0" tIns="0" rIns="0" bIns="0">
              <a:spAutoFit/>
            </a:bodyPr>
            <a:lstStyle/>
            <a:p>
              <a:pPr eaLnBrk="0" hangingPunct="0"/>
              <a:r>
                <a:rPr lang="en-US" altLang="en-US" sz="2000" b="1"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654" name="Rectangle 54"/>
            <p:cNvSpPr>
              <a:spLocks noChangeArrowheads="1"/>
            </p:cNvSpPr>
            <p:nvPr/>
          </p:nvSpPr>
          <p:spPr bwMode="auto">
            <a:xfrm>
              <a:off x="1561" y="1333"/>
              <a:ext cx="912" cy="155"/>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55" name="Rectangle 55"/>
            <p:cNvSpPr>
              <a:spLocks noChangeArrowheads="1"/>
            </p:cNvSpPr>
            <p:nvPr/>
          </p:nvSpPr>
          <p:spPr bwMode="auto">
            <a:xfrm>
              <a:off x="2016" y="1334"/>
              <a:ext cx="34"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656" name="Rectangle 56"/>
            <p:cNvSpPr>
              <a:spLocks noChangeArrowheads="1"/>
            </p:cNvSpPr>
            <p:nvPr/>
          </p:nvSpPr>
          <p:spPr bwMode="auto">
            <a:xfrm>
              <a:off x="1561" y="1488"/>
              <a:ext cx="912" cy="156"/>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57" name="Rectangle 57"/>
            <p:cNvSpPr>
              <a:spLocks noChangeArrowheads="1"/>
            </p:cNvSpPr>
            <p:nvPr/>
          </p:nvSpPr>
          <p:spPr bwMode="auto">
            <a:xfrm>
              <a:off x="1561" y="1490"/>
              <a:ext cx="507"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Conflict </a:t>
              </a:r>
              <a:endParaRPr lang="en-US" altLang="en-US" sz="2800" dirty="0">
                <a:solidFill>
                  <a:srgbClr val="FFFFFF"/>
                </a:solidFill>
                <a:latin typeface="Times" pitchFamily="18" charset="0"/>
              </a:endParaRPr>
            </a:p>
          </p:txBody>
        </p:sp>
        <p:sp>
          <p:nvSpPr>
            <p:cNvPr id="25658" name="Rectangle 58"/>
            <p:cNvSpPr>
              <a:spLocks noChangeArrowheads="1"/>
            </p:cNvSpPr>
            <p:nvPr/>
          </p:nvSpPr>
          <p:spPr bwMode="auto">
            <a:xfrm>
              <a:off x="1561" y="1644"/>
              <a:ext cx="912" cy="155"/>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59" name="Rectangle 59"/>
            <p:cNvSpPr>
              <a:spLocks noChangeArrowheads="1"/>
            </p:cNvSpPr>
            <p:nvPr/>
          </p:nvSpPr>
          <p:spPr bwMode="auto">
            <a:xfrm>
              <a:off x="1638" y="1645"/>
              <a:ext cx="769"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Management</a:t>
              </a:r>
              <a:endParaRPr lang="en-US" altLang="en-US" sz="2800" dirty="0">
                <a:solidFill>
                  <a:srgbClr val="FFFFFF"/>
                </a:solidFill>
                <a:latin typeface="Times" pitchFamily="18" charset="0"/>
              </a:endParaRPr>
            </a:p>
          </p:txBody>
        </p:sp>
        <p:sp>
          <p:nvSpPr>
            <p:cNvPr id="25660" name="Rectangle 60"/>
            <p:cNvSpPr>
              <a:spLocks noChangeArrowheads="1"/>
            </p:cNvSpPr>
            <p:nvPr/>
          </p:nvSpPr>
          <p:spPr bwMode="auto">
            <a:xfrm>
              <a:off x="2395" y="1645"/>
              <a:ext cx="34"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661" name="Rectangle 61"/>
            <p:cNvSpPr>
              <a:spLocks noChangeArrowheads="1"/>
            </p:cNvSpPr>
            <p:nvPr/>
          </p:nvSpPr>
          <p:spPr bwMode="auto">
            <a:xfrm>
              <a:off x="1561" y="1799"/>
              <a:ext cx="912" cy="155"/>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62" name="Rectangle 62"/>
            <p:cNvSpPr>
              <a:spLocks noChangeArrowheads="1"/>
            </p:cNvSpPr>
            <p:nvPr/>
          </p:nvSpPr>
          <p:spPr bwMode="auto">
            <a:xfrm>
              <a:off x="1561" y="1800"/>
              <a:ext cx="698"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Leveraging </a:t>
              </a:r>
              <a:endParaRPr lang="en-US" altLang="en-US" sz="2800" dirty="0">
                <a:solidFill>
                  <a:srgbClr val="FFFFFF"/>
                </a:solidFill>
                <a:latin typeface="Times" pitchFamily="18" charset="0"/>
              </a:endParaRPr>
            </a:p>
          </p:txBody>
        </p:sp>
        <p:sp>
          <p:nvSpPr>
            <p:cNvPr id="25663" name="Rectangle 63"/>
            <p:cNvSpPr>
              <a:spLocks noChangeArrowheads="1"/>
            </p:cNvSpPr>
            <p:nvPr/>
          </p:nvSpPr>
          <p:spPr bwMode="auto">
            <a:xfrm>
              <a:off x="1561" y="1954"/>
              <a:ext cx="912" cy="156"/>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64" name="Rectangle 64"/>
            <p:cNvSpPr>
              <a:spLocks noChangeArrowheads="1"/>
            </p:cNvSpPr>
            <p:nvPr/>
          </p:nvSpPr>
          <p:spPr bwMode="auto">
            <a:xfrm>
              <a:off x="1638" y="1956"/>
              <a:ext cx="533"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Diversity</a:t>
              </a:r>
              <a:endParaRPr lang="en-US" altLang="en-US" sz="2800" dirty="0">
                <a:solidFill>
                  <a:srgbClr val="FFFFFF"/>
                </a:solidFill>
                <a:latin typeface="Times" pitchFamily="18" charset="0"/>
              </a:endParaRPr>
            </a:p>
          </p:txBody>
        </p:sp>
        <p:sp>
          <p:nvSpPr>
            <p:cNvPr id="25665" name="Rectangle 65"/>
            <p:cNvSpPr>
              <a:spLocks noChangeArrowheads="1"/>
            </p:cNvSpPr>
            <p:nvPr/>
          </p:nvSpPr>
          <p:spPr bwMode="auto">
            <a:xfrm>
              <a:off x="2162" y="1956"/>
              <a:ext cx="34"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666" name="Rectangle 66"/>
            <p:cNvSpPr>
              <a:spLocks noChangeArrowheads="1"/>
            </p:cNvSpPr>
            <p:nvPr/>
          </p:nvSpPr>
          <p:spPr bwMode="auto">
            <a:xfrm>
              <a:off x="1561" y="2110"/>
              <a:ext cx="912" cy="155"/>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67" name="Rectangle 67"/>
            <p:cNvSpPr>
              <a:spLocks noChangeArrowheads="1"/>
            </p:cNvSpPr>
            <p:nvPr/>
          </p:nvSpPr>
          <p:spPr bwMode="auto">
            <a:xfrm>
              <a:off x="1561" y="2111"/>
              <a:ext cx="691"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Developing </a:t>
              </a:r>
              <a:endParaRPr lang="en-US" altLang="en-US" sz="2800" dirty="0">
                <a:solidFill>
                  <a:srgbClr val="FFFFFF"/>
                </a:solidFill>
                <a:latin typeface="Times" pitchFamily="18" charset="0"/>
              </a:endParaRPr>
            </a:p>
          </p:txBody>
        </p:sp>
        <p:sp>
          <p:nvSpPr>
            <p:cNvPr id="25668" name="Rectangle 68"/>
            <p:cNvSpPr>
              <a:spLocks noChangeArrowheads="1"/>
            </p:cNvSpPr>
            <p:nvPr/>
          </p:nvSpPr>
          <p:spPr bwMode="auto">
            <a:xfrm>
              <a:off x="1561" y="2265"/>
              <a:ext cx="912" cy="156"/>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69" name="Rectangle 69"/>
            <p:cNvSpPr>
              <a:spLocks noChangeArrowheads="1"/>
            </p:cNvSpPr>
            <p:nvPr/>
          </p:nvSpPr>
          <p:spPr bwMode="auto">
            <a:xfrm>
              <a:off x="1638" y="2267"/>
              <a:ext cx="404"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Others</a:t>
              </a:r>
              <a:endParaRPr lang="en-US" altLang="en-US" sz="2800" dirty="0">
                <a:solidFill>
                  <a:srgbClr val="FFFFFF"/>
                </a:solidFill>
                <a:latin typeface="Times" pitchFamily="18" charset="0"/>
              </a:endParaRPr>
            </a:p>
          </p:txBody>
        </p:sp>
        <p:sp>
          <p:nvSpPr>
            <p:cNvPr id="25670" name="Rectangle 70"/>
            <p:cNvSpPr>
              <a:spLocks noChangeArrowheads="1"/>
            </p:cNvSpPr>
            <p:nvPr/>
          </p:nvSpPr>
          <p:spPr bwMode="auto">
            <a:xfrm>
              <a:off x="2035" y="2267"/>
              <a:ext cx="34"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671" name="Rectangle 71"/>
            <p:cNvSpPr>
              <a:spLocks noChangeArrowheads="1"/>
            </p:cNvSpPr>
            <p:nvPr/>
          </p:nvSpPr>
          <p:spPr bwMode="auto">
            <a:xfrm>
              <a:off x="1561" y="2421"/>
              <a:ext cx="912" cy="155"/>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72" name="Rectangle 72"/>
            <p:cNvSpPr>
              <a:spLocks noChangeArrowheads="1"/>
            </p:cNvSpPr>
            <p:nvPr/>
          </p:nvSpPr>
          <p:spPr bwMode="auto">
            <a:xfrm>
              <a:off x="1561" y="2422"/>
              <a:ext cx="863"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Team Building</a:t>
              </a:r>
              <a:endParaRPr lang="en-US" altLang="en-US" sz="2800" dirty="0">
                <a:solidFill>
                  <a:srgbClr val="FFFFFF"/>
                </a:solidFill>
                <a:latin typeface="Times" pitchFamily="18" charset="0"/>
              </a:endParaRPr>
            </a:p>
          </p:txBody>
        </p:sp>
        <p:sp>
          <p:nvSpPr>
            <p:cNvPr id="25673" name="Rectangle 73"/>
            <p:cNvSpPr>
              <a:spLocks noChangeArrowheads="1"/>
            </p:cNvSpPr>
            <p:nvPr/>
          </p:nvSpPr>
          <p:spPr bwMode="auto">
            <a:xfrm>
              <a:off x="2422" y="2422"/>
              <a:ext cx="34"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674" name="Rectangle 74"/>
            <p:cNvSpPr>
              <a:spLocks noChangeArrowheads="1"/>
            </p:cNvSpPr>
            <p:nvPr/>
          </p:nvSpPr>
          <p:spPr bwMode="auto">
            <a:xfrm>
              <a:off x="1561" y="2576"/>
              <a:ext cx="912" cy="155"/>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75" name="Rectangle 75"/>
            <p:cNvSpPr>
              <a:spLocks noChangeArrowheads="1"/>
            </p:cNvSpPr>
            <p:nvPr/>
          </p:nvSpPr>
          <p:spPr bwMode="auto">
            <a:xfrm>
              <a:off x="1561" y="2577"/>
              <a:ext cx="34"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676" name="Rectangle 76"/>
            <p:cNvSpPr>
              <a:spLocks noChangeArrowheads="1"/>
            </p:cNvSpPr>
            <p:nvPr/>
          </p:nvSpPr>
          <p:spPr bwMode="auto">
            <a:xfrm>
              <a:off x="1561" y="2731"/>
              <a:ext cx="912" cy="156"/>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77" name="Rectangle 77"/>
            <p:cNvSpPr>
              <a:spLocks noChangeArrowheads="1"/>
            </p:cNvSpPr>
            <p:nvPr/>
          </p:nvSpPr>
          <p:spPr bwMode="auto">
            <a:xfrm>
              <a:off x="1561" y="2733"/>
              <a:ext cx="34" cy="165"/>
            </a:xfrm>
            <a:prstGeom prst="rect">
              <a:avLst/>
            </a:prstGeom>
            <a:noFill/>
            <a:ln w="9525">
              <a:noFill/>
              <a:miter lim="800000"/>
              <a:headEnd/>
              <a:tailEnd/>
            </a:ln>
          </p:spPr>
          <p:txBody>
            <a:bodyPr wrap="none" lIns="0" tIns="0" rIns="0" bIns="0">
              <a:spAutoFit/>
            </a:bodyPr>
            <a:lstStyle/>
            <a:p>
              <a:pPr eaLnBrk="0" hangingPunct="0"/>
              <a:r>
                <a:rPr lang="en-US" altLang="en-US" sz="1700"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678" name="Rectangle 78"/>
            <p:cNvSpPr>
              <a:spLocks noChangeArrowheads="1"/>
            </p:cNvSpPr>
            <p:nvPr/>
          </p:nvSpPr>
          <p:spPr bwMode="auto">
            <a:xfrm>
              <a:off x="2539" y="971"/>
              <a:ext cx="56" cy="1760"/>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79" name="Rectangle 79"/>
            <p:cNvSpPr>
              <a:spLocks noChangeArrowheads="1"/>
            </p:cNvSpPr>
            <p:nvPr/>
          </p:nvSpPr>
          <p:spPr bwMode="auto">
            <a:xfrm>
              <a:off x="3630" y="971"/>
              <a:ext cx="56" cy="1760"/>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80" name="Rectangle 80"/>
            <p:cNvSpPr>
              <a:spLocks noChangeArrowheads="1"/>
            </p:cNvSpPr>
            <p:nvPr/>
          </p:nvSpPr>
          <p:spPr bwMode="auto">
            <a:xfrm>
              <a:off x="2539" y="2731"/>
              <a:ext cx="1147" cy="312"/>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81" name="Rectangle 81"/>
            <p:cNvSpPr>
              <a:spLocks noChangeArrowheads="1"/>
            </p:cNvSpPr>
            <p:nvPr/>
          </p:nvSpPr>
          <p:spPr bwMode="auto">
            <a:xfrm>
              <a:off x="2595" y="971"/>
              <a:ext cx="1035" cy="181"/>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82" name="Rectangle 82"/>
            <p:cNvSpPr>
              <a:spLocks noChangeArrowheads="1"/>
            </p:cNvSpPr>
            <p:nvPr/>
          </p:nvSpPr>
          <p:spPr bwMode="auto">
            <a:xfrm>
              <a:off x="2866" y="972"/>
              <a:ext cx="734" cy="181"/>
            </a:xfrm>
            <a:prstGeom prst="rect">
              <a:avLst/>
            </a:prstGeom>
            <a:noFill/>
            <a:ln w="9525">
              <a:noFill/>
              <a:miter lim="800000"/>
              <a:headEnd/>
              <a:tailEnd/>
            </a:ln>
          </p:spPr>
          <p:txBody>
            <a:bodyPr wrap="none" lIns="0" tIns="0" rIns="0" bIns="0">
              <a:spAutoFit/>
            </a:bodyPr>
            <a:lstStyle/>
            <a:p>
              <a:pPr eaLnBrk="0" hangingPunct="0"/>
              <a:r>
                <a:rPr lang="en-US" altLang="en-US" sz="2000" b="1" dirty="0">
                  <a:solidFill>
                    <a:srgbClr val="FFFF00"/>
                  </a:solidFill>
                  <a:latin typeface="Times New Roman" pitchFamily="18" charset="0"/>
                </a:rPr>
                <a:t>Results        </a:t>
              </a:r>
              <a:endParaRPr lang="en-US" altLang="en-US" sz="2800" dirty="0">
                <a:solidFill>
                  <a:srgbClr val="FFFF00"/>
                </a:solidFill>
                <a:latin typeface="Times" pitchFamily="18" charset="0"/>
              </a:endParaRPr>
            </a:p>
          </p:txBody>
        </p:sp>
        <p:sp>
          <p:nvSpPr>
            <p:cNvPr id="25683" name="Rectangle 83"/>
            <p:cNvSpPr>
              <a:spLocks noChangeArrowheads="1"/>
            </p:cNvSpPr>
            <p:nvPr/>
          </p:nvSpPr>
          <p:spPr bwMode="auto">
            <a:xfrm>
              <a:off x="2595" y="1152"/>
              <a:ext cx="1035" cy="181"/>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84" name="Rectangle 84"/>
            <p:cNvSpPr>
              <a:spLocks noChangeArrowheads="1"/>
            </p:cNvSpPr>
            <p:nvPr/>
          </p:nvSpPr>
          <p:spPr bwMode="auto">
            <a:xfrm>
              <a:off x="2880" y="1153"/>
              <a:ext cx="423" cy="181"/>
            </a:xfrm>
            <a:prstGeom prst="rect">
              <a:avLst/>
            </a:prstGeom>
            <a:noFill/>
            <a:ln w="9525">
              <a:noFill/>
              <a:miter lim="800000"/>
              <a:headEnd/>
              <a:tailEnd/>
            </a:ln>
          </p:spPr>
          <p:txBody>
            <a:bodyPr wrap="none" lIns="0" tIns="0" rIns="0" bIns="0">
              <a:spAutoFit/>
            </a:bodyPr>
            <a:lstStyle/>
            <a:p>
              <a:pPr eaLnBrk="0" hangingPunct="0"/>
              <a:r>
                <a:rPr lang="en-US" altLang="en-US" sz="2000" b="1" dirty="0">
                  <a:solidFill>
                    <a:srgbClr val="FFFF00"/>
                  </a:solidFill>
                  <a:latin typeface="Times New Roman" pitchFamily="18" charset="0"/>
                </a:rPr>
                <a:t>Driven</a:t>
              </a:r>
              <a:endParaRPr lang="en-US" altLang="en-US" sz="2800" dirty="0">
                <a:solidFill>
                  <a:srgbClr val="FFFF00"/>
                </a:solidFill>
                <a:latin typeface="Times" pitchFamily="18" charset="0"/>
              </a:endParaRPr>
            </a:p>
          </p:txBody>
        </p:sp>
        <p:sp>
          <p:nvSpPr>
            <p:cNvPr id="25685" name="Rectangle 85"/>
            <p:cNvSpPr>
              <a:spLocks noChangeArrowheads="1"/>
            </p:cNvSpPr>
            <p:nvPr/>
          </p:nvSpPr>
          <p:spPr bwMode="auto">
            <a:xfrm>
              <a:off x="3344" y="1153"/>
              <a:ext cx="40" cy="194"/>
            </a:xfrm>
            <a:prstGeom prst="rect">
              <a:avLst/>
            </a:prstGeom>
            <a:noFill/>
            <a:ln w="9525">
              <a:noFill/>
              <a:miter lim="800000"/>
              <a:headEnd/>
              <a:tailEnd/>
            </a:ln>
          </p:spPr>
          <p:txBody>
            <a:bodyPr wrap="none" lIns="0" tIns="0" rIns="0" bIns="0">
              <a:spAutoFit/>
            </a:bodyPr>
            <a:lstStyle/>
            <a:p>
              <a:pPr eaLnBrk="0" hangingPunct="0"/>
              <a:r>
                <a:rPr lang="en-US" altLang="en-US" sz="2000" b="1"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686" name="Rectangle 86"/>
            <p:cNvSpPr>
              <a:spLocks noChangeArrowheads="1"/>
            </p:cNvSpPr>
            <p:nvPr/>
          </p:nvSpPr>
          <p:spPr bwMode="auto">
            <a:xfrm>
              <a:off x="2595" y="1333"/>
              <a:ext cx="1035" cy="155"/>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87" name="Rectangle 87"/>
            <p:cNvSpPr>
              <a:spLocks noChangeArrowheads="1"/>
            </p:cNvSpPr>
            <p:nvPr/>
          </p:nvSpPr>
          <p:spPr bwMode="auto">
            <a:xfrm>
              <a:off x="3112" y="1334"/>
              <a:ext cx="34"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688" name="Rectangle 88"/>
            <p:cNvSpPr>
              <a:spLocks noChangeArrowheads="1"/>
            </p:cNvSpPr>
            <p:nvPr/>
          </p:nvSpPr>
          <p:spPr bwMode="auto">
            <a:xfrm>
              <a:off x="2595" y="1488"/>
              <a:ext cx="1035" cy="156"/>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89" name="Rectangle 89"/>
            <p:cNvSpPr>
              <a:spLocks noChangeArrowheads="1"/>
            </p:cNvSpPr>
            <p:nvPr/>
          </p:nvSpPr>
          <p:spPr bwMode="auto">
            <a:xfrm>
              <a:off x="2595" y="1490"/>
              <a:ext cx="862"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Accountability</a:t>
              </a:r>
              <a:endParaRPr lang="en-US" altLang="en-US" sz="2800" dirty="0">
                <a:solidFill>
                  <a:srgbClr val="FFFFFF"/>
                </a:solidFill>
                <a:latin typeface="Times" pitchFamily="18" charset="0"/>
              </a:endParaRPr>
            </a:p>
          </p:txBody>
        </p:sp>
        <p:sp>
          <p:nvSpPr>
            <p:cNvPr id="25690" name="Rectangle 90"/>
            <p:cNvSpPr>
              <a:spLocks noChangeArrowheads="1"/>
            </p:cNvSpPr>
            <p:nvPr/>
          </p:nvSpPr>
          <p:spPr bwMode="auto">
            <a:xfrm>
              <a:off x="3443" y="1490"/>
              <a:ext cx="34"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691" name="Rectangle 91"/>
            <p:cNvSpPr>
              <a:spLocks noChangeArrowheads="1"/>
            </p:cNvSpPr>
            <p:nvPr/>
          </p:nvSpPr>
          <p:spPr bwMode="auto">
            <a:xfrm>
              <a:off x="2595" y="1644"/>
              <a:ext cx="1035" cy="155"/>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92" name="Rectangle 92"/>
            <p:cNvSpPr>
              <a:spLocks noChangeArrowheads="1"/>
            </p:cNvSpPr>
            <p:nvPr/>
          </p:nvSpPr>
          <p:spPr bwMode="auto">
            <a:xfrm>
              <a:off x="2595" y="1645"/>
              <a:ext cx="1037"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Customer Service</a:t>
              </a:r>
              <a:endParaRPr lang="en-US" altLang="en-US" sz="2800" dirty="0">
                <a:solidFill>
                  <a:srgbClr val="FFFFFF"/>
                </a:solidFill>
                <a:latin typeface="Times" pitchFamily="18" charset="0"/>
              </a:endParaRPr>
            </a:p>
          </p:txBody>
        </p:sp>
        <p:sp>
          <p:nvSpPr>
            <p:cNvPr id="25693" name="Rectangle 93"/>
            <p:cNvSpPr>
              <a:spLocks noChangeArrowheads="1"/>
            </p:cNvSpPr>
            <p:nvPr/>
          </p:nvSpPr>
          <p:spPr bwMode="auto">
            <a:xfrm>
              <a:off x="3617" y="1645"/>
              <a:ext cx="34"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694" name="Rectangle 94"/>
            <p:cNvSpPr>
              <a:spLocks noChangeArrowheads="1"/>
            </p:cNvSpPr>
            <p:nvPr/>
          </p:nvSpPr>
          <p:spPr bwMode="auto">
            <a:xfrm>
              <a:off x="2595" y="1799"/>
              <a:ext cx="1035" cy="155"/>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95" name="Rectangle 96"/>
            <p:cNvSpPr>
              <a:spLocks noChangeArrowheads="1"/>
            </p:cNvSpPr>
            <p:nvPr/>
          </p:nvSpPr>
          <p:spPr bwMode="auto">
            <a:xfrm>
              <a:off x="2592" y="1824"/>
              <a:ext cx="724"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Decisiveness</a:t>
              </a:r>
              <a:endParaRPr lang="en-US" altLang="en-US" sz="2800" dirty="0">
                <a:solidFill>
                  <a:srgbClr val="FFFFFF"/>
                </a:solidFill>
                <a:latin typeface="Times" pitchFamily="18" charset="0"/>
              </a:endParaRPr>
            </a:p>
          </p:txBody>
        </p:sp>
        <p:sp>
          <p:nvSpPr>
            <p:cNvPr id="25696" name="Rectangle 97"/>
            <p:cNvSpPr>
              <a:spLocks noChangeArrowheads="1"/>
            </p:cNvSpPr>
            <p:nvPr/>
          </p:nvSpPr>
          <p:spPr bwMode="auto">
            <a:xfrm>
              <a:off x="3306" y="1800"/>
              <a:ext cx="34"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697" name="Rectangle 98"/>
            <p:cNvSpPr>
              <a:spLocks noChangeArrowheads="1"/>
            </p:cNvSpPr>
            <p:nvPr/>
          </p:nvSpPr>
          <p:spPr bwMode="auto">
            <a:xfrm>
              <a:off x="2595" y="1954"/>
              <a:ext cx="1035" cy="156"/>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698" name="Rectangle 99"/>
            <p:cNvSpPr>
              <a:spLocks noChangeArrowheads="1"/>
            </p:cNvSpPr>
            <p:nvPr/>
          </p:nvSpPr>
          <p:spPr bwMode="auto">
            <a:xfrm>
              <a:off x="2595" y="1956"/>
              <a:ext cx="1048"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Entrepreneurship</a:t>
              </a:r>
              <a:endParaRPr lang="en-US" altLang="en-US" sz="2800" dirty="0">
                <a:solidFill>
                  <a:srgbClr val="FFFFFF"/>
                </a:solidFill>
                <a:latin typeface="Times" pitchFamily="18" charset="0"/>
              </a:endParaRPr>
            </a:p>
          </p:txBody>
        </p:sp>
        <p:sp>
          <p:nvSpPr>
            <p:cNvPr id="25699" name="Rectangle 100"/>
            <p:cNvSpPr>
              <a:spLocks noChangeArrowheads="1"/>
            </p:cNvSpPr>
            <p:nvPr/>
          </p:nvSpPr>
          <p:spPr bwMode="auto">
            <a:xfrm>
              <a:off x="3630" y="1956"/>
              <a:ext cx="34"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700" name="Rectangle 101"/>
            <p:cNvSpPr>
              <a:spLocks noChangeArrowheads="1"/>
            </p:cNvSpPr>
            <p:nvPr/>
          </p:nvSpPr>
          <p:spPr bwMode="auto">
            <a:xfrm>
              <a:off x="2595" y="2110"/>
              <a:ext cx="1035" cy="155"/>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701" name="Rectangle 102"/>
            <p:cNvSpPr>
              <a:spLocks noChangeArrowheads="1"/>
            </p:cNvSpPr>
            <p:nvPr/>
          </p:nvSpPr>
          <p:spPr bwMode="auto">
            <a:xfrm>
              <a:off x="2595" y="2111"/>
              <a:ext cx="971"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Problem Solving</a:t>
              </a:r>
              <a:endParaRPr lang="en-US" altLang="en-US" sz="2800" dirty="0">
                <a:solidFill>
                  <a:srgbClr val="FFFFFF"/>
                </a:solidFill>
                <a:latin typeface="Times" pitchFamily="18" charset="0"/>
              </a:endParaRPr>
            </a:p>
          </p:txBody>
        </p:sp>
        <p:sp>
          <p:nvSpPr>
            <p:cNvPr id="25702" name="Rectangle 103"/>
            <p:cNvSpPr>
              <a:spLocks noChangeArrowheads="1"/>
            </p:cNvSpPr>
            <p:nvPr/>
          </p:nvSpPr>
          <p:spPr bwMode="auto">
            <a:xfrm>
              <a:off x="3552" y="2111"/>
              <a:ext cx="34"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703" name="Rectangle 104"/>
            <p:cNvSpPr>
              <a:spLocks noChangeArrowheads="1"/>
            </p:cNvSpPr>
            <p:nvPr/>
          </p:nvSpPr>
          <p:spPr bwMode="auto">
            <a:xfrm>
              <a:off x="2595" y="2265"/>
              <a:ext cx="1035" cy="156"/>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704" name="Rectangle 105"/>
            <p:cNvSpPr>
              <a:spLocks noChangeArrowheads="1"/>
            </p:cNvSpPr>
            <p:nvPr/>
          </p:nvSpPr>
          <p:spPr bwMode="auto">
            <a:xfrm>
              <a:off x="2595" y="2267"/>
              <a:ext cx="594"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Technical </a:t>
              </a:r>
              <a:endParaRPr lang="en-US" altLang="en-US" sz="2800" dirty="0">
                <a:solidFill>
                  <a:srgbClr val="FFFFFF"/>
                </a:solidFill>
                <a:latin typeface="Times" pitchFamily="18" charset="0"/>
              </a:endParaRPr>
            </a:p>
          </p:txBody>
        </p:sp>
        <p:sp>
          <p:nvSpPr>
            <p:cNvPr id="25705" name="Rectangle 106"/>
            <p:cNvSpPr>
              <a:spLocks noChangeArrowheads="1"/>
            </p:cNvSpPr>
            <p:nvPr/>
          </p:nvSpPr>
          <p:spPr bwMode="auto">
            <a:xfrm>
              <a:off x="2595" y="2421"/>
              <a:ext cx="1035" cy="155"/>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706" name="Rectangle 107"/>
            <p:cNvSpPr>
              <a:spLocks noChangeArrowheads="1"/>
            </p:cNvSpPr>
            <p:nvPr/>
          </p:nvSpPr>
          <p:spPr bwMode="auto">
            <a:xfrm>
              <a:off x="2716" y="2422"/>
              <a:ext cx="639"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Credibility</a:t>
              </a:r>
              <a:endParaRPr lang="en-US" altLang="en-US" sz="2800" dirty="0">
                <a:solidFill>
                  <a:srgbClr val="FFFFFF"/>
                </a:solidFill>
                <a:latin typeface="Times" pitchFamily="18" charset="0"/>
              </a:endParaRPr>
            </a:p>
          </p:txBody>
        </p:sp>
        <p:sp>
          <p:nvSpPr>
            <p:cNvPr id="25707" name="Rectangle 108"/>
            <p:cNvSpPr>
              <a:spLocks noChangeArrowheads="1"/>
            </p:cNvSpPr>
            <p:nvPr/>
          </p:nvSpPr>
          <p:spPr bwMode="auto">
            <a:xfrm>
              <a:off x="3347" y="2422"/>
              <a:ext cx="34"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708" name="Rectangle 109"/>
            <p:cNvSpPr>
              <a:spLocks noChangeArrowheads="1"/>
            </p:cNvSpPr>
            <p:nvPr/>
          </p:nvSpPr>
          <p:spPr bwMode="auto">
            <a:xfrm>
              <a:off x="2595" y="2576"/>
              <a:ext cx="1035" cy="155"/>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709" name="Rectangle 110"/>
            <p:cNvSpPr>
              <a:spLocks noChangeArrowheads="1"/>
            </p:cNvSpPr>
            <p:nvPr/>
          </p:nvSpPr>
          <p:spPr bwMode="auto">
            <a:xfrm>
              <a:off x="2595" y="2578"/>
              <a:ext cx="34" cy="165"/>
            </a:xfrm>
            <a:prstGeom prst="rect">
              <a:avLst/>
            </a:prstGeom>
            <a:noFill/>
            <a:ln w="9525">
              <a:noFill/>
              <a:miter lim="800000"/>
              <a:headEnd/>
              <a:tailEnd/>
            </a:ln>
          </p:spPr>
          <p:txBody>
            <a:bodyPr wrap="none" lIns="0" tIns="0" rIns="0" bIns="0">
              <a:spAutoFit/>
            </a:bodyPr>
            <a:lstStyle/>
            <a:p>
              <a:pPr eaLnBrk="0" hangingPunct="0"/>
              <a:r>
                <a:rPr lang="en-US" altLang="en-US" sz="1700"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710" name="Rectangle 111"/>
            <p:cNvSpPr>
              <a:spLocks noChangeArrowheads="1"/>
            </p:cNvSpPr>
            <p:nvPr/>
          </p:nvSpPr>
          <p:spPr bwMode="auto">
            <a:xfrm>
              <a:off x="3697" y="971"/>
              <a:ext cx="55" cy="1605"/>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711" name="Rectangle 112"/>
            <p:cNvSpPr>
              <a:spLocks noChangeArrowheads="1"/>
            </p:cNvSpPr>
            <p:nvPr/>
          </p:nvSpPr>
          <p:spPr bwMode="auto">
            <a:xfrm>
              <a:off x="4681" y="971"/>
              <a:ext cx="56" cy="1605"/>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712" name="Rectangle 113"/>
            <p:cNvSpPr>
              <a:spLocks noChangeArrowheads="1"/>
            </p:cNvSpPr>
            <p:nvPr/>
          </p:nvSpPr>
          <p:spPr bwMode="auto">
            <a:xfrm>
              <a:off x="3697" y="2576"/>
              <a:ext cx="1040" cy="467"/>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713" name="Rectangle 114"/>
            <p:cNvSpPr>
              <a:spLocks noChangeArrowheads="1"/>
            </p:cNvSpPr>
            <p:nvPr/>
          </p:nvSpPr>
          <p:spPr bwMode="auto">
            <a:xfrm>
              <a:off x="3752" y="971"/>
              <a:ext cx="929" cy="181"/>
            </a:xfrm>
            <a:prstGeom prst="rect">
              <a:avLst/>
            </a:prstGeom>
            <a:solidFill>
              <a:srgbClr val="333399"/>
            </a:solidFill>
            <a:ln w="9525">
              <a:noFill/>
              <a:miter lim="800000"/>
              <a:headEnd/>
              <a:tailEnd/>
            </a:ln>
          </p:spPr>
          <p:txBody>
            <a:bodyPr/>
            <a:lstStyle/>
            <a:p>
              <a:endParaRPr lang="en-US" altLang="en-US" dirty="0">
                <a:solidFill>
                  <a:srgbClr val="FFFF00"/>
                </a:solidFill>
              </a:endParaRPr>
            </a:p>
          </p:txBody>
        </p:sp>
        <p:sp>
          <p:nvSpPr>
            <p:cNvPr id="25714" name="Rectangle 115"/>
            <p:cNvSpPr>
              <a:spLocks noChangeArrowheads="1"/>
            </p:cNvSpPr>
            <p:nvPr/>
          </p:nvSpPr>
          <p:spPr bwMode="auto">
            <a:xfrm>
              <a:off x="3926" y="972"/>
              <a:ext cx="562" cy="181"/>
            </a:xfrm>
            <a:prstGeom prst="rect">
              <a:avLst/>
            </a:prstGeom>
            <a:noFill/>
            <a:ln w="9525">
              <a:noFill/>
              <a:miter lim="800000"/>
              <a:headEnd/>
              <a:tailEnd/>
            </a:ln>
          </p:spPr>
          <p:txBody>
            <a:bodyPr wrap="none" lIns="0" tIns="0" rIns="0" bIns="0">
              <a:spAutoFit/>
            </a:bodyPr>
            <a:lstStyle/>
            <a:p>
              <a:pPr eaLnBrk="0" hangingPunct="0"/>
              <a:r>
                <a:rPr lang="en-US" altLang="en-US" sz="2000" b="1" dirty="0">
                  <a:solidFill>
                    <a:srgbClr val="FFFF00"/>
                  </a:solidFill>
                  <a:latin typeface="Times New Roman" pitchFamily="18" charset="0"/>
                </a:rPr>
                <a:t>Business </a:t>
              </a:r>
              <a:endParaRPr lang="en-US" altLang="en-US" sz="2800" dirty="0">
                <a:solidFill>
                  <a:srgbClr val="FFFF00"/>
                </a:solidFill>
                <a:latin typeface="Times" pitchFamily="18" charset="0"/>
              </a:endParaRPr>
            </a:p>
          </p:txBody>
        </p:sp>
        <p:sp>
          <p:nvSpPr>
            <p:cNvPr id="25715" name="Rectangle 116"/>
            <p:cNvSpPr>
              <a:spLocks noChangeArrowheads="1"/>
            </p:cNvSpPr>
            <p:nvPr/>
          </p:nvSpPr>
          <p:spPr bwMode="auto">
            <a:xfrm>
              <a:off x="3752" y="1152"/>
              <a:ext cx="929" cy="181"/>
            </a:xfrm>
            <a:prstGeom prst="rect">
              <a:avLst/>
            </a:prstGeom>
            <a:solidFill>
              <a:srgbClr val="333399"/>
            </a:solidFill>
            <a:ln w="9525">
              <a:noFill/>
              <a:miter lim="800000"/>
              <a:headEnd/>
              <a:tailEnd/>
            </a:ln>
          </p:spPr>
          <p:txBody>
            <a:bodyPr/>
            <a:lstStyle/>
            <a:p>
              <a:endParaRPr lang="en-US" altLang="en-US" dirty="0">
                <a:solidFill>
                  <a:srgbClr val="FFFF00"/>
                </a:solidFill>
              </a:endParaRPr>
            </a:p>
          </p:txBody>
        </p:sp>
        <p:sp>
          <p:nvSpPr>
            <p:cNvPr id="25716" name="Rectangle 117"/>
            <p:cNvSpPr>
              <a:spLocks noChangeArrowheads="1"/>
            </p:cNvSpPr>
            <p:nvPr/>
          </p:nvSpPr>
          <p:spPr bwMode="auto">
            <a:xfrm>
              <a:off x="3937" y="1153"/>
              <a:ext cx="511" cy="181"/>
            </a:xfrm>
            <a:prstGeom prst="rect">
              <a:avLst/>
            </a:prstGeom>
            <a:noFill/>
            <a:ln w="9525">
              <a:noFill/>
              <a:miter lim="800000"/>
              <a:headEnd/>
              <a:tailEnd/>
            </a:ln>
          </p:spPr>
          <p:txBody>
            <a:bodyPr wrap="none" lIns="0" tIns="0" rIns="0" bIns="0">
              <a:spAutoFit/>
            </a:bodyPr>
            <a:lstStyle/>
            <a:p>
              <a:pPr eaLnBrk="0" hangingPunct="0"/>
              <a:r>
                <a:rPr lang="en-US" altLang="en-US" sz="2000" b="1" dirty="0">
                  <a:solidFill>
                    <a:srgbClr val="FFFF00"/>
                  </a:solidFill>
                  <a:latin typeface="Times New Roman" pitchFamily="18" charset="0"/>
                </a:rPr>
                <a:t>Acumen</a:t>
              </a:r>
              <a:endParaRPr lang="en-US" altLang="en-US" sz="2800" dirty="0">
                <a:solidFill>
                  <a:srgbClr val="FFFF00"/>
                </a:solidFill>
                <a:latin typeface="Times" pitchFamily="18" charset="0"/>
              </a:endParaRPr>
            </a:p>
          </p:txBody>
        </p:sp>
        <p:sp>
          <p:nvSpPr>
            <p:cNvPr id="25717" name="Rectangle 118"/>
            <p:cNvSpPr>
              <a:spLocks noChangeArrowheads="1"/>
            </p:cNvSpPr>
            <p:nvPr/>
          </p:nvSpPr>
          <p:spPr bwMode="auto">
            <a:xfrm>
              <a:off x="4496" y="1153"/>
              <a:ext cx="40" cy="194"/>
            </a:xfrm>
            <a:prstGeom prst="rect">
              <a:avLst/>
            </a:prstGeom>
            <a:noFill/>
            <a:ln w="9525">
              <a:noFill/>
              <a:miter lim="800000"/>
              <a:headEnd/>
              <a:tailEnd/>
            </a:ln>
          </p:spPr>
          <p:txBody>
            <a:bodyPr wrap="none" lIns="0" tIns="0" rIns="0" bIns="0">
              <a:spAutoFit/>
            </a:bodyPr>
            <a:lstStyle/>
            <a:p>
              <a:pPr eaLnBrk="0" hangingPunct="0"/>
              <a:r>
                <a:rPr lang="en-US" altLang="en-US" sz="2000" b="1"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718" name="Rectangle 119"/>
            <p:cNvSpPr>
              <a:spLocks noChangeArrowheads="1"/>
            </p:cNvSpPr>
            <p:nvPr/>
          </p:nvSpPr>
          <p:spPr bwMode="auto">
            <a:xfrm>
              <a:off x="3752" y="1333"/>
              <a:ext cx="929" cy="155"/>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719" name="Rectangle 120"/>
            <p:cNvSpPr>
              <a:spLocks noChangeArrowheads="1"/>
            </p:cNvSpPr>
            <p:nvPr/>
          </p:nvSpPr>
          <p:spPr bwMode="auto">
            <a:xfrm>
              <a:off x="3752" y="1334"/>
              <a:ext cx="34"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720" name="Rectangle 121"/>
            <p:cNvSpPr>
              <a:spLocks noChangeArrowheads="1"/>
            </p:cNvSpPr>
            <p:nvPr/>
          </p:nvSpPr>
          <p:spPr bwMode="auto">
            <a:xfrm>
              <a:off x="3752" y="1488"/>
              <a:ext cx="929" cy="156"/>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721" name="Rectangle 122"/>
            <p:cNvSpPr>
              <a:spLocks noChangeArrowheads="1"/>
            </p:cNvSpPr>
            <p:nvPr/>
          </p:nvSpPr>
          <p:spPr bwMode="auto">
            <a:xfrm>
              <a:off x="3752" y="1490"/>
              <a:ext cx="585"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Financial </a:t>
              </a:r>
              <a:endParaRPr lang="en-US" altLang="en-US" sz="2800" dirty="0">
                <a:solidFill>
                  <a:srgbClr val="FFFFFF"/>
                </a:solidFill>
                <a:latin typeface="Times" pitchFamily="18" charset="0"/>
              </a:endParaRPr>
            </a:p>
          </p:txBody>
        </p:sp>
        <p:sp>
          <p:nvSpPr>
            <p:cNvPr id="25722" name="Rectangle 123"/>
            <p:cNvSpPr>
              <a:spLocks noChangeArrowheads="1"/>
            </p:cNvSpPr>
            <p:nvPr/>
          </p:nvSpPr>
          <p:spPr bwMode="auto">
            <a:xfrm>
              <a:off x="3752" y="1644"/>
              <a:ext cx="929" cy="155"/>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723" name="Rectangle 124"/>
            <p:cNvSpPr>
              <a:spLocks noChangeArrowheads="1"/>
            </p:cNvSpPr>
            <p:nvPr/>
          </p:nvSpPr>
          <p:spPr bwMode="auto">
            <a:xfrm>
              <a:off x="3830" y="1645"/>
              <a:ext cx="769"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Management</a:t>
              </a:r>
              <a:endParaRPr lang="en-US" altLang="en-US" sz="2800" dirty="0">
                <a:solidFill>
                  <a:srgbClr val="FFFFFF"/>
                </a:solidFill>
                <a:latin typeface="Times" pitchFamily="18" charset="0"/>
              </a:endParaRPr>
            </a:p>
          </p:txBody>
        </p:sp>
        <p:sp>
          <p:nvSpPr>
            <p:cNvPr id="25724" name="Rectangle 125"/>
            <p:cNvSpPr>
              <a:spLocks noChangeArrowheads="1"/>
            </p:cNvSpPr>
            <p:nvPr/>
          </p:nvSpPr>
          <p:spPr bwMode="auto">
            <a:xfrm>
              <a:off x="4587" y="1645"/>
              <a:ext cx="34"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725" name="Rectangle 126"/>
            <p:cNvSpPr>
              <a:spLocks noChangeArrowheads="1"/>
            </p:cNvSpPr>
            <p:nvPr/>
          </p:nvSpPr>
          <p:spPr bwMode="auto">
            <a:xfrm>
              <a:off x="3752" y="1799"/>
              <a:ext cx="929" cy="155"/>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726" name="Rectangle 127"/>
            <p:cNvSpPr>
              <a:spLocks noChangeArrowheads="1"/>
            </p:cNvSpPr>
            <p:nvPr/>
          </p:nvSpPr>
          <p:spPr bwMode="auto">
            <a:xfrm>
              <a:off x="3752" y="1800"/>
              <a:ext cx="947"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Human Capital </a:t>
              </a:r>
              <a:endParaRPr lang="en-US" altLang="en-US" sz="2800" dirty="0">
                <a:solidFill>
                  <a:srgbClr val="FFFFFF"/>
                </a:solidFill>
                <a:latin typeface="Times" pitchFamily="18" charset="0"/>
              </a:endParaRPr>
            </a:p>
          </p:txBody>
        </p:sp>
        <p:sp>
          <p:nvSpPr>
            <p:cNvPr id="25727" name="Rectangle 128"/>
            <p:cNvSpPr>
              <a:spLocks noChangeArrowheads="1"/>
            </p:cNvSpPr>
            <p:nvPr/>
          </p:nvSpPr>
          <p:spPr bwMode="auto">
            <a:xfrm>
              <a:off x="3752" y="1954"/>
              <a:ext cx="929" cy="156"/>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728" name="Rectangle 129"/>
            <p:cNvSpPr>
              <a:spLocks noChangeArrowheads="1"/>
            </p:cNvSpPr>
            <p:nvPr/>
          </p:nvSpPr>
          <p:spPr bwMode="auto">
            <a:xfrm>
              <a:off x="3830" y="1956"/>
              <a:ext cx="769"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Management</a:t>
              </a:r>
              <a:endParaRPr lang="en-US" altLang="en-US" sz="2800" dirty="0">
                <a:solidFill>
                  <a:srgbClr val="FFFFFF"/>
                </a:solidFill>
                <a:latin typeface="Times" pitchFamily="18" charset="0"/>
              </a:endParaRPr>
            </a:p>
          </p:txBody>
        </p:sp>
        <p:sp>
          <p:nvSpPr>
            <p:cNvPr id="25729" name="Rectangle 130"/>
            <p:cNvSpPr>
              <a:spLocks noChangeArrowheads="1"/>
            </p:cNvSpPr>
            <p:nvPr/>
          </p:nvSpPr>
          <p:spPr bwMode="auto">
            <a:xfrm>
              <a:off x="4587" y="1956"/>
              <a:ext cx="34"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730" name="Rectangle 131"/>
            <p:cNvSpPr>
              <a:spLocks noChangeArrowheads="1"/>
            </p:cNvSpPr>
            <p:nvPr/>
          </p:nvSpPr>
          <p:spPr bwMode="auto">
            <a:xfrm>
              <a:off x="3752" y="2110"/>
              <a:ext cx="929" cy="155"/>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731" name="Rectangle 132"/>
            <p:cNvSpPr>
              <a:spLocks noChangeArrowheads="1"/>
            </p:cNvSpPr>
            <p:nvPr/>
          </p:nvSpPr>
          <p:spPr bwMode="auto">
            <a:xfrm>
              <a:off x="3752" y="2111"/>
              <a:ext cx="701"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Technology </a:t>
              </a:r>
              <a:endParaRPr lang="en-US" altLang="en-US" sz="2800" dirty="0">
                <a:solidFill>
                  <a:srgbClr val="FFFFFF"/>
                </a:solidFill>
                <a:latin typeface="Times" pitchFamily="18" charset="0"/>
              </a:endParaRPr>
            </a:p>
          </p:txBody>
        </p:sp>
        <p:sp>
          <p:nvSpPr>
            <p:cNvPr id="25732" name="Rectangle 133"/>
            <p:cNvSpPr>
              <a:spLocks noChangeArrowheads="1"/>
            </p:cNvSpPr>
            <p:nvPr/>
          </p:nvSpPr>
          <p:spPr bwMode="auto">
            <a:xfrm>
              <a:off x="3752" y="2265"/>
              <a:ext cx="929" cy="156"/>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733" name="Rectangle 134"/>
            <p:cNvSpPr>
              <a:spLocks noChangeArrowheads="1"/>
            </p:cNvSpPr>
            <p:nvPr/>
          </p:nvSpPr>
          <p:spPr bwMode="auto">
            <a:xfrm>
              <a:off x="3830" y="2267"/>
              <a:ext cx="769"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Management</a:t>
              </a:r>
              <a:endParaRPr lang="en-US" altLang="en-US" sz="2800" dirty="0">
                <a:solidFill>
                  <a:srgbClr val="FFFFFF"/>
                </a:solidFill>
                <a:latin typeface="Times" pitchFamily="18" charset="0"/>
              </a:endParaRPr>
            </a:p>
          </p:txBody>
        </p:sp>
        <p:sp>
          <p:nvSpPr>
            <p:cNvPr id="25734" name="Rectangle 135"/>
            <p:cNvSpPr>
              <a:spLocks noChangeArrowheads="1"/>
            </p:cNvSpPr>
            <p:nvPr/>
          </p:nvSpPr>
          <p:spPr bwMode="auto">
            <a:xfrm>
              <a:off x="4587" y="2267"/>
              <a:ext cx="34"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735" name="Rectangle 136"/>
            <p:cNvSpPr>
              <a:spLocks noChangeArrowheads="1"/>
            </p:cNvSpPr>
            <p:nvPr/>
          </p:nvSpPr>
          <p:spPr bwMode="auto">
            <a:xfrm>
              <a:off x="3752" y="2421"/>
              <a:ext cx="929" cy="155"/>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736" name="Rectangle 137"/>
            <p:cNvSpPr>
              <a:spLocks noChangeArrowheads="1"/>
            </p:cNvSpPr>
            <p:nvPr/>
          </p:nvSpPr>
          <p:spPr bwMode="auto">
            <a:xfrm>
              <a:off x="3752" y="2422"/>
              <a:ext cx="34" cy="165"/>
            </a:xfrm>
            <a:prstGeom prst="rect">
              <a:avLst/>
            </a:prstGeom>
            <a:noFill/>
            <a:ln w="9525">
              <a:noFill/>
              <a:miter lim="800000"/>
              <a:headEnd/>
              <a:tailEnd/>
            </a:ln>
          </p:spPr>
          <p:txBody>
            <a:bodyPr wrap="none" lIns="0" tIns="0" rIns="0" bIns="0">
              <a:spAutoFit/>
            </a:bodyPr>
            <a:lstStyle/>
            <a:p>
              <a:pPr eaLnBrk="0" hangingPunct="0"/>
              <a:r>
                <a:rPr lang="en-US" altLang="en-US" sz="1700"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737" name="Rectangle 138"/>
            <p:cNvSpPr>
              <a:spLocks noChangeArrowheads="1"/>
            </p:cNvSpPr>
            <p:nvPr/>
          </p:nvSpPr>
          <p:spPr bwMode="auto">
            <a:xfrm>
              <a:off x="4747" y="971"/>
              <a:ext cx="56" cy="1605"/>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738" name="Rectangle 139"/>
            <p:cNvSpPr>
              <a:spLocks noChangeArrowheads="1"/>
            </p:cNvSpPr>
            <p:nvPr/>
          </p:nvSpPr>
          <p:spPr bwMode="auto">
            <a:xfrm>
              <a:off x="5552" y="971"/>
              <a:ext cx="56" cy="1605"/>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739" name="Rectangle 140"/>
            <p:cNvSpPr>
              <a:spLocks noChangeArrowheads="1"/>
            </p:cNvSpPr>
            <p:nvPr/>
          </p:nvSpPr>
          <p:spPr bwMode="auto">
            <a:xfrm>
              <a:off x="4747" y="2576"/>
              <a:ext cx="861" cy="467"/>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740" name="Rectangle 141"/>
            <p:cNvSpPr>
              <a:spLocks noChangeArrowheads="1"/>
            </p:cNvSpPr>
            <p:nvPr/>
          </p:nvSpPr>
          <p:spPr bwMode="auto">
            <a:xfrm>
              <a:off x="4803" y="971"/>
              <a:ext cx="749" cy="181"/>
            </a:xfrm>
            <a:prstGeom prst="rect">
              <a:avLst/>
            </a:prstGeom>
            <a:solidFill>
              <a:srgbClr val="333399"/>
            </a:solidFill>
            <a:ln w="9525">
              <a:noFill/>
              <a:miter lim="800000"/>
              <a:headEnd/>
              <a:tailEnd/>
            </a:ln>
          </p:spPr>
          <p:txBody>
            <a:bodyPr/>
            <a:lstStyle/>
            <a:p>
              <a:endParaRPr lang="en-US" altLang="en-US" dirty="0">
                <a:solidFill>
                  <a:srgbClr val="FFFF00"/>
                </a:solidFill>
              </a:endParaRPr>
            </a:p>
          </p:txBody>
        </p:sp>
        <p:sp>
          <p:nvSpPr>
            <p:cNvPr id="25741" name="Rectangle 142"/>
            <p:cNvSpPr>
              <a:spLocks noChangeArrowheads="1"/>
            </p:cNvSpPr>
            <p:nvPr/>
          </p:nvSpPr>
          <p:spPr bwMode="auto">
            <a:xfrm>
              <a:off x="4888" y="972"/>
              <a:ext cx="562" cy="181"/>
            </a:xfrm>
            <a:prstGeom prst="rect">
              <a:avLst/>
            </a:prstGeom>
            <a:noFill/>
            <a:ln w="9525">
              <a:noFill/>
              <a:miter lim="800000"/>
              <a:headEnd/>
              <a:tailEnd/>
            </a:ln>
          </p:spPr>
          <p:txBody>
            <a:bodyPr wrap="none" lIns="0" tIns="0" rIns="0" bIns="0">
              <a:spAutoFit/>
            </a:bodyPr>
            <a:lstStyle/>
            <a:p>
              <a:pPr eaLnBrk="0" hangingPunct="0"/>
              <a:r>
                <a:rPr lang="en-US" altLang="en-US" sz="2000" b="1" dirty="0">
                  <a:solidFill>
                    <a:srgbClr val="FFFF00"/>
                  </a:solidFill>
                  <a:latin typeface="Times New Roman" pitchFamily="18" charset="0"/>
                </a:rPr>
                <a:t>Building </a:t>
              </a:r>
              <a:endParaRPr lang="en-US" altLang="en-US" sz="2800" dirty="0">
                <a:solidFill>
                  <a:srgbClr val="FFFF00"/>
                </a:solidFill>
                <a:latin typeface="Times" pitchFamily="18" charset="0"/>
              </a:endParaRPr>
            </a:p>
          </p:txBody>
        </p:sp>
        <p:sp>
          <p:nvSpPr>
            <p:cNvPr id="25742" name="Rectangle 143"/>
            <p:cNvSpPr>
              <a:spLocks noChangeArrowheads="1"/>
            </p:cNvSpPr>
            <p:nvPr/>
          </p:nvSpPr>
          <p:spPr bwMode="auto">
            <a:xfrm>
              <a:off x="4803" y="1152"/>
              <a:ext cx="749" cy="181"/>
            </a:xfrm>
            <a:prstGeom prst="rect">
              <a:avLst/>
            </a:prstGeom>
            <a:solidFill>
              <a:srgbClr val="333399"/>
            </a:solidFill>
            <a:ln w="9525">
              <a:noFill/>
              <a:miter lim="800000"/>
              <a:headEnd/>
              <a:tailEnd/>
            </a:ln>
          </p:spPr>
          <p:txBody>
            <a:bodyPr/>
            <a:lstStyle/>
            <a:p>
              <a:endParaRPr lang="en-US" altLang="en-US" dirty="0">
                <a:solidFill>
                  <a:srgbClr val="FFFF00"/>
                </a:solidFill>
              </a:endParaRPr>
            </a:p>
          </p:txBody>
        </p:sp>
        <p:sp>
          <p:nvSpPr>
            <p:cNvPr id="25743" name="Rectangle 144"/>
            <p:cNvSpPr>
              <a:spLocks noChangeArrowheads="1"/>
            </p:cNvSpPr>
            <p:nvPr/>
          </p:nvSpPr>
          <p:spPr bwMode="auto">
            <a:xfrm>
              <a:off x="4835" y="1153"/>
              <a:ext cx="621" cy="181"/>
            </a:xfrm>
            <a:prstGeom prst="rect">
              <a:avLst/>
            </a:prstGeom>
            <a:noFill/>
            <a:ln w="9525">
              <a:noFill/>
              <a:miter lim="800000"/>
              <a:headEnd/>
              <a:tailEnd/>
            </a:ln>
          </p:spPr>
          <p:txBody>
            <a:bodyPr wrap="none" lIns="0" tIns="0" rIns="0" bIns="0">
              <a:spAutoFit/>
            </a:bodyPr>
            <a:lstStyle/>
            <a:p>
              <a:pPr eaLnBrk="0" hangingPunct="0"/>
              <a:r>
                <a:rPr lang="en-US" altLang="en-US" sz="2000" b="1" dirty="0">
                  <a:solidFill>
                    <a:srgbClr val="FFFF00"/>
                  </a:solidFill>
                  <a:latin typeface="Times New Roman" pitchFamily="18" charset="0"/>
                </a:rPr>
                <a:t>Coalitions</a:t>
              </a:r>
              <a:endParaRPr lang="en-US" altLang="en-US" sz="2800" dirty="0">
                <a:solidFill>
                  <a:srgbClr val="FFFF00"/>
                </a:solidFill>
                <a:latin typeface="Times" pitchFamily="18" charset="0"/>
              </a:endParaRPr>
            </a:p>
          </p:txBody>
        </p:sp>
        <p:sp>
          <p:nvSpPr>
            <p:cNvPr id="25744" name="Rectangle 145"/>
            <p:cNvSpPr>
              <a:spLocks noChangeArrowheads="1"/>
            </p:cNvSpPr>
            <p:nvPr/>
          </p:nvSpPr>
          <p:spPr bwMode="auto">
            <a:xfrm>
              <a:off x="5520" y="1153"/>
              <a:ext cx="40" cy="194"/>
            </a:xfrm>
            <a:prstGeom prst="rect">
              <a:avLst/>
            </a:prstGeom>
            <a:noFill/>
            <a:ln w="9525">
              <a:noFill/>
              <a:miter lim="800000"/>
              <a:headEnd/>
              <a:tailEnd/>
            </a:ln>
          </p:spPr>
          <p:txBody>
            <a:bodyPr wrap="none" lIns="0" tIns="0" rIns="0" bIns="0">
              <a:spAutoFit/>
            </a:bodyPr>
            <a:lstStyle/>
            <a:p>
              <a:pPr eaLnBrk="0" hangingPunct="0"/>
              <a:r>
                <a:rPr lang="en-US" altLang="en-US" sz="2000" b="1"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745" name="Rectangle 146"/>
            <p:cNvSpPr>
              <a:spLocks noChangeArrowheads="1"/>
            </p:cNvSpPr>
            <p:nvPr/>
          </p:nvSpPr>
          <p:spPr bwMode="auto">
            <a:xfrm>
              <a:off x="4803" y="1333"/>
              <a:ext cx="749" cy="155"/>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746" name="Rectangle 147"/>
            <p:cNvSpPr>
              <a:spLocks noChangeArrowheads="1"/>
            </p:cNvSpPr>
            <p:nvPr/>
          </p:nvSpPr>
          <p:spPr bwMode="auto">
            <a:xfrm>
              <a:off x="5177" y="1334"/>
              <a:ext cx="34"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747" name="Rectangle 148"/>
            <p:cNvSpPr>
              <a:spLocks noChangeArrowheads="1"/>
            </p:cNvSpPr>
            <p:nvPr/>
          </p:nvSpPr>
          <p:spPr bwMode="auto">
            <a:xfrm>
              <a:off x="4803" y="1488"/>
              <a:ext cx="749" cy="156"/>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748" name="Rectangle 149"/>
            <p:cNvSpPr>
              <a:spLocks noChangeArrowheads="1"/>
            </p:cNvSpPr>
            <p:nvPr/>
          </p:nvSpPr>
          <p:spPr bwMode="auto">
            <a:xfrm>
              <a:off x="4803" y="1490"/>
              <a:ext cx="675"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Partnering </a:t>
              </a:r>
              <a:endParaRPr lang="en-US" altLang="en-US" sz="2800" dirty="0">
                <a:solidFill>
                  <a:srgbClr val="FFFFFF"/>
                </a:solidFill>
                <a:latin typeface="Times" pitchFamily="18" charset="0"/>
              </a:endParaRPr>
            </a:p>
          </p:txBody>
        </p:sp>
        <p:sp>
          <p:nvSpPr>
            <p:cNvPr id="25749" name="Rectangle 150"/>
            <p:cNvSpPr>
              <a:spLocks noChangeArrowheads="1"/>
            </p:cNvSpPr>
            <p:nvPr/>
          </p:nvSpPr>
          <p:spPr bwMode="auto">
            <a:xfrm>
              <a:off x="5466" y="1490"/>
              <a:ext cx="34"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750" name="Rectangle 151"/>
            <p:cNvSpPr>
              <a:spLocks noChangeArrowheads="1"/>
            </p:cNvSpPr>
            <p:nvPr/>
          </p:nvSpPr>
          <p:spPr bwMode="auto">
            <a:xfrm>
              <a:off x="4803" y="1644"/>
              <a:ext cx="749" cy="155"/>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751" name="Rectangle 152"/>
            <p:cNvSpPr>
              <a:spLocks noChangeArrowheads="1"/>
            </p:cNvSpPr>
            <p:nvPr/>
          </p:nvSpPr>
          <p:spPr bwMode="auto">
            <a:xfrm>
              <a:off x="4803" y="1645"/>
              <a:ext cx="652"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Political     </a:t>
              </a:r>
              <a:endParaRPr lang="en-US" altLang="en-US" sz="2800" dirty="0">
                <a:solidFill>
                  <a:srgbClr val="FFFFFF"/>
                </a:solidFill>
                <a:latin typeface="Times" pitchFamily="18" charset="0"/>
              </a:endParaRPr>
            </a:p>
          </p:txBody>
        </p:sp>
        <p:sp>
          <p:nvSpPr>
            <p:cNvPr id="25752" name="Rectangle 153"/>
            <p:cNvSpPr>
              <a:spLocks noChangeArrowheads="1"/>
            </p:cNvSpPr>
            <p:nvPr/>
          </p:nvSpPr>
          <p:spPr bwMode="auto">
            <a:xfrm>
              <a:off x="4803" y="1799"/>
              <a:ext cx="749" cy="155"/>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753" name="Rectangle 154"/>
            <p:cNvSpPr>
              <a:spLocks noChangeArrowheads="1"/>
            </p:cNvSpPr>
            <p:nvPr/>
          </p:nvSpPr>
          <p:spPr bwMode="auto">
            <a:xfrm>
              <a:off x="4926" y="1800"/>
              <a:ext cx="351"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Savvy</a:t>
              </a:r>
              <a:endParaRPr lang="en-US" altLang="en-US" sz="2800" dirty="0">
                <a:solidFill>
                  <a:srgbClr val="FFFFFF"/>
                </a:solidFill>
                <a:latin typeface="Times" pitchFamily="18" charset="0"/>
              </a:endParaRPr>
            </a:p>
          </p:txBody>
        </p:sp>
        <p:sp>
          <p:nvSpPr>
            <p:cNvPr id="25754" name="Rectangle 155"/>
            <p:cNvSpPr>
              <a:spLocks noChangeArrowheads="1"/>
            </p:cNvSpPr>
            <p:nvPr/>
          </p:nvSpPr>
          <p:spPr bwMode="auto">
            <a:xfrm>
              <a:off x="5271" y="1800"/>
              <a:ext cx="34"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755" name="Rectangle 156"/>
            <p:cNvSpPr>
              <a:spLocks noChangeArrowheads="1"/>
            </p:cNvSpPr>
            <p:nvPr/>
          </p:nvSpPr>
          <p:spPr bwMode="auto">
            <a:xfrm>
              <a:off x="4803" y="1954"/>
              <a:ext cx="749" cy="156"/>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756" name="Rectangle 157"/>
            <p:cNvSpPr>
              <a:spLocks noChangeArrowheads="1"/>
            </p:cNvSpPr>
            <p:nvPr/>
          </p:nvSpPr>
          <p:spPr bwMode="auto">
            <a:xfrm>
              <a:off x="4803" y="1956"/>
              <a:ext cx="745"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Influencing/ </a:t>
              </a:r>
              <a:endParaRPr lang="en-US" altLang="en-US" sz="2800" dirty="0">
                <a:solidFill>
                  <a:srgbClr val="FFFFFF"/>
                </a:solidFill>
                <a:latin typeface="Times" pitchFamily="18" charset="0"/>
              </a:endParaRPr>
            </a:p>
          </p:txBody>
        </p:sp>
        <p:sp>
          <p:nvSpPr>
            <p:cNvPr id="25757" name="Rectangle 158"/>
            <p:cNvSpPr>
              <a:spLocks noChangeArrowheads="1"/>
            </p:cNvSpPr>
            <p:nvPr/>
          </p:nvSpPr>
          <p:spPr bwMode="auto">
            <a:xfrm>
              <a:off x="4803" y="2110"/>
              <a:ext cx="749" cy="155"/>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758" name="Rectangle 159"/>
            <p:cNvSpPr>
              <a:spLocks noChangeArrowheads="1"/>
            </p:cNvSpPr>
            <p:nvPr/>
          </p:nvSpPr>
          <p:spPr bwMode="auto">
            <a:xfrm>
              <a:off x="4803" y="2111"/>
              <a:ext cx="679"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Negotiating</a:t>
              </a:r>
              <a:endParaRPr lang="en-US" altLang="en-US" sz="2800" dirty="0">
                <a:solidFill>
                  <a:srgbClr val="FFFFFF"/>
                </a:solidFill>
                <a:latin typeface="Times" pitchFamily="18" charset="0"/>
              </a:endParaRPr>
            </a:p>
          </p:txBody>
        </p:sp>
        <p:sp>
          <p:nvSpPr>
            <p:cNvPr id="25759" name="Rectangle 160"/>
            <p:cNvSpPr>
              <a:spLocks noChangeArrowheads="1"/>
            </p:cNvSpPr>
            <p:nvPr/>
          </p:nvSpPr>
          <p:spPr bwMode="auto">
            <a:xfrm>
              <a:off x="5470" y="2111"/>
              <a:ext cx="34"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760" name="Rectangle 161"/>
            <p:cNvSpPr>
              <a:spLocks noChangeArrowheads="1"/>
            </p:cNvSpPr>
            <p:nvPr/>
          </p:nvSpPr>
          <p:spPr bwMode="auto">
            <a:xfrm>
              <a:off x="4803" y="2265"/>
              <a:ext cx="749" cy="156"/>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761" name="Rectangle 162"/>
            <p:cNvSpPr>
              <a:spLocks noChangeArrowheads="1"/>
            </p:cNvSpPr>
            <p:nvPr/>
          </p:nvSpPr>
          <p:spPr bwMode="auto">
            <a:xfrm>
              <a:off x="4803" y="2267"/>
              <a:ext cx="34"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762" name="Rectangle 163"/>
            <p:cNvSpPr>
              <a:spLocks noChangeArrowheads="1"/>
            </p:cNvSpPr>
            <p:nvPr/>
          </p:nvSpPr>
          <p:spPr bwMode="auto">
            <a:xfrm>
              <a:off x="4803" y="2421"/>
              <a:ext cx="749" cy="155"/>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763" name="Rectangle 164"/>
            <p:cNvSpPr>
              <a:spLocks noChangeArrowheads="1"/>
            </p:cNvSpPr>
            <p:nvPr/>
          </p:nvSpPr>
          <p:spPr bwMode="auto">
            <a:xfrm>
              <a:off x="4803" y="2422"/>
              <a:ext cx="34" cy="165"/>
            </a:xfrm>
            <a:prstGeom prst="rect">
              <a:avLst/>
            </a:prstGeom>
            <a:noFill/>
            <a:ln w="9525">
              <a:noFill/>
              <a:miter lim="800000"/>
              <a:headEnd/>
              <a:tailEnd/>
            </a:ln>
          </p:spPr>
          <p:txBody>
            <a:bodyPr wrap="none" lIns="0" tIns="0" rIns="0" bIns="0">
              <a:spAutoFit/>
            </a:bodyPr>
            <a:lstStyle/>
            <a:p>
              <a:pPr eaLnBrk="0" hangingPunct="0"/>
              <a:r>
                <a:rPr lang="en-US" altLang="en-US" sz="1700"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764" name="Rectangle 165"/>
            <p:cNvSpPr>
              <a:spLocks noChangeArrowheads="1"/>
            </p:cNvSpPr>
            <p:nvPr/>
          </p:nvSpPr>
          <p:spPr bwMode="auto">
            <a:xfrm>
              <a:off x="624" y="960"/>
              <a:ext cx="11" cy="11"/>
            </a:xfrm>
            <a:prstGeom prst="rect">
              <a:avLst/>
            </a:prstGeom>
            <a:solidFill>
              <a:srgbClr val="000000"/>
            </a:solidFill>
            <a:ln w="9525">
              <a:noFill/>
              <a:miter lim="800000"/>
              <a:headEnd/>
              <a:tailEnd/>
            </a:ln>
          </p:spPr>
          <p:txBody>
            <a:bodyPr/>
            <a:lstStyle/>
            <a:p>
              <a:endParaRPr lang="en-US" altLang="en-US" dirty="0">
                <a:solidFill>
                  <a:srgbClr val="000000"/>
                </a:solidFill>
              </a:endParaRPr>
            </a:p>
          </p:txBody>
        </p:sp>
        <p:sp>
          <p:nvSpPr>
            <p:cNvPr id="25765" name="Rectangle 166"/>
            <p:cNvSpPr>
              <a:spLocks noChangeArrowheads="1"/>
            </p:cNvSpPr>
            <p:nvPr/>
          </p:nvSpPr>
          <p:spPr bwMode="auto">
            <a:xfrm>
              <a:off x="624" y="960"/>
              <a:ext cx="11" cy="11"/>
            </a:xfrm>
            <a:prstGeom prst="rect">
              <a:avLst/>
            </a:prstGeom>
            <a:solidFill>
              <a:srgbClr val="000000"/>
            </a:solidFill>
            <a:ln w="9525">
              <a:noFill/>
              <a:miter lim="800000"/>
              <a:headEnd/>
              <a:tailEnd/>
            </a:ln>
          </p:spPr>
          <p:txBody>
            <a:bodyPr/>
            <a:lstStyle/>
            <a:p>
              <a:endParaRPr lang="en-US" altLang="en-US" dirty="0">
                <a:solidFill>
                  <a:srgbClr val="000000"/>
                </a:solidFill>
              </a:endParaRPr>
            </a:p>
          </p:txBody>
        </p:sp>
        <p:sp>
          <p:nvSpPr>
            <p:cNvPr id="25766" name="Rectangle 167"/>
            <p:cNvSpPr>
              <a:spLocks noChangeArrowheads="1"/>
            </p:cNvSpPr>
            <p:nvPr/>
          </p:nvSpPr>
          <p:spPr bwMode="auto">
            <a:xfrm>
              <a:off x="635" y="960"/>
              <a:ext cx="860" cy="11"/>
            </a:xfrm>
            <a:prstGeom prst="rect">
              <a:avLst/>
            </a:prstGeom>
            <a:solidFill>
              <a:srgbClr val="000000"/>
            </a:solidFill>
            <a:ln w="9525">
              <a:noFill/>
              <a:miter lim="800000"/>
              <a:headEnd/>
              <a:tailEnd/>
            </a:ln>
          </p:spPr>
          <p:txBody>
            <a:bodyPr/>
            <a:lstStyle/>
            <a:p>
              <a:endParaRPr lang="en-US" altLang="en-US" dirty="0">
                <a:solidFill>
                  <a:srgbClr val="000000"/>
                </a:solidFill>
              </a:endParaRPr>
            </a:p>
          </p:txBody>
        </p:sp>
        <p:sp>
          <p:nvSpPr>
            <p:cNvPr id="25767" name="Rectangle 168"/>
            <p:cNvSpPr>
              <a:spLocks noChangeArrowheads="1"/>
            </p:cNvSpPr>
            <p:nvPr/>
          </p:nvSpPr>
          <p:spPr bwMode="auto">
            <a:xfrm>
              <a:off x="1495" y="960"/>
              <a:ext cx="11" cy="11"/>
            </a:xfrm>
            <a:prstGeom prst="rect">
              <a:avLst/>
            </a:prstGeom>
            <a:solidFill>
              <a:srgbClr val="000000"/>
            </a:solidFill>
            <a:ln w="9525">
              <a:noFill/>
              <a:miter lim="800000"/>
              <a:headEnd/>
              <a:tailEnd/>
            </a:ln>
          </p:spPr>
          <p:txBody>
            <a:bodyPr/>
            <a:lstStyle/>
            <a:p>
              <a:endParaRPr lang="en-US" altLang="en-US" dirty="0">
                <a:solidFill>
                  <a:srgbClr val="000000"/>
                </a:solidFill>
              </a:endParaRPr>
            </a:p>
          </p:txBody>
        </p:sp>
        <p:sp>
          <p:nvSpPr>
            <p:cNvPr id="25768" name="Rectangle 169"/>
            <p:cNvSpPr>
              <a:spLocks noChangeArrowheads="1"/>
            </p:cNvSpPr>
            <p:nvPr/>
          </p:nvSpPr>
          <p:spPr bwMode="auto">
            <a:xfrm>
              <a:off x="1506" y="960"/>
              <a:ext cx="1022" cy="11"/>
            </a:xfrm>
            <a:prstGeom prst="rect">
              <a:avLst/>
            </a:prstGeom>
            <a:solidFill>
              <a:srgbClr val="000000"/>
            </a:solidFill>
            <a:ln w="9525">
              <a:noFill/>
              <a:miter lim="800000"/>
              <a:headEnd/>
              <a:tailEnd/>
            </a:ln>
          </p:spPr>
          <p:txBody>
            <a:bodyPr/>
            <a:lstStyle/>
            <a:p>
              <a:endParaRPr lang="en-US" altLang="en-US" dirty="0">
                <a:solidFill>
                  <a:srgbClr val="000000"/>
                </a:solidFill>
              </a:endParaRPr>
            </a:p>
          </p:txBody>
        </p:sp>
        <p:sp>
          <p:nvSpPr>
            <p:cNvPr id="25769" name="Rectangle 170"/>
            <p:cNvSpPr>
              <a:spLocks noChangeArrowheads="1"/>
            </p:cNvSpPr>
            <p:nvPr/>
          </p:nvSpPr>
          <p:spPr bwMode="auto">
            <a:xfrm>
              <a:off x="2528" y="960"/>
              <a:ext cx="11" cy="11"/>
            </a:xfrm>
            <a:prstGeom prst="rect">
              <a:avLst/>
            </a:prstGeom>
            <a:solidFill>
              <a:srgbClr val="000000"/>
            </a:solidFill>
            <a:ln w="9525">
              <a:noFill/>
              <a:miter lim="800000"/>
              <a:headEnd/>
              <a:tailEnd/>
            </a:ln>
          </p:spPr>
          <p:txBody>
            <a:bodyPr/>
            <a:lstStyle/>
            <a:p>
              <a:endParaRPr lang="en-US" altLang="en-US" dirty="0">
                <a:solidFill>
                  <a:srgbClr val="000000"/>
                </a:solidFill>
              </a:endParaRPr>
            </a:p>
          </p:txBody>
        </p:sp>
        <p:sp>
          <p:nvSpPr>
            <p:cNvPr id="25770" name="Rectangle 171"/>
            <p:cNvSpPr>
              <a:spLocks noChangeArrowheads="1"/>
            </p:cNvSpPr>
            <p:nvPr/>
          </p:nvSpPr>
          <p:spPr bwMode="auto">
            <a:xfrm>
              <a:off x="2539" y="960"/>
              <a:ext cx="1147" cy="11"/>
            </a:xfrm>
            <a:prstGeom prst="rect">
              <a:avLst/>
            </a:prstGeom>
            <a:solidFill>
              <a:srgbClr val="000000"/>
            </a:solidFill>
            <a:ln w="9525">
              <a:noFill/>
              <a:miter lim="800000"/>
              <a:headEnd/>
              <a:tailEnd/>
            </a:ln>
          </p:spPr>
          <p:txBody>
            <a:bodyPr/>
            <a:lstStyle/>
            <a:p>
              <a:endParaRPr lang="en-US" altLang="en-US" dirty="0">
                <a:solidFill>
                  <a:srgbClr val="000000"/>
                </a:solidFill>
              </a:endParaRPr>
            </a:p>
          </p:txBody>
        </p:sp>
        <p:sp>
          <p:nvSpPr>
            <p:cNvPr id="25771" name="Rectangle 172"/>
            <p:cNvSpPr>
              <a:spLocks noChangeArrowheads="1"/>
            </p:cNvSpPr>
            <p:nvPr/>
          </p:nvSpPr>
          <p:spPr bwMode="auto">
            <a:xfrm>
              <a:off x="3686" y="960"/>
              <a:ext cx="11" cy="11"/>
            </a:xfrm>
            <a:prstGeom prst="rect">
              <a:avLst/>
            </a:prstGeom>
            <a:solidFill>
              <a:srgbClr val="000000"/>
            </a:solidFill>
            <a:ln w="9525">
              <a:noFill/>
              <a:miter lim="800000"/>
              <a:headEnd/>
              <a:tailEnd/>
            </a:ln>
          </p:spPr>
          <p:txBody>
            <a:bodyPr/>
            <a:lstStyle/>
            <a:p>
              <a:endParaRPr lang="en-US" altLang="en-US" dirty="0">
                <a:solidFill>
                  <a:srgbClr val="000000"/>
                </a:solidFill>
              </a:endParaRPr>
            </a:p>
          </p:txBody>
        </p:sp>
        <p:sp>
          <p:nvSpPr>
            <p:cNvPr id="25772" name="Rectangle 173"/>
            <p:cNvSpPr>
              <a:spLocks noChangeArrowheads="1"/>
            </p:cNvSpPr>
            <p:nvPr/>
          </p:nvSpPr>
          <p:spPr bwMode="auto">
            <a:xfrm>
              <a:off x="3697" y="960"/>
              <a:ext cx="1040" cy="11"/>
            </a:xfrm>
            <a:prstGeom prst="rect">
              <a:avLst/>
            </a:prstGeom>
            <a:solidFill>
              <a:srgbClr val="000000"/>
            </a:solidFill>
            <a:ln w="9525">
              <a:noFill/>
              <a:miter lim="800000"/>
              <a:headEnd/>
              <a:tailEnd/>
            </a:ln>
          </p:spPr>
          <p:txBody>
            <a:bodyPr/>
            <a:lstStyle/>
            <a:p>
              <a:endParaRPr lang="en-US" altLang="en-US" dirty="0">
                <a:solidFill>
                  <a:srgbClr val="000000"/>
                </a:solidFill>
              </a:endParaRPr>
            </a:p>
          </p:txBody>
        </p:sp>
        <p:sp>
          <p:nvSpPr>
            <p:cNvPr id="25773" name="Rectangle 174"/>
            <p:cNvSpPr>
              <a:spLocks noChangeArrowheads="1"/>
            </p:cNvSpPr>
            <p:nvPr/>
          </p:nvSpPr>
          <p:spPr bwMode="auto">
            <a:xfrm>
              <a:off x="4737" y="960"/>
              <a:ext cx="10" cy="11"/>
            </a:xfrm>
            <a:prstGeom prst="rect">
              <a:avLst/>
            </a:prstGeom>
            <a:solidFill>
              <a:srgbClr val="000000"/>
            </a:solidFill>
            <a:ln w="9525">
              <a:noFill/>
              <a:miter lim="800000"/>
              <a:headEnd/>
              <a:tailEnd/>
            </a:ln>
          </p:spPr>
          <p:txBody>
            <a:bodyPr/>
            <a:lstStyle/>
            <a:p>
              <a:endParaRPr lang="en-US" altLang="en-US" dirty="0">
                <a:solidFill>
                  <a:srgbClr val="000000"/>
                </a:solidFill>
              </a:endParaRPr>
            </a:p>
          </p:txBody>
        </p:sp>
        <p:sp>
          <p:nvSpPr>
            <p:cNvPr id="25774" name="Rectangle 175"/>
            <p:cNvSpPr>
              <a:spLocks noChangeArrowheads="1"/>
            </p:cNvSpPr>
            <p:nvPr/>
          </p:nvSpPr>
          <p:spPr bwMode="auto">
            <a:xfrm>
              <a:off x="4747" y="960"/>
              <a:ext cx="861" cy="11"/>
            </a:xfrm>
            <a:prstGeom prst="rect">
              <a:avLst/>
            </a:prstGeom>
            <a:solidFill>
              <a:srgbClr val="000000"/>
            </a:solidFill>
            <a:ln w="9525">
              <a:noFill/>
              <a:miter lim="800000"/>
              <a:headEnd/>
              <a:tailEnd/>
            </a:ln>
          </p:spPr>
          <p:txBody>
            <a:bodyPr/>
            <a:lstStyle/>
            <a:p>
              <a:endParaRPr lang="en-US" altLang="en-US" dirty="0">
                <a:solidFill>
                  <a:srgbClr val="000000"/>
                </a:solidFill>
              </a:endParaRPr>
            </a:p>
          </p:txBody>
        </p:sp>
        <p:sp>
          <p:nvSpPr>
            <p:cNvPr id="25775" name="Rectangle 176"/>
            <p:cNvSpPr>
              <a:spLocks noChangeArrowheads="1"/>
            </p:cNvSpPr>
            <p:nvPr/>
          </p:nvSpPr>
          <p:spPr bwMode="auto">
            <a:xfrm>
              <a:off x="5608" y="960"/>
              <a:ext cx="11" cy="11"/>
            </a:xfrm>
            <a:prstGeom prst="rect">
              <a:avLst/>
            </a:prstGeom>
            <a:solidFill>
              <a:srgbClr val="000000"/>
            </a:solidFill>
            <a:ln w="9525">
              <a:noFill/>
              <a:miter lim="800000"/>
              <a:headEnd/>
              <a:tailEnd/>
            </a:ln>
          </p:spPr>
          <p:txBody>
            <a:bodyPr/>
            <a:lstStyle/>
            <a:p>
              <a:endParaRPr lang="en-US" altLang="en-US" dirty="0">
                <a:solidFill>
                  <a:srgbClr val="000000"/>
                </a:solidFill>
              </a:endParaRPr>
            </a:p>
          </p:txBody>
        </p:sp>
        <p:sp>
          <p:nvSpPr>
            <p:cNvPr id="25776" name="Rectangle 177"/>
            <p:cNvSpPr>
              <a:spLocks noChangeArrowheads="1"/>
            </p:cNvSpPr>
            <p:nvPr/>
          </p:nvSpPr>
          <p:spPr bwMode="auto">
            <a:xfrm>
              <a:off x="5608" y="960"/>
              <a:ext cx="11" cy="11"/>
            </a:xfrm>
            <a:prstGeom prst="rect">
              <a:avLst/>
            </a:prstGeom>
            <a:solidFill>
              <a:srgbClr val="000000"/>
            </a:solidFill>
            <a:ln w="9525">
              <a:noFill/>
              <a:miter lim="800000"/>
              <a:headEnd/>
              <a:tailEnd/>
            </a:ln>
          </p:spPr>
          <p:txBody>
            <a:bodyPr/>
            <a:lstStyle/>
            <a:p>
              <a:endParaRPr lang="en-US" altLang="en-US" dirty="0">
                <a:solidFill>
                  <a:srgbClr val="000000"/>
                </a:solidFill>
              </a:endParaRPr>
            </a:p>
          </p:txBody>
        </p:sp>
        <p:sp>
          <p:nvSpPr>
            <p:cNvPr id="25777" name="Rectangle 178"/>
            <p:cNvSpPr>
              <a:spLocks noChangeArrowheads="1"/>
            </p:cNvSpPr>
            <p:nvPr/>
          </p:nvSpPr>
          <p:spPr bwMode="auto">
            <a:xfrm>
              <a:off x="624" y="971"/>
              <a:ext cx="11" cy="2072"/>
            </a:xfrm>
            <a:prstGeom prst="rect">
              <a:avLst/>
            </a:prstGeom>
            <a:solidFill>
              <a:srgbClr val="000000"/>
            </a:solidFill>
            <a:ln w="9525">
              <a:noFill/>
              <a:miter lim="800000"/>
              <a:headEnd/>
              <a:tailEnd/>
            </a:ln>
          </p:spPr>
          <p:txBody>
            <a:bodyPr/>
            <a:lstStyle/>
            <a:p>
              <a:endParaRPr lang="en-US" altLang="en-US" dirty="0">
                <a:solidFill>
                  <a:srgbClr val="000000"/>
                </a:solidFill>
              </a:endParaRPr>
            </a:p>
          </p:txBody>
        </p:sp>
        <p:sp>
          <p:nvSpPr>
            <p:cNvPr id="25778" name="Rectangle 179"/>
            <p:cNvSpPr>
              <a:spLocks noChangeArrowheads="1"/>
            </p:cNvSpPr>
            <p:nvPr/>
          </p:nvSpPr>
          <p:spPr bwMode="auto">
            <a:xfrm>
              <a:off x="624" y="3043"/>
              <a:ext cx="11" cy="11"/>
            </a:xfrm>
            <a:prstGeom prst="rect">
              <a:avLst/>
            </a:prstGeom>
            <a:solidFill>
              <a:srgbClr val="000000"/>
            </a:solidFill>
            <a:ln w="9525">
              <a:noFill/>
              <a:miter lim="800000"/>
              <a:headEnd/>
              <a:tailEnd/>
            </a:ln>
          </p:spPr>
          <p:txBody>
            <a:bodyPr/>
            <a:lstStyle/>
            <a:p>
              <a:endParaRPr lang="en-US" altLang="en-US" dirty="0">
                <a:solidFill>
                  <a:srgbClr val="000000"/>
                </a:solidFill>
              </a:endParaRPr>
            </a:p>
          </p:txBody>
        </p:sp>
        <p:sp>
          <p:nvSpPr>
            <p:cNvPr id="25779" name="Rectangle 180"/>
            <p:cNvSpPr>
              <a:spLocks noChangeArrowheads="1"/>
            </p:cNvSpPr>
            <p:nvPr/>
          </p:nvSpPr>
          <p:spPr bwMode="auto">
            <a:xfrm>
              <a:off x="624" y="3043"/>
              <a:ext cx="11" cy="11"/>
            </a:xfrm>
            <a:prstGeom prst="rect">
              <a:avLst/>
            </a:prstGeom>
            <a:solidFill>
              <a:srgbClr val="000000"/>
            </a:solidFill>
            <a:ln w="9525">
              <a:noFill/>
              <a:miter lim="800000"/>
              <a:headEnd/>
              <a:tailEnd/>
            </a:ln>
          </p:spPr>
          <p:txBody>
            <a:bodyPr/>
            <a:lstStyle/>
            <a:p>
              <a:endParaRPr lang="en-US" altLang="en-US" dirty="0">
                <a:solidFill>
                  <a:srgbClr val="000000"/>
                </a:solidFill>
              </a:endParaRPr>
            </a:p>
          </p:txBody>
        </p:sp>
        <p:sp>
          <p:nvSpPr>
            <p:cNvPr id="25780" name="Rectangle 181"/>
            <p:cNvSpPr>
              <a:spLocks noChangeArrowheads="1"/>
            </p:cNvSpPr>
            <p:nvPr/>
          </p:nvSpPr>
          <p:spPr bwMode="auto">
            <a:xfrm>
              <a:off x="635" y="3043"/>
              <a:ext cx="860" cy="11"/>
            </a:xfrm>
            <a:prstGeom prst="rect">
              <a:avLst/>
            </a:prstGeom>
            <a:solidFill>
              <a:srgbClr val="000000"/>
            </a:solidFill>
            <a:ln w="9525">
              <a:noFill/>
              <a:miter lim="800000"/>
              <a:headEnd/>
              <a:tailEnd/>
            </a:ln>
          </p:spPr>
          <p:txBody>
            <a:bodyPr/>
            <a:lstStyle/>
            <a:p>
              <a:endParaRPr lang="en-US" altLang="en-US" dirty="0">
                <a:solidFill>
                  <a:srgbClr val="000000"/>
                </a:solidFill>
              </a:endParaRPr>
            </a:p>
          </p:txBody>
        </p:sp>
        <p:sp>
          <p:nvSpPr>
            <p:cNvPr id="25781" name="Rectangle 182"/>
            <p:cNvSpPr>
              <a:spLocks noChangeArrowheads="1"/>
            </p:cNvSpPr>
            <p:nvPr/>
          </p:nvSpPr>
          <p:spPr bwMode="auto">
            <a:xfrm>
              <a:off x="1495" y="971"/>
              <a:ext cx="11" cy="2072"/>
            </a:xfrm>
            <a:prstGeom prst="rect">
              <a:avLst/>
            </a:prstGeom>
            <a:solidFill>
              <a:srgbClr val="000000"/>
            </a:solidFill>
            <a:ln w="9525">
              <a:noFill/>
              <a:miter lim="800000"/>
              <a:headEnd/>
              <a:tailEnd/>
            </a:ln>
          </p:spPr>
          <p:txBody>
            <a:bodyPr/>
            <a:lstStyle/>
            <a:p>
              <a:endParaRPr lang="en-US" altLang="en-US" dirty="0">
                <a:solidFill>
                  <a:srgbClr val="000000"/>
                </a:solidFill>
              </a:endParaRPr>
            </a:p>
          </p:txBody>
        </p:sp>
        <p:sp>
          <p:nvSpPr>
            <p:cNvPr id="25782" name="Rectangle 183"/>
            <p:cNvSpPr>
              <a:spLocks noChangeArrowheads="1"/>
            </p:cNvSpPr>
            <p:nvPr/>
          </p:nvSpPr>
          <p:spPr bwMode="auto">
            <a:xfrm>
              <a:off x="1495" y="3043"/>
              <a:ext cx="11" cy="11"/>
            </a:xfrm>
            <a:prstGeom prst="rect">
              <a:avLst/>
            </a:prstGeom>
            <a:solidFill>
              <a:srgbClr val="000000"/>
            </a:solidFill>
            <a:ln w="9525">
              <a:noFill/>
              <a:miter lim="800000"/>
              <a:headEnd/>
              <a:tailEnd/>
            </a:ln>
          </p:spPr>
          <p:txBody>
            <a:bodyPr/>
            <a:lstStyle/>
            <a:p>
              <a:endParaRPr lang="en-US" altLang="en-US" dirty="0">
                <a:solidFill>
                  <a:srgbClr val="000000"/>
                </a:solidFill>
              </a:endParaRPr>
            </a:p>
          </p:txBody>
        </p:sp>
        <p:sp>
          <p:nvSpPr>
            <p:cNvPr id="25783" name="Rectangle 184"/>
            <p:cNvSpPr>
              <a:spLocks noChangeArrowheads="1"/>
            </p:cNvSpPr>
            <p:nvPr/>
          </p:nvSpPr>
          <p:spPr bwMode="auto">
            <a:xfrm>
              <a:off x="1506" y="3043"/>
              <a:ext cx="1022" cy="11"/>
            </a:xfrm>
            <a:prstGeom prst="rect">
              <a:avLst/>
            </a:prstGeom>
            <a:solidFill>
              <a:srgbClr val="000000"/>
            </a:solidFill>
            <a:ln w="9525">
              <a:noFill/>
              <a:miter lim="800000"/>
              <a:headEnd/>
              <a:tailEnd/>
            </a:ln>
          </p:spPr>
          <p:txBody>
            <a:bodyPr/>
            <a:lstStyle/>
            <a:p>
              <a:endParaRPr lang="en-US" altLang="en-US" dirty="0">
                <a:solidFill>
                  <a:srgbClr val="000000"/>
                </a:solidFill>
              </a:endParaRPr>
            </a:p>
          </p:txBody>
        </p:sp>
        <p:sp>
          <p:nvSpPr>
            <p:cNvPr id="25784" name="Rectangle 185"/>
            <p:cNvSpPr>
              <a:spLocks noChangeArrowheads="1"/>
            </p:cNvSpPr>
            <p:nvPr/>
          </p:nvSpPr>
          <p:spPr bwMode="auto">
            <a:xfrm>
              <a:off x="2528" y="971"/>
              <a:ext cx="11" cy="2072"/>
            </a:xfrm>
            <a:prstGeom prst="rect">
              <a:avLst/>
            </a:prstGeom>
            <a:solidFill>
              <a:srgbClr val="000000"/>
            </a:solidFill>
            <a:ln w="9525">
              <a:noFill/>
              <a:miter lim="800000"/>
              <a:headEnd/>
              <a:tailEnd/>
            </a:ln>
          </p:spPr>
          <p:txBody>
            <a:bodyPr/>
            <a:lstStyle/>
            <a:p>
              <a:endParaRPr lang="en-US" altLang="en-US" dirty="0">
                <a:solidFill>
                  <a:srgbClr val="000000"/>
                </a:solidFill>
              </a:endParaRPr>
            </a:p>
          </p:txBody>
        </p:sp>
        <p:sp>
          <p:nvSpPr>
            <p:cNvPr id="25785" name="Rectangle 186"/>
            <p:cNvSpPr>
              <a:spLocks noChangeArrowheads="1"/>
            </p:cNvSpPr>
            <p:nvPr/>
          </p:nvSpPr>
          <p:spPr bwMode="auto">
            <a:xfrm>
              <a:off x="2528" y="3043"/>
              <a:ext cx="11" cy="11"/>
            </a:xfrm>
            <a:prstGeom prst="rect">
              <a:avLst/>
            </a:prstGeom>
            <a:solidFill>
              <a:srgbClr val="000000"/>
            </a:solidFill>
            <a:ln w="9525">
              <a:noFill/>
              <a:miter lim="800000"/>
              <a:headEnd/>
              <a:tailEnd/>
            </a:ln>
          </p:spPr>
          <p:txBody>
            <a:bodyPr/>
            <a:lstStyle/>
            <a:p>
              <a:endParaRPr lang="en-US" altLang="en-US" dirty="0">
                <a:solidFill>
                  <a:srgbClr val="000000"/>
                </a:solidFill>
              </a:endParaRPr>
            </a:p>
          </p:txBody>
        </p:sp>
        <p:sp>
          <p:nvSpPr>
            <p:cNvPr id="25786" name="Rectangle 187"/>
            <p:cNvSpPr>
              <a:spLocks noChangeArrowheads="1"/>
            </p:cNvSpPr>
            <p:nvPr/>
          </p:nvSpPr>
          <p:spPr bwMode="auto">
            <a:xfrm>
              <a:off x="2539" y="3043"/>
              <a:ext cx="1147" cy="11"/>
            </a:xfrm>
            <a:prstGeom prst="rect">
              <a:avLst/>
            </a:prstGeom>
            <a:solidFill>
              <a:srgbClr val="000000"/>
            </a:solidFill>
            <a:ln w="9525">
              <a:noFill/>
              <a:miter lim="800000"/>
              <a:headEnd/>
              <a:tailEnd/>
            </a:ln>
          </p:spPr>
          <p:txBody>
            <a:bodyPr/>
            <a:lstStyle/>
            <a:p>
              <a:endParaRPr lang="en-US" altLang="en-US" dirty="0">
                <a:solidFill>
                  <a:srgbClr val="000000"/>
                </a:solidFill>
              </a:endParaRPr>
            </a:p>
          </p:txBody>
        </p:sp>
        <p:sp>
          <p:nvSpPr>
            <p:cNvPr id="25787" name="Rectangle 188"/>
            <p:cNvSpPr>
              <a:spLocks noChangeArrowheads="1"/>
            </p:cNvSpPr>
            <p:nvPr/>
          </p:nvSpPr>
          <p:spPr bwMode="auto">
            <a:xfrm>
              <a:off x="3686" y="971"/>
              <a:ext cx="11" cy="2072"/>
            </a:xfrm>
            <a:prstGeom prst="rect">
              <a:avLst/>
            </a:prstGeom>
            <a:solidFill>
              <a:srgbClr val="000000"/>
            </a:solidFill>
            <a:ln w="9525">
              <a:noFill/>
              <a:miter lim="800000"/>
              <a:headEnd/>
              <a:tailEnd/>
            </a:ln>
          </p:spPr>
          <p:txBody>
            <a:bodyPr/>
            <a:lstStyle/>
            <a:p>
              <a:endParaRPr lang="en-US" altLang="en-US" dirty="0">
                <a:solidFill>
                  <a:srgbClr val="000000"/>
                </a:solidFill>
              </a:endParaRPr>
            </a:p>
          </p:txBody>
        </p:sp>
        <p:sp>
          <p:nvSpPr>
            <p:cNvPr id="25788" name="Rectangle 189"/>
            <p:cNvSpPr>
              <a:spLocks noChangeArrowheads="1"/>
            </p:cNvSpPr>
            <p:nvPr/>
          </p:nvSpPr>
          <p:spPr bwMode="auto">
            <a:xfrm>
              <a:off x="3686" y="3043"/>
              <a:ext cx="11" cy="11"/>
            </a:xfrm>
            <a:prstGeom prst="rect">
              <a:avLst/>
            </a:prstGeom>
            <a:solidFill>
              <a:srgbClr val="000000"/>
            </a:solidFill>
            <a:ln w="9525">
              <a:noFill/>
              <a:miter lim="800000"/>
              <a:headEnd/>
              <a:tailEnd/>
            </a:ln>
          </p:spPr>
          <p:txBody>
            <a:bodyPr/>
            <a:lstStyle/>
            <a:p>
              <a:endParaRPr lang="en-US" altLang="en-US" dirty="0">
                <a:solidFill>
                  <a:srgbClr val="000000"/>
                </a:solidFill>
              </a:endParaRPr>
            </a:p>
          </p:txBody>
        </p:sp>
        <p:sp>
          <p:nvSpPr>
            <p:cNvPr id="25789" name="Rectangle 190"/>
            <p:cNvSpPr>
              <a:spLocks noChangeArrowheads="1"/>
            </p:cNvSpPr>
            <p:nvPr/>
          </p:nvSpPr>
          <p:spPr bwMode="auto">
            <a:xfrm>
              <a:off x="3697" y="3043"/>
              <a:ext cx="1040" cy="11"/>
            </a:xfrm>
            <a:prstGeom prst="rect">
              <a:avLst/>
            </a:prstGeom>
            <a:solidFill>
              <a:srgbClr val="000000"/>
            </a:solidFill>
            <a:ln w="9525">
              <a:noFill/>
              <a:miter lim="800000"/>
              <a:headEnd/>
              <a:tailEnd/>
            </a:ln>
          </p:spPr>
          <p:txBody>
            <a:bodyPr/>
            <a:lstStyle/>
            <a:p>
              <a:endParaRPr lang="en-US" altLang="en-US" dirty="0">
                <a:solidFill>
                  <a:srgbClr val="000000"/>
                </a:solidFill>
              </a:endParaRPr>
            </a:p>
          </p:txBody>
        </p:sp>
        <p:sp>
          <p:nvSpPr>
            <p:cNvPr id="25790" name="Rectangle 191"/>
            <p:cNvSpPr>
              <a:spLocks noChangeArrowheads="1"/>
            </p:cNvSpPr>
            <p:nvPr/>
          </p:nvSpPr>
          <p:spPr bwMode="auto">
            <a:xfrm>
              <a:off x="4737" y="971"/>
              <a:ext cx="10" cy="2072"/>
            </a:xfrm>
            <a:prstGeom prst="rect">
              <a:avLst/>
            </a:prstGeom>
            <a:solidFill>
              <a:srgbClr val="000000"/>
            </a:solidFill>
            <a:ln w="9525">
              <a:noFill/>
              <a:miter lim="800000"/>
              <a:headEnd/>
              <a:tailEnd/>
            </a:ln>
          </p:spPr>
          <p:txBody>
            <a:bodyPr/>
            <a:lstStyle/>
            <a:p>
              <a:endParaRPr lang="en-US" altLang="en-US" dirty="0">
                <a:solidFill>
                  <a:srgbClr val="000000"/>
                </a:solidFill>
              </a:endParaRPr>
            </a:p>
          </p:txBody>
        </p:sp>
        <p:sp>
          <p:nvSpPr>
            <p:cNvPr id="25791" name="Rectangle 192"/>
            <p:cNvSpPr>
              <a:spLocks noChangeArrowheads="1"/>
            </p:cNvSpPr>
            <p:nvPr/>
          </p:nvSpPr>
          <p:spPr bwMode="auto">
            <a:xfrm>
              <a:off x="4737" y="3043"/>
              <a:ext cx="10" cy="11"/>
            </a:xfrm>
            <a:prstGeom prst="rect">
              <a:avLst/>
            </a:prstGeom>
            <a:solidFill>
              <a:srgbClr val="000000"/>
            </a:solidFill>
            <a:ln w="9525">
              <a:noFill/>
              <a:miter lim="800000"/>
              <a:headEnd/>
              <a:tailEnd/>
            </a:ln>
          </p:spPr>
          <p:txBody>
            <a:bodyPr/>
            <a:lstStyle/>
            <a:p>
              <a:endParaRPr lang="en-US" altLang="en-US" dirty="0">
                <a:solidFill>
                  <a:srgbClr val="000000"/>
                </a:solidFill>
              </a:endParaRPr>
            </a:p>
          </p:txBody>
        </p:sp>
        <p:sp>
          <p:nvSpPr>
            <p:cNvPr id="25792" name="Rectangle 193"/>
            <p:cNvSpPr>
              <a:spLocks noChangeArrowheads="1"/>
            </p:cNvSpPr>
            <p:nvPr/>
          </p:nvSpPr>
          <p:spPr bwMode="auto">
            <a:xfrm>
              <a:off x="4747" y="3043"/>
              <a:ext cx="861" cy="11"/>
            </a:xfrm>
            <a:prstGeom prst="rect">
              <a:avLst/>
            </a:prstGeom>
            <a:solidFill>
              <a:srgbClr val="000000"/>
            </a:solidFill>
            <a:ln w="9525">
              <a:noFill/>
              <a:miter lim="800000"/>
              <a:headEnd/>
              <a:tailEnd/>
            </a:ln>
          </p:spPr>
          <p:txBody>
            <a:bodyPr/>
            <a:lstStyle/>
            <a:p>
              <a:endParaRPr lang="en-US" altLang="en-US" dirty="0">
                <a:solidFill>
                  <a:srgbClr val="000000"/>
                </a:solidFill>
              </a:endParaRPr>
            </a:p>
          </p:txBody>
        </p:sp>
        <p:sp>
          <p:nvSpPr>
            <p:cNvPr id="25793" name="Rectangle 194"/>
            <p:cNvSpPr>
              <a:spLocks noChangeArrowheads="1"/>
            </p:cNvSpPr>
            <p:nvPr/>
          </p:nvSpPr>
          <p:spPr bwMode="auto">
            <a:xfrm>
              <a:off x="5608" y="971"/>
              <a:ext cx="11" cy="2072"/>
            </a:xfrm>
            <a:prstGeom prst="rect">
              <a:avLst/>
            </a:prstGeom>
            <a:solidFill>
              <a:srgbClr val="000000"/>
            </a:solidFill>
            <a:ln w="9525">
              <a:noFill/>
              <a:miter lim="800000"/>
              <a:headEnd/>
              <a:tailEnd/>
            </a:ln>
          </p:spPr>
          <p:txBody>
            <a:bodyPr/>
            <a:lstStyle/>
            <a:p>
              <a:endParaRPr lang="en-US" altLang="en-US" dirty="0">
                <a:solidFill>
                  <a:srgbClr val="000000"/>
                </a:solidFill>
              </a:endParaRPr>
            </a:p>
          </p:txBody>
        </p:sp>
        <p:sp>
          <p:nvSpPr>
            <p:cNvPr id="25794" name="Rectangle 195"/>
            <p:cNvSpPr>
              <a:spLocks noChangeArrowheads="1"/>
            </p:cNvSpPr>
            <p:nvPr/>
          </p:nvSpPr>
          <p:spPr bwMode="auto">
            <a:xfrm>
              <a:off x="5608" y="3043"/>
              <a:ext cx="11" cy="11"/>
            </a:xfrm>
            <a:prstGeom prst="rect">
              <a:avLst/>
            </a:prstGeom>
            <a:solidFill>
              <a:srgbClr val="000000"/>
            </a:solidFill>
            <a:ln w="9525">
              <a:noFill/>
              <a:miter lim="800000"/>
              <a:headEnd/>
              <a:tailEnd/>
            </a:ln>
          </p:spPr>
          <p:txBody>
            <a:bodyPr/>
            <a:lstStyle/>
            <a:p>
              <a:endParaRPr lang="en-US" altLang="en-US" dirty="0">
                <a:solidFill>
                  <a:srgbClr val="000000"/>
                </a:solidFill>
              </a:endParaRPr>
            </a:p>
          </p:txBody>
        </p:sp>
        <p:sp>
          <p:nvSpPr>
            <p:cNvPr id="25795" name="Rectangle 196"/>
            <p:cNvSpPr>
              <a:spLocks noChangeArrowheads="1"/>
            </p:cNvSpPr>
            <p:nvPr/>
          </p:nvSpPr>
          <p:spPr bwMode="auto">
            <a:xfrm>
              <a:off x="5608" y="3043"/>
              <a:ext cx="11" cy="11"/>
            </a:xfrm>
            <a:prstGeom prst="rect">
              <a:avLst/>
            </a:prstGeom>
            <a:solidFill>
              <a:srgbClr val="000000"/>
            </a:solidFill>
            <a:ln w="9525">
              <a:noFill/>
              <a:miter lim="800000"/>
              <a:headEnd/>
              <a:tailEnd/>
            </a:ln>
          </p:spPr>
          <p:txBody>
            <a:bodyPr/>
            <a:lstStyle/>
            <a:p>
              <a:endParaRPr lang="en-US" altLang="en-US" dirty="0">
                <a:solidFill>
                  <a:srgbClr val="000000"/>
                </a:solidFill>
              </a:endParaRPr>
            </a:p>
          </p:txBody>
        </p:sp>
        <p:sp>
          <p:nvSpPr>
            <p:cNvPr id="25796" name="Rectangle 197"/>
            <p:cNvSpPr>
              <a:spLocks noChangeArrowheads="1"/>
            </p:cNvSpPr>
            <p:nvPr/>
          </p:nvSpPr>
          <p:spPr bwMode="auto">
            <a:xfrm>
              <a:off x="690" y="3056"/>
              <a:ext cx="34" cy="165"/>
            </a:xfrm>
            <a:prstGeom prst="rect">
              <a:avLst/>
            </a:prstGeom>
            <a:noFill/>
            <a:ln w="9525">
              <a:noFill/>
              <a:miter lim="800000"/>
              <a:headEnd/>
              <a:tailEnd/>
            </a:ln>
          </p:spPr>
          <p:txBody>
            <a:bodyPr wrap="none" lIns="0" tIns="0" rIns="0" bIns="0">
              <a:spAutoFit/>
            </a:bodyPr>
            <a:lstStyle/>
            <a:p>
              <a:pPr eaLnBrk="0" hangingPunct="0"/>
              <a:r>
                <a:rPr lang="en-US" altLang="en-US" sz="1700"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797" name="Rectangle 200"/>
            <p:cNvSpPr>
              <a:spLocks noChangeArrowheads="1"/>
            </p:cNvSpPr>
            <p:nvPr/>
          </p:nvSpPr>
          <p:spPr bwMode="auto">
            <a:xfrm>
              <a:off x="635" y="3215"/>
              <a:ext cx="4973" cy="182"/>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798" name="Rectangle 201"/>
            <p:cNvSpPr>
              <a:spLocks noChangeArrowheads="1"/>
            </p:cNvSpPr>
            <p:nvPr/>
          </p:nvSpPr>
          <p:spPr bwMode="auto">
            <a:xfrm>
              <a:off x="2657" y="3216"/>
              <a:ext cx="877" cy="181"/>
            </a:xfrm>
            <a:prstGeom prst="rect">
              <a:avLst/>
            </a:prstGeom>
            <a:noFill/>
            <a:ln w="9525">
              <a:noFill/>
              <a:miter lim="800000"/>
              <a:headEnd/>
              <a:tailEnd/>
            </a:ln>
          </p:spPr>
          <p:txBody>
            <a:bodyPr wrap="none" lIns="0" tIns="0" rIns="0" bIns="0">
              <a:spAutoFit/>
            </a:bodyPr>
            <a:lstStyle/>
            <a:p>
              <a:pPr eaLnBrk="0" hangingPunct="0"/>
              <a:r>
                <a:rPr lang="en-US" altLang="en-US" sz="2000" b="1" dirty="0">
                  <a:solidFill>
                    <a:srgbClr val="FFFF00"/>
                  </a:solidFill>
                  <a:latin typeface="Times New Roman" pitchFamily="18" charset="0"/>
                </a:rPr>
                <a:t>Fundamentals</a:t>
              </a:r>
              <a:endParaRPr lang="en-US" altLang="en-US" sz="2800" dirty="0">
                <a:solidFill>
                  <a:srgbClr val="FFFF00"/>
                </a:solidFill>
                <a:latin typeface="Times" pitchFamily="18" charset="0"/>
              </a:endParaRPr>
            </a:p>
          </p:txBody>
        </p:sp>
        <p:sp>
          <p:nvSpPr>
            <p:cNvPr id="25799" name="Rectangle 203"/>
            <p:cNvSpPr>
              <a:spLocks noChangeArrowheads="1"/>
            </p:cNvSpPr>
            <p:nvPr/>
          </p:nvSpPr>
          <p:spPr bwMode="auto">
            <a:xfrm>
              <a:off x="4061" y="3221"/>
              <a:ext cx="40" cy="194"/>
            </a:xfrm>
            <a:prstGeom prst="rect">
              <a:avLst/>
            </a:prstGeom>
            <a:noFill/>
            <a:ln w="9525">
              <a:noFill/>
              <a:miter lim="800000"/>
              <a:headEnd/>
              <a:tailEnd/>
            </a:ln>
          </p:spPr>
          <p:txBody>
            <a:bodyPr wrap="none" lIns="0" tIns="0" rIns="0" bIns="0">
              <a:spAutoFit/>
            </a:bodyPr>
            <a:lstStyle/>
            <a:p>
              <a:pPr eaLnBrk="0" hangingPunct="0"/>
              <a:r>
                <a:rPr lang="en-US" altLang="en-US" sz="2000" b="1"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800" name="Rectangle 204"/>
            <p:cNvSpPr>
              <a:spLocks noChangeArrowheads="1"/>
            </p:cNvSpPr>
            <p:nvPr/>
          </p:nvSpPr>
          <p:spPr bwMode="auto">
            <a:xfrm>
              <a:off x="635" y="3402"/>
              <a:ext cx="4973" cy="155"/>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801" name="Rectangle 205"/>
            <p:cNvSpPr>
              <a:spLocks noChangeArrowheads="1"/>
            </p:cNvSpPr>
            <p:nvPr/>
          </p:nvSpPr>
          <p:spPr bwMode="auto">
            <a:xfrm>
              <a:off x="3121" y="3403"/>
              <a:ext cx="34"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 </a:t>
              </a:r>
              <a:endParaRPr lang="en-US" altLang="en-US" sz="2800" dirty="0">
                <a:solidFill>
                  <a:srgbClr val="FFFFFF"/>
                </a:solidFill>
                <a:latin typeface="Times" pitchFamily="18" charset="0"/>
              </a:endParaRPr>
            </a:p>
          </p:txBody>
        </p:sp>
        <p:sp>
          <p:nvSpPr>
            <p:cNvPr id="25802" name="Rectangle 206"/>
            <p:cNvSpPr>
              <a:spLocks noChangeArrowheads="1"/>
            </p:cNvSpPr>
            <p:nvPr/>
          </p:nvSpPr>
          <p:spPr bwMode="auto">
            <a:xfrm>
              <a:off x="635" y="3557"/>
              <a:ext cx="4973" cy="155"/>
            </a:xfrm>
            <a:prstGeom prst="rect">
              <a:avLst/>
            </a:prstGeom>
            <a:solidFill>
              <a:srgbClr val="333399"/>
            </a:solidFill>
            <a:ln w="9525">
              <a:noFill/>
              <a:miter lim="800000"/>
              <a:headEnd/>
              <a:tailEnd/>
            </a:ln>
          </p:spPr>
          <p:txBody>
            <a:bodyPr/>
            <a:lstStyle/>
            <a:p>
              <a:endParaRPr lang="en-US" altLang="en-US" dirty="0">
                <a:solidFill>
                  <a:srgbClr val="000000"/>
                </a:solidFill>
              </a:endParaRPr>
            </a:p>
          </p:txBody>
        </p:sp>
        <p:sp>
          <p:nvSpPr>
            <p:cNvPr id="25803" name="Rectangle 207"/>
            <p:cNvSpPr>
              <a:spLocks noChangeArrowheads="1"/>
            </p:cNvSpPr>
            <p:nvPr/>
          </p:nvSpPr>
          <p:spPr bwMode="auto">
            <a:xfrm>
              <a:off x="923" y="3390"/>
              <a:ext cx="4573" cy="165"/>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rgbClr val="FFFFFF"/>
                  </a:solidFill>
                  <a:latin typeface="Times New Roman" pitchFamily="18" charset="0"/>
                </a:rPr>
                <a:t>Interpersonal Skills                    Oral Communication         Continual Learning</a:t>
              </a:r>
              <a:endParaRPr lang="en-US" altLang="en-US" sz="2800" dirty="0">
                <a:solidFill>
                  <a:srgbClr val="FFFFFF"/>
                </a:solidFill>
                <a:latin typeface="Times" pitchFamily="18" charset="0"/>
              </a:endParaRPr>
            </a:p>
          </p:txBody>
        </p:sp>
      </p:grpSp>
      <p:sp>
        <p:nvSpPr>
          <p:cNvPr id="25605" name="Rectangle 210"/>
          <p:cNvSpPr>
            <a:spLocks noChangeArrowheads="1"/>
          </p:cNvSpPr>
          <p:nvPr/>
        </p:nvSpPr>
        <p:spPr bwMode="auto">
          <a:xfrm>
            <a:off x="685800" y="5895975"/>
            <a:ext cx="4645025" cy="261938"/>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chemeClr val="bg1"/>
                </a:solidFill>
                <a:latin typeface="Times New Roman" pitchFamily="18" charset="0"/>
              </a:rPr>
              <a:t>Written Communication            Integrity/Honesty </a:t>
            </a:r>
            <a:endParaRPr lang="en-US" altLang="en-US" sz="2800" dirty="0">
              <a:solidFill>
                <a:schemeClr val="bg1"/>
              </a:solidFill>
              <a:latin typeface="Times" pitchFamily="18" charset="0"/>
            </a:endParaRPr>
          </a:p>
        </p:txBody>
      </p:sp>
      <p:sp>
        <p:nvSpPr>
          <p:cNvPr id="25606" name="Rectangle 211"/>
          <p:cNvSpPr>
            <a:spLocks noChangeArrowheads="1"/>
          </p:cNvSpPr>
          <p:nvPr/>
        </p:nvSpPr>
        <p:spPr bwMode="auto">
          <a:xfrm>
            <a:off x="5297488" y="5895975"/>
            <a:ext cx="763587" cy="261938"/>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chemeClr val="bg1"/>
                </a:solidFill>
                <a:latin typeface="Times New Roman" pitchFamily="18" charset="0"/>
              </a:rPr>
              <a:t>              </a:t>
            </a:r>
            <a:endParaRPr lang="en-US" altLang="en-US" sz="2800" dirty="0">
              <a:solidFill>
                <a:schemeClr val="bg1"/>
              </a:solidFill>
              <a:latin typeface="Times" pitchFamily="18" charset="0"/>
            </a:endParaRPr>
          </a:p>
        </p:txBody>
      </p:sp>
      <p:sp>
        <p:nvSpPr>
          <p:cNvPr id="25607" name="Rectangle 212"/>
          <p:cNvSpPr>
            <a:spLocks noChangeArrowheads="1"/>
          </p:cNvSpPr>
          <p:nvPr/>
        </p:nvSpPr>
        <p:spPr bwMode="auto">
          <a:xfrm>
            <a:off x="6048375" y="5895975"/>
            <a:ext cx="2409825" cy="261938"/>
          </a:xfrm>
          <a:prstGeom prst="rect">
            <a:avLst/>
          </a:prstGeom>
          <a:noFill/>
          <a:ln w="9525">
            <a:noFill/>
            <a:miter lim="800000"/>
            <a:headEnd/>
            <a:tailEnd/>
          </a:ln>
        </p:spPr>
        <p:txBody>
          <a:bodyPr wrap="none" lIns="0" tIns="0" rIns="0" bIns="0">
            <a:spAutoFit/>
          </a:bodyPr>
          <a:lstStyle/>
          <a:p>
            <a:pPr eaLnBrk="0" hangingPunct="0"/>
            <a:r>
              <a:rPr lang="en-US" altLang="en-US" sz="1700" b="1" dirty="0">
                <a:solidFill>
                  <a:schemeClr val="bg1"/>
                </a:solidFill>
                <a:latin typeface="Times New Roman" pitchFamily="18" charset="0"/>
              </a:rPr>
              <a:t>Public Service Motivation</a:t>
            </a:r>
            <a:endParaRPr lang="en-US" altLang="en-US" sz="2800" dirty="0">
              <a:solidFill>
                <a:schemeClr val="bg1"/>
              </a:solidFill>
              <a:latin typeface="Times" pitchFamily="18" charset="0"/>
            </a:endParaRPr>
          </a:p>
        </p:txBody>
      </p:sp>
      <p:sp>
        <p:nvSpPr>
          <p:cNvPr id="206" name="Rectangle 205"/>
          <p:cNvSpPr/>
          <p:nvPr/>
        </p:nvSpPr>
        <p:spPr>
          <a:xfrm rot="5400000">
            <a:off x="4049287" y="-4049284"/>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208" name="Rectangle 207"/>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sp>
        <p:nvSpPr>
          <p:cNvPr id="25601" name="Title 1"/>
          <p:cNvSpPr>
            <a:spLocks noGrp="1"/>
          </p:cNvSpPr>
          <p:nvPr>
            <p:ph type="title"/>
          </p:nvPr>
        </p:nvSpPr>
        <p:spPr>
          <a:xfrm>
            <a:off x="277752" y="189575"/>
            <a:ext cx="8229600" cy="742950"/>
          </a:xfrm>
        </p:spPr>
        <p:txBody>
          <a:bodyPr>
            <a:normAutofit fontScale="90000"/>
          </a:bodyPr>
          <a:lstStyle/>
          <a:p>
            <a:pPr eaLnBrk="1" hangingPunct="1"/>
            <a:r>
              <a:rPr lang="en-US" altLang="en-US" sz="3600" dirty="0" smtClean="0">
                <a:solidFill>
                  <a:schemeClr val="bg1"/>
                </a:solidFill>
              </a:rPr>
              <a:t>Leadership Competency Model: 5 ECQs and Fundamental Competencies</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491067" y="0"/>
            <a:ext cx="8271933" cy="838200"/>
          </a:xfrm>
        </p:spPr>
        <p:txBody>
          <a:bodyPr>
            <a:normAutofit/>
          </a:bodyPr>
          <a:lstStyle/>
          <a:p>
            <a:pPr eaLnBrk="1" hangingPunct="1"/>
            <a:r>
              <a:rPr lang="en-US" dirty="0" smtClean="0">
                <a:latin typeface="Arial" charset="0"/>
                <a:ea typeface="ＭＳ Ｐゴシック" charset="0"/>
                <a:cs typeface="ＭＳ Ｐゴシック" charset="0"/>
              </a:rPr>
              <a:t>Language and Perception</a:t>
            </a:r>
            <a:endParaRPr lang="en-US" dirty="0">
              <a:latin typeface="Arial" charset="0"/>
              <a:ea typeface="ＭＳ Ｐゴシック" charset="0"/>
              <a:cs typeface="ＭＳ Ｐゴシック" charset="0"/>
            </a:endParaRPr>
          </a:p>
        </p:txBody>
      </p:sp>
      <p:sp>
        <p:nvSpPr>
          <p:cNvPr id="71682" name="Rectangle 3"/>
          <p:cNvSpPr>
            <a:spLocks noChangeArrowheads="1"/>
          </p:cNvSpPr>
          <p:nvPr/>
        </p:nvSpPr>
        <p:spPr bwMode="auto">
          <a:xfrm>
            <a:off x="228600" y="1482725"/>
            <a:ext cx="8502650" cy="4038600"/>
          </a:xfrm>
          <a:prstGeom prst="rect">
            <a:avLst/>
          </a:prstGeom>
          <a:solidFill>
            <a:schemeClr val="bg1"/>
          </a:solidFill>
          <a:ln w="38100" cmpd="dbl">
            <a:solidFill>
              <a:schemeClr val="tx1"/>
            </a:solidFill>
            <a:miter lim="800000"/>
            <a:headEnd/>
            <a:tailEnd/>
          </a:ln>
        </p:spPr>
        <p:txBody>
          <a:bodyPr wrap="none" anchor="ctr"/>
          <a:lstStyle/>
          <a:p>
            <a:endParaRPr lang="en-US" dirty="0"/>
          </a:p>
        </p:txBody>
      </p:sp>
      <p:sp>
        <p:nvSpPr>
          <p:cNvPr id="71683" name="Rectangle 4"/>
          <p:cNvSpPr>
            <a:spLocks noChangeArrowheads="1"/>
          </p:cNvSpPr>
          <p:nvPr/>
        </p:nvSpPr>
        <p:spPr bwMode="auto">
          <a:xfrm>
            <a:off x="5486400" y="1592263"/>
            <a:ext cx="32766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2000" b="1" dirty="0">
                <a:solidFill>
                  <a:schemeClr val="hlink"/>
                </a:solidFill>
              </a:rPr>
              <a:t>External LOC Language</a:t>
            </a:r>
            <a:endParaRPr lang="en-US" sz="1800" b="1" dirty="0"/>
          </a:p>
          <a:p>
            <a:pPr>
              <a:spcBef>
                <a:spcPct val="50000"/>
              </a:spcBef>
            </a:pPr>
            <a:r>
              <a:rPr lang="en-US" sz="1800" dirty="0"/>
              <a:t>I don</a:t>
            </a:r>
            <a:r>
              <a:rPr lang="ja-JP" altLang="en-US" sz="1800"/>
              <a:t>’</a:t>
            </a:r>
            <a:r>
              <a:rPr lang="en-US" altLang="ja-JP" sz="1800" dirty="0"/>
              <a:t>t have time</a:t>
            </a:r>
          </a:p>
          <a:p>
            <a:pPr>
              <a:spcBef>
                <a:spcPct val="50000"/>
              </a:spcBef>
            </a:pPr>
            <a:r>
              <a:rPr lang="en-US" sz="1800" dirty="0"/>
              <a:t>There</a:t>
            </a:r>
            <a:r>
              <a:rPr lang="ja-JP" altLang="en-US" sz="1800"/>
              <a:t>’</a:t>
            </a:r>
            <a:r>
              <a:rPr lang="en-US" altLang="ja-JP" sz="1800" dirty="0"/>
              <a:t>s nothing I can do</a:t>
            </a:r>
          </a:p>
          <a:p>
            <a:pPr>
              <a:spcBef>
                <a:spcPct val="50000"/>
              </a:spcBef>
            </a:pPr>
            <a:r>
              <a:rPr lang="en-US" sz="1800" dirty="0"/>
              <a:t>That</a:t>
            </a:r>
            <a:r>
              <a:rPr lang="ja-JP" altLang="en-US" sz="1800"/>
              <a:t>’</a:t>
            </a:r>
            <a:r>
              <a:rPr lang="en-US" altLang="ja-JP" sz="1800" dirty="0"/>
              <a:t>s just the way I am</a:t>
            </a:r>
          </a:p>
          <a:p>
            <a:pPr>
              <a:spcBef>
                <a:spcPct val="50000"/>
              </a:spcBef>
            </a:pPr>
            <a:r>
              <a:rPr lang="en-US" sz="1800" dirty="0"/>
              <a:t>He makes me so mad</a:t>
            </a:r>
          </a:p>
          <a:p>
            <a:pPr>
              <a:spcBef>
                <a:spcPct val="50000"/>
              </a:spcBef>
            </a:pPr>
            <a:r>
              <a:rPr lang="en-US" sz="1800" dirty="0"/>
              <a:t>They won</a:t>
            </a:r>
            <a:r>
              <a:rPr lang="ja-JP" altLang="en-US" sz="1800"/>
              <a:t>’</a:t>
            </a:r>
            <a:r>
              <a:rPr lang="en-US" altLang="ja-JP" sz="1800" dirty="0"/>
              <a:t>t give me resources</a:t>
            </a:r>
          </a:p>
          <a:p>
            <a:pPr>
              <a:spcBef>
                <a:spcPct val="50000"/>
              </a:spcBef>
            </a:pPr>
            <a:r>
              <a:rPr lang="en-US" sz="1800" dirty="0"/>
              <a:t>We</a:t>
            </a:r>
            <a:r>
              <a:rPr lang="ja-JP" altLang="en-US" sz="1800"/>
              <a:t>’</a:t>
            </a:r>
            <a:r>
              <a:rPr lang="en-US" altLang="ja-JP" sz="1800" dirty="0"/>
              <a:t>re different</a:t>
            </a:r>
          </a:p>
          <a:p>
            <a:pPr>
              <a:spcBef>
                <a:spcPct val="50000"/>
              </a:spcBef>
            </a:pPr>
            <a:r>
              <a:rPr lang="en-US" sz="1800" dirty="0"/>
              <a:t>I have to do that</a:t>
            </a:r>
          </a:p>
          <a:p>
            <a:pPr>
              <a:spcBef>
                <a:spcPct val="50000"/>
              </a:spcBef>
            </a:pPr>
            <a:r>
              <a:rPr lang="en-US" sz="1800" dirty="0"/>
              <a:t>I can</a:t>
            </a:r>
            <a:r>
              <a:rPr lang="ja-JP" altLang="en-US" sz="1800"/>
              <a:t>’</a:t>
            </a:r>
            <a:r>
              <a:rPr lang="en-US" altLang="ja-JP" sz="1800" dirty="0"/>
              <a:t>t, I must, if only</a:t>
            </a:r>
            <a:endParaRPr lang="en-US" sz="1800" dirty="0"/>
          </a:p>
        </p:txBody>
      </p:sp>
      <p:sp>
        <p:nvSpPr>
          <p:cNvPr id="71684" name="Rectangle 5"/>
          <p:cNvSpPr>
            <a:spLocks noChangeArrowheads="1"/>
          </p:cNvSpPr>
          <p:nvPr/>
        </p:nvSpPr>
        <p:spPr bwMode="auto">
          <a:xfrm>
            <a:off x="152400" y="1592263"/>
            <a:ext cx="3629025"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r">
              <a:spcBef>
                <a:spcPct val="50000"/>
              </a:spcBef>
            </a:pPr>
            <a:r>
              <a:rPr lang="en-US" sz="2000" b="1" dirty="0">
                <a:solidFill>
                  <a:schemeClr val="hlink"/>
                </a:solidFill>
              </a:rPr>
              <a:t>Internal LOC Language</a:t>
            </a:r>
            <a:endParaRPr lang="en-US" sz="1800" dirty="0">
              <a:solidFill>
                <a:srgbClr val="0000FF"/>
              </a:solidFill>
            </a:endParaRPr>
          </a:p>
          <a:p>
            <a:pPr algn="r">
              <a:spcBef>
                <a:spcPct val="50000"/>
              </a:spcBef>
            </a:pPr>
            <a:r>
              <a:rPr lang="en-US" sz="1800" dirty="0"/>
              <a:t>Let</a:t>
            </a:r>
            <a:r>
              <a:rPr lang="ja-JP" altLang="en-US" sz="1800" dirty="0"/>
              <a:t>’</a:t>
            </a:r>
            <a:r>
              <a:rPr lang="en-US" altLang="ja-JP" sz="1800" dirty="0"/>
              <a:t>s start a new habit</a:t>
            </a:r>
          </a:p>
          <a:p>
            <a:pPr algn="r">
              <a:spcBef>
                <a:spcPct val="50000"/>
              </a:spcBef>
            </a:pPr>
            <a:r>
              <a:rPr lang="en-US" sz="1800" dirty="0"/>
              <a:t>Let</a:t>
            </a:r>
            <a:r>
              <a:rPr lang="ja-JP" altLang="en-US" sz="1800" dirty="0"/>
              <a:t>’</a:t>
            </a:r>
            <a:r>
              <a:rPr lang="en-US" altLang="ja-JP" sz="1800" dirty="0"/>
              <a:t>s look at more alternatives</a:t>
            </a:r>
          </a:p>
          <a:p>
            <a:pPr algn="r">
              <a:spcBef>
                <a:spcPct val="50000"/>
              </a:spcBef>
            </a:pPr>
            <a:r>
              <a:rPr lang="en-US" sz="1800" dirty="0"/>
              <a:t>I can choose another approach</a:t>
            </a:r>
          </a:p>
          <a:p>
            <a:pPr algn="r">
              <a:spcBef>
                <a:spcPct val="50000"/>
              </a:spcBef>
            </a:pPr>
            <a:r>
              <a:rPr lang="en-US" sz="1800" dirty="0"/>
              <a:t>I can control my own feelings</a:t>
            </a:r>
          </a:p>
          <a:p>
            <a:pPr algn="r">
              <a:spcBef>
                <a:spcPct val="50000"/>
              </a:spcBef>
            </a:pPr>
            <a:r>
              <a:rPr lang="en-US" sz="1800" dirty="0"/>
              <a:t>I can deliver the results</a:t>
            </a:r>
          </a:p>
          <a:p>
            <a:pPr algn="r">
              <a:spcBef>
                <a:spcPct val="50000"/>
              </a:spcBef>
            </a:pPr>
            <a:r>
              <a:rPr lang="en-US" sz="1800" dirty="0"/>
              <a:t>I</a:t>
            </a:r>
            <a:r>
              <a:rPr lang="ja-JP" altLang="en-US" sz="1800" dirty="0"/>
              <a:t>’</a:t>
            </a:r>
            <a:r>
              <a:rPr lang="en-US" altLang="ja-JP" sz="1800" dirty="0"/>
              <a:t>ll</a:t>
            </a:r>
            <a:r>
              <a:rPr lang="en-US" altLang="ja-JP" sz="1800" dirty="0"/>
              <a:t> get input from diverse sources</a:t>
            </a:r>
          </a:p>
          <a:p>
            <a:pPr algn="r">
              <a:spcBef>
                <a:spcPct val="50000"/>
              </a:spcBef>
            </a:pPr>
            <a:r>
              <a:rPr lang="en-US" sz="1800" dirty="0"/>
              <a:t>I will choose my response</a:t>
            </a:r>
          </a:p>
          <a:p>
            <a:pPr algn="r">
              <a:spcBef>
                <a:spcPct val="50000"/>
              </a:spcBef>
            </a:pPr>
            <a:r>
              <a:rPr lang="en-US" sz="1800" dirty="0"/>
              <a:t>I choose, I prefer, I can</a:t>
            </a:r>
          </a:p>
        </p:txBody>
      </p:sp>
      <p:sp>
        <p:nvSpPr>
          <p:cNvPr id="71685" name="Text Box 6"/>
          <p:cNvSpPr txBox="1">
            <a:spLocks noChangeArrowheads="1"/>
          </p:cNvSpPr>
          <p:nvPr/>
        </p:nvSpPr>
        <p:spPr bwMode="auto">
          <a:xfrm>
            <a:off x="685800" y="5791200"/>
            <a:ext cx="790575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i="1" dirty="0">
                <a:solidFill>
                  <a:srgbClr val="800000"/>
                </a:solidFill>
              </a:rPr>
              <a:t>When trying to change any part of your life, the </a:t>
            </a:r>
            <a:r>
              <a:rPr lang="en-US" sz="1800" b="1" i="1" u="sng" dirty="0">
                <a:solidFill>
                  <a:srgbClr val="800000"/>
                </a:solidFill>
              </a:rPr>
              <a:t>quality of internal dialogue</a:t>
            </a:r>
            <a:r>
              <a:rPr lang="en-US" sz="1800" i="1" dirty="0">
                <a:solidFill>
                  <a:srgbClr val="800000"/>
                </a:solidFill>
              </a:rPr>
              <a:t> is the key aspect to fast and effective change.</a:t>
            </a:r>
          </a:p>
        </p:txBody>
      </p:sp>
      <p:pic>
        <p:nvPicPr>
          <p:cNvPr id="7168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047875"/>
            <a:ext cx="171608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Text Box 8"/>
          <p:cNvSpPr txBox="1">
            <a:spLocks noChangeArrowheads="1"/>
          </p:cNvSpPr>
          <p:nvPr/>
        </p:nvSpPr>
        <p:spPr bwMode="auto">
          <a:xfrm>
            <a:off x="4265613" y="2927350"/>
            <a:ext cx="82391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400" b="1" dirty="0">
                <a:solidFill>
                  <a:srgbClr val="800000"/>
                </a:solidFill>
              </a:rPr>
              <a:t>It is about how you </a:t>
            </a:r>
            <a:r>
              <a:rPr lang="ja-JP" altLang="en-US" sz="1400" b="1">
                <a:solidFill>
                  <a:srgbClr val="800000"/>
                </a:solidFill>
              </a:rPr>
              <a:t>“</a:t>
            </a:r>
            <a:r>
              <a:rPr lang="en-US" altLang="ja-JP" sz="1400" b="1" dirty="0">
                <a:solidFill>
                  <a:srgbClr val="800000"/>
                </a:solidFill>
              </a:rPr>
              <a:t>frame</a:t>
            </a:r>
            <a:r>
              <a:rPr lang="ja-JP" altLang="en-US" sz="1400" b="1">
                <a:solidFill>
                  <a:srgbClr val="800000"/>
                </a:solidFill>
              </a:rPr>
              <a:t>”</a:t>
            </a:r>
            <a:r>
              <a:rPr lang="en-US" altLang="ja-JP" sz="1400" b="1" dirty="0">
                <a:solidFill>
                  <a:srgbClr val="800000"/>
                </a:solidFill>
              </a:rPr>
              <a:t> it.</a:t>
            </a:r>
            <a:endParaRPr lang="en-US" sz="1400" b="1" dirty="0">
              <a:solidFill>
                <a:srgbClr val="800000"/>
              </a:solidFill>
            </a:endParaRPr>
          </a:p>
        </p:txBody>
      </p:sp>
    </p:spTree>
    <p:extLst>
      <p:ext uri="{BB962C8B-B14F-4D97-AF65-F5344CB8AC3E}">
        <p14:creationId xmlns:p14="http://schemas.microsoft.com/office/powerpoint/2010/main" val="27316124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idx="4294967295"/>
          </p:nvPr>
        </p:nvSpPr>
        <p:spPr>
          <a:xfrm>
            <a:off x="0" y="274638"/>
            <a:ext cx="8229600" cy="1143000"/>
          </a:xfrm>
        </p:spPr>
        <p:txBody>
          <a:bodyPr/>
          <a:lstStyle/>
          <a:p>
            <a:r>
              <a:rPr lang="en-US" dirty="0" smtClean="0"/>
              <a:t>Men</a:t>
            </a:r>
            <a:endParaRPr lang="en-US" dirty="0"/>
          </a:p>
        </p:txBody>
      </p:sp>
      <p:sp>
        <p:nvSpPr>
          <p:cNvPr id="10" name="Content Placeholder 9"/>
          <p:cNvSpPr>
            <a:spLocks noGrp="1"/>
          </p:cNvSpPr>
          <p:nvPr>
            <p:ph idx="4294967295"/>
          </p:nvPr>
        </p:nvSpPr>
        <p:spPr>
          <a:xfrm>
            <a:off x="184724" y="1600200"/>
            <a:ext cx="6639410" cy="4525963"/>
          </a:xfrm>
        </p:spPr>
        <p:txBody>
          <a:bodyPr>
            <a:normAutofit fontScale="92500" lnSpcReduction="10000"/>
          </a:bodyPr>
          <a:lstStyle/>
          <a:p>
            <a:pPr>
              <a:lnSpc>
                <a:spcPct val="90000"/>
              </a:lnSpc>
            </a:pPr>
            <a:r>
              <a:rPr lang="en-US" sz="2000" dirty="0">
                <a:latin typeface="Arial" charset="0"/>
                <a:ea typeface="ＭＳ Ｐゴシック" charset="0"/>
                <a:cs typeface="ＭＳ Ｐゴシック" charset="0"/>
              </a:rPr>
              <a:t>A strategy for increasing the skills and confidence of individuals in groups to create any kind of organization and to foster long-term individual and group effectiveness. </a:t>
            </a:r>
            <a:br>
              <a:rPr lang="en-US" sz="2000" dirty="0">
                <a:latin typeface="Arial" charset="0"/>
                <a:ea typeface="ＭＳ Ｐゴシック" charset="0"/>
                <a:cs typeface="ＭＳ Ｐゴシック" charset="0"/>
              </a:rPr>
            </a:br>
            <a:endParaRPr lang="en-US" sz="2000" dirty="0">
              <a:latin typeface="Arial" charset="0"/>
              <a:ea typeface="ＭＳ Ｐゴシック" charset="0"/>
              <a:cs typeface="ＭＳ Ｐゴシック" charset="0"/>
            </a:endParaRPr>
          </a:p>
          <a:p>
            <a:pPr>
              <a:lnSpc>
                <a:spcPct val="90000"/>
              </a:lnSpc>
            </a:pPr>
            <a:r>
              <a:rPr lang="en-US" sz="2400" b="1" i="1" dirty="0">
                <a:latin typeface="Arial" charset="0"/>
                <a:ea typeface="ＭＳ Ｐゴシック" charset="0"/>
                <a:cs typeface="ＭＳ Ｐゴシック" charset="0"/>
              </a:rPr>
              <a:t>Increase professional effectiveness = Goal</a:t>
            </a:r>
            <a:br>
              <a:rPr lang="en-US" sz="2400" b="1" i="1" dirty="0">
                <a:latin typeface="Arial" charset="0"/>
                <a:ea typeface="ＭＳ Ｐゴシック" charset="0"/>
                <a:cs typeface="ＭＳ Ｐゴシック" charset="0"/>
              </a:rPr>
            </a:br>
            <a:endParaRPr lang="en-US" sz="2400" u="sng" dirty="0">
              <a:latin typeface="Arial" charset="0"/>
              <a:ea typeface="ＭＳ Ｐゴシック" charset="0"/>
              <a:cs typeface="ＭＳ Ｐゴシック" charset="0"/>
            </a:endParaRPr>
          </a:p>
          <a:p>
            <a:pPr>
              <a:lnSpc>
                <a:spcPct val="90000"/>
              </a:lnSpc>
            </a:pPr>
            <a:r>
              <a:rPr lang="en-US" sz="2000" dirty="0">
                <a:latin typeface="Arial" charset="0"/>
                <a:ea typeface="ＭＳ Ｐゴシック" charset="0"/>
                <a:cs typeface="ＭＳ Ｐゴシック" charset="0"/>
              </a:rPr>
              <a:t>Problem Types</a:t>
            </a:r>
          </a:p>
          <a:p>
            <a:pPr lvl="1">
              <a:lnSpc>
                <a:spcPct val="90000"/>
              </a:lnSpc>
            </a:pPr>
            <a:r>
              <a:rPr lang="en-US" sz="2000" dirty="0">
                <a:latin typeface="Arial" charset="0"/>
                <a:ea typeface="ＭＳ Ｐゴシック" charset="0"/>
              </a:rPr>
              <a:t>The action science model focuses primarily on identifying and resolving difficult, complex, real-life problems critical to organizations and society</a:t>
            </a:r>
          </a:p>
          <a:p>
            <a:pPr>
              <a:lnSpc>
                <a:spcPct val="90000"/>
              </a:lnSpc>
            </a:pPr>
            <a:r>
              <a:rPr lang="en-US" sz="2000" dirty="0">
                <a:latin typeface="Arial" charset="0"/>
                <a:ea typeface="ＭＳ Ｐゴシック" charset="0"/>
                <a:cs typeface="ＭＳ Ｐゴシック" charset="0"/>
              </a:rPr>
              <a:t>Learning Defined</a:t>
            </a:r>
          </a:p>
          <a:p>
            <a:pPr lvl="1">
              <a:lnSpc>
                <a:spcPct val="90000"/>
              </a:lnSpc>
            </a:pPr>
            <a:r>
              <a:rPr lang="en-US" sz="2000" dirty="0">
                <a:latin typeface="Arial" charset="0"/>
                <a:ea typeface="ＭＳ Ｐゴシック" charset="0"/>
              </a:rPr>
              <a:t>Learning occurs when individuals in groups detect and correct gaps between descriptive claims and practical outcomes (intentions and actual results, thoughts and actions, theories and practices.)</a:t>
            </a:r>
          </a:p>
          <a:p>
            <a:endParaRPr lang="en-US" dirty="0"/>
          </a:p>
        </p:txBody>
      </p:sp>
      <p:grpSp>
        <p:nvGrpSpPr>
          <p:cNvPr id="4" name="Group 3"/>
          <p:cNvGrpSpPr/>
          <p:nvPr/>
        </p:nvGrpSpPr>
        <p:grpSpPr>
          <a:xfrm>
            <a:off x="0" y="-6376"/>
            <a:ext cx="9159396" cy="1060825"/>
            <a:chOff x="1" y="-6377"/>
            <a:chExt cx="9159396" cy="1060825"/>
          </a:xfrm>
        </p:grpSpPr>
        <p:sp>
          <p:nvSpPr>
            <p:cNvPr id="5" name="Rectangle 4"/>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6" name="TextBox 5"/>
            <p:cNvSpPr txBox="1"/>
            <p:nvPr/>
          </p:nvSpPr>
          <p:spPr>
            <a:xfrm>
              <a:off x="184725" y="186636"/>
              <a:ext cx="8959276" cy="719717"/>
            </a:xfrm>
            <a:prstGeom prst="rect">
              <a:avLst/>
            </a:prstGeom>
            <a:noFill/>
          </p:spPr>
          <p:txBody>
            <a:bodyPr wrap="square" lIns="164117" tIns="82058" rIns="164117" bIns="82058" rtlCol="0">
              <a:spAutoFit/>
            </a:bodyPr>
            <a:lstStyle/>
            <a:p>
              <a:r>
                <a:rPr lang="en-US" sz="3600" dirty="0" smtClean="0">
                  <a:solidFill>
                    <a:schemeClr val="bg1"/>
                  </a:solidFill>
                  <a:latin typeface="Corbel"/>
                  <a:cs typeface="Corbel"/>
                </a:rPr>
                <a:t>Action Science Defined</a:t>
              </a:r>
              <a:endParaRPr lang="en-US" sz="3600" dirty="0">
                <a:solidFill>
                  <a:schemeClr val="bg1"/>
                </a:solidFill>
                <a:latin typeface="Corbel"/>
                <a:cs typeface="Corbel"/>
              </a:endParaRPr>
            </a:p>
          </p:txBody>
        </p:sp>
      </p:grpSp>
      <p:sp>
        <p:nvSpPr>
          <p:cNvPr id="7" name="Rectangle 6"/>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sp>
        <p:nvSpPr>
          <p:cNvPr id="2" name="TextBox 1"/>
          <p:cNvSpPr txBox="1"/>
          <p:nvPr/>
        </p:nvSpPr>
        <p:spPr>
          <a:xfrm>
            <a:off x="965200" y="2302933"/>
            <a:ext cx="184666"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2"/>
          <a:stretch>
            <a:fillRect/>
          </a:stretch>
        </p:blipFill>
        <p:spPr>
          <a:xfrm>
            <a:off x="6570134" y="2302933"/>
            <a:ext cx="2209800" cy="2971800"/>
          </a:xfrm>
          <a:prstGeom prst="rect">
            <a:avLst/>
          </a:prstGeom>
        </p:spPr>
      </p:pic>
    </p:spTree>
    <p:extLst>
      <p:ext uri="{BB962C8B-B14F-4D97-AF65-F5344CB8AC3E}">
        <p14:creationId xmlns:p14="http://schemas.microsoft.com/office/powerpoint/2010/main" val="61665552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3429000" y="1371600"/>
            <a:ext cx="1981200" cy="9906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11"/>
          <p:cNvSpPr/>
          <p:nvPr/>
        </p:nvSpPr>
        <p:spPr>
          <a:xfrm>
            <a:off x="5867400" y="1371600"/>
            <a:ext cx="1981200" cy="9906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964" name="Rectangle 2"/>
          <p:cNvSpPr>
            <a:spLocks noGrp="1" noChangeArrowheads="1"/>
          </p:cNvSpPr>
          <p:nvPr>
            <p:ph type="title" idx="4294967295"/>
          </p:nvPr>
        </p:nvSpPr>
        <p:spPr>
          <a:xfrm>
            <a:off x="1295400" y="152400"/>
            <a:ext cx="7848600" cy="1143000"/>
          </a:xfrm>
        </p:spPr>
        <p:txBody>
          <a:bodyPr rtlCol="0">
            <a:normAutofit fontScale="90000"/>
          </a:bodyPr>
          <a:lstStyle/>
          <a:p>
            <a:pPr fontAlgn="auto">
              <a:spcAft>
                <a:spcPts val="0"/>
              </a:spcAft>
              <a:defRPr/>
            </a:pPr>
            <a:r>
              <a:rPr lang="en-US" dirty="0" smtClean="0">
                <a:ea typeface="+mj-ea"/>
                <a:cs typeface="+mj-cs"/>
              </a:rPr>
              <a:t>Action Science</a:t>
            </a:r>
            <a:br>
              <a:rPr lang="en-US" dirty="0" smtClean="0">
                <a:ea typeface="+mj-ea"/>
                <a:cs typeface="+mj-cs"/>
              </a:rPr>
            </a:br>
            <a:r>
              <a:rPr lang="en-US" dirty="0" smtClean="0">
                <a:ea typeface="+mj-ea"/>
                <a:cs typeface="+mj-cs"/>
              </a:rPr>
              <a:t>Learning Organization</a:t>
            </a:r>
          </a:p>
        </p:txBody>
      </p:sp>
      <p:sp>
        <p:nvSpPr>
          <p:cNvPr id="80900" name="Rectangle 3"/>
          <p:cNvSpPr>
            <a:spLocks noGrp="1" noChangeArrowheads="1"/>
          </p:cNvSpPr>
          <p:nvPr>
            <p:ph idx="4294967295"/>
          </p:nvPr>
        </p:nvSpPr>
        <p:spPr>
          <a:xfrm>
            <a:off x="228600" y="3429000"/>
            <a:ext cx="8686800" cy="2971800"/>
          </a:xfrm>
        </p:spPr>
        <p:txBody>
          <a:bodyPr/>
          <a:lstStyle/>
          <a:p>
            <a:pPr marL="225425" indent="-225425"/>
            <a:r>
              <a:rPr lang="en-US" sz="2000" dirty="0">
                <a:latin typeface="Arial" charset="0"/>
                <a:ea typeface="ＭＳ Ｐゴシック" charset="0"/>
                <a:cs typeface="ＭＳ Ｐゴシック" charset="0"/>
              </a:rPr>
              <a:t>Human actions are designed to achieve intended consequences and governed by a set of environment variables.</a:t>
            </a:r>
            <a:br>
              <a:rPr lang="en-US" sz="2000" dirty="0">
                <a:latin typeface="Arial" charset="0"/>
                <a:ea typeface="ＭＳ Ｐゴシック" charset="0"/>
                <a:cs typeface="ＭＳ Ｐゴシック" charset="0"/>
              </a:rPr>
            </a:br>
            <a:endParaRPr lang="en-US" sz="1400" dirty="0">
              <a:latin typeface="Arial" charset="0"/>
              <a:ea typeface="ＭＳ Ｐゴシック" charset="0"/>
              <a:cs typeface="ＭＳ Ｐゴシック" charset="0"/>
            </a:endParaRPr>
          </a:p>
          <a:p>
            <a:pPr marL="225425" indent="-225425"/>
            <a:r>
              <a:rPr lang="en-US" sz="2000" b="1" dirty="0">
                <a:latin typeface="Arial" charset="0"/>
                <a:ea typeface="ＭＳ Ｐゴシック" charset="0"/>
                <a:cs typeface="ＭＳ Ｐゴシック" charset="0"/>
              </a:rPr>
              <a:t>Single loop learning </a:t>
            </a:r>
            <a:r>
              <a:rPr lang="en-US" sz="2000" dirty="0">
                <a:latin typeface="Arial" charset="0"/>
                <a:ea typeface="ＭＳ Ｐゴシック" charset="0"/>
                <a:cs typeface="ＭＳ Ｐゴシック" charset="0"/>
              </a:rPr>
              <a:t>= achieve the intended consequences and suppress conflict about the governing variables (e.g. beliefs, values, etc.) </a:t>
            </a:r>
            <a:br>
              <a:rPr lang="en-US" sz="2000" dirty="0">
                <a:latin typeface="Arial" charset="0"/>
                <a:ea typeface="ＭＳ Ｐゴシック" charset="0"/>
                <a:cs typeface="ＭＳ Ｐゴシック" charset="0"/>
              </a:rPr>
            </a:br>
            <a:endParaRPr lang="en-US" sz="1400" dirty="0">
              <a:latin typeface="Arial" charset="0"/>
              <a:ea typeface="ＭＳ Ｐゴシック" charset="0"/>
              <a:cs typeface="ＭＳ Ｐゴシック" charset="0"/>
            </a:endParaRPr>
          </a:p>
          <a:p>
            <a:pPr marL="225425" indent="-225425"/>
            <a:r>
              <a:rPr lang="en-US" sz="2000" b="1" dirty="0">
                <a:latin typeface="Arial" charset="0"/>
                <a:ea typeface="ＭＳ Ｐゴシック" charset="0"/>
                <a:cs typeface="ＭＳ Ｐゴシック" charset="0"/>
              </a:rPr>
              <a:t>Double loop learning </a:t>
            </a:r>
            <a:r>
              <a:rPr lang="en-US" sz="2000" dirty="0">
                <a:latin typeface="Arial" charset="0"/>
                <a:ea typeface="ＭＳ Ｐゴシック" charset="0"/>
                <a:cs typeface="ＭＳ Ｐゴシック" charset="0"/>
              </a:rPr>
              <a:t>= achieve the intended consequences AND openly inquire about conflict to possibly transform the governing variables.</a:t>
            </a:r>
            <a:endParaRPr lang="en-US" sz="1400" dirty="0">
              <a:latin typeface="Arial" charset="0"/>
              <a:ea typeface="ＭＳ Ｐゴシック" charset="0"/>
              <a:cs typeface="ＭＳ Ｐゴシック" charset="0"/>
            </a:endParaRPr>
          </a:p>
        </p:txBody>
      </p:sp>
      <p:sp>
        <p:nvSpPr>
          <p:cNvPr id="80901" name="Text Box 4"/>
          <p:cNvSpPr txBox="1">
            <a:spLocks noChangeArrowheads="1"/>
          </p:cNvSpPr>
          <p:nvPr/>
        </p:nvSpPr>
        <p:spPr bwMode="auto">
          <a:xfrm>
            <a:off x="3200400" y="6324600"/>
            <a:ext cx="487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600" i="1" dirty="0">
                <a:latin typeface="Calibri" charset="0"/>
              </a:rPr>
              <a:t>Source: Chris </a:t>
            </a:r>
            <a:r>
              <a:rPr lang="en-US" sz="1600" i="1" dirty="0">
                <a:latin typeface="Calibri" charset="0"/>
              </a:rPr>
              <a:t>Argyris</a:t>
            </a:r>
            <a:endParaRPr lang="en-US" sz="1600" i="1" dirty="0">
              <a:latin typeface="Calibri" charset="0"/>
            </a:endParaRPr>
          </a:p>
        </p:txBody>
      </p:sp>
      <p:sp>
        <p:nvSpPr>
          <p:cNvPr id="6" name="Oval 5"/>
          <p:cNvSpPr/>
          <p:nvPr/>
        </p:nvSpPr>
        <p:spPr>
          <a:xfrm>
            <a:off x="990600" y="1371600"/>
            <a:ext cx="1981200" cy="9906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0903" name="TextBox 6"/>
          <p:cNvSpPr txBox="1">
            <a:spLocks noChangeArrowheads="1"/>
          </p:cNvSpPr>
          <p:nvPr/>
        </p:nvSpPr>
        <p:spPr bwMode="auto">
          <a:xfrm>
            <a:off x="1219200" y="1524000"/>
            <a:ext cx="160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latin typeface="Calibri" charset="0"/>
              </a:rPr>
              <a:t>Governing Variables</a:t>
            </a:r>
          </a:p>
        </p:txBody>
      </p:sp>
      <p:sp>
        <p:nvSpPr>
          <p:cNvPr id="80904" name="TextBox 8"/>
          <p:cNvSpPr txBox="1">
            <a:spLocks noChangeArrowheads="1"/>
          </p:cNvSpPr>
          <p:nvPr/>
        </p:nvSpPr>
        <p:spPr bwMode="auto">
          <a:xfrm>
            <a:off x="3429000" y="1657350"/>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latin typeface="Calibri" charset="0"/>
              </a:rPr>
              <a:t>Action Strategy</a:t>
            </a:r>
          </a:p>
        </p:txBody>
      </p:sp>
      <p:sp>
        <p:nvSpPr>
          <p:cNvPr id="80905" name="TextBox 10"/>
          <p:cNvSpPr txBox="1">
            <a:spLocks noChangeArrowheads="1"/>
          </p:cNvSpPr>
          <p:nvPr/>
        </p:nvSpPr>
        <p:spPr bwMode="auto">
          <a:xfrm>
            <a:off x="5867400" y="1657350"/>
            <a:ext cx="205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latin typeface="Calibri" charset="0"/>
              </a:rPr>
              <a:t>Consequences</a:t>
            </a:r>
          </a:p>
        </p:txBody>
      </p:sp>
      <p:cxnSp>
        <p:nvCxnSpPr>
          <p:cNvPr id="16" name="Straight Arrow Connector 15"/>
          <p:cNvCxnSpPr>
            <a:stCxn id="6" idx="6"/>
            <a:endCxn id="13" idx="2"/>
          </p:cNvCxnSpPr>
          <p:nvPr/>
        </p:nvCxnSpPr>
        <p:spPr>
          <a:xfrm>
            <a:off x="2971800" y="1866900"/>
            <a:ext cx="457200" cy="1588"/>
          </a:xfrm>
          <a:prstGeom prst="straightConnector1">
            <a:avLst/>
          </a:prstGeom>
          <a:ln>
            <a:solidFill>
              <a:schemeClr val="bg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80904" idx="3"/>
            <a:endCxn id="12" idx="2"/>
          </p:cNvCxnSpPr>
          <p:nvPr/>
        </p:nvCxnSpPr>
        <p:spPr>
          <a:xfrm>
            <a:off x="5410200" y="1857375"/>
            <a:ext cx="457200" cy="9525"/>
          </a:xfrm>
          <a:prstGeom prst="straightConnector1">
            <a:avLst/>
          </a:prstGeom>
          <a:ln>
            <a:solidFill>
              <a:schemeClr val="bg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p:nvPr/>
        </p:nvCxnSpPr>
        <p:spPr>
          <a:xfrm rot="5400000">
            <a:off x="5562600" y="1295400"/>
            <a:ext cx="152400" cy="2438400"/>
          </a:xfrm>
          <a:prstGeom prst="bentConnector3">
            <a:avLst>
              <a:gd name="adj1" fmla="val 267413"/>
            </a:avLst>
          </a:prstGeom>
          <a:ln>
            <a:solidFill>
              <a:srgbClr val="606060"/>
            </a:solidFill>
            <a:tailEnd type="arrow"/>
          </a:ln>
        </p:spPr>
        <p:style>
          <a:lnRef idx="2">
            <a:schemeClr val="accent1"/>
          </a:lnRef>
          <a:fillRef idx="0">
            <a:schemeClr val="accent1"/>
          </a:fillRef>
          <a:effectRef idx="1">
            <a:schemeClr val="accent1"/>
          </a:effectRef>
          <a:fontRef idx="minor">
            <a:schemeClr val="tx1"/>
          </a:fontRef>
        </p:style>
      </p:cxnSp>
      <p:sp>
        <p:nvSpPr>
          <p:cNvPr id="80909" name="TextBox 27"/>
          <p:cNvSpPr txBox="1">
            <a:spLocks noChangeArrowheads="1"/>
          </p:cNvSpPr>
          <p:nvPr/>
        </p:nvSpPr>
        <p:spPr bwMode="auto">
          <a:xfrm>
            <a:off x="4572000" y="2514600"/>
            <a:ext cx="2362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dirty="0">
                <a:latin typeface="Calibri" charset="0"/>
              </a:rPr>
              <a:t>Single loop learning </a:t>
            </a:r>
          </a:p>
        </p:txBody>
      </p:sp>
      <p:cxnSp>
        <p:nvCxnSpPr>
          <p:cNvPr id="30" name="Shape 29"/>
          <p:cNvCxnSpPr>
            <a:endCxn id="6" idx="4"/>
          </p:cNvCxnSpPr>
          <p:nvPr/>
        </p:nvCxnSpPr>
        <p:spPr>
          <a:xfrm rot="10800000">
            <a:off x="1981200" y="2362200"/>
            <a:ext cx="4876800" cy="609600"/>
          </a:xfrm>
          <a:prstGeom prst="bentConnector2">
            <a:avLst/>
          </a:prstGeom>
          <a:ln>
            <a:solidFill>
              <a:srgbClr val="606060"/>
            </a:solidFill>
            <a:tailEnd type="arrow"/>
          </a:ln>
        </p:spPr>
        <p:style>
          <a:lnRef idx="2">
            <a:schemeClr val="accent1"/>
          </a:lnRef>
          <a:fillRef idx="0">
            <a:schemeClr val="accent1"/>
          </a:fillRef>
          <a:effectRef idx="1">
            <a:schemeClr val="accent1"/>
          </a:effectRef>
          <a:fontRef idx="minor">
            <a:schemeClr val="tx1"/>
          </a:fontRef>
        </p:style>
      </p:cxnSp>
      <p:sp>
        <p:nvSpPr>
          <p:cNvPr id="80911" name="TextBox 38"/>
          <p:cNvSpPr txBox="1">
            <a:spLocks noChangeArrowheads="1"/>
          </p:cNvSpPr>
          <p:nvPr/>
        </p:nvSpPr>
        <p:spPr bwMode="auto">
          <a:xfrm>
            <a:off x="1981200" y="2633663"/>
            <a:ext cx="2362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dirty="0">
                <a:latin typeface="Calibri" charset="0"/>
              </a:rPr>
              <a:t>Double loop learning </a:t>
            </a:r>
          </a:p>
        </p:txBody>
      </p:sp>
    </p:spTree>
    <p:extLst>
      <p:ext uri="{BB962C8B-B14F-4D97-AF65-F5344CB8AC3E}">
        <p14:creationId xmlns:p14="http://schemas.microsoft.com/office/powerpoint/2010/main" val="239467024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idx="4294967295"/>
          </p:nvPr>
        </p:nvSpPr>
        <p:spPr>
          <a:xfrm>
            <a:off x="0" y="274638"/>
            <a:ext cx="8229600" cy="1143000"/>
          </a:xfrm>
        </p:spPr>
        <p:txBody>
          <a:bodyPr/>
          <a:lstStyle/>
          <a:p>
            <a:r>
              <a:rPr lang="en-US" dirty="0" smtClean="0"/>
              <a:t>Men</a:t>
            </a:r>
            <a:endParaRPr lang="en-US" dirty="0"/>
          </a:p>
        </p:txBody>
      </p:sp>
      <p:sp>
        <p:nvSpPr>
          <p:cNvPr id="10" name="Content Placeholder 9"/>
          <p:cNvSpPr>
            <a:spLocks noGrp="1"/>
          </p:cNvSpPr>
          <p:nvPr>
            <p:ph idx="4294967295"/>
          </p:nvPr>
        </p:nvSpPr>
        <p:spPr>
          <a:xfrm>
            <a:off x="745066" y="1600200"/>
            <a:ext cx="5029201" cy="4525963"/>
          </a:xfrm>
        </p:spPr>
        <p:txBody>
          <a:bodyPr>
            <a:normAutofit fontScale="77500" lnSpcReduction="20000"/>
          </a:bodyPr>
          <a:lstStyle/>
          <a:p>
            <a:r>
              <a:rPr lang="en-US" dirty="0">
                <a:latin typeface="Arial" charset="0"/>
                <a:ea typeface="ＭＳ Ｐゴシック" charset="0"/>
                <a:cs typeface="ＭＳ Ｐゴシック" charset="0"/>
              </a:rPr>
              <a:t>Shared learning throughout various levels of the organization</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Greater self-awareness and self-confidence due to new insights and feedback</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Ability to ask better questions and be more reflective</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Improved communications and teamwork</a:t>
            </a:r>
          </a:p>
          <a:p>
            <a:endParaRPr lang="en-US" dirty="0"/>
          </a:p>
        </p:txBody>
      </p:sp>
      <p:grpSp>
        <p:nvGrpSpPr>
          <p:cNvPr id="4" name="Group 3"/>
          <p:cNvGrpSpPr/>
          <p:nvPr/>
        </p:nvGrpSpPr>
        <p:grpSpPr>
          <a:xfrm>
            <a:off x="0" y="-6376"/>
            <a:ext cx="9159396" cy="1060825"/>
            <a:chOff x="1" y="-6377"/>
            <a:chExt cx="9159396" cy="1060825"/>
          </a:xfrm>
        </p:grpSpPr>
        <p:sp>
          <p:nvSpPr>
            <p:cNvPr id="5" name="Rectangle 4"/>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6" name="TextBox 5"/>
            <p:cNvSpPr txBox="1"/>
            <p:nvPr/>
          </p:nvSpPr>
          <p:spPr>
            <a:xfrm>
              <a:off x="184725" y="186636"/>
              <a:ext cx="8959276" cy="719717"/>
            </a:xfrm>
            <a:prstGeom prst="rect">
              <a:avLst/>
            </a:prstGeom>
            <a:noFill/>
          </p:spPr>
          <p:txBody>
            <a:bodyPr wrap="square" lIns="164117" tIns="82058" rIns="164117" bIns="82058" rtlCol="0">
              <a:spAutoFit/>
            </a:bodyPr>
            <a:lstStyle/>
            <a:p>
              <a:r>
                <a:rPr lang="en-US" sz="3600" dirty="0" smtClean="0">
                  <a:solidFill>
                    <a:schemeClr val="bg1"/>
                  </a:solidFill>
                  <a:latin typeface="Corbel"/>
                  <a:cs typeface="Corbel"/>
                </a:rPr>
                <a:t>Value of Action Science to You</a:t>
              </a:r>
              <a:endParaRPr lang="en-US" sz="3600" dirty="0">
                <a:solidFill>
                  <a:schemeClr val="bg1"/>
                </a:solidFill>
                <a:latin typeface="Corbel"/>
                <a:cs typeface="Corbel"/>
              </a:endParaRPr>
            </a:p>
          </p:txBody>
        </p:sp>
      </p:grpSp>
      <p:sp>
        <p:nvSpPr>
          <p:cNvPr id="7" name="Rectangle 6"/>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sp>
        <p:nvSpPr>
          <p:cNvPr id="2" name="TextBox 1"/>
          <p:cNvSpPr txBox="1"/>
          <p:nvPr/>
        </p:nvSpPr>
        <p:spPr>
          <a:xfrm>
            <a:off x="965200" y="2302933"/>
            <a:ext cx="184666"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2"/>
          <a:stretch>
            <a:fillRect/>
          </a:stretch>
        </p:blipFill>
        <p:spPr>
          <a:xfrm>
            <a:off x="5774267" y="1676400"/>
            <a:ext cx="2692400" cy="4013200"/>
          </a:xfrm>
          <a:prstGeom prst="rect">
            <a:avLst/>
          </a:prstGeom>
        </p:spPr>
      </p:pic>
    </p:spTree>
    <p:extLst>
      <p:ext uri="{BB962C8B-B14F-4D97-AF65-F5344CB8AC3E}">
        <p14:creationId xmlns:p14="http://schemas.microsoft.com/office/powerpoint/2010/main" val="61665552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idx="4294967295"/>
          </p:nvPr>
        </p:nvSpPr>
        <p:spPr>
          <a:xfrm>
            <a:off x="1371600" y="0"/>
            <a:ext cx="7772400" cy="762000"/>
          </a:xfrm>
        </p:spPr>
        <p:txBody>
          <a:bodyPr>
            <a:normAutofit fontScale="90000"/>
          </a:bodyPr>
          <a:lstStyle/>
          <a:p>
            <a:pPr eaLnBrk="1" hangingPunct="1"/>
            <a:r>
              <a:rPr lang="en-US" dirty="0">
                <a:latin typeface="Arial" charset="0"/>
                <a:ea typeface="ＭＳ Ｐゴシック" charset="0"/>
                <a:cs typeface="ＭＳ Ｐゴシック" charset="0"/>
              </a:rPr>
              <a:t>Spiral of Experience</a:t>
            </a:r>
          </a:p>
        </p:txBody>
      </p:sp>
      <p:sp>
        <p:nvSpPr>
          <p:cNvPr id="84994" name="Freeform 6"/>
          <p:cNvSpPr>
            <a:spLocks/>
          </p:cNvSpPr>
          <p:nvPr/>
        </p:nvSpPr>
        <p:spPr bwMode="auto">
          <a:xfrm>
            <a:off x="2146300" y="1689100"/>
            <a:ext cx="4025900" cy="3873500"/>
          </a:xfrm>
          <a:custGeom>
            <a:avLst/>
            <a:gdLst>
              <a:gd name="T0" fmla="*/ 2147483647 w 2536"/>
              <a:gd name="T1" fmla="*/ 2147483647 h 2440"/>
              <a:gd name="T2" fmla="*/ 2147483647 w 2536"/>
              <a:gd name="T3" fmla="*/ 2147483647 h 2440"/>
              <a:gd name="T4" fmla="*/ 2147483647 w 2536"/>
              <a:gd name="T5" fmla="*/ 2147483647 h 2440"/>
              <a:gd name="T6" fmla="*/ 2147483647 w 2536"/>
              <a:gd name="T7" fmla="*/ 2147483647 h 2440"/>
              <a:gd name="T8" fmla="*/ 2147483647 w 2536"/>
              <a:gd name="T9" fmla="*/ 2147483647 h 2440"/>
              <a:gd name="T10" fmla="*/ 2147483647 w 2536"/>
              <a:gd name="T11" fmla="*/ 2147483647 h 2440"/>
              <a:gd name="T12" fmla="*/ 2147483647 w 2536"/>
              <a:gd name="T13" fmla="*/ 2147483647 h 2440"/>
              <a:gd name="T14" fmla="*/ 2147483647 w 2536"/>
              <a:gd name="T15" fmla="*/ 2147483647 h 2440"/>
              <a:gd name="T16" fmla="*/ 2147483647 w 2536"/>
              <a:gd name="T17" fmla="*/ 2147483647 h 2440"/>
              <a:gd name="T18" fmla="*/ 2147483647 w 2536"/>
              <a:gd name="T19" fmla="*/ 2147483647 h 2440"/>
              <a:gd name="T20" fmla="*/ 2147483647 w 2536"/>
              <a:gd name="T21" fmla="*/ 2147483647 h 2440"/>
              <a:gd name="T22" fmla="*/ 2147483647 w 2536"/>
              <a:gd name="T23" fmla="*/ 2147483647 h 2440"/>
              <a:gd name="T24" fmla="*/ 2147483647 w 2536"/>
              <a:gd name="T25" fmla="*/ 2147483647 h 2440"/>
              <a:gd name="T26" fmla="*/ 2147483647 w 2536"/>
              <a:gd name="T27" fmla="*/ 2147483647 h 2440"/>
              <a:gd name="T28" fmla="*/ 2147483647 w 2536"/>
              <a:gd name="T29" fmla="*/ 2147483647 h 2440"/>
              <a:gd name="T30" fmla="*/ 2147483647 w 2536"/>
              <a:gd name="T31" fmla="*/ 2147483647 h 2440"/>
              <a:gd name="T32" fmla="*/ 2147483647 w 2536"/>
              <a:gd name="T33" fmla="*/ 2147483647 h 2440"/>
              <a:gd name="T34" fmla="*/ 2147483647 w 2536"/>
              <a:gd name="T35" fmla="*/ 2147483647 h 2440"/>
              <a:gd name="T36" fmla="*/ 2147483647 w 2536"/>
              <a:gd name="T37" fmla="*/ 2147483647 h 2440"/>
              <a:gd name="T38" fmla="*/ 2147483647 w 2536"/>
              <a:gd name="T39" fmla="*/ 2147483647 h 2440"/>
              <a:gd name="T40" fmla="*/ 2147483647 w 2536"/>
              <a:gd name="T41" fmla="*/ 2147483647 h 2440"/>
              <a:gd name="T42" fmla="*/ 2147483647 w 2536"/>
              <a:gd name="T43" fmla="*/ 2147483647 h 2440"/>
              <a:gd name="T44" fmla="*/ 2147483647 w 2536"/>
              <a:gd name="T45" fmla="*/ 2147483647 h 2440"/>
              <a:gd name="T46" fmla="*/ 2147483647 w 2536"/>
              <a:gd name="T47" fmla="*/ 2147483647 h 2440"/>
              <a:gd name="T48" fmla="*/ 2147483647 w 2536"/>
              <a:gd name="T49" fmla="*/ 2147483647 h 2440"/>
              <a:gd name="T50" fmla="*/ 2147483647 w 2536"/>
              <a:gd name="T51" fmla="*/ 2147483647 h 24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36"/>
              <a:gd name="T79" fmla="*/ 0 h 2440"/>
              <a:gd name="T80" fmla="*/ 2536 w 2536"/>
              <a:gd name="T81" fmla="*/ 2440 h 24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36" h="2440">
                <a:moveTo>
                  <a:pt x="1384" y="1312"/>
                </a:moveTo>
                <a:cubicBezTo>
                  <a:pt x="1412" y="1244"/>
                  <a:pt x="1440" y="1176"/>
                  <a:pt x="1480" y="1168"/>
                </a:cubicBezTo>
                <a:cubicBezTo>
                  <a:pt x="1520" y="1160"/>
                  <a:pt x="1600" y="1216"/>
                  <a:pt x="1624" y="1264"/>
                </a:cubicBezTo>
                <a:cubicBezTo>
                  <a:pt x="1648" y="1312"/>
                  <a:pt x="1672" y="1408"/>
                  <a:pt x="1624" y="1456"/>
                </a:cubicBezTo>
                <a:cubicBezTo>
                  <a:pt x="1576" y="1504"/>
                  <a:pt x="1416" y="1560"/>
                  <a:pt x="1336" y="1552"/>
                </a:cubicBezTo>
                <a:cubicBezTo>
                  <a:pt x="1256" y="1544"/>
                  <a:pt x="1184" y="1480"/>
                  <a:pt x="1144" y="1408"/>
                </a:cubicBezTo>
                <a:cubicBezTo>
                  <a:pt x="1104" y="1336"/>
                  <a:pt x="1064" y="1208"/>
                  <a:pt x="1096" y="1120"/>
                </a:cubicBezTo>
                <a:cubicBezTo>
                  <a:pt x="1128" y="1032"/>
                  <a:pt x="1224" y="912"/>
                  <a:pt x="1336" y="880"/>
                </a:cubicBezTo>
                <a:cubicBezTo>
                  <a:pt x="1448" y="848"/>
                  <a:pt x="1664" y="840"/>
                  <a:pt x="1768" y="928"/>
                </a:cubicBezTo>
                <a:cubicBezTo>
                  <a:pt x="1872" y="1016"/>
                  <a:pt x="1968" y="1264"/>
                  <a:pt x="1960" y="1408"/>
                </a:cubicBezTo>
                <a:cubicBezTo>
                  <a:pt x="1952" y="1552"/>
                  <a:pt x="1856" y="1720"/>
                  <a:pt x="1720" y="1792"/>
                </a:cubicBezTo>
                <a:cubicBezTo>
                  <a:pt x="1584" y="1864"/>
                  <a:pt x="1304" y="1912"/>
                  <a:pt x="1144" y="1840"/>
                </a:cubicBezTo>
                <a:cubicBezTo>
                  <a:pt x="984" y="1768"/>
                  <a:pt x="816" y="1528"/>
                  <a:pt x="760" y="1360"/>
                </a:cubicBezTo>
                <a:cubicBezTo>
                  <a:pt x="704" y="1192"/>
                  <a:pt x="712" y="976"/>
                  <a:pt x="808" y="832"/>
                </a:cubicBezTo>
                <a:cubicBezTo>
                  <a:pt x="904" y="688"/>
                  <a:pt x="1120" y="536"/>
                  <a:pt x="1336" y="496"/>
                </a:cubicBezTo>
                <a:cubicBezTo>
                  <a:pt x="1552" y="456"/>
                  <a:pt x="1928" y="448"/>
                  <a:pt x="2104" y="592"/>
                </a:cubicBezTo>
                <a:cubicBezTo>
                  <a:pt x="2280" y="736"/>
                  <a:pt x="2360" y="1112"/>
                  <a:pt x="2392" y="1360"/>
                </a:cubicBezTo>
                <a:cubicBezTo>
                  <a:pt x="2424" y="1608"/>
                  <a:pt x="2464" y="1904"/>
                  <a:pt x="2296" y="2080"/>
                </a:cubicBezTo>
                <a:cubicBezTo>
                  <a:pt x="2128" y="2256"/>
                  <a:pt x="1696" y="2392"/>
                  <a:pt x="1384" y="2416"/>
                </a:cubicBezTo>
                <a:cubicBezTo>
                  <a:pt x="1072" y="2440"/>
                  <a:pt x="648" y="2392"/>
                  <a:pt x="424" y="2224"/>
                </a:cubicBezTo>
                <a:cubicBezTo>
                  <a:pt x="200" y="2056"/>
                  <a:pt x="80" y="1672"/>
                  <a:pt x="40" y="1408"/>
                </a:cubicBezTo>
                <a:cubicBezTo>
                  <a:pt x="0" y="1144"/>
                  <a:pt x="72" y="840"/>
                  <a:pt x="184" y="640"/>
                </a:cubicBezTo>
                <a:cubicBezTo>
                  <a:pt x="296" y="440"/>
                  <a:pt x="520" y="312"/>
                  <a:pt x="712" y="208"/>
                </a:cubicBezTo>
                <a:cubicBezTo>
                  <a:pt x="904" y="104"/>
                  <a:pt x="1104" y="32"/>
                  <a:pt x="1336" y="16"/>
                </a:cubicBezTo>
                <a:cubicBezTo>
                  <a:pt x="1568" y="0"/>
                  <a:pt x="1904" y="56"/>
                  <a:pt x="2104" y="112"/>
                </a:cubicBezTo>
                <a:cubicBezTo>
                  <a:pt x="2304" y="168"/>
                  <a:pt x="2420" y="260"/>
                  <a:pt x="2536" y="35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84995" name="Line 7"/>
          <p:cNvSpPr>
            <a:spLocks noChangeShapeType="1"/>
          </p:cNvSpPr>
          <p:nvPr/>
        </p:nvSpPr>
        <p:spPr bwMode="auto">
          <a:xfrm flipV="1">
            <a:off x="4343400" y="2514600"/>
            <a:ext cx="2743200" cy="12192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84996" name="Line 8"/>
          <p:cNvSpPr>
            <a:spLocks noChangeShapeType="1"/>
          </p:cNvSpPr>
          <p:nvPr/>
        </p:nvSpPr>
        <p:spPr bwMode="auto">
          <a:xfrm flipH="1" flipV="1">
            <a:off x="1524000" y="2438400"/>
            <a:ext cx="2819400" cy="129540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84997" name="Line 10"/>
          <p:cNvSpPr>
            <a:spLocks noChangeShapeType="1"/>
          </p:cNvSpPr>
          <p:nvPr/>
        </p:nvSpPr>
        <p:spPr bwMode="auto">
          <a:xfrm>
            <a:off x="4343400" y="3733800"/>
            <a:ext cx="0" cy="23622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84998" name="AutoShape 11"/>
          <p:cNvSpPr>
            <a:spLocks noChangeArrowheads="1"/>
          </p:cNvSpPr>
          <p:nvPr/>
        </p:nvSpPr>
        <p:spPr bwMode="auto">
          <a:xfrm>
            <a:off x="6096000" y="2133600"/>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dirty="0"/>
          </a:p>
        </p:txBody>
      </p:sp>
      <p:sp>
        <p:nvSpPr>
          <p:cNvPr id="84999" name="AutoShape 12"/>
          <p:cNvSpPr>
            <a:spLocks noChangeArrowheads="1"/>
          </p:cNvSpPr>
          <p:nvPr/>
        </p:nvSpPr>
        <p:spPr bwMode="auto">
          <a:xfrm rot="3217323">
            <a:off x="3505200" y="1828800"/>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dirty="0"/>
          </a:p>
        </p:txBody>
      </p:sp>
      <p:sp>
        <p:nvSpPr>
          <p:cNvPr id="85000" name="AutoShape 13"/>
          <p:cNvSpPr>
            <a:spLocks noChangeArrowheads="1"/>
          </p:cNvSpPr>
          <p:nvPr/>
        </p:nvSpPr>
        <p:spPr bwMode="auto">
          <a:xfrm rot="-1496635">
            <a:off x="3429000" y="4114800"/>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dirty="0"/>
          </a:p>
        </p:txBody>
      </p:sp>
      <p:sp>
        <p:nvSpPr>
          <p:cNvPr id="85001" name="AutoShape 14"/>
          <p:cNvSpPr>
            <a:spLocks noChangeArrowheads="1"/>
          </p:cNvSpPr>
          <p:nvPr/>
        </p:nvSpPr>
        <p:spPr bwMode="auto">
          <a:xfrm rot="-1448733">
            <a:off x="2438400" y="4800600"/>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dirty="0"/>
          </a:p>
        </p:txBody>
      </p:sp>
      <p:sp>
        <p:nvSpPr>
          <p:cNvPr id="85002" name="AutoShape 15"/>
          <p:cNvSpPr>
            <a:spLocks noChangeArrowheads="1"/>
          </p:cNvSpPr>
          <p:nvPr/>
        </p:nvSpPr>
        <p:spPr bwMode="auto">
          <a:xfrm rot="-6662337">
            <a:off x="5257800" y="5181600"/>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dirty="0"/>
          </a:p>
        </p:txBody>
      </p:sp>
      <p:sp>
        <p:nvSpPr>
          <p:cNvPr id="85003" name="AutoShape 16"/>
          <p:cNvSpPr>
            <a:spLocks noChangeArrowheads="1"/>
          </p:cNvSpPr>
          <p:nvPr/>
        </p:nvSpPr>
        <p:spPr bwMode="auto">
          <a:xfrm rot="-10555984">
            <a:off x="5181600" y="3886200"/>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dirty="0"/>
          </a:p>
        </p:txBody>
      </p:sp>
      <p:sp>
        <p:nvSpPr>
          <p:cNvPr id="85004" name="AutoShape 17"/>
          <p:cNvSpPr>
            <a:spLocks noChangeArrowheads="1"/>
          </p:cNvSpPr>
          <p:nvPr/>
        </p:nvSpPr>
        <p:spPr bwMode="auto">
          <a:xfrm rot="-9856676">
            <a:off x="4648200" y="3886200"/>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dirty="0"/>
          </a:p>
        </p:txBody>
      </p:sp>
      <p:sp>
        <p:nvSpPr>
          <p:cNvPr id="85005" name="AutoShape 18"/>
          <p:cNvSpPr>
            <a:spLocks noChangeArrowheads="1"/>
          </p:cNvSpPr>
          <p:nvPr/>
        </p:nvSpPr>
        <p:spPr bwMode="auto">
          <a:xfrm rot="4583723">
            <a:off x="4267200" y="2971800"/>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dirty="0"/>
          </a:p>
        </p:txBody>
      </p:sp>
      <p:sp>
        <p:nvSpPr>
          <p:cNvPr id="85006" name="AutoShape 19"/>
          <p:cNvSpPr>
            <a:spLocks noChangeArrowheads="1"/>
          </p:cNvSpPr>
          <p:nvPr/>
        </p:nvSpPr>
        <p:spPr bwMode="auto">
          <a:xfrm rot="4677078">
            <a:off x="4419600" y="2362200"/>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dirty="0"/>
          </a:p>
        </p:txBody>
      </p:sp>
      <p:sp>
        <p:nvSpPr>
          <p:cNvPr id="85007" name="AutoShape 20"/>
          <p:cNvSpPr>
            <a:spLocks noChangeArrowheads="1"/>
          </p:cNvSpPr>
          <p:nvPr/>
        </p:nvSpPr>
        <p:spPr bwMode="auto">
          <a:xfrm rot="3645494">
            <a:off x="4419600" y="3505200"/>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dirty="0"/>
          </a:p>
        </p:txBody>
      </p:sp>
      <p:sp>
        <p:nvSpPr>
          <p:cNvPr id="85008" name="Text Box 26"/>
          <p:cNvSpPr txBox="1">
            <a:spLocks noChangeArrowheads="1"/>
          </p:cNvSpPr>
          <p:nvPr/>
        </p:nvSpPr>
        <p:spPr bwMode="auto">
          <a:xfrm>
            <a:off x="3429000" y="990600"/>
            <a:ext cx="510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b="1" i="1" dirty="0"/>
              <a:t>Action</a:t>
            </a:r>
            <a:endParaRPr lang="en-US" sz="1800" i="1" dirty="0"/>
          </a:p>
          <a:p>
            <a:pPr algn="ctr"/>
            <a:r>
              <a:rPr lang="en-US" sz="1800" i="1" dirty="0"/>
              <a:t>What did you do?   What did your team and               organization do?</a:t>
            </a:r>
          </a:p>
        </p:txBody>
      </p:sp>
      <p:sp>
        <p:nvSpPr>
          <p:cNvPr id="85009" name="Text Box 27"/>
          <p:cNvSpPr txBox="1">
            <a:spLocks noChangeArrowheads="1"/>
          </p:cNvSpPr>
          <p:nvPr/>
        </p:nvSpPr>
        <p:spPr bwMode="auto">
          <a:xfrm>
            <a:off x="5943600" y="3886200"/>
            <a:ext cx="28956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i="1" dirty="0"/>
              <a:t>  Observation</a:t>
            </a:r>
            <a:endParaRPr lang="en-US" sz="1800" i="1" dirty="0"/>
          </a:p>
          <a:p>
            <a:r>
              <a:rPr lang="en-US" sz="1800" i="1" dirty="0"/>
              <a:t>  What happened?</a:t>
            </a:r>
          </a:p>
          <a:p>
            <a:pPr>
              <a:buFontTx/>
              <a:buChar char="•"/>
            </a:pPr>
            <a:r>
              <a:rPr lang="en-US" sz="1800" i="1" dirty="0"/>
              <a:t>Results</a:t>
            </a:r>
          </a:p>
          <a:p>
            <a:pPr>
              <a:buFontTx/>
              <a:buChar char="•"/>
            </a:pPr>
            <a:r>
              <a:rPr lang="en-US" sz="1800" i="1" dirty="0"/>
              <a:t>What was the Impact on others, the team and on the organization?</a:t>
            </a:r>
          </a:p>
          <a:p>
            <a:pPr>
              <a:buFontTx/>
              <a:buChar char="•"/>
            </a:pPr>
            <a:r>
              <a:rPr lang="en-US" sz="1800" i="1" dirty="0"/>
              <a:t>What did you learn?</a:t>
            </a:r>
          </a:p>
          <a:p>
            <a:pPr>
              <a:buFontTx/>
              <a:buChar char="•"/>
            </a:pPr>
            <a:endParaRPr lang="en-US" sz="1800" i="1" dirty="0"/>
          </a:p>
        </p:txBody>
      </p:sp>
      <p:sp>
        <p:nvSpPr>
          <p:cNvPr id="85010" name="Text Box 28"/>
          <p:cNvSpPr txBox="1">
            <a:spLocks noChangeArrowheads="1"/>
          </p:cNvSpPr>
          <p:nvPr/>
        </p:nvSpPr>
        <p:spPr bwMode="auto">
          <a:xfrm>
            <a:off x="457200" y="5257800"/>
            <a:ext cx="3200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i="1" dirty="0"/>
              <a:t>Reflection</a:t>
            </a:r>
            <a:endParaRPr lang="en-US" sz="1800" i="1" dirty="0"/>
          </a:p>
          <a:p>
            <a:r>
              <a:rPr lang="en-US" sz="1800" i="1" dirty="0"/>
              <a:t>How do you look at it now?</a:t>
            </a:r>
          </a:p>
          <a:p>
            <a:r>
              <a:rPr lang="en-US" sz="1800" i="1" dirty="0"/>
              <a:t>How do you feel about it now?</a:t>
            </a:r>
          </a:p>
        </p:txBody>
      </p:sp>
      <p:sp>
        <p:nvSpPr>
          <p:cNvPr id="85011" name="Text Box 29"/>
          <p:cNvSpPr txBox="1">
            <a:spLocks noChangeArrowheads="1"/>
          </p:cNvSpPr>
          <p:nvPr/>
        </p:nvSpPr>
        <p:spPr bwMode="auto">
          <a:xfrm>
            <a:off x="457200" y="2041525"/>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dirty="0">
                <a:solidFill>
                  <a:schemeClr val="accent2"/>
                </a:solidFill>
              </a:rPr>
              <a:t>Experience</a:t>
            </a:r>
          </a:p>
        </p:txBody>
      </p:sp>
      <p:sp>
        <p:nvSpPr>
          <p:cNvPr id="85012" name="Text Box 30"/>
          <p:cNvSpPr txBox="1">
            <a:spLocks noChangeArrowheads="1"/>
          </p:cNvSpPr>
          <p:nvPr/>
        </p:nvSpPr>
        <p:spPr bwMode="auto">
          <a:xfrm>
            <a:off x="6781800" y="2133600"/>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dirty="0">
                <a:solidFill>
                  <a:schemeClr val="accent2"/>
                </a:solidFill>
              </a:rPr>
              <a:t>Experience</a:t>
            </a:r>
          </a:p>
        </p:txBody>
      </p:sp>
      <p:sp>
        <p:nvSpPr>
          <p:cNvPr id="85013" name="Text Box 31"/>
          <p:cNvSpPr txBox="1">
            <a:spLocks noChangeArrowheads="1"/>
          </p:cNvSpPr>
          <p:nvPr/>
        </p:nvSpPr>
        <p:spPr bwMode="auto">
          <a:xfrm>
            <a:off x="3505200" y="6019800"/>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dirty="0">
                <a:solidFill>
                  <a:schemeClr val="accent2"/>
                </a:solidFill>
              </a:rPr>
              <a:t>Experience</a:t>
            </a:r>
          </a:p>
        </p:txBody>
      </p:sp>
    </p:spTree>
    <p:extLst>
      <p:ext uri="{BB962C8B-B14F-4D97-AF65-F5344CB8AC3E}">
        <p14:creationId xmlns:p14="http://schemas.microsoft.com/office/powerpoint/2010/main" val="159141338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Men</a:t>
            </a:r>
            <a:endParaRPr lang="en-US" dirty="0"/>
          </a:p>
        </p:txBody>
      </p:sp>
      <p:sp>
        <p:nvSpPr>
          <p:cNvPr id="8" name="Text Placeholder 7"/>
          <p:cNvSpPr>
            <a:spLocks noGrp="1"/>
          </p:cNvSpPr>
          <p:nvPr>
            <p:ph type="body" idx="1"/>
          </p:nvPr>
        </p:nvSpPr>
        <p:spPr/>
        <p:txBody>
          <a:bodyPr/>
          <a:lstStyle/>
          <a:p>
            <a:r>
              <a:rPr lang="en-US" dirty="0" smtClean="0"/>
              <a:t>Results Oriented Styles</a:t>
            </a:r>
            <a:endParaRPr lang="en-US" dirty="0"/>
          </a:p>
        </p:txBody>
      </p:sp>
      <p:sp>
        <p:nvSpPr>
          <p:cNvPr id="11" name="Content Placeholder 10"/>
          <p:cNvSpPr>
            <a:spLocks noGrp="1"/>
          </p:cNvSpPr>
          <p:nvPr>
            <p:ph sz="half" idx="2"/>
          </p:nvPr>
        </p:nvSpPr>
        <p:spPr/>
        <p:txBody>
          <a:bodyPr/>
          <a:lstStyle/>
          <a:p>
            <a:r>
              <a:rPr lang="en-US" dirty="0" smtClean="0"/>
              <a:t>Coercive</a:t>
            </a:r>
          </a:p>
          <a:p>
            <a:r>
              <a:rPr lang="en-US" dirty="0" smtClean="0"/>
              <a:t>Pacesetter</a:t>
            </a:r>
          </a:p>
          <a:p>
            <a:r>
              <a:rPr lang="en-US" dirty="0" smtClean="0"/>
              <a:t>Authoritative</a:t>
            </a:r>
            <a:endParaRPr lang="en-US" dirty="0" smtClean="0"/>
          </a:p>
        </p:txBody>
      </p:sp>
      <p:sp>
        <p:nvSpPr>
          <p:cNvPr id="12" name="Text Placeholder 11"/>
          <p:cNvSpPr>
            <a:spLocks noGrp="1"/>
          </p:cNvSpPr>
          <p:nvPr>
            <p:ph type="body" sz="quarter" idx="3"/>
          </p:nvPr>
        </p:nvSpPr>
        <p:spPr/>
        <p:txBody>
          <a:bodyPr/>
          <a:lstStyle/>
          <a:p>
            <a:r>
              <a:rPr lang="en-US" dirty="0" smtClean="0"/>
              <a:t>Relationship </a:t>
            </a:r>
            <a:r>
              <a:rPr lang="en-US" dirty="0" smtClean="0"/>
              <a:t>Oriented Styles</a:t>
            </a:r>
            <a:endParaRPr lang="en-US" dirty="0"/>
          </a:p>
        </p:txBody>
      </p:sp>
      <p:sp>
        <p:nvSpPr>
          <p:cNvPr id="13" name="Content Placeholder 12"/>
          <p:cNvSpPr>
            <a:spLocks noGrp="1"/>
          </p:cNvSpPr>
          <p:nvPr>
            <p:ph sz="quarter" idx="4"/>
          </p:nvPr>
        </p:nvSpPr>
        <p:spPr/>
        <p:txBody>
          <a:bodyPr/>
          <a:lstStyle/>
          <a:p>
            <a:r>
              <a:rPr lang="en-US" dirty="0" smtClean="0"/>
              <a:t>Democratic</a:t>
            </a:r>
          </a:p>
          <a:p>
            <a:r>
              <a:rPr lang="en-US" dirty="0" smtClean="0"/>
              <a:t>Affiliative</a:t>
            </a:r>
          </a:p>
          <a:p>
            <a:r>
              <a:rPr lang="en-US" dirty="0" smtClean="0"/>
              <a:t>Coaching</a:t>
            </a:r>
            <a:endParaRPr lang="en-US" dirty="0"/>
          </a:p>
        </p:txBody>
      </p:sp>
      <p:grpSp>
        <p:nvGrpSpPr>
          <p:cNvPr id="4" name="Group 3"/>
          <p:cNvGrpSpPr/>
          <p:nvPr/>
        </p:nvGrpSpPr>
        <p:grpSpPr>
          <a:xfrm>
            <a:off x="0" y="-6376"/>
            <a:ext cx="9159396" cy="1060825"/>
            <a:chOff x="1" y="-6377"/>
            <a:chExt cx="9159396" cy="1060825"/>
          </a:xfrm>
        </p:grpSpPr>
        <p:sp>
          <p:nvSpPr>
            <p:cNvPr id="5" name="Rectangle 4"/>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6" name="TextBox 5"/>
            <p:cNvSpPr txBox="1"/>
            <p:nvPr/>
          </p:nvSpPr>
          <p:spPr>
            <a:xfrm>
              <a:off x="184725" y="186636"/>
              <a:ext cx="8959276" cy="719717"/>
            </a:xfrm>
            <a:prstGeom prst="rect">
              <a:avLst/>
            </a:prstGeom>
            <a:noFill/>
          </p:spPr>
          <p:txBody>
            <a:bodyPr wrap="square" lIns="164117" tIns="82058" rIns="164117" bIns="82058" rtlCol="0">
              <a:spAutoFit/>
            </a:bodyPr>
            <a:lstStyle/>
            <a:p>
              <a:r>
                <a:rPr lang="en-US" sz="3600" dirty="0" smtClean="0">
                  <a:solidFill>
                    <a:schemeClr val="bg1"/>
                  </a:solidFill>
                  <a:latin typeface="Corbel"/>
                  <a:cs typeface="Corbel"/>
                </a:rPr>
                <a:t>Leadership Styles</a:t>
              </a:r>
              <a:endParaRPr lang="en-US" sz="3600" dirty="0">
                <a:solidFill>
                  <a:schemeClr val="bg1"/>
                </a:solidFill>
                <a:latin typeface="Corbel"/>
                <a:cs typeface="Corbel"/>
              </a:endParaRPr>
            </a:p>
          </p:txBody>
        </p:sp>
      </p:grpSp>
      <p:sp>
        <p:nvSpPr>
          <p:cNvPr id="7" name="Rectangle 6"/>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sp>
        <p:nvSpPr>
          <p:cNvPr id="2" name="TextBox 1"/>
          <p:cNvSpPr txBox="1"/>
          <p:nvPr/>
        </p:nvSpPr>
        <p:spPr>
          <a:xfrm>
            <a:off x="965200" y="2302933"/>
            <a:ext cx="184666" cy="369332"/>
          </a:xfrm>
          <a:prstGeom prst="rect">
            <a:avLst/>
          </a:prstGeom>
          <a:noFill/>
        </p:spPr>
        <p:txBody>
          <a:bodyPr wrap="none" rtlCol="0">
            <a:spAutoFit/>
          </a:bodyPr>
          <a:lstStyle/>
          <a:p>
            <a:endParaRPr lang="en-US" dirty="0"/>
          </a:p>
        </p:txBody>
      </p:sp>
      <p:pic>
        <p:nvPicPr>
          <p:cNvPr id="16" name="Picture 15"/>
          <p:cNvPicPr>
            <a:picLocks noChangeAspect="1"/>
          </p:cNvPicPr>
          <p:nvPr/>
        </p:nvPicPr>
        <p:blipFill>
          <a:blip r:embed="rId2"/>
          <a:stretch>
            <a:fillRect/>
          </a:stretch>
        </p:blipFill>
        <p:spPr>
          <a:xfrm>
            <a:off x="1303866" y="3874030"/>
            <a:ext cx="5858933" cy="2692400"/>
          </a:xfrm>
          <a:prstGeom prst="rect">
            <a:avLst/>
          </a:prstGeom>
        </p:spPr>
      </p:pic>
    </p:spTree>
    <p:extLst>
      <p:ext uri="{BB962C8B-B14F-4D97-AF65-F5344CB8AC3E}">
        <p14:creationId xmlns:p14="http://schemas.microsoft.com/office/powerpoint/2010/main" val="61665552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idx="4294967295"/>
          </p:nvPr>
        </p:nvSpPr>
        <p:spPr>
          <a:xfrm>
            <a:off x="0" y="274638"/>
            <a:ext cx="8229600" cy="1143000"/>
          </a:xfrm>
        </p:spPr>
        <p:txBody>
          <a:bodyPr/>
          <a:lstStyle/>
          <a:p>
            <a:r>
              <a:rPr lang="en-US" dirty="0" smtClean="0"/>
              <a:t>Men</a:t>
            </a:r>
            <a:endParaRPr lang="en-US" dirty="0"/>
          </a:p>
        </p:txBody>
      </p:sp>
      <p:sp>
        <p:nvSpPr>
          <p:cNvPr id="10" name="Content Placeholder 9"/>
          <p:cNvSpPr>
            <a:spLocks noGrp="1"/>
          </p:cNvSpPr>
          <p:nvPr>
            <p:ph idx="4294967295"/>
          </p:nvPr>
        </p:nvSpPr>
        <p:spPr>
          <a:xfrm>
            <a:off x="184724" y="1600200"/>
            <a:ext cx="5284743" cy="4525963"/>
          </a:xfrm>
        </p:spPr>
        <p:txBody>
          <a:bodyPr>
            <a:normAutofit fontScale="92500" lnSpcReduction="10000"/>
          </a:bodyPr>
          <a:lstStyle/>
          <a:p>
            <a:r>
              <a:rPr lang="en-US" dirty="0">
                <a:latin typeface="Arial" charset="0"/>
                <a:ea typeface="ＭＳ Ｐゴシック" charset="0"/>
                <a:cs typeface="ＭＳ Ｐゴシック" charset="0"/>
              </a:rPr>
              <a:t>May session – Assessment Center (info on Doc </a:t>
            </a:r>
            <a:r>
              <a:rPr lang="en-US" dirty="0" smtClean="0">
                <a:latin typeface="Arial" charset="0"/>
                <a:ea typeface="ＭＳ Ｐゴシック" charset="0"/>
                <a:cs typeface="ＭＳ Ｐゴシック" charset="0"/>
              </a:rPr>
              <a:t>Shelf)</a:t>
            </a:r>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360 </a:t>
            </a:r>
            <a:r>
              <a:rPr lang="en-US" dirty="0" smtClean="0">
                <a:latin typeface="Arial" charset="0"/>
                <a:ea typeface="ＭＳ Ｐゴシック" charset="0"/>
                <a:cs typeface="ＭＳ Ｐゴシック" charset="0"/>
              </a:rPr>
              <a:t>Launch – May 5th </a:t>
            </a:r>
            <a:r>
              <a:rPr lang="en-US" dirty="0">
                <a:latin typeface="Arial" charset="0"/>
                <a:ea typeface="ＭＳ Ｐゴシック" charset="0"/>
                <a:cs typeface="ＭＳ Ｐゴシック" charset="0"/>
              </a:rPr>
              <a:t>– Send to raters, complete self assessment</a:t>
            </a:r>
          </a:p>
          <a:p>
            <a:r>
              <a:rPr lang="en-US" dirty="0">
                <a:latin typeface="Arial" charset="0"/>
                <a:ea typeface="ＭＳ Ｐゴシック" charset="0"/>
                <a:cs typeface="ＭＳ Ｐゴシック" charset="0"/>
              </a:rPr>
              <a:t>Complete Values Based Leadership Reflections (on Doc </a:t>
            </a:r>
            <a:r>
              <a:rPr lang="en-US" dirty="0" smtClean="0">
                <a:latin typeface="Arial" charset="0"/>
                <a:ea typeface="ＭＳ Ｐゴシック" charset="0"/>
                <a:cs typeface="ＭＳ Ｐゴシック" charset="0"/>
              </a:rPr>
              <a:t>Shelf)</a:t>
            </a:r>
            <a:endParaRPr lang="en-US" dirty="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PEM </a:t>
            </a:r>
            <a:r>
              <a:rPr lang="en-US" dirty="0">
                <a:latin typeface="Arial" charset="0"/>
                <a:ea typeface="ＭＳ Ｐゴシック" charset="0"/>
                <a:cs typeface="ＭＳ Ｐゴシック" charset="0"/>
              </a:rPr>
              <a:t>Mission 1 – Starts May </a:t>
            </a:r>
            <a:r>
              <a:rPr lang="en-US" dirty="0" smtClean="0">
                <a:latin typeface="Arial" charset="0"/>
                <a:ea typeface="ＭＳ Ｐゴシック" charset="0"/>
                <a:cs typeface="ＭＳ Ｐゴシック" charset="0"/>
              </a:rPr>
              <a:t>5th</a:t>
            </a:r>
            <a:endParaRPr lang="en-US" dirty="0">
              <a:latin typeface="Arial" charset="0"/>
              <a:ea typeface="ＭＳ Ｐゴシック" charset="0"/>
              <a:cs typeface="ＭＳ Ｐゴシック" charset="0"/>
            </a:endParaRPr>
          </a:p>
          <a:p>
            <a:endParaRPr lang="en-US" dirty="0"/>
          </a:p>
        </p:txBody>
      </p:sp>
      <p:grpSp>
        <p:nvGrpSpPr>
          <p:cNvPr id="4" name="Group 3"/>
          <p:cNvGrpSpPr/>
          <p:nvPr/>
        </p:nvGrpSpPr>
        <p:grpSpPr>
          <a:xfrm>
            <a:off x="0" y="-6376"/>
            <a:ext cx="9159396" cy="1060825"/>
            <a:chOff x="1" y="-6377"/>
            <a:chExt cx="9159396" cy="1060825"/>
          </a:xfrm>
        </p:grpSpPr>
        <p:sp>
          <p:nvSpPr>
            <p:cNvPr id="5" name="Rectangle 4"/>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6" name="TextBox 5"/>
            <p:cNvSpPr txBox="1"/>
            <p:nvPr/>
          </p:nvSpPr>
          <p:spPr>
            <a:xfrm>
              <a:off x="184725" y="186636"/>
              <a:ext cx="8959276" cy="719717"/>
            </a:xfrm>
            <a:prstGeom prst="rect">
              <a:avLst/>
            </a:prstGeom>
            <a:noFill/>
          </p:spPr>
          <p:txBody>
            <a:bodyPr wrap="square" lIns="164117" tIns="82058" rIns="164117" bIns="82058" rtlCol="0">
              <a:spAutoFit/>
            </a:bodyPr>
            <a:lstStyle/>
            <a:p>
              <a:r>
                <a:rPr lang="en-US" sz="3600" dirty="0" smtClean="0">
                  <a:solidFill>
                    <a:schemeClr val="bg1"/>
                  </a:solidFill>
                  <a:latin typeface="Corbel"/>
                  <a:cs typeface="Corbel"/>
                </a:rPr>
                <a:t>Cohort News</a:t>
              </a:r>
              <a:endParaRPr lang="en-US" sz="3600" dirty="0">
                <a:solidFill>
                  <a:schemeClr val="bg1"/>
                </a:solidFill>
                <a:latin typeface="Corbel"/>
                <a:cs typeface="Corbel"/>
              </a:endParaRPr>
            </a:p>
          </p:txBody>
        </p:sp>
      </p:grpSp>
      <p:sp>
        <p:nvSpPr>
          <p:cNvPr id="7" name="Rectangle 6"/>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sp>
        <p:nvSpPr>
          <p:cNvPr id="2" name="TextBox 1"/>
          <p:cNvSpPr txBox="1"/>
          <p:nvPr/>
        </p:nvSpPr>
        <p:spPr>
          <a:xfrm>
            <a:off x="965200" y="2302933"/>
            <a:ext cx="184666" cy="369332"/>
          </a:xfrm>
          <a:prstGeom prst="rect">
            <a:avLst/>
          </a:prstGeom>
          <a:noFill/>
        </p:spPr>
        <p:txBody>
          <a:bodyPr wrap="none" rtlCol="0">
            <a:spAutoFit/>
          </a:bodyPr>
          <a:lstStyle/>
          <a:p>
            <a:endParaRPr lang="en-US" dirty="0"/>
          </a:p>
        </p:txBody>
      </p:sp>
      <p:pic>
        <p:nvPicPr>
          <p:cNvPr id="8" name="Picture 7"/>
          <p:cNvPicPr>
            <a:picLocks noChangeAspect="1"/>
          </p:cNvPicPr>
          <p:nvPr/>
        </p:nvPicPr>
        <p:blipFill>
          <a:blip r:embed="rId2"/>
          <a:stretch>
            <a:fillRect/>
          </a:stretch>
        </p:blipFill>
        <p:spPr>
          <a:xfrm>
            <a:off x="5156200" y="1600200"/>
            <a:ext cx="3810000" cy="3767667"/>
          </a:xfrm>
          <a:prstGeom prst="rect">
            <a:avLst/>
          </a:prstGeom>
        </p:spPr>
      </p:pic>
    </p:spTree>
    <p:extLst>
      <p:ext uri="{BB962C8B-B14F-4D97-AF65-F5344CB8AC3E}">
        <p14:creationId xmlns:p14="http://schemas.microsoft.com/office/powerpoint/2010/main" val="6166555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grpSp>
        <p:nvGrpSpPr>
          <p:cNvPr id="2" name="Group 1"/>
          <p:cNvGrpSpPr/>
          <p:nvPr/>
        </p:nvGrpSpPr>
        <p:grpSpPr>
          <a:xfrm>
            <a:off x="0" y="-6376"/>
            <a:ext cx="9159396" cy="1060825"/>
            <a:chOff x="1" y="-6377"/>
            <a:chExt cx="9159396" cy="1060825"/>
          </a:xfrm>
        </p:grpSpPr>
        <p:sp>
          <p:nvSpPr>
            <p:cNvPr id="9" name="Rectangle 8"/>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20" name="TextBox 19"/>
            <p:cNvSpPr txBox="1"/>
            <p:nvPr/>
          </p:nvSpPr>
          <p:spPr>
            <a:xfrm>
              <a:off x="184725" y="186636"/>
              <a:ext cx="8959276" cy="719717"/>
            </a:xfrm>
            <a:prstGeom prst="rect">
              <a:avLst/>
            </a:prstGeom>
            <a:noFill/>
          </p:spPr>
          <p:txBody>
            <a:bodyPr wrap="square" lIns="164117" tIns="82058" rIns="164117" bIns="82058" rtlCol="0">
              <a:spAutoFit/>
            </a:bodyPr>
            <a:lstStyle/>
            <a:p>
              <a:pPr algn="ctr"/>
              <a:r>
                <a:rPr lang="en-US" sz="3600" dirty="0" smtClean="0">
                  <a:solidFill>
                    <a:schemeClr val="bg1"/>
                  </a:solidFill>
                  <a:latin typeface="Corbel"/>
                  <a:cs typeface="Corbel"/>
                </a:rPr>
                <a:t>Leaders Lead Content and Context</a:t>
              </a:r>
              <a:endParaRPr lang="en-US" sz="2200" dirty="0">
                <a:solidFill>
                  <a:schemeClr val="bg1"/>
                </a:solidFill>
                <a:latin typeface="Corbel"/>
                <a:cs typeface="Corbel"/>
              </a:endParaRPr>
            </a:p>
          </p:txBody>
        </p:sp>
      </p:grpSp>
      <p:sp>
        <p:nvSpPr>
          <p:cNvPr id="3" name="Slide Number Placeholder 2"/>
          <p:cNvSpPr>
            <a:spLocks noGrp="1"/>
          </p:cNvSpPr>
          <p:nvPr>
            <p:ph type="sldNum" sz="quarter" idx="12"/>
          </p:nvPr>
        </p:nvSpPr>
        <p:spPr/>
        <p:txBody>
          <a:bodyPr/>
          <a:lstStyle/>
          <a:p>
            <a:fld id="{E70264E3-C154-3041-8A43-B30FFF48F35B}" type="slidenum">
              <a:rPr lang="en-US" smtClean="0"/>
              <a:pPr/>
              <a:t>6</a:t>
            </a:fld>
            <a:endParaRPr lang="en-US" dirty="0"/>
          </a:p>
        </p:txBody>
      </p:sp>
      <p:sp>
        <p:nvSpPr>
          <p:cNvPr id="6" name="Content Placeholder 5"/>
          <p:cNvSpPr>
            <a:spLocks noGrp="1"/>
          </p:cNvSpPr>
          <p:nvPr>
            <p:ph idx="4294967295"/>
          </p:nvPr>
        </p:nvSpPr>
        <p:spPr>
          <a:xfrm>
            <a:off x="609600" y="1600200"/>
            <a:ext cx="4775200" cy="4756150"/>
          </a:xfrm>
        </p:spPr>
        <p:txBody>
          <a:bodyPr/>
          <a:lstStyle/>
          <a:p>
            <a:r>
              <a:rPr lang="en-US" dirty="0">
                <a:latin typeface="Arial" charset="0"/>
                <a:ea typeface="ＭＳ Ｐゴシック" charset="0"/>
                <a:cs typeface="ＭＳ Ｐゴシック" charset="0"/>
              </a:rPr>
              <a:t>Leading when you know … content</a:t>
            </a: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Leading when you don</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t know … context</a:t>
            </a:r>
          </a:p>
          <a:p>
            <a:endParaRPr lang="en-US" dirty="0">
              <a:latin typeface="Arial" charset="0"/>
              <a:ea typeface="ＭＳ Ｐゴシック" charset="0"/>
              <a:cs typeface="ＭＳ Ｐゴシック" charset="0"/>
            </a:endParaRPr>
          </a:p>
          <a:p>
            <a:pPr>
              <a:buFontTx/>
              <a:buNone/>
            </a:pPr>
            <a:r>
              <a:rPr lang="en-US" dirty="0">
                <a:latin typeface="Arial" charset="0"/>
                <a:ea typeface="ＭＳ Ｐゴシック" charset="0"/>
                <a:cs typeface="ＭＳ Ｐゴシック" charset="0"/>
                <a:sym typeface="Wingdings" charset="0"/>
              </a:rPr>
              <a:t> Adaptive Leadership</a:t>
            </a:r>
            <a:endParaRPr lang="en-US" dirty="0">
              <a:latin typeface="Arial" charset="0"/>
              <a:ea typeface="ＭＳ Ｐゴシック" charset="0"/>
              <a:cs typeface="ＭＳ Ｐゴシック" charset="0"/>
            </a:endParaRPr>
          </a:p>
          <a:p>
            <a:endParaRPr lang="en-US" dirty="0"/>
          </a:p>
        </p:txBody>
      </p:sp>
      <p:sp>
        <p:nvSpPr>
          <p:cNvPr id="8" name="Content Placeholder 2"/>
          <p:cNvSpPr txBox="1">
            <a:spLocks/>
          </p:cNvSpPr>
          <p:nvPr/>
        </p:nvSpPr>
        <p:spPr>
          <a:xfrm>
            <a:off x="184725" y="1600200"/>
            <a:ext cx="8952164" cy="4756150"/>
          </a:xfrm>
          <a:prstGeom prst="rect">
            <a:avLst/>
          </a:prstGeom>
        </p:spPr>
        <p:txBody>
          <a:bodyPr vert="horz" lIns="91407" tIns="45705" rIns="91407" bIns="45705" rtlCol="0">
            <a:normAutofit/>
          </a:bodyPr>
          <a:lstStyle>
            <a:lvl1pPr marL="0" indent="0" algn="ctr" defTabSz="457039"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039" indent="0" algn="ctr" defTabSz="457039" rtl="0" eaLnBrk="1" latinLnBrk="0" hangingPunct="1">
              <a:spcBef>
                <a:spcPct val="20000"/>
              </a:spcBef>
              <a:buFont typeface="Arial"/>
              <a:buNone/>
              <a:defRPr sz="2900" kern="1200">
                <a:solidFill>
                  <a:schemeClr val="tx1">
                    <a:tint val="75000"/>
                  </a:schemeClr>
                </a:solidFill>
                <a:latin typeface="+mn-lt"/>
                <a:ea typeface="+mn-ea"/>
                <a:cs typeface="+mn-cs"/>
              </a:defRPr>
            </a:lvl2pPr>
            <a:lvl3pPr marL="914081" indent="0" algn="ctr" defTabSz="457039" rtl="0" eaLnBrk="1" latinLnBrk="0" hangingPunct="1">
              <a:spcBef>
                <a:spcPct val="20000"/>
              </a:spcBef>
              <a:buFont typeface="Arial"/>
              <a:buNone/>
              <a:defRPr sz="2300" kern="1200">
                <a:solidFill>
                  <a:schemeClr val="tx1">
                    <a:tint val="75000"/>
                  </a:schemeClr>
                </a:solidFill>
                <a:latin typeface="+mn-lt"/>
                <a:ea typeface="+mn-ea"/>
                <a:cs typeface="+mn-cs"/>
              </a:defRPr>
            </a:lvl3pPr>
            <a:lvl4pPr marL="1371120"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158"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5199"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2237"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199278"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6318"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dirty="0" smtClean="0">
              <a:solidFill>
                <a:schemeClr val="tx1"/>
              </a:solidFill>
            </a:endParaRPr>
          </a:p>
          <a:p>
            <a:pPr algn="l"/>
            <a:endParaRPr lang="en-US" dirty="0">
              <a:solidFill>
                <a:schemeClr val="tx1"/>
              </a:solidFill>
            </a:endParaRPr>
          </a:p>
          <a:p>
            <a:pPr algn="l"/>
            <a:endParaRPr lang="en-US" dirty="0">
              <a:solidFill>
                <a:schemeClr val="tx1"/>
              </a:solidFill>
            </a:endParaRPr>
          </a:p>
        </p:txBody>
      </p:sp>
      <p:pic>
        <p:nvPicPr>
          <p:cNvPr id="7" name="Picture 6"/>
          <p:cNvPicPr>
            <a:picLocks noChangeAspect="1"/>
          </p:cNvPicPr>
          <p:nvPr/>
        </p:nvPicPr>
        <p:blipFill>
          <a:blip r:embed="rId3"/>
          <a:stretch>
            <a:fillRect/>
          </a:stretch>
        </p:blipFill>
        <p:spPr>
          <a:xfrm>
            <a:off x="5140623" y="1773767"/>
            <a:ext cx="3776133" cy="3035299"/>
          </a:xfrm>
          <a:prstGeom prst="rect">
            <a:avLst/>
          </a:prstGeom>
        </p:spPr>
      </p:pic>
    </p:spTree>
    <p:extLst>
      <p:ext uri="{BB962C8B-B14F-4D97-AF65-F5344CB8AC3E}">
        <p14:creationId xmlns:p14="http://schemas.microsoft.com/office/powerpoint/2010/main" val="10763053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grpSp>
        <p:nvGrpSpPr>
          <p:cNvPr id="2" name="Group 1"/>
          <p:cNvGrpSpPr/>
          <p:nvPr/>
        </p:nvGrpSpPr>
        <p:grpSpPr>
          <a:xfrm>
            <a:off x="0" y="-6376"/>
            <a:ext cx="9159396" cy="1060825"/>
            <a:chOff x="1" y="-6377"/>
            <a:chExt cx="9159396" cy="1060825"/>
          </a:xfrm>
        </p:grpSpPr>
        <p:sp>
          <p:nvSpPr>
            <p:cNvPr id="9" name="Rectangle 8"/>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20" name="TextBox 19"/>
            <p:cNvSpPr txBox="1"/>
            <p:nvPr/>
          </p:nvSpPr>
          <p:spPr>
            <a:xfrm>
              <a:off x="184725" y="186636"/>
              <a:ext cx="8959276" cy="719717"/>
            </a:xfrm>
            <a:prstGeom prst="rect">
              <a:avLst/>
            </a:prstGeom>
            <a:noFill/>
          </p:spPr>
          <p:txBody>
            <a:bodyPr wrap="square" lIns="164117" tIns="82058" rIns="164117" bIns="82058" rtlCol="0">
              <a:spAutoFit/>
            </a:bodyPr>
            <a:lstStyle/>
            <a:p>
              <a:pPr algn="ctr"/>
              <a:r>
                <a:rPr lang="en-US" sz="3600" dirty="0" smtClean="0">
                  <a:solidFill>
                    <a:schemeClr val="bg1"/>
                  </a:solidFill>
                  <a:latin typeface="Corbel"/>
                  <a:cs typeface="Corbel"/>
                </a:rPr>
                <a:t>Leaders Have Multiple Agendas</a:t>
              </a:r>
              <a:endParaRPr lang="en-US" sz="2200" dirty="0">
                <a:solidFill>
                  <a:schemeClr val="bg1"/>
                </a:solidFill>
                <a:latin typeface="Corbel"/>
                <a:cs typeface="Corbel"/>
              </a:endParaRPr>
            </a:p>
          </p:txBody>
        </p:sp>
      </p:grpSp>
      <p:sp>
        <p:nvSpPr>
          <p:cNvPr id="3" name="Slide Number Placeholder 2"/>
          <p:cNvSpPr>
            <a:spLocks noGrp="1"/>
          </p:cNvSpPr>
          <p:nvPr>
            <p:ph type="sldNum" sz="quarter" idx="12"/>
          </p:nvPr>
        </p:nvSpPr>
        <p:spPr/>
        <p:txBody>
          <a:bodyPr/>
          <a:lstStyle/>
          <a:p>
            <a:fld id="{E70264E3-C154-3041-8A43-B30FFF48F35B}" type="slidenum">
              <a:rPr lang="en-US" smtClean="0"/>
              <a:pPr/>
              <a:t>7</a:t>
            </a:fld>
            <a:endParaRPr lang="en-US" dirty="0"/>
          </a:p>
        </p:txBody>
      </p:sp>
      <p:sp>
        <p:nvSpPr>
          <p:cNvPr id="5" name="Content Placeholder 4"/>
          <p:cNvSpPr>
            <a:spLocks noGrp="1"/>
          </p:cNvSpPr>
          <p:nvPr>
            <p:ph idx="4294967295"/>
          </p:nvPr>
        </p:nvSpPr>
        <p:spPr>
          <a:xfrm>
            <a:off x="491067" y="1600200"/>
            <a:ext cx="5469996" cy="4525963"/>
          </a:xfrm>
        </p:spPr>
        <p:txBody>
          <a:bodyPr>
            <a:normAutofit/>
          </a:bodyPr>
          <a:lstStyle/>
          <a:p>
            <a:r>
              <a:rPr lang="en-US" sz="2400" dirty="0">
                <a:latin typeface="Arial" charset="0"/>
                <a:ea typeface="ＭＳ Ｐゴシック" charset="0"/>
                <a:cs typeface="ＭＳ Ｐゴシック" charset="0"/>
              </a:rPr>
              <a:t>Delivering Today</a:t>
            </a:r>
            <a:r>
              <a:rPr lang="ja-JP" altLang="en-US" sz="2400" dirty="0">
                <a:latin typeface="Arial" charset="0"/>
                <a:ea typeface="ＭＳ Ｐゴシック" charset="0"/>
                <a:cs typeface="ＭＳ Ｐゴシック" charset="0"/>
              </a:rPr>
              <a:t>’</a:t>
            </a:r>
            <a:r>
              <a:rPr lang="en-US" altLang="ja-JP" sz="2400" dirty="0">
                <a:latin typeface="Arial" charset="0"/>
                <a:ea typeface="ＭＳ Ｐゴシック" charset="0"/>
                <a:cs typeface="ＭＳ Ｐゴシック" charset="0"/>
              </a:rPr>
              <a:t>s Results</a:t>
            </a:r>
          </a:p>
          <a:p>
            <a:endParaRPr lang="en-US" sz="2400" dirty="0" smtClean="0">
              <a:latin typeface="Arial" charset="0"/>
              <a:ea typeface="ＭＳ Ｐゴシック" charset="0"/>
              <a:cs typeface="ＭＳ Ｐゴシック" charset="0"/>
            </a:endParaRPr>
          </a:p>
          <a:p>
            <a:r>
              <a:rPr lang="en-US" sz="2400" dirty="0" smtClean="0">
                <a:latin typeface="Arial" charset="0"/>
                <a:ea typeface="ＭＳ Ｐゴシック" charset="0"/>
                <a:cs typeface="ＭＳ Ｐゴシック" charset="0"/>
              </a:rPr>
              <a:t>Aggressive </a:t>
            </a:r>
            <a:r>
              <a:rPr lang="en-US" sz="2400" dirty="0">
                <a:latin typeface="Arial" charset="0"/>
                <a:ea typeface="ＭＳ Ｐゴシック" charset="0"/>
                <a:cs typeface="ＭＳ Ｐゴシック" charset="0"/>
              </a:rPr>
              <a:t>Continuous Improvement</a:t>
            </a:r>
          </a:p>
          <a:p>
            <a:endParaRPr lang="en-US" sz="2400" dirty="0" smtClean="0">
              <a:latin typeface="Arial" charset="0"/>
              <a:ea typeface="ＭＳ Ｐゴシック" charset="0"/>
              <a:cs typeface="ＭＳ Ｐゴシック" charset="0"/>
            </a:endParaRPr>
          </a:p>
          <a:p>
            <a:r>
              <a:rPr lang="en-US" sz="2400" dirty="0" smtClean="0">
                <a:latin typeface="Arial" charset="0"/>
                <a:ea typeface="ＭＳ Ｐゴシック" charset="0"/>
                <a:cs typeface="ＭＳ Ｐゴシック" charset="0"/>
              </a:rPr>
              <a:t>Building </a:t>
            </a:r>
            <a:r>
              <a:rPr lang="en-US" sz="2400" dirty="0">
                <a:latin typeface="Arial" charset="0"/>
                <a:ea typeface="ＭＳ Ｐゴシック" charset="0"/>
                <a:cs typeface="ＭＳ Ｐゴシック" charset="0"/>
              </a:rPr>
              <a:t>the Future</a:t>
            </a:r>
          </a:p>
          <a:p>
            <a:pPr algn="ctr">
              <a:buFontTx/>
              <a:buNone/>
            </a:pPr>
            <a:endParaRPr lang="en-US" sz="2400" dirty="0" smtClean="0">
              <a:latin typeface="Arial" charset="0"/>
              <a:ea typeface="ＭＳ Ｐゴシック" charset="0"/>
              <a:cs typeface="ＭＳ Ｐゴシック" charset="0"/>
            </a:endParaRPr>
          </a:p>
          <a:p>
            <a:pPr algn="ctr">
              <a:buFontTx/>
              <a:buNone/>
            </a:pPr>
            <a:r>
              <a:rPr lang="en-US" sz="2400" dirty="0" smtClean="0">
                <a:latin typeface="Arial" charset="0"/>
                <a:ea typeface="ＭＳ Ｐゴシック" charset="0"/>
                <a:cs typeface="ＭＳ Ｐゴシック" charset="0"/>
              </a:rPr>
              <a:t>Must </a:t>
            </a:r>
            <a:r>
              <a:rPr lang="en-US" sz="2400" dirty="0">
                <a:latin typeface="Arial" charset="0"/>
                <a:ea typeface="ＭＳ Ｐゴシック" charset="0"/>
                <a:cs typeface="ＭＳ Ｐゴシック" charset="0"/>
              </a:rPr>
              <a:t>do all … both/and</a:t>
            </a:r>
          </a:p>
          <a:p>
            <a:pPr algn="ctr">
              <a:buFontTx/>
              <a:buNone/>
            </a:pPr>
            <a:endParaRPr lang="en-US" sz="2400" dirty="0">
              <a:latin typeface="Arial" charset="0"/>
              <a:ea typeface="ＭＳ Ｐゴシック" charset="0"/>
              <a:cs typeface="ＭＳ Ｐゴシック" charset="0"/>
            </a:endParaRPr>
          </a:p>
          <a:p>
            <a:pPr>
              <a:buFontTx/>
              <a:buNone/>
            </a:pPr>
            <a:r>
              <a:rPr lang="en-US" sz="2400" dirty="0">
                <a:latin typeface="Arial" charset="0"/>
                <a:ea typeface="ＭＳ Ｐゴシック" charset="0"/>
                <a:cs typeface="ＭＳ Ｐゴシック" charset="0"/>
                <a:sym typeface="Wingdings" charset="0"/>
              </a:rPr>
              <a:t> Creates Dilemmas &amp; Tension</a:t>
            </a:r>
            <a:endParaRPr lang="en-US" sz="2400" dirty="0">
              <a:latin typeface="Arial" charset="0"/>
              <a:ea typeface="ＭＳ Ｐゴシック" charset="0"/>
              <a:cs typeface="ＭＳ Ｐゴシック" charset="0"/>
            </a:endParaRPr>
          </a:p>
          <a:p>
            <a:endParaRPr lang="en-US" sz="2400" dirty="0"/>
          </a:p>
        </p:txBody>
      </p:sp>
      <p:sp>
        <p:nvSpPr>
          <p:cNvPr id="8" name="Content Placeholder 2"/>
          <p:cNvSpPr txBox="1">
            <a:spLocks/>
          </p:cNvSpPr>
          <p:nvPr/>
        </p:nvSpPr>
        <p:spPr>
          <a:xfrm>
            <a:off x="184725" y="1600200"/>
            <a:ext cx="8952164" cy="4756150"/>
          </a:xfrm>
          <a:prstGeom prst="rect">
            <a:avLst/>
          </a:prstGeom>
        </p:spPr>
        <p:txBody>
          <a:bodyPr vert="horz" lIns="91407" tIns="45705" rIns="91407" bIns="45705" rtlCol="0">
            <a:normAutofit/>
          </a:bodyPr>
          <a:lstStyle>
            <a:lvl1pPr marL="0" indent="0" algn="ctr" defTabSz="457039"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039" indent="0" algn="ctr" defTabSz="457039" rtl="0" eaLnBrk="1" latinLnBrk="0" hangingPunct="1">
              <a:spcBef>
                <a:spcPct val="20000"/>
              </a:spcBef>
              <a:buFont typeface="Arial"/>
              <a:buNone/>
              <a:defRPr sz="2900" kern="1200">
                <a:solidFill>
                  <a:schemeClr val="tx1">
                    <a:tint val="75000"/>
                  </a:schemeClr>
                </a:solidFill>
                <a:latin typeface="+mn-lt"/>
                <a:ea typeface="+mn-ea"/>
                <a:cs typeface="+mn-cs"/>
              </a:defRPr>
            </a:lvl2pPr>
            <a:lvl3pPr marL="914081" indent="0" algn="ctr" defTabSz="457039" rtl="0" eaLnBrk="1" latinLnBrk="0" hangingPunct="1">
              <a:spcBef>
                <a:spcPct val="20000"/>
              </a:spcBef>
              <a:buFont typeface="Arial"/>
              <a:buNone/>
              <a:defRPr sz="2300" kern="1200">
                <a:solidFill>
                  <a:schemeClr val="tx1">
                    <a:tint val="75000"/>
                  </a:schemeClr>
                </a:solidFill>
                <a:latin typeface="+mn-lt"/>
                <a:ea typeface="+mn-ea"/>
                <a:cs typeface="+mn-cs"/>
              </a:defRPr>
            </a:lvl3pPr>
            <a:lvl4pPr marL="1371120"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158"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5199"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2237"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199278"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6318"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dirty="0" smtClean="0">
              <a:solidFill>
                <a:schemeClr val="tx1"/>
              </a:solidFill>
            </a:endParaRPr>
          </a:p>
          <a:p>
            <a:pPr algn="l"/>
            <a:endParaRPr lang="en-US" dirty="0">
              <a:solidFill>
                <a:schemeClr val="tx1"/>
              </a:solidFill>
            </a:endParaRPr>
          </a:p>
          <a:p>
            <a:pPr algn="l"/>
            <a:endParaRPr lang="en-US" dirty="0">
              <a:solidFill>
                <a:schemeClr val="tx1"/>
              </a:solidFill>
            </a:endParaRPr>
          </a:p>
        </p:txBody>
      </p:sp>
      <p:pic>
        <p:nvPicPr>
          <p:cNvPr id="6" name="Picture 5"/>
          <p:cNvPicPr>
            <a:picLocks noChangeAspect="1"/>
          </p:cNvPicPr>
          <p:nvPr/>
        </p:nvPicPr>
        <p:blipFill>
          <a:blip r:embed="rId3"/>
          <a:stretch>
            <a:fillRect/>
          </a:stretch>
        </p:blipFill>
        <p:spPr>
          <a:xfrm>
            <a:off x="5544311" y="2186517"/>
            <a:ext cx="3142489" cy="2324100"/>
          </a:xfrm>
          <a:prstGeom prst="rect">
            <a:avLst/>
          </a:prstGeom>
        </p:spPr>
      </p:pic>
    </p:spTree>
    <p:extLst>
      <p:ext uri="{BB962C8B-B14F-4D97-AF65-F5344CB8AC3E}">
        <p14:creationId xmlns:p14="http://schemas.microsoft.com/office/powerpoint/2010/main" val="9453326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grpSp>
        <p:nvGrpSpPr>
          <p:cNvPr id="2" name="Group 1"/>
          <p:cNvGrpSpPr/>
          <p:nvPr/>
        </p:nvGrpSpPr>
        <p:grpSpPr>
          <a:xfrm>
            <a:off x="0" y="-6376"/>
            <a:ext cx="9159396" cy="1060825"/>
            <a:chOff x="1" y="-6377"/>
            <a:chExt cx="9159396" cy="1060825"/>
          </a:xfrm>
        </p:grpSpPr>
        <p:sp>
          <p:nvSpPr>
            <p:cNvPr id="9" name="Rectangle 8"/>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20" name="TextBox 19"/>
            <p:cNvSpPr txBox="1"/>
            <p:nvPr/>
          </p:nvSpPr>
          <p:spPr>
            <a:xfrm>
              <a:off x="184725" y="186636"/>
              <a:ext cx="8959276" cy="719717"/>
            </a:xfrm>
            <a:prstGeom prst="rect">
              <a:avLst/>
            </a:prstGeom>
            <a:noFill/>
          </p:spPr>
          <p:txBody>
            <a:bodyPr wrap="square" lIns="164117" tIns="82058" rIns="164117" bIns="82058" rtlCol="0">
              <a:spAutoFit/>
            </a:bodyPr>
            <a:lstStyle/>
            <a:p>
              <a:pPr algn="ctr"/>
              <a:r>
                <a:rPr lang="en-US" sz="3600" dirty="0" smtClean="0">
                  <a:solidFill>
                    <a:schemeClr val="bg1"/>
                  </a:solidFill>
                  <a:latin typeface="Corbel"/>
                  <a:cs typeface="Corbel"/>
                </a:rPr>
                <a:t>Leaders Hold the Tension of Dilemma’s</a:t>
              </a:r>
              <a:endParaRPr lang="en-US" sz="2200" dirty="0">
                <a:solidFill>
                  <a:schemeClr val="bg1"/>
                </a:solidFill>
                <a:latin typeface="Corbel"/>
                <a:cs typeface="Corbel"/>
              </a:endParaRPr>
            </a:p>
          </p:txBody>
        </p:sp>
      </p:grpSp>
      <p:sp>
        <p:nvSpPr>
          <p:cNvPr id="3" name="Slide Number Placeholder 2"/>
          <p:cNvSpPr>
            <a:spLocks noGrp="1"/>
          </p:cNvSpPr>
          <p:nvPr>
            <p:ph type="sldNum" sz="quarter" idx="12"/>
          </p:nvPr>
        </p:nvSpPr>
        <p:spPr/>
        <p:txBody>
          <a:bodyPr/>
          <a:lstStyle/>
          <a:p>
            <a:fld id="{E70264E3-C154-3041-8A43-B30FFF48F35B}" type="slidenum">
              <a:rPr lang="en-US" smtClean="0"/>
              <a:pPr/>
              <a:t>8</a:t>
            </a:fld>
            <a:endParaRPr lang="en-US" dirty="0"/>
          </a:p>
        </p:txBody>
      </p:sp>
      <p:sp>
        <p:nvSpPr>
          <p:cNvPr id="6" name="Content Placeholder 5"/>
          <p:cNvSpPr>
            <a:spLocks noGrp="1"/>
          </p:cNvSpPr>
          <p:nvPr>
            <p:ph idx="4294967295"/>
          </p:nvPr>
        </p:nvSpPr>
        <p:spPr>
          <a:xfrm>
            <a:off x="609600" y="1862667"/>
            <a:ext cx="4775200" cy="4673600"/>
          </a:xfrm>
        </p:spPr>
        <p:txBody>
          <a:bodyPr>
            <a:normAutofit/>
          </a:bodyPr>
          <a:lstStyle/>
          <a:p>
            <a:r>
              <a:rPr lang="en-US" sz="2800" u="sng" dirty="0" smtClean="0">
                <a:latin typeface="Arial" charset="0"/>
                <a:ea typeface="ＭＳ Ｐゴシック" charset="0"/>
                <a:cs typeface="ＭＳ Ｐゴシック" charset="0"/>
              </a:rPr>
              <a:t>Recognize</a:t>
            </a:r>
            <a:r>
              <a:rPr lang="en-US" sz="2800" dirty="0" smtClean="0">
                <a:latin typeface="Arial" charset="0"/>
                <a:ea typeface="ＭＳ Ｐゴシック" charset="0"/>
                <a:cs typeface="ＭＳ Ｐゴシック" charset="0"/>
              </a:rPr>
              <a:t> dilemmas – both/and</a:t>
            </a:r>
          </a:p>
          <a:p>
            <a:r>
              <a:rPr lang="en-US" sz="2800" u="sng" dirty="0" smtClean="0">
                <a:latin typeface="Arial" charset="0"/>
                <a:ea typeface="ＭＳ Ｐゴシック" charset="0"/>
                <a:cs typeface="ＭＳ Ｐゴシック" charset="0"/>
              </a:rPr>
              <a:t>Respect</a:t>
            </a:r>
            <a:r>
              <a:rPr lang="en-US" sz="2800" dirty="0" smtClean="0">
                <a:latin typeface="Arial" charset="0"/>
                <a:ea typeface="ＭＳ Ｐゴシック" charset="0"/>
                <a:cs typeface="ＭＳ Ｐゴシック" charset="0"/>
              </a:rPr>
              <a:t> them – tension is normal – they don</a:t>
            </a:r>
            <a:r>
              <a:rPr lang="ja-JP" altLang="en-US" sz="2800" dirty="0" smtClean="0">
                <a:latin typeface="Arial" charset="0"/>
                <a:ea typeface="ＭＳ Ｐゴシック" charset="0"/>
                <a:cs typeface="ＭＳ Ｐゴシック" charset="0"/>
              </a:rPr>
              <a:t>’</a:t>
            </a:r>
            <a:r>
              <a:rPr lang="en-US" altLang="ja-JP" sz="2800" dirty="0" smtClean="0">
                <a:latin typeface="Arial" charset="0"/>
                <a:ea typeface="ＭＳ Ｐゴシック" charset="0"/>
                <a:cs typeface="ＭＳ Ｐゴシック" charset="0"/>
              </a:rPr>
              <a:t>t go away</a:t>
            </a:r>
          </a:p>
          <a:p>
            <a:r>
              <a:rPr lang="en-US" sz="2800" u="sng" dirty="0" smtClean="0">
                <a:latin typeface="Arial" charset="0"/>
                <a:ea typeface="ＭＳ Ｐゴシック" charset="0"/>
                <a:cs typeface="ＭＳ Ｐゴシック" charset="0"/>
              </a:rPr>
              <a:t>Reconcile</a:t>
            </a:r>
            <a:r>
              <a:rPr lang="en-US" sz="2800" dirty="0" smtClean="0">
                <a:latin typeface="Arial" charset="0"/>
                <a:ea typeface="ＭＳ Ｐゴシック" charset="0"/>
                <a:cs typeface="ＭＳ Ｐゴシック" charset="0"/>
              </a:rPr>
              <a:t> them – find workable ways forward &amp; continue to manage them</a:t>
            </a:r>
          </a:p>
          <a:p>
            <a:endParaRPr lang="en-US" dirty="0"/>
          </a:p>
        </p:txBody>
      </p:sp>
      <p:sp>
        <p:nvSpPr>
          <p:cNvPr id="8" name="Content Placeholder 2"/>
          <p:cNvSpPr txBox="1">
            <a:spLocks/>
          </p:cNvSpPr>
          <p:nvPr/>
        </p:nvSpPr>
        <p:spPr>
          <a:xfrm>
            <a:off x="184725" y="1600200"/>
            <a:ext cx="8952164" cy="4756150"/>
          </a:xfrm>
          <a:prstGeom prst="rect">
            <a:avLst/>
          </a:prstGeom>
        </p:spPr>
        <p:txBody>
          <a:bodyPr vert="horz" lIns="91407" tIns="45705" rIns="91407" bIns="45705" rtlCol="0">
            <a:normAutofit/>
          </a:bodyPr>
          <a:lstStyle>
            <a:lvl1pPr marL="0" indent="0" algn="ctr" defTabSz="457039"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039" indent="0" algn="ctr" defTabSz="457039" rtl="0" eaLnBrk="1" latinLnBrk="0" hangingPunct="1">
              <a:spcBef>
                <a:spcPct val="20000"/>
              </a:spcBef>
              <a:buFont typeface="Arial"/>
              <a:buNone/>
              <a:defRPr sz="2900" kern="1200">
                <a:solidFill>
                  <a:schemeClr val="tx1">
                    <a:tint val="75000"/>
                  </a:schemeClr>
                </a:solidFill>
                <a:latin typeface="+mn-lt"/>
                <a:ea typeface="+mn-ea"/>
                <a:cs typeface="+mn-cs"/>
              </a:defRPr>
            </a:lvl2pPr>
            <a:lvl3pPr marL="914081" indent="0" algn="ctr" defTabSz="457039" rtl="0" eaLnBrk="1" latinLnBrk="0" hangingPunct="1">
              <a:spcBef>
                <a:spcPct val="20000"/>
              </a:spcBef>
              <a:buFont typeface="Arial"/>
              <a:buNone/>
              <a:defRPr sz="2300" kern="1200">
                <a:solidFill>
                  <a:schemeClr val="tx1">
                    <a:tint val="75000"/>
                  </a:schemeClr>
                </a:solidFill>
                <a:latin typeface="+mn-lt"/>
                <a:ea typeface="+mn-ea"/>
                <a:cs typeface="+mn-cs"/>
              </a:defRPr>
            </a:lvl3pPr>
            <a:lvl4pPr marL="1371120"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158"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5199"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2237"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199278"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6318"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dirty="0" smtClean="0">
              <a:solidFill>
                <a:schemeClr val="tx1"/>
              </a:solidFill>
            </a:endParaRPr>
          </a:p>
          <a:p>
            <a:pPr algn="l"/>
            <a:endParaRPr lang="en-US" dirty="0">
              <a:solidFill>
                <a:schemeClr val="tx1"/>
              </a:solidFill>
            </a:endParaRPr>
          </a:p>
          <a:p>
            <a:pPr algn="l"/>
            <a:endParaRPr lang="en-US" dirty="0">
              <a:solidFill>
                <a:schemeClr val="tx1"/>
              </a:solidFill>
            </a:endParaRPr>
          </a:p>
        </p:txBody>
      </p:sp>
      <p:pic>
        <p:nvPicPr>
          <p:cNvPr id="5" name="Picture 4"/>
          <p:cNvPicPr>
            <a:picLocks noChangeAspect="1"/>
          </p:cNvPicPr>
          <p:nvPr/>
        </p:nvPicPr>
        <p:blipFill>
          <a:blip r:embed="rId3"/>
          <a:stretch>
            <a:fillRect/>
          </a:stretch>
        </p:blipFill>
        <p:spPr>
          <a:xfrm>
            <a:off x="5384800" y="2015067"/>
            <a:ext cx="3048000" cy="3302000"/>
          </a:xfrm>
          <a:prstGeom prst="rect">
            <a:avLst/>
          </a:prstGeom>
        </p:spPr>
      </p:pic>
    </p:spTree>
    <p:extLst>
      <p:ext uri="{BB962C8B-B14F-4D97-AF65-F5344CB8AC3E}">
        <p14:creationId xmlns:p14="http://schemas.microsoft.com/office/powerpoint/2010/main" val="438865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5400000">
            <a:off x="4475326" y="-3406074"/>
            <a:ext cx="222958" cy="9144002"/>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64099" tIns="82049" rIns="164099" bIns="82049"/>
          <a:lstStyle/>
          <a:p>
            <a:endParaRPr lang="en-US" dirty="0"/>
          </a:p>
        </p:txBody>
      </p:sp>
      <p:grpSp>
        <p:nvGrpSpPr>
          <p:cNvPr id="2" name="Group 1"/>
          <p:cNvGrpSpPr/>
          <p:nvPr/>
        </p:nvGrpSpPr>
        <p:grpSpPr>
          <a:xfrm>
            <a:off x="0" y="-6376"/>
            <a:ext cx="9159396" cy="1060825"/>
            <a:chOff x="1" y="-6377"/>
            <a:chExt cx="9159396" cy="1060825"/>
          </a:xfrm>
        </p:grpSpPr>
        <p:sp>
          <p:nvSpPr>
            <p:cNvPr id="9" name="Rectangle 8"/>
            <p:cNvSpPr/>
            <p:nvPr/>
          </p:nvSpPr>
          <p:spPr>
            <a:xfrm rot="5400000">
              <a:off x="4049286" y="-4055662"/>
              <a:ext cx="1060825" cy="91593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64117" tIns="82058" rIns="164117" bIns="82058"/>
            <a:lstStyle/>
            <a:p>
              <a:endParaRPr lang="en-US" dirty="0"/>
            </a:p>
          </p:txBody>
        </p:sp>
        <p:sp>
          <p:nvSpPr>
            <p:cNvPr id="20" name="TextBox 19"/>
            <p:cNvSpPr txBox="1"/>
            <p:nvPr/>
          </p:nvSpPr>
          <p:spPr>
            <a:xfrm>
              <a:off x="184725" y="186636"/>
              <a:ext cx="8959276" cy="719717"/>
            </a:xfrm>
            <a:prstGeom prst="rect">
              <a:avLst/>
            </a:prstGeom>
            <a:noFill/>
          </p:spPr>
          <p:txBody>
            <a:bodyPr wrap="square" lIns="164117" tIns="82058" rIns="164117" bIns="82058" rtlCol="0">
              <a:spAutoFit/>
            </a:bodyPr>
            <a:lstStyle/>
            <a:p>
              <a:pPr algn="ctr"/>
              <a:r>
                <a:rPr lang="en-US" sz="3600" dirty="0" smtClean="0">
                  <a:solidFill>
                    <a:schemeClr val="bg1"/>
                  </a:solidFill>
                  <a:latin typeface="Corbel"/>
                  <a:cs typeface="Corbel"/>
                </a:rPr>
                <a:t>Leaders Create Engagement</a:t>
              </a:r>
              <a:endParaRPr lang="en-US" sz="2200" dirty="0">
                <a:solidFill>
                  <a:schemeClr val="bg1"/>
                </a:solidFill>
                <a:latin typeface="Corbel"/>
                <a:cs typeface="Corbel"/>
              </a:endParaRPr>
            </a:p>
          </p:txBody>
        </p:sp>
      </p:grpSp>
      <p:sp>
        <p:nvSpPr>
          <p:cNvPr id="3" name="Slide Number Placeholder 2"/>
          <p:cNvSpPr>
            <a:spLocks noGrp="1"/>
          </p:cNvSpPr>
          <p:nvPr>
            <p:ph type="sldNum" sz="quarter" idx="12"/>
          </p:nvPr>
        </p:nvSpPr>
        <p:spPr/>
        <p:txBody>
          <a:bodyPr/>
          <a:lstStyle/>
          <a:p>
            <a:fld id="{E70264E3-C154-3041-8A43-B30FFF48F35B}" type="slidenum">
              <a:rPr lang="en-US" smtClean="0"/>
              <a:pPr/>
              <a:t>9</a:t>
            </a:fld>
            <a:endParaRPr lang="en-US" dirty="0"/>
          </a:p>
        </p:txBody>
      </p:sp>
      <p:sp>
        <p:nvSpPr>
          <p:cNvPr id="6" name="Content Placeholder 5"/>
          <p:cNvSpPr>
            <a:spLocks noGrp="1"/>
          </p:cNvSpPr>
          <p:nvPr>
            <p:ph idx="4294967295"/>
          </p:nvPr>
        </p:nvSpPr>
        <p:spPr>
          <a:xfrm>
            <a:off x="372534" y="1600200"/>
            <a:ext cx="4775200" cy="4756150"/>
          </a:xfrm>
        </p:spPr>
        <p:txBody>
          <a:bodyPr>
            <a:normAutofit fontScale="92500" lnSpcReduction="10000"/>
          </a:bodyPr>
          <a:lstStyle/>
          <a:p>
            <a:r>
              <a:rPr lang="en-US" dirty="0" smtClean="0">
                <a:latin typeface="Arial" charset="0"/>
                <a:ea typeface="ＭＳ Ｐゴシック" charset="0"/>
                <a:cs typeface="ＭＳ Ｐゴシック" charset="0"/>
              </a:rPr>
              <a:t>Create </a:t>
            </a:r>
            <a:r>
              <a:rPr lang="en-US" dirty="0">
                <a:latin typeface="Arial" charset="0"/>
                <a:ea typeface="ＭＳ Ｐゴシック" charset="0"/>
                <a:cs typeface="ＭＳ Ｐゴシック" charset="0"/>
              </a:rPr>
              <a:t>s</a:t>
            </a:r>
            <a:r>
              <a:rPr lang="en-US" dirty="0" smtClean="0">
                <a:latin typeface="Arial" charset="0"/>
                <a:ea typeface="ＭＳ Ｐゴシック" charset="0"/>
                <a:cs typeface="ＭＳ Ｐゴシック" charset="0"/>
              </a:rPr>
              <a:t>trategy</a:t>
            </a:r>
            <a:endParaRPr lang="en-US" dirty="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Align </a:t>
            </a:r>
            <a:r>
              <a:rPr lang="en-US" dirty="0">
                <a:latin typeface="Arial" charset="0"/>
                <a:ea typeface="ＭＳ Ｐゴシック" charset="0"/>
                <a:cs typeface="ＭＳ Ｐゴシック" charset="0"/>
              </a:rPr>
              <a:t>b</a:t>
            </a:r>
            <a:r>
              <a:rPr lang="en-US" dirty="0" smtClean="0">
                <a:latin typeface="Arial" charset="0"/>
                <a:ea typeface="ＭＳ Ｐゴシック" charset="0"/>
                <a:cs typeface="ＭＳ Ｐゴシック" charset="0"/>
              </a:rPr>
              <a:t>ehavior </a:t>
            </a:r>
            <a:r>
              <a:rPr lang="en-US" dirty="0">
                <a:latin typeface="Arial" charset="0"/>
                <a:ea typeface="ＭＳ Ｐゴシック" charset="0"/>
                <a:cs typeface="ＭＳ Ｐゴシック" charset="0"/>
              </a:rPr>
              <a:t>with </a:t>
            </a:r>
            <a:r>
              <a:rPr lang="en-US" dirty="0" smtClean="0">
                <a:latin typeface="Arial" charset="0"/>
                <a:ea typeface="ＭＳ Ｐゴシック" charset="0"/>
                <a:cs typeface="ＭＳ Ｐゴシック" charset="0"/>
              </a:rPr>
              <a:t>strategy</a:t>
            </a:r>
            <a:endParaRPr lang="en-US" dirty="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Ensure emotional subtext creates productive behavior</a:t>
            </a:r>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a:p>
            <a:pPr>
              <a:buFont typeface="Wingdings" charset="0"/>
              <a:buChar char="à"/>
            </a:pPr>
            <a:r>
              <a:rPr lang="en-US" dirty="0" smtClean="0">
                <a:latin typeface="Arial" charset="0"/>
                <a:ea typeface="ＭＳ Ｐゴシック" charset="0"/>
                <a:cs typeface="ＭＳ Ｐゴシック" charset="0"/>
                <a:sym typeface="Wingdings" charset="0"/>
              </a:rPr>
              <a:t>Leaders as Storytellers</a:t>
            </a:r>
          </a:p>
          <a:p>
            <a:pPr>
              <a:buFontTx/>
              <a:buNone/>
            </a:pPr>
            <a:r>
              <a:rPr lang="en-US" dirty="0">
                <a:latin typeface="Arial" charset="0"/>
                <a:ea typeface="ＭＳ Ｐゴシック" charset="0"/>
                <a:cs typeface="ＭＳ Ｐゴシック" charset="0"/>
                <a:sym typeface="Wingdings" charset="0"/>
              </a:rPr>
              <a:t>	- Logos … Ethos … Pathos</a:t>
            </a:r>
          </a:p>
          <a:p>
            <a:endParaRPr lang="en-US" dirty="0"/>
          </a:p>
        </p:txBody>
      </p:sp>
      <p:sp>
        <p:nvSpPr>
          <p:cNvPr id="8" name="Content Placeholder 2"/>
          <p:cNvSpPr txBox="1">
            <a:spLocks/>
          </p:cNvSpPr>
          <p:nvPr/>
        </p:nvSpPr>
        <p:spPr>
          <a:xfrm>
            <a:off x="184725" y="1600200"/>
            <a:ext cx="8952164" cy="4756150"/>
          </a:xfrm>
          <a:prstGeom prst="rect">
            <a:avLst/>
          </a:prstGeom>
        </p:spPr>
        <p:txBody>
          <a:bodyPr vert="horz" lIns="91407" tIns="45705" rIns="91407" bIns="45705" rtlCol="0">
            <a:normAutofit/>
          </a:bodyPr>
          <a:lstStyle>
            <a:lvl1pPr marL="0" indent="0" algn="ctr" defTabSz="457039"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039" indent="0" algn="ctr" defTabSz="457039" rtl="0" eaLnBrk="1" latinLnBrk="0" hangingPunct="1">
              <a:spcBef>
                <a:spcPct val="20000"/>
              </a:spcBef>
              <a:buFont typeface="Arial"/>
              <a:buNone/>
              <a:defRPr sz="2900" kern="1200">
                <a:solidFill>
                  <a:schemeClr val="tx1">
                    <a:tint val="75000"/>
                  </a:schemeClr>
                </a:solidFill>
                <a:latin typeface="+mn-lt"/>
                <a:ea typeface="+mn-ea"/>
                <a:cs typeface="+mn-cs"/>
              </a:defRPr>
            </a:lvl2pPr>
            <a:lvl3pPr marL="914081" indent="0" algn="ctr" defTabSz="457039" rtl="0" eaLnBrk="1" latinLnBrk="0" hangingPunct="1">
              <a:spcBef>
                <a:spcPct val="20000"/>
              </a:spcBef>
              <a:buFont typeface="Arial"/>
              <a:buNone/>
              <a:defRPr sz="2300" kern="1200">
                <a:solidFill>
                  <a:schemeClr val="tx1">
                    <a:tint val="75000"/>
                  </a:schemeClr>
                </a:solidFill>
                <a:latin typeface="+mn-lt"/>
                <a:ea typeface="+mn-ea"/>
                <a:cs typeface="+mn-cs"/>
              </a:defRPr>
            </a:lvl3pPr>
            <a:lvl4pPr marL="1371120"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158"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5199"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2237"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199278"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6318" indent="0" algn="ctr" defTabSz="45703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dirty="0" smtClean="0">
              <a:solidFill>
                <a:schemeClr val="tx1"/>
              </a:solidFill>
            </a:endParaRPr>
          </a:p>
          <a:p>
            <a:pPr algn="l"/>
            <a:endParaRPr lang="en-US" dirty="0">
              <a:solidFill>
                <a:schemeClr val="tx1"/>
              </a:solidFill>
            </a:endParaRPr>
          </a:p>
          <a:p>
            <a:pPr algn="l"/>
            <a:endParaRPr lang="en-US" dirty="0">
              <a:solidFill>
                <a:schemeClr val="tx1"/>
              </a:solidFill>
            </a:endParaRPr>
          </a:p>
        </p:txBody>
      </p:sp>
      <p:pic>
        <p:nvPicPr>
          <p:cNvPr id="4" name="Picture 3"/>
          <p:cNvPicPr>
            <a:picLocks noChangeAspect="1"/>
          </p:cNvPicPr>
          <p:nvPr/>
        </p:nvPicPr>
        <p:blipFill>
          <a:blip r:embed="rId3"/>
          <a:stretch>
            <a:fillRect/>
          </a:stretch>
        </p:blipFill>
        <p:spPr>
          <a:xfrm>
            <a:off x="5147734" y="1909233"/>
            <a:ext cx="3280833" cy="4051300"/>
          </a:xfrm>
          <a:prstGeom prst="rect">
            <a:avLst/>
          </a:prstGeom>
        </p:spPr>
      </p:pic>
    </p:spTree>
    <p:extLst>
      <p:ext uri="{BB962C8B-B14F-4D97-AF65-F5344CB8AC3E}">
        <p14:creationId xmlns:p14="http://schemas.microsoft.com/office/powerpoint/2010/main" val="24321205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49933</TotalTime>
  <Words>1926</Words>
  <Application>Microsoft Macintosh PowerPoint</Application>
  <PresentationFormat>On-screen Show (4:3)</PresentationFormat>
  <Paragraphs>529</Paragraphs>
  <Slides>56</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Office Theme</vt:lpstr>
      <vt:lpstr>Bitmap Image</vt:lpstr>
      <vt:lpstr>PowerPoint Presentation</vt:lpstr>
      <vt:lpstr>PowerPoint Presentation</vt:lpstr>
      <vt:lpstr>PowerPoint Presentation</vt:lpstr>
      <vt:lpstr>PowerPoint Presentation</vt:lpstr>
      <vt:lpstr>Leadership Competency Model: 5 ECQs and Fundamental Competencies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Ladder of Inference</vt:lpstr>
      <vt:lpstr>PowerPoint Presentation</vt:lpstr>
      <vt:lpstr>PowerPoint Presentation</vt:lpstr>
      <vt:lpstr>Men</vt:lpstr>
      <vt:lpstr>PowerPoint Presentation</vt:lpstr>
      <vt:lpstr>Men</vt:lpstr>
      <vt:lpstr>Language and Perception</vt:lpstr>
      <vt:lpstr>Men</vt:lpstr>
      <vt:lpstr>Action Science Learning Organization</vt:lpstr>
      <vt:lpstr>Men</vt:lpstr>
      <vt:lpstr>Spiral of Experience</vt:lpstr>
      <vt:lpstr>Men</vt:lpstr>
      <vt:lpstr>Men</vt:lpstr>
    </vt:vector>
  </TitlesOfParts>
  <Company>ChangeFusion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Osborne</dc:creator>
  <cp:lastModifiedBy>Transformation Strategies</cp:lastModifiedBy>
  <cp:revision>244</cp:revision>
  <cp:lastPrinted>2015-05-13T23:19:03Z</cp:lastPrinted>
  <dcterms:created xsi:type="dcterms:W3CDTF">2015-05-14T11:44:12Z</dcterms:created>
  <dcterms:modified xsi:type="dcterms:W3CDTF">2016-04-19T12:06:29Z</dcterms:modified>
</cp:coreProperties>
</file>